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8"/>
  </p:notesMasterIdLst>
  <p:handoutMasterIdLst>
    <p:handoutMasterId r:id="rId49"/>
  </p:handoutMasterIdLst>
  <p:sldIdLst>
    <p:sldId id="256" r:id="rId2"/>
    <p:sldId id="791" r:id="rId3"/>
    <p:sldId id="341" r:id="rId4"/>
    <p:sldId id="329" r:id="rId5"/>
    <p:sldId id="604" r:id="rId6"/>
    <p:sldId id="624" r:id="rId7"/>
    <p:sldId id="605" r:id="rId8"/>
    <p:sldId id="776" r:id="rId9"/>
    <p:sldId id="596" r:id="rId10"/>
    <p:sldId id="690" r:id="rId11"/>
    <p:sldId id="602" r:id="rId12"/>
    <p:sldId id="603" r:id="rId13"/>
    <p:sldId id="606" r:id="rId14"/>
    <p:sldId id="735" r:id="rId15"/>
    <p:sldId id="794" r:id="rId16"/>
    <p:sldId id="608" r:id="rId17"/>
    <p:sldId id="742" r:id="rId18"/>
    <p:sldId id="792" r:id="rId19"/>
    <p:sldId id="743" r:id="rId20"/>
    <p:sldId id="774" r:id="rId21"/>
    <p:sldId id="793" r:id="rId22"/>
    <p:sldId id="702" r:id="rId23"/>
    <p:sldId id="535" r:id="rId24"/>
    <p:sldId id="785" r:id="rId25"/>
    <p:sldId id="786" r:id="rId26"/>
    <p:sldId id="787" r:id="rId27"/>
    <p:sldId id="788" r:id="rId28"/>
    <p:sldId id="789" r:id="rId29"/>
    <p:sldId id="790" r:id="rId30"/>
    <p:sldId id="717" r:id="rId31"/>
    <p:sldId id="719" r:id="rId32"/>
    <p:sldId id="650" r:id="rId33"/>
    <p:sldId id="498" r:id="rId34"/>
    <p:sldId id="402" r:id="rId35"/>
    <p:sldId id="403" r:id="rId36"/>
    <p:sldId id="777" r:id="rId37"/>
    <p:sldId id="778" r:id="rId38"/>
    <p:sldId id="781" r:id="rId39"/>
    <p:sldId id="795" r:id="rId40"/>
    <p:sldId id="737" r:id="rId41"/>
    <p:sldId id="782" r:id="rId42"/>
    <p:sldId id="783" r:id="rId43"/>
    <p:sldId id="739" r:id="rId44"/>
    <p:sldId id="728" r:id="rId45"/>
    <p:sldId id="656" r:id="rId46"/>
    <p:sldId id="65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14" autoAdjust="0"/>
    <p:restoredTop sz="86623" autoAdjust="0"/>
  </p:normalViewPr>
  <p:slideViewPr>
    <p:cSldViewPr>
      <p:cViewPr varScale="1">
        <p:scale>
          <a:sx n="89" d="100"/>
          <a:sy n="89" d="100"/>
        </p:scale>
        <p:origin x="1134" y="9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client/introduction/" TargetMode="External"/><Relationship Id="rId4" Type="http://schemas.openxmlformats.org/officeDocument/2006/relationships/hyperlink" Target="https://www.ecodocdb.dk/download/cc03c766-35f8/ECC%20Report%20302.pdf" TargetMode="External"/><Relationship Id="rId9" Type="http://schemas.openxmlformats.org/officeDocument/2006/relationships/hyperlink" Target="https://cept.org/ecc/groups/ecc/wg-fm/fm-57/"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487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42268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27661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6744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88202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a:spcBef>
                <a:spcPts val="0"/>
              </a:spcBef>
              <a:buFont typeface="Arial" panose="020B0604020202020204" pitchFamily="34" charset="0"/>
              <a:buNone/>
            </a:pPr>
            <a:r>
              <a:rPr lang="en-US" sz="1200" b="1" dirty="0">
                <a:solidFill>
                  <a:schemeClr val="tx1"/>
                </a:solidFill>
              </a:rPr>
              <a:t>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48167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00008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33260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66416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15-22jul21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15-22jul21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15-22jul21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stuart@ok-brit.com" TargetMode="External"/><Relationship Id="rId4" Type="http://schemas.openxmlformats.org/officeDocument/2006/relationships/hyperlink" Target="https://urldefense.com/v3/__https:/www.ieee802.org/18/RRTAG_Voters.pdf__;!!F7jv3iA!nEuOkVitFVRw_Qm9zNCzAU62sjb8Xc938eoHxAwSXpzBwUFBETuwZ3CVIdNGb8XWJQ$"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21/18-21-0083-00-0000-european-commission-decision-eu-2021-1067-for-6ghz-in-ojeu.pdf"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wg-se/se-19/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itc.gov.sa/en/RulesandSystems/RegulatoryDocuments/EquipmentApproval/Pages/Technical_Specification.aspx"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tra.gov.eg/wp-content/uploads/2021/06/EGY-NTRA-June21-NFAT-1.pdf" TargetMode="External"/><Relationship Id="rId4" Type="http://schemas.openxmlformats.org/officeDocument/2006/relationships/hyperlink" Target="https://www.tra.gov.eg/wp-content/uploads/2021/06/EGY-NTRA-June21-SRD.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86-00-0000-ls-for-updating-itu-r-m-2012-to-rev-6.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1/18-21-0039-00-0000-ieee-802-viewpoints-on-wrc-23-agenda-items.pptx" TargetMode="External"/><Relationship Id="rId4" Type="http://schemas.openxmlformats.org/officeDocument/2006/relationships/hyperlink" Target="https://mentor.ieee.org/802.18/dcn/21/18-21-0080-00-0000-request-for-information-itu-r-wp-1a.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github.com/Wireless-Innovation-Forum/Spectrum-Access-System" TargetMode="External"/><Relationship Id="rId3" Type="http://schemas.openxmlformats.org/officeDocument/2006/relationships/hyperlink" Target="https://www.wirelessinnovation.org/6ghz-multistakeholder-committee" TargetMode="External"/><Relationship Id="rId7" Type="http://schemas.openxmlformats.org/officeDocument/2006/relationships/hyperlink" Target="https://github.com/Wireless-Innovation-Forum/SAS-Dat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ithub.com/Wireless-Innovation-Forum/6-GHz-Data" TargetMode="External"/><Relationship Id="rId5" Type="http://schemas.openxmlformats.org/officeDocument/2006/relationships/hyperlink" Target="https://github.com/Wireless-Innovation-Forum/6-GHz-AFC" TargetMode="External"/><Relationship Id="rId4" Type="http://schemas.openxmlformats.org/officeDocument/2006/relationships/hyperlink" Target="https://www.fcc.gov/ecfs/search/filings?proceedings_name=18-295&amp;sort=date_disseminated,DES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document/fcc-announces-tentative-agenda-july-open-meeting-8"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cc.gov/ecfs/search/filings?q=((proceedings.name:((21%5C-264*))%20OR%20proceedings.description:((21%5C-264*))))&amp;sort=date_disseminated,DESC" TargetMode="External"/><Relationship Id="rId5" Type="http://schemas.openxmlformats.org/officeDocument/2006/relationships/hyperlink" Target="https://mentor.ieee.org/802.18/dcn/21/18-21-0079-00-0000-fcc-nprm-allowing-expanded-flexibility-for-radar-operation-in-57-64-ghz-band.docx" TargetMode="External"/><Relationship Id="rId4" Type="http://schemas.openxmlformats.org/officeDocument/2006/relationships/hyperlink" Target="https://docs.fcc.gov/public/attachments/DOC-373482A1.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9/dcn/21/19-21-0009-00-0000-proactive-spectrum-planning.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LoginRedirection.aspx?ReturnUrl=%2fngppapp%2fContributionCreation.aspx%3fprimarykeys%3d22786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mentor.ieee.org/802.18/dcn/21/18-21-0039-00-0000-ieee-802-viewpoints-on-wrc-23-agenda-items.pptx" TargetMode="Externa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54-01-0000-minutes-electronic-interim-13-20may21-rr-tag-pty.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15-22jul21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15-22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was</a:t>
            </a:r>
            <a:r>
              <a:rPr lang="en-US" altLang="en-US" sz="1800" dirty="0">
                <a:solidFill>
                  <a:schemeClr val="tx1"/>
                </a:solidFill>
              </a:rPr>
              <a:t> </a:t>
            </a:r>
            <a:r>
              <a:rPr lang="en-US" altLang="en-US" sz="1800" b="0" dirty="0">
                <a:solidFill>
                  <a:schemeClr val="tx1"/>
                </a:solidFill>
              </a:rPr>
              <a:t>in Madrid, Spain, now EC approved electronic plenary form 09-23 July 21 dates.</a:t>
            </a:r>
            <a:endParaRPr lang="en-US" altLang="en-US" sz="1400" b="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a:t>
            </a:r>
            <a:r>
              <a:rPr lang="en-US" sz="1600" b="1" dirty="0">
                <a:solidFill>
                  <a:schemeClr val="tx1"/>
                </a:solidFill>
              </a:rPr>
              <a:t>$75 registration fee after 30june. </a:t>
            </a:r>
            <a:r>
              <a:rPr lang="en-US" sz="1400" dirty="0">
                <a:solidFill>
                  <a:schemeClr val="tx1"/>
                </a:solidFill>
              </a:rPr>
              <a:t>&lt;&lt;&lt;just one fee for all WGs/TAGs combined</a:t>
            </a:r>
            <a:endParaRPr lang="en-US" sz="1600" dirty="0">
              <a:solidFill>
                <a:schemeClr val="tx1"/>
              </a:solidFill>
            </a:endParaRP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endParaRPr lang="en-US" sz="1600" b="1" i="0" dirty="0">
              <a:solidFill>
                <a:schemeClr val="tx1"/>
              </a:solidFill>
              <a:effectLst/>
              <a:latin typeface="tahoma" panose="020B0604030504040204" pitchFamily="34" charset="0"/>
            </a:endParaRPr>
          </a:p>
          <a:p>
            <a:pPr lvl="2">
              <a:spcBef>
                <a:spcPts val="0"/>
              </a:spcBef>
              <a:spcAft>
                <a:spcPts val="0"/>
              </a:spcAft>
              <a:buFont typeface="Arial" panose="020B0604020202020204" pitchFamily="34" charset="0"/>
              <a:buChar char="•"/>
            </a:pPr>
            <a:r>
              <a:rPr lang="en-US" sz="1600" dirty="0">
                <a:solidFill>
                  <a:srgbClr val="993300"/>
                </a:solidFill>
                <a:latin typeface="tahoma" panose="020B0604030504040204" pitchFamily="34" charset="0"/>
              </a:rPr>
              <a:t>Registration fee is required and if not paid would ask to leave the call. </a:t>
            </a:r>
            <a:r>
              <a:rPr lang="en-US" sz="1600" dirty="0">
                <a:solidFill>
                  <a:srgbClr val="993300"/>
                </a:solidFill>
              </a:rPr>
              <a:t>	</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planning on: 15 &amp; 22Jul21 (normal Thursday’s 1500et, </a:t>
            </a:r>
            <a:r>
              <a:rPr lang="en-US" sz="1600" u="sng" dirty="0">
                <a:solidFill>
                  <a:srgbClr val="333333"/>
                </a:solidFill>
                <a:ea typeface="Times New Roman" panose="02020603050405020304" pitchFamily="18" charset="0"/>
              </a:rPr>
              <a:t>planning on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Looking at other WGs/TAGs: </a:t>
            </a:r>
          </a:p>
          <a:p>
            <a:pPr marL="177165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a:t>
            </a:r>
            <a:r>
              <a:rPr lang="en-US" dirty="0">
                <a:solidFill>
                  <a:srgbClr val="333333"/>
                </a:solidFill>
              </a:rPr>
              <a:t>11az, 11bh) </a:t>
            </a:r>
          </a:p>
          <a:p>
            <a:pPr marL="1771650" lvl="4">
              <a:spcBef>
                <a:spcPts val="0"/>
              </a:spcBef>
              <a:spcAft>
                <a:spcPts val="0"/>
              </a:spcAft>
              <a:buFont typeface="Arial" panose="020B0604020202020204" pitchFamily="34" charset="0"/>
              <a:buChar char="•"/>
            </a:pPr>
            <a:r>
              <a:rPr lang="en-US" dirty="0">
                <a:solidFill>
                  <a:srgbClr val="333333"/>
                </a:solidFill>
              </a:rPr>
              <a:t>.15: 13-21 </a:t>
            </a:r>
            <a:r>
              <a:rPr lang="en-US" dirty="0" err="1">
                <a:solidFill>
                  <a:srgbClr val="333333"/>
                </a:solidFill>
              </a:rPr>
              <a:t>jul</a:t>
            </a:r>
            <a:r>
              <a:rPr lang="en-US" dirty="0">
                <a:solidFill>
                  <a:srgbClr val="333333"/>
                </a:solidFill>
              </a:rPr>
              <a:t> 21		time slot over .18:  15:00-17:00 (SG4ab-NG-UWB)</a:t>
            </a: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lvl="1">
              <a:spcBef>
                <a:spcPts val="0"/>
              </a:spcBef>
              <a:spcAft>
                <a:spcPts val="0"/>
              </a:spcAft>
              <a:buFont typeface="Arial" panose="020B0604020202020204" pitchFamily="34" charset="0"/>
              <a:buChar char="•"/>
            </a:pPr>
            <a:r>
              <a:rPr lang="en-US" sz="1600" dirty="0">
                <a:ea typeface="Calibri" panose="020F0502020204030204" pitchFamily="34" charset="0"/>
              </a:rPr>
              <a:t>From plenary announcement: </a:t>
            </a:r>
            <a:r>
              <a:rPr lang="en-US" sz="1600" b="0" dirty="0">
                <a:effectLst/>
                <a:ea typeface="Calibri" panose="020F0502020204030204" pitchFamily="34" charset="0"/>
              </a:rPr>
              <a:t>per earlier discussions, this would be a great time to ask all .18 voting members to check their affiliation in the voters list on the 802.18 web site, </a:t>
            </a:r>
            <a:r>
              <a:rPr lang="en-US" sz="1600" b="0" u="sng" dirty="0">
                <a:solidFill>
                  <a:srgbClr val="0000FF"/>
                </a:solidFill>
                <a:effectLst/>
                <a:ea typeface="Calibri" panose="020F0502020204030204" pitchFamily="34" charset="0"/>
                <a:hlinkClick r:id="rId4"/>
              </a:rPr>
              <a:t>https://www.ieee802.org/18/RRTAG_Voters.pdf</a:t>
            </a:r>
            <a:r>
              <a:rPr lang="en-US" sz="1600" b="0" dirty="0">
                <a:effectLst/>
                <a:ea typeface="Calibri" panose="020F0502020204030204" pitchFamily="34" charset="0"/>
              </a:rPr>
              <a:t>, and confirm their affiliation.  If an update is needed, then inform the 802.18 VC by sending an email directly to him at </a:t>
            </a:r>
            <a:r>
              <a:rPr lang="en-US" sz="1600" b="0" u="sng" dirty="0">
                <a:solidFill>
                  <a:srgbClr val="0000FF"/>
                </a:solidFill>
                <a:effectLst/>
                <a:ea typeface="Calibri" panose="020F0502020204030204" pitchFamily="34" charset="0"/>
                <a:hlinkClick r:id="rId5"/>
              </a:rPr>
              <a:t>stuart@ok-brit.com</a:t>
            </a:r>
            <a:r>
              <a:rPr lang="en-US" sz="16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altLang="en-US" sz="1600" b="0" dirty="0">
              <a:solidFill>
                <a:schemeClr val="tx1"/>
              </a:solidFill>
            </a:endParaRPr>
          </a:p>
          <a:p>
            <a:pPr>
              <a:spcBef>
                <a:spcPts val="0"/>
              </a:spcBef>
              <a:spcAft>
                <a:spcPts val="0"/>
              </a:spcAft>
              <a:buFont typeface="Arial" panose="020B0604020202020204" pitchFamily="34" charset="0"/>
              <a:buChar char="•"/>
            </a:pPr>
            <a:r>
              <a:rPr lang="en-US" altLang="en-US" sz="1600" b="0" dirty="0">
                <a:solidFill>
                  <a:schemeClr val="tx1"/>
                </a:solidFill>
              </a:rPr>
              <a:t>802 level meetings and .19 will require Webex registration ahead of time.  Experimenting considering fee required to attend. </a:t>
            </a:r>
          </a:p>
          <a:p>
            <a:pPr>
              <a:spcBef>
                <a:spcPts val="0"/>
              </a:spcBef>
              <a:spcAft>
                <a:spcPts val="0"/>
              </a:spcAft>
              <a:buFont typeface="Arial" panose="020B0604020202020204" pitchFamily="34" charset="0"/>
              <a:buChar char="•"/>
            </a:pPr>
            <a:r>
              <a:rPr lang="en-US" altLang="en-US" sz="1600" b="0" dirty="0">
                <a:solidFill>
                  <a:schemeClr val="tx1"/>
                </a:solidFill>
              </a:rPr>
              <a:t>Chairs of all WG/TAGs are to report all attendees to meetings to compare against who paid fees.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From WCSC on 07July: 	  $50 – 14jul-27aug;		$75 – 28aug-09sep;		$125 &gt;09sep;</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15-22jul21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31FC7093-BC6D-4911-97FE-6F19A425AEDD}"/>
              </a:ext>
            </a:extLst>
          </p:cNvPr>
          <p:cNvPicPr/>
          <p:nvPr/>
        </p:nvPicPr>
        <p:blipFill rotWithShape="1">
          <a:blip r:embed="rId6">
            <a:extLst>
              <a:ext uri="{28A0092B-C50C-407E-A947-70E740481C1C}">
                <a14:useLocalDpi xmlns:a14="http://schemas.microsoft.com/office/drawing/2010/main" val="0"/>
              </a:ext>
            </a:extLst>
          </a:blip>
          <a:srcRect b="61513"/>
          <a:stretch/>
        </p:blipFill>
        <p:spPr bwMode="auto">
          <a:xfrm>
            <a:off x="1817914" y="2930737"/>
            <a:ext cx="8382001" cy="469235"/>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13 Jan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_28_ voters with _30_attendees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14400"/>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yes</a:t>
            </a:r>
          </a:p>
          <a:p>
            <a:pPr lvl="1">
              <a:spcBef>
                <a:spcPts val="0"/>
              </a:spcBef>
              <a:buFont typeface="Arial" panose="020B0604020202020204" pitchFamily="34" charset="0"/>
              <a:buChar char="•"/>
            </a:pPr>
            <a:r>
              <a:rPr lang="en-US" sz="1400" dirty="0">
                <a:solidFill>
                  <a:schemeClr val="tx1"/>
                </a:solidFill>
                <a:hlinkClick r:id="rId6"/>
              </a:rPr>
              <a:t>https://mentor.ieee.org/802.18/dcn/21/18-21-0083-00-0000-european-commission-decision-eu-2021-1067-for-6ghz-in-ojeu.pdf</a:t>
            </a:r>
            <a:r>
              <a:rPr lang="en-US" sz="1400" dirty="0">
                <a:solidFill>
                  <a:schemeClr val="tx1"/>
                </a:solidFill>
              </a:rPr>
              <a:t> </a:t>
            </a:r>
          </a:p>
          <a:p>
            <a:pPr lvl="1">
              <a:spcBef>
                <a:spcPts val="0"/>
              </a:spcBef>
              <a:buFont typeface="Arial" panose="020B0604020202020204" pitchFamily="34" charset="0"/>
              <a:buChar char="•"/>
            </a:pPr>
            <a:r>
              <a:rPr lang="en-US" sz="1400" b="1" dirty="0"/>
              <a:t>Article 3 </a:t>
            </a:r>
            <a:r>
              <a:rPr lang="en-US" sz="1400" dirty="0"/>
              <a:t>By 1 December 2021, Member States shall designate the 5 945-6 425 MHz frequency band and make it available on a nonexclusive, non-interference and non-protected basis, for the implementation of WAS/RLANs in accordance with the technical conditions set out in the Annex. When introducing new applications into the 5 945-6 425 MHz frequency band or into adjacent frequency bands after the entry into force of this Decision, Member States shall not adopt technical and operational conditions applicable to any new application that unduly restrict the continued use of WAS/RLAN in the 5 945-6 425 MHz frequency band in accordance with this Decision.</a:t>
            </a:r>
            <a:r>
              <a:rPr lang="en-US" sz="1400" dirty="0">
                <a:solidFill>
                  <a:schemeClr val="tx1"/>
                </a:solidFill>
              </a:rPr>
              <a:t> </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dirty="0">
                <a:solidFill>
                  <a:schemeClr val="tx1"/>
                </a:solidFill>
              </a:rPr>
              <a:t>Considering the EC decision above, the ETSI Standard for 6 GHz  earliest release date is in 2023. </a:t>
            </a:r>
            <a:endParaRPr lang="en-US"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600" dirty="0">
                <a:solidFill>
                  <a:schemeClr val="tx1"/>
                </a:solidFill>
              </a:rPr>
              <a:t>Country Determination Capability)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 		</a:t>
            </a:r>
            <a:r>
              <a:rPr lang="en-US" sz="1000" u="sng" dirty="0">
                <a:solidFill>
                  <a:srgbClr val="0000FF"/>
                </a:solidFill>
                <a:effectLst/>
                <a:ea typeface="Calibri" panose="020F0502020204030204" pitchFamily="34" charset="0"/>
                <a:hlinkClick r:id="rId8"/>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a:t>
            </a:r>
            <a:endParaRPr lang="en-US" sz="10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lvl="5">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b="0" dirty="0">
                <a:solidFill>
                  <a:schemeClr val="tx1"/>
                </a:solidFill>
              </a:rPr>
              <a:t>UWB working on new regulations by end of year for &gt;6GHz.  Includes items, fixed outdoor, okay in vehicles, higher power (-31.2dBm/MHz indoor),  etc.  See ECC report 327. This could be significant changes. More to come. </a:t>
            </a:r>
          </a:p>
          <a:p>
            <a:pPr>
              <a:buFont typeface="Arial" panose="020B0604020202020204" pitchFamily="34" charset="0"/>
              <a:buChar char="•"/>
            </a:pPr>
            <a:r>
              <a:rPr lang="en-US" sz="1600" dirty="0">
                <a:solidFill>
                  <a:schemeClr val="tx1"/>
                </a:solidFill>
              </a:rPr>
              <a:t>CEPT – ECC </a:t>
            </a:r>
            <a:r>
              <a:rPr lang="en-US" altLang="en-US" sz="1600" b="0" dirty="0">
                <a:hlinkClick r:id="rId3"/>
              </a:rPr>
              <a:t>&lt;SE19&gt;</a:t>
            </a:r>
            <a:r>
              <a:rPr lang="en-US" altLang="en-US" sz="1600" b="0" dirty="0"/>
              <a:t> 	</a:t>
            </a:r>
            <a:r>
              <a:rPr lang="en-US" altLang="en-US" sz="1600" dirty="0"/>
              <a:t>next call</a:t>
            </a:r>
            <a:r>
              <a:rPr lang="en-US" sz="1600" dirty="0">
                <a:sym typeface="Wingdings" panose="05000000000000000000" pitchFamily="2" charset="2"/>
              </a:rPr>
              <a:t> #88 30Sep-01Oct21</a:t>
            </a:r>
          </a:p>
          <a:p>
            <a:pPr lvl="1">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a:t>
            </a:r>
            <a:r>
              <a:rPr lang="en-US" sz="1600" dirty="0">
                <a:sym typeface="Wingdings" panose="05000000000000000000" pitchFamily="2" charset="2"/>
              </a:rPr>
              <a:t> #89 27Sep-01Oct21</a:t>
            </a:r>
            <a:br>
              <a:rPr lang="en-US" sz="1400" dirty="0">
                <a:solidFill>
                  <a:schemeClr val="tx1"/>
                </a:solidFill>
                <a:effectLst/>
                <a:ea typeface="Times New Roman" panose="02020603050405020304" pitchFamily="18" charset="0"/>
              </a:rPr>
            </a:b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#14 28-29Oct21</a:t>
            </a:r>
          </a:p>
          <a:p>
            <a:pPr lvl="1">
              <a:spcBef>
                <a:spcPts val="0"/>
              </a:spcBef>
              <a:spcAft>
                <a:spcPts val="0"/>
              </a:spcAft>
              <a:buFont typeface="Arial" panose="020B0604020202020204" pitchFamily="34" charset="0"/>
              <a:buChar char="•"/>
            </a:pPr>
            <a:r>
              <a:rPr lang="en-US" sz="1400" dirty="0">
                <a:solidFill>
                  <a:schemeClr val="tx1"/>
                </a:solidFill>
              </a:rPr>
              <a:t>The next call is about OOBE at 5935 MHz</a:t>
            </a:r>
          </a:p>
          <a:p>
            <a:pPr lvl="1">
              <a:spcBef>
                <a:spcPts val="0"/>
              </a:spcBef>
              <a:spcAft>
                <a:spcPts val="0"/>
              </a:spcAft>
              <a:buFont typeface="Arial" panose="020B0604020202020204" pitchFamily="34" charset="0"/>
              <a:buChar char="•"/>
            </a:pPr>
            <a:r>
              <a:rPr lang="en-US" sz="1200" b="1" dirty="0">
                <a:solidFill>
                  <a:schemeClr val="tx1"/>
                </a:solidFill>
              </a:rPr>
              <a:t>03jun: </a:t>
            </a:r>
            <a:r>
              <a:rPr lang="en-US" sz="12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200" b="0" i="0" dirty="0" err="1">
                <a:solidFill>
                  <a:schemeClr val="tx1"/>
                </a:solidFill>
                <a:effectLst/>
              </a:rPr>
              <a:t>MHz.</a:t>
            </a:r>
            <a:r>
              <a:rPr lang="en-US" altLang="en-US" sz="1200" dirty="0">
                <a:solidFill>
                  <a:schemeClr val="tx1"/>
                </a:solidFill>
              </a:rPr>
              <a:t> </a:t>
            </a: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 – ECC </a:t>
            </a:r>
            <a:r>
              <a:rPr lang="en-US" altLang="en-US" sz="1400" b="0" dirty="0">
                <a:hlinkClick r:id="rId6"/>
              </a:rPr>
              <a:t>&lt;WGFM&gt;</a:t>
            </a:r>
            <a:r>
              <a:rPr lang="en-US" altLang="en-US" sz="1400" b="0" dirty="0"/>
              <a:t>  </a:t>
            </a:r>
            <a:r>
              <a:rPr lang="en-US" sz="16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400" dirty="0">
                <a:solidFill>
                  <a:schemeClr val="tx1"/>
                </a:solidFill>
              </a:rPr>
              <a:t>nothing was shared.  </a:t>
            </a:r>
          </a:p>
          <a:p>
            <a:pPr lvl="1">
              <a:spcBef>
                <a:spcPts val="0"/>
              </a:spcBef>
              <a:spcAft>
                <a:spcPts val="0"/>
              </a:spcAft>
              <a:buFont typeface="Arial" panose="020B0604020202020204" pitchFamily="34" charset="0"/>
              <a:buChar char="•"/>
            </a:pPr>
            <a:r>
              <a:rPr lang="en-US" sz="1100" b="1" dirty="0">
                <a:solidFill>
                  <a:schemeClr val="tx1"/>
                </a:solidFill>
                <a:effectLst/>
              </a:rPr>
              <a:t>03jun: </a:t>
            </a:r>
            <a:r>
              <a:rPr lang="en-US" sz="1100" dirty="0">
                <a:solidFill>
                  <a:schemeClr val="tx1"/>
                </a:solidFill>
                <a:effectLst/>
              </a:rPr>
              <a:t>WGFM approved for public consultation, a new draft ECC Report on 5.8 GHz RLAN and  more</a:t>
            </a:r>
          </a:p>
          <a:p>
            <a:pPr lvl="2">
              <a:spcBef>
                <a:spcPts val="0"/>
              </a:spcBef>
              <a:spcAft>
                <a:spcPts val="0"/>
              </a:spcAft>
              <a:buFont typeface="Arial" panose="020B0604020202020204" pitchFamily="34" charset="0"/>
              <a:buChar char="•"/>
            </a:pPr>
            <a:r>
              <a:rPr lang="en-US" sz="11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100" dirty="0">
                <a:solidFill>
                  <a:schemeClr val="tx1"/>
                </a:solidFill>
                <a:effectLst/>
              </a:rPr>
              <a:t>To be approved by the ECC for publication;  	 Draft revision of ECC/DEC/(04)08 on RLAN at 5 GHz;  	Draft CEPT Report 79 on RLAN at 5 GHz</a:t>
            </a:r>
            <a:endParaRPr lang="en-US" sz="1100" dirty="0">
              <a:solidFill>
                <a:schemeClr val="bg1">
                  <a:lumMod val="75000"/>
                </a:schemeClr>
              </a:solidFill>
            </a:endParaRPr>
          </a:p>
          <a:p>
            <a:pPr marL="0">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a:t>
            </a:r>
            <a:r>
              <a:rPr lang="en-US" sz="1600" dirty="0">
                <a:sym typeface="Wingdings" panose="05000000000000000000" pitchFamily="2" charset="2"/>
              </a:rPr>
              <a:t>#16 14-15Sep21</a:t>
            </a:r>
          </a:p>
          <a:p>
            <a:pPr lvl="1">
              <a:spcBef>
                <a:spcPts val="0"/>
              </a:spcBef>
              <a:buFont typeface="Arial" panose="020B0604020202020204" pitchFamily="34" charset="0"/>
              <a:buChar char="•"/>
            </a:pPr>
            <a:r>
              <a:rPr lang="en-US" sz="1400" dirty="0">
                <a:solidFill>
                  <a:schemeClr val="tx1"/>
                </a:solidFill>
              </a:rPr>
              <a:t>nothing was shared.  </a:t>
            </a:r>
          </a:p>
          <a:p>
            <a:pPr lvl="1">
              <a:spcBef>
                <a:spcPts val="0"/>
              </a:spcBef>
              <a:buFont typeface="Arial" panose="020B0604020202020204" pitchFamily="34" charset="0"/>
              <a:buChar char="•"/>
            </a:pPr>
            <a:r>
              <a:rPr lang="en-US" sz="1200" b="1" dirty="0">
                <a:solidFill>
                  <a:schemeClr val="tx1"/>
                </a:solidFill>
              </a:rPr>
              <a:t>17jun: </a:t>
            </a:r>
            <a:r>
              <a:rPr lang="en-US" sz="1200" dirty="0">
                <a:solidFill>
                  <a:schemeClr val="tx1"/>
                </a:solidFill>
              </a:rPr>
              <a:t>New rapporteur from France, this will affect style and substance. </a:t>
            </a:r>
          </a:p>
          <a:p>
            <a:pPr lvl="3">
              <a:spcBef>
                <a:spcPts val="0"/>
              </a:spcBef>
              <a:buFont typeface="Arial" panose="020B0604020202020204" pitchFamily="34" charset="0"/>
              <a:buChar char="•"/>
            </a:pPr>
            <a:r>
              <a:rPr lang="en-US" sz="1200" dirty="0">
                <a:solidFill>
                  <a:schemeClr val="tx1"/>
                </a:solidFill>
              </a:rPr>
              <a:t>FAUSSURIER Emmanuel via Fm-57 &lt;fm-57@list.cept.org&gt;</a:t>
            </a:r>
          </a:p>
          <a:p>
            <a:pPr lvl="2">
              <a:spcBef>
                <a:spcPts val="0"/>
              </a:spcBef>
              <a:buFont typeface="Arial" panose="020B0604020202020204" pitchFamily="34" charset="0"/>
              <a:buChar char="•"/>
            </a:pPr>
            <a:r>
              <a:rPr lang="en-US" sz="1200" dirty="0">
                <a:solidFill>
                  <a:schemeClr val="tx1"/>
                </a:solidFill>
              </a:rPr>
              <a:t>Side item UK is out now and FM57 (and other groups) working through that. </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r>
              <a:rPr lang="en-US" sz="1800" dirty="0">
                <a:solidFill>
                  <a:schemeClr val="tx1"/>
                </a:solidFill>
                <a:ea typeface="Times New Roman" panose="02020603050405020304" pitchFamily="18" charset="0"/>
                <a:cs typeface="Times New Roman" panose="02020603050405020304" pitchFamily="18" charset="0"/>
              </a:rPr>
              <a:t> Saudi Arabia – CITC - </a:t>
            </a:r>
            <a:r>
              <a:rPr lang="en-US" sz="1800" b="0" i="0" u="none" strike="noStrike" baseline="0" dirty="0">
                <a:solidFill>
                  <a:srgbClr val="000000"/>
                </a:solidFill>
              </a:rPr>
              <a:t>has now published updated technical specifications for communication and information technology devices</a:t>
            </a:r>
            <a:r>
              <a:rPr lang="en-US" sz="1800" b="0" dirty="0"/>
              <a:t>, including </a:t>
            </a:r>
            <a:r>
              <a:rPr lang="en-US" sz="1800" b="0" i="0" u="none" strike="noStrike" baseline="0" dirty="0">
                <a:solidFill>
                  <a:srgbClr val="000000"/>
                </a:solidFill>
              </a:rPr>
              <a:t>RI054 (specification for Short Range Devices) </a:t>
            </a:r>
            <a:endParaRPr lang="en-US" sz="1800" dirty="0">
              <a:solidFill>
                <a:schemeClr val="tx1"/>
              </a:solidFill>
              <a:ea typeface="Times New Roman" panose="02020603050405020304" pitchFamily="18" charset="0"/>
              <a:cs typeface="Times New Roman" panose="02020603050405020304" pitchFamily="18" charset="0"/>
              <a:hlinkClick r:id="rId3"/>
            </a:endParaRPr>
          </a:p>
          <a:p>
            <a:pPr marL="400050"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https://www.citc.gov.sa/en/RulesandSystems/RegulatoryDocuments/EquipmentApproval/Pages/Technical_Specification.aspx</a:t>
            </a:r>
            <a:r>
              <a:rPr lang="en-US" sz="14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Egypt – NTRA – published 2 new regulatory documents</a:t>
            </a: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Adjustment in Mandatary Tables: </a:t>
            </a: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b="0" i="0" u="none" strike="noStrike" baseline="0" dirty="0">
              <a:solidFill>
                <a:srgbClr val="000000"/>
              </a:solidFill>
            </a:endParaRPr>
          </a:p>
          <a:p>
            <a:pPr marL="800100" lvl="2">
              <a:spcBef>
                <a:spcPts val="0"/>
              </a:spcBef>
              <a:spcAft>
                <a:spcPts val="0"/>
              </a:spcAft>
              <a:buFont typeface="Arial" panose="020B0604020202020204" pitchFamily="34" charset="0"/>
              <a:buChar char="•"/>
            </a:pPr>
            <a:endParaRPr lang="en-US" sz="1600" b="0" i="0" u="none" strike="noStrike" baseline="0" dirty="0">
              <a:solidFill>
                <a:srgbClr val="000000"/>
              </a:solidFill>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full SRD guidelines can be found </a:t>
            </a:r>
            <a:r>
              <a:rPr lang="en-US" sz="1600" b="0" i="0" u="none" strike="noStrike" baseline="0" dirty="0">
                <a:solidFill>
                  <a:srgbClr val="0562C1"/>
                </a:solidFill>
              </a:rPr>
              <a:t>here</a:t>
            </a:r>
            <a:r>
              <a:rPr lang="en-US" sz="1600" b="0" i="0" u="none" strike="noStrike" baseline="0" dirty="0">
                <a:solidFill>
                  <a:srgbClr val="000000"/>
                </a:solidFill>
              </a:rPr>
              <a:t>.</a:t>
            </a:r>
          </a:p>
          <a:p>
            <a:pPr marL="800100" lvl="2">
              <a:spcBef>
                <a:spcPts val="0"/>
              </a:spcBef>
              <a:spcAft>
                <a:spcPts val="0"/>
              </a:spcAft>
              <a:buFont typeface="Arial" panose="020B0604020202020204" pitchFamily="34" charset="0"/>
              <a:buChar char="•"/>
            </a:pPr>
            <a:r>
              <a:rPr lang="en-US" sz="1600" dirty="0">
                <a:hlinkClick r:id="rId4"/>
              </a:rPr>
              <a:t>https://www.tra.gov.eg/wp-content/uploads/2021/06/EGY-NTRA-June21-SRD.pdf</a:t>
            </a:r>
            <a:r>
              <a:rPr lang="en-US" sz="1600" dirty="0"/>
              <a:t> </a:t>
            </a:r>
          </a:p>
          <a:p>
            <a:pPr marL="800100" lvl="2">
              <a:spcBef>
                <a:spcPts val="0"/>
              </a:spcBef>
              <a:spcAft>
                <a:spcPts val="0"/>
              </a:spcAft>
              <a:buFont typeface="Arial" panose="020B0604020202020204" pitchFamily="34" charset="0"/>
              <a:buChar char="•"/>
            </a:pPr>
            <a:endParaRPr lang="en-US" sz="1600" dirty="0"/>
          </a:p>
          <a:p>
            <a:pPr marL="400050" lvl="1">
              <a:spcBef>
                <a:spcPts val="0"/>
              </a:spcBef>
              <a:spcAft>
                <a:spcPts val="0"/>
              </a:spcAft>
              <a:buFont typeface="Arial" panose="020B0604020202020204" pitchFamily="34" charset="0"/>
              <a:buChar char="•"/>
            </a:pPr>
            <a:r>
              <a:rPr lang="en-US" sz="1600" b="0" i="0" u="none" strike="noStrike" baseline="0" dirty="0">
                <a:solidFill>
                  <a:srgbClr val="000000"/>
                </a:solidFill>
              </a:rPr>
              <a:t>Also, published an updated National Frequency Allocations Table (NFAT) </a:t>
            </a:r>
            <a:r>
              <a:rPr lang="en-US" sz="1600" dirty="0">
                <a:solidFill>
                  <a:schemeClr val="tx1"/>
                </a:solidFill>
                <a:ea typeface="Times New Roman" panose="02020603050405020304" pitchFamily="18" charset="0"/>
                <a:cs typeface="Times New Roman" panose="02020603050405020304" pitchFamily="18" charset="0"/>
              </a:rPr>
              <a:t> </a:t>
            </a:r>
            <a:endParaRPr lang="en-US" sz="1600" b="1" dirty="0">
              <a:solidFill>
                <a:schemeClr val="tx1"/>
              </a:solidFill>
              <a:ea typeface="Times New Roman" panose="02020603050405020304" pitchFamily="18"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NFAT can be found </a:t>
            </a:r>
            <a:r>
              <a:rPr lang="en-US" sz="1600" b="0" i="0" u="none" strike="noStrike" baseline="0" dirty="0">
                <a:solidFill>
                  <a:srgbClr val="0562C1"/>
                </a:solidFill>
              </a:rPr>
              <a:t>here. </a:t>
            </a:r>
          </a:p>
          <a:p>
            <a:pPr marL="800100" lvl="2">
              <a:spcBef>
                <a:spcPts val="0"/>
              </a:spcBef>
              <a:spcAft>
                <a:spcPts val="0"/>
              </a:spcAft>
              <a:buFont typeface="Arial" panose="020B0604020202020204" pitchFamily="34" charset="0"/>
              <a:buChar char="•"/>
            </a:pPr>
            <a:r>
              <a:rPr lang="en-US" sz="1600" dirty="0">
                <a:hlinkClick r:id="rId5"/>
              </a:rPr>
              <a:t>https://www.tra.gov.eg/wp-content/uploads/2021/06/EGY-NTRA-June21-NFAT-1.pdf</a:t>
            </a:r>
            <a:r>
              <a:rPr lang="en-US" sz="1600" dirty="0">
                <a:solidFill>
                  <a:srgbClr val="0562C1"/>
                </a:solidFill>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grpSp>
        <p:nvGrpSpPr>
          <p:cNvPr id="11" name="Group 10">
            <a:extLst>
              <a:ext uri="{FF2B5EF4-FFF2-40B4-BE49-F238E27FC236}">
                <a16:creationId xmlns:a16="http://schemas.microsoft.com/office/drawing/2014/main" id="{ECB7A403-4F48-4ABB-87E2-1C38FC2EEEC4}"/>
              </a:ext>
            </a:extLst>
          </p:cNvPr>
          <p:cNvGrpSpPr/>
          <p:nvPr/>
        </p:nvGrpSpPr>
        <p:grpSpPr>
          <a:xfrm>
            <a:off x="2438400" y="2988758"/>
            <a:ext cx="7928974" cy="1437676"/>
            <a:chOff x="1828800" y="3200400"/>
            <a:chExt cx="7928974" cy="1437676"/>
          </a:xfrm>
        </p:grpSpPr>
        <p:pic>
          <p:nvPicPr>
            <p:cNvPr id="8" name="Picture 7">
              <a:extLst>
                <a:ext uri="{FF2B5EF4-FFF2-40B4-BE49-F238E27FC236}">
                  <a16:creationId xmlns:a16="http://schemas.microsoft.com/office/drawing/2014/main" id="{D1EE7FC3-17EE-44D2-9240-C9D045F5E7C1}"/>
                </a:ext>
              </a:extLst>
            </p:cNvPr>
            <p:cNvPicPr>
              <a:picLocks noChangeAspect="1"/>
            </p:cNvPicPr>
            <p:nvPr/>
          </p:nvPicPr>
          <p:blipFill>
            <a:blip r:embed="rId6"/>
            <a:stretch>
              <a:fillRect/>
            </a:stretch>
          </p:blipFill>
          <p:spPr>
            <a:xfrm>
              <a:off x="1828800" y="3200400"/>
              <a:ext cx="7928973" cy="1304925"/>
            </a:xfrm>
            <a:prstGeom prst="rect">
              <a:avLst/>
            </a:prstGeom>
          </p:spPr>
        </p:pic>
        <p:pic>
          <p:nvPicPr>
            <p:cNvPr id="10" name="Picture 9">
              <a:extLst>
                <a:ext uri="{FF2B5EF4-FFF2-40B4-BE49-F238E27FC236}">
                  <a16:creationId xmlns:a16="http://schemas.microsoft.com/office/drawing/2014/main" id="{C89601C2-319B-49BB-9B3D-31E973E7FBA8}"/>
                </a:ext>
              </a:extLst>
            </p:cNvPr>
            <p:cNvPicPr>
              <a:picLocks noChangeAspect="1"/>
            </p:cNvPicPr>
            <p:nvPr/>
          </p:nvPicPr>
          <p:blipFill>
            <a:blip r:embed="rId7"/>
            <a:stretch>
              <a:fillRect/>
            </a:stretch>
          </p:blipFill>
          <p:spPr>
            <a:xfrm>
              <a:off x="1830978" y="4419621"/>
              <a:ext cx="7926796" cy="218455"/>
            </a:xfrm>
            <a:prstGeom prst="rect">
              <a:avLst/>
            </a:prstGeom>
          </p:spPr>
        </p:pic>
      </p:gr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u="none" strike="noStrike" baseline="0" dirty="0">
                <a:solidFill>
                  <a:schemeClr val="tx1"/>
                </a:solidFill>
              </a:rPr>
              <a:t>Reminders from </a:t>
            </a:r>
            <a:r>
              <a:rPr lang="en-US" sz="1800" dirty="0">
                <a:solidFill>
                  <a:schemeClr val="tx1"/>
                </a:solidFill>
              </a:rPr>
              <a:t>earlier</a:t>
            </a:r>
            <a:r>
              <a:rPr lang="en-US" sz="1800" u="none" strike="noStrike" baseline="0" dirty="0">
                <a:solidFill>
                  <a:schemeClr val="tx1"/>
                </a:solidFill>
              </a:rPr>
              <a:t>: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400" dirty="0" err="1">
                <a:solidFill>
                  <a:schemeClr val="tx1"/>
                </a:solidFill>
                <a:effectLst/>
                <a:ea typeface="Calibri" panose="020F0502020204030204" pitchFamily="34" charset="0"/>
              </a:rPr>
              <a:t>WiFi</a:t>
            </a:r>
            <a:r>
              <a:rPr lang="en-US" sz="1400" dirty="0">
                <a:solidFill>
                  <a:schemeClr val="tx1"/>
                </a:solidFill>
                <a:effectLst/>
                <a:ea typeface="Calibri" panose="020F0502020204030204" pitchFamily="34" charset="0"/>
              </a:rPr>
              <a:t> - 6e), </a:t>
            </a:r>
            <a:r>
              <a:rPr lang="en-US" sz="1400" dirty="0" err="1">
                <a:solidFill>
                  <a:schemeClr val="tx1"/>
                </a:solidFill>
                <a:effectLst/>
                <a:ea typeface="Calibri" panose="020F0502020204030204" pitchFamily="34" charset="0"/>
              </a:rPr>
              <a:t>WiGig</a:t>
            </a:r>
            <a:r>
              <a:rPr lang="en-US" sz="14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6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a:t>
            </a:r>
            <a:r>
              <a:rPr lang="en-US" sz="2000" b="1" dirty="0">
                <a:effectLst/>
                <a:ea typeface="Calibri" panose="020F0502020204030204" pitchFamily="34" charset="0"/>
              </a:rPr>
              <a:t>. </a:t>
            </a:r>
          </a:p>
          <a:p>
            <a:pPr lvl="1">
              <a:spcBef>
                <a:spcPts val="0"/>
              </a:spcBef>
              <a:spcAft>
                <a:spcPts val="0"/>
              </a:spcAft>
              <a:buFont typeface="Arial" panose="020B0604020202020204" pitchFamily="34" charset="0"/>
              <a:buChar char="•"/>
              <a:tabLst>
                <a:tab pos="457200" algn="l"/>
              </a:tabLst>
            </a:pPr>
            <a:r>
              <a:rPr lang="en-US" sz="14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4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400" b="0" dirty="0">
                <a:effectLst/>
                <a:ea typeface="Times New Roman" panose="02020603050405020304" pitchFamily="18" charset="0"/>
                <a:hlinkClick r:id="rId7"/>
              </a:rPr>
              <a:t>https://mentor.ieee.org/802.18/dcn/21/18-21-0070-00-0000-canadian-6-ghz-consultation-rss-248.pdf</a:t>
            </a:r>
            <a:r>
              <a:rPr lang="en-US" sz="1400" b="0" i="0" dirty="0">
                <a:solidFill>
                  <a:schemeClr val="tx1"/>
                </a:solidFill>
              </a:rPr>
              <a:t> </a:t>
            </a:r>
            <a:r>
              <a:rPr lang="en-US" sz="1800" dirty="0">
                <a:solidFill>
                  <a:schemeClr val="tx1"/>
                </a:solidFill>
                <a:ea typeface="Times New Roman" panose="02020603050405020304" pitchFamily="18" charset="0"/>
                <a:cs typeface="Times New Roman" panose="02020603050405020304" pitchFamily="18" charset="0"/>
              </a:rPr>
              <a:t> </a:t>
            </a:r>
            <a:endParaRPr lang="en-US" sz="1800" b="0" dirty="0">
              <a:solidFill>
                <a:srgbClr val="001F5F"/>
              </a:solidFill>
              <a:latin typeface="Loew Next Arabic Medium"/>
            </a:endParaRP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39209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285750" indent="-285750">
              <a:spcBef>
                <a:spcPts val="0"/>
              </a:spcBef>
              <a:buFont typeface="Arial" panose="020B0604020202020204" pitchFamily="34" charset="0"/>
              <a:buChar char="•"/>
            </a:pPr>
            <a:r>
              <a:rPr lang="en-US" sz="1800" b="0" dirty="0">
                <a:solidFill>
                  <a:schemeClr val="tx1"/>
                </a:solidFill>
              </a:rPr>
              <a:t> IMT 2030 discussion going on at ITU-R.</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From 08july: : </a:t>
            </a:r>
            <a:r>
              <a:rPr lang="en-US" sz="1800" b="0" dirty="0">
                <a:effectLst/>
                <a:ea typeface="Calibri" panose="020F0502020204030204" pitchFamily="34" charset="0"/>
              </a:rPr>
              <a:t>There is a LS from WP 5D regarding the update of </a:t>
            </a:r>
            <a:r>
              <a:rPr lang="en-GB" sz="1800" b="0" dirty="0">
                <a:effectLst/>
                <a:ea typeface="Times New Roman" panose="02020603050405020304" pitchFamily="18" charset="0"/>
              </a:rPr>
              <a:t>Recommendation ITU-R M.2012 – </a:t>
            </a:r>
            <a:r>
              <a:rPr lang="en-GB" sz="1800" b="0" i="1" dirty="0">
                <a:solidFill>
                  <a:srgbClr val="000000"/>
                </a:solidFill>
                <a:effectLst/>
                <a:ea typeface="Times New Roman" panose="02020603050405020304" pitchFamily="18" charset="0"/>
              </a:rPr>
              <a:t>Detailed specifications of the terrestrial radio interfaces of International Mobile Telecommunications-Advanced (IMT-Advanced).</a:t>
            </a:r>
            <a:r>
              <a:rPr lang="en-US" sz="1800" b="0" i="1" dirty="0">
                <a:ea typeface="Times New Roman" panose="02020603050405020304" pitchFamily="18" charset="0"/>
              </a:rPr>
              <a:t>	</a:t>
            </a:r>
            <a:r>
              <a:rPr lang="en-US" sz="1600" dirty="0">
                <a:solidFill>
                  <a:schemeClr val="tx1"/>
                </a:solidFill>
                <a:effectLst/>
                <a:ea typeface="Calibri" panose="020F0502020204030204" pitchFamily="34" charset="0"/>
                <a:hlinkClick r:id="rId3"/>
              </a:rPr>
              <a:t>https://mentor.ieee.org/802.18/dcn/21/18-21-0086-00-0000-ls-for-updating-itu-r-m-2012-to-rev-6.docx</a:t>
            </a:r>
            <a:r>
              <a:rPr lang="en-US" sz="16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dirty="0">
                <a:effectLst/>
                <a:ea typeface="Calibri" panose="020F0502020204030204" pitchFamily="34" charset="0"/>
              </a:rPr>
              <a:t>Standing by: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4"/>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600" dirty="0">
                <a:latin typeface="Times New Roman" panose="02020603050405020304" pitchFamily="18" charset="0"/>
                <a:ea typeface="SimSun" panose="02010600030101010101" pitchFamily="2" charset="-122"/>
              </a:rPr>
              <a:t>A</a:t>
            </a:r>
            <a:r>
              <a:rPr lang="en-US" sz="1600" dirty="0">
                <a:effectLst/>
                <a:latin typeface="Times New Roman" panose="02020603050405020304" pitchFamily="18" charset="0"/>
                <a:ea typeface="SimSun" panose="02010600030101010101" pitchFamily="2" charset="-122"/>
              </a:rPr>
              <a:t>lso checking with .15 what they want to do and then need to compare .11 and .15 inputs. </a:t>
            </a:r>
          </a:p>
          <a:p>
            <a:pPr marL="1543050" lvl="3">
              <a:spcBef>
                <a:spcPts val="0"/>
              </a:spcBef>
              <a:buFont typeface="Arial" panose="020B0604020202020204" pitchFamily="34" charset="0"/>
              <a:buChar char="•"/>
            </a:pPr>
            <a:endParaRPr lang="en-US" sz="1000" dirty="0">
              <a:effectLst/>
              <a:latin typeface="Times New Roman" panose="02020603050405020304" pitchFamily="18" charset="0"/>
              <a:ea typeface="SimSun" panose="02010600030101010101" pitchFamily="2" charset="-122"/>
            </a:endParaRPr>
          </a:p>
          <a:p>
            <a:pPr marL="285750">
              <a:spcBef>
                <a:spcPts val="0"/>
              </a:spcBef>
              <a:buFont typeface="Arial" panose="020B0604020202020204" pitchFamily="34" charset="0"/>
              <a:buChar char="•"/>
            </a:pPr>
            <a:r>
              <a:rPr lang="en-US" sz="1600" dirty="0">
                <a:solidFill>
                  <a:srgbClr val="00B050"/>
                </a:solidFill>
                <a:effectLst/>
                <a:latin typeface="Times New Roman" panose="02020603050405020304" pitchFamily="18" charset="0"/>
                <a:ea typeface="SimSun" panose="02010600030101010101" pitchFamily="2" charset="-122"/>
              </a:rPr>
              <a:t>Standing by: WP 5A (15-26nov21):  M.2121 (ITS) and M.14501/1801.  See back up slides for more.</a:t>
            </a:r>
          </a:p>
          <a:p>
            <a:pPr marL="1543050" lvl="3">
              <a:spcBef>
                <a:spcPts val="0"/>
              </a:spcBef>
              <a:buFont typeface="Arial" panose="020B0604020202020204" pitchFamily="34" charset="0"/>
              <a:buChar char="•"/>
            </a:pPr>
            <a:endParaRPr lang="en-US" sz="6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Next week, 22jul21:  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5"/>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a:p>
            <a:pPr lvl="1">
              <a:spcBef>
                <a:spcPts val="0"/>
              </a:spcBef>
              <a:buFont typeface="Arial" panose="020B0604020202020204" pitchFamily="34" charset="0"/>
              <a:buChar char="•"/>
            </a:pPr>
            <a:r>
              <a:rPr lang="en-US" sz="1200" b="0" dirty="0">
                <a:solidFill>
                  <a:schemeClr val="tx1"/>
                </a:solidFill>
                <a:ea typeface="Calibri" panose="020F0502020204030204" pitchFamily="34" charset="0"/>
              </a:rPr>
              <a:t>Depending on what we want to do with viewpoints, need to work with IEEE staff if sending to ITU-R. </a:t>
            </a:r>
            <a:r>
              <a:rPr lang="en-US" sz="12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7910"/>
            <a:ext cx="11032375" cy="558750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600" dirty="0">
              <a:solidFill>
                <a:schemeClr val="bg1">
                  <a:lumMod val="75000"/>
                </a:schemeClr>
              </a:solidFill>
            </a:endParaRP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b="1" dirty="0">
                <a:solidFill>
                  <a:schemeClr val="tx1"/>
                </a:solidFill>
              </a:rPr>
              <a:t>01jul: </a:t>
            </a:r>
            <a:r>
              <a:rPr lang="en-US" sz="1600" dirty="0">
                <a:solidFill>
                  <a:schemeClr val="tx1"/>
                </a:solidFill>
              </a:rPr>
              <a:t>The Committee met with FCC on  AFC System approval process, e.g. w/lessons learned from TVWS and CBRS.  </a:t>
            </a:r>
          </a:p>
          <a:p>
            <a:pPr marL="1323975" lvl="3">
              <a:spcBef>
                <a:spcPts val="0"/>
              </a:spcBef>
              <a:spcAft>
                <a:spcPts val="0"/>
              </a:spcAft>
              <a:buFont typeface="Arial" panose="020B0604020202020204" pitchFamily="34" charset="0"/>
              <a:buChar char="•"/>
            </a:pPr>
            <a:r>
              <a:rPr lang="en-US" sz="1400" dirty="0">
                <a:solidFill>
                  <a:srgbClr val="00B0F0"/>
                </a:solidFill>
                <a:ea typeface="Times New Roman" panose="02020603050405020304" pitchFamily="18" charset="0"/>
                <a:hlinkClick r:id="rId4"/>
              </a:rPr>
              <a:t>https://www.fcc.gov/ecfs/search/filings?proceedings_name=18-295&amp;sort=date_disseminated,DESC</a:t>
            </a:r>
            <a:r>
              <a:rPr lang="en-US" sz="1400" dirty="0">
                <a:solidFill>
                  <a:srgbClr val="00B0F0"/>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400" dirty="0" err="1">
                <a:solidFill>
                  <a:schemeClr val="tx1"/>
                </a:solidFill>
                <a:ea typeface="Times New Roman" panose="02020603050405020304" pitchFamily="18" charset="0"/>
              </a:rPr>
              <a:t>WInnForum</a:t>
            </a:r>
            <a:r>
              <a:rPr lang="en-US" sz="1400" dirty="0">
                <a:solidFill>
                  <a:schemeClr val="tx1"/>
                </a:solidFill>
                <a:ea typeface="Times New Roman" panose="02020603050405020304" pitchFamily="18" charset="0"/>
              </a:rPr>
              <a:t>- setting up a get-hub with a snapshot of a weekly and a daily ULS output for a week in June. This will allow companies testing for AFC data acquisition.   It is similar to CBRS.    (careful- big files).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2021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AFC This repository contains code for testing the compliance of Automated Frequency Coordinator (AFC) software.    </a:t>
            </a:r>
            <a:r>
              <a:rPr lang="en-US" sz="1400" dirty="0">
                <a:solidFill>
                  <a:schemeClr val="tx1"/>
                </a:solidFill>
                <a:ea typeface="Times New Roman" panose="02020603050405020304" pitchFamily="18" charset="0"/>
                <a:hlinkClick r:id="rId5"/>
              </a:rPr>
              <a:t>https://github.com/Wireless-Innovation-Forum/6-GHz-AFC</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2021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AFC This repository contains data for testing the compliance of Automated Frequency Coordinator (AFC) software.    </a:t>
            </a:r>
            <a:r>
              <a:rPr lang="en-US" sz="1400" dirty="0">
                <a:solidFill>
                  <a:schemeClr val="tx1"/>
                </a:solidFill>
                <a:ea typeface="Times New Roman" panose="02020603050405020304" pitchFamily="18" charset="0"/>
                <a:hlinkClick r:id="rId6"/>
              </a:rPr>
              <a:t>https://github.com/Wireless-Innovation-Forum/6-GHz-Data</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2020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SAS data - terrain, National Land Cover use, census data, can be used for 6 GHz AFC calculations    </a:t>
            </a:r>
            <a:r>
              <a:rPr lang="en-US" sz="1400" dirty="0">
                <a:solidFill>
                  <a:schemeClr val="tx1"/>
                </a:solidFill>
                <a:ea typeface="Times New Roman" panose="02020603050405020304" pitchFamily="18" charset="0"/>
                <a:hlinkClick r:id="rId7"/>
              </a:rPr>
              <a:t>https://github.com/Wireless-Innovation-Forum/SAS-Data</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2020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Spectrum Access System - CBRS bands    </a:t>
            </a:r>
            <a:r>
              <a:rPr lang="en-US" sz="1400" dirty="0">
                <a:solidFill>
                  <a:schemeClr val="tx1"/>
                </a:solidFill>
                <a:ea typeface="Times New Roman" panose="02020603050405020304" pitchFamily="18" charset="0"/>
                <a:hlinkClick r:id="rId8"/>
              </a:rPr>
              <a:t>https://github.com/Wireless-Innovation-Forum/Spectrum-Access-System</a:t>
            </a:r>
            <a:r>
              <a:rPr lang="en-US" sz="1400" dirty="0">
                <a:solidFill>
                  <a:schemeClr val="tx1"/>
                </a:solidFill>
                <a:ea typeface="Times New Roman" panose="02020603050405020304" pitchFamily="18" charset="0"/>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800" dirty="0">
                <a:solidFill>
                  <a:srgbClr val="1155CC"/>
                </a:solidFill>
                <a:hlinkClick r:id="rId3"/>
              </a:rPr>
              <a:t>https://groups.wirelessinnovation.org/wg/6MSG/dashboard</a:t>
            </a:r>
            <a:r>
              <a:rPr lang="en-US" sz="1800" dirty="0">
                <a:solidFill>
                  <a:srgbClr val="1155CC"/>
                </a:solidFill>
              </a:rPr>
              <a:t>. </a:t>
            </a:r>
            <a:endParaRPr lang="en-US" sz="1800" kern="1200" dirty="0">
              <a:cs typeface="+mn-cs"/>
            </a:endParaRPr>
          </a:p>
          <a:p>
            <a:pPr marL="866775" lvl="2">
              <a:spcBef>
                <a:spcPts val="0"/>
              </a:spcBef>
              <a:spcAft>
                <a:spcPts val="0"/>
              </a:spcAft>
              <a:buFont typeface="Arial" panose="020B0604020202020204" pitchFamily="34" charset="0"/>
              <a:buChar char="•"/>
            </a:pPr>
            <a:r>
              <a:rPr lang="en-US" sz="1600" b="1" dirty="0">
                <a:solidFill>
                  <a:schemeClr val="tx1"/>
                </a:solidFill>
              </a:rPr>
              <a:t>Work stream 1-interference protection and resolution (</a:t>
            </a:r>
            <a:r>
              <a:rPr lang="en-US" sz="1600" b="1" dirty="0" err="1">
                <a:solidFill>
                  <a:schemeClr val="tx1"/>
                </a:solidFill>
              </a:rPr>
              <a:t>CableLabs</a:t>
            </a:r>
            <a:r>
              <a:rPr lang="en-US" sz="1600" b="1" dirty="0">
                <a:solidFill>
                  <a:schemeClr val="tx1"/>
                </a:solidFill>
              </a:rPr>
              <a:t>, EPRI, Lake </a:t>
            </a:r>
            <a:r>
              <a:rPr lang="en-US" sz="1600" b="1" dirty="0" err="1">
                <a:solidFill>
                  <a:schemeClr val="tx1"/>
                </a:solidFill>
              </a:rPr>
              <a:t>Cty</a:t>
            </a:r>
            <a:r>
              <a:rPr lang="en-US" sz="1600" b="1" dirty="0">
                <a:solidFill>
                  <a:schemeClr val="tx1"/>
                </a:solidFill>
              </a:rPr>
              <a:t>, APCO) Meets biweekly</a:t>
            </a:r>
          </a:p>
          <a:p>
            <a:pPr marL="866775" lvl="2">
              <a:spcBef>
                <a:spcPts val="0"/>
              </a:spcBef>
              <a:spcAft>
                <a:spcPts val="0"/>
              </a:spcAft>
              <a:buFont typeface="Arial" panose="020B0604020202020204" pitchFamily="34" charset="0"/>
              <a:buChar char="•"/>
            </a:pPr>
            <a:r>
              <a:rPr lang="en-US" sz="1600" dirty="0">
                <a:solidFill>
                  <a:schemeClr val="tx1"/>
                </a:solidFill>
              </a:rPr>
              <a:t>Work stream 2 - correct incumbent data (ULS) (</a:t>
            </a:r>
            <a:r>
              <a:rPr lang="en-US" sz="1600" dirty="0" err="1">
                <a:solidFill>
                  <a:schemeClr val="tx1"/>
                </a:solidFill>
              </a:rPr>
              <a:t>Comsearch</a:t>
            </a:r>
            <a:r>
              <a:rPr lang="en-US" sz="1600" dirty="0">
                <a:solidFill>
                  <a:schemeClr val="tx1"/>
                </a:solidFill>
              </a:rPr>
              <a:t>, APCO) </a:t>
            </a:r>
          </a:p>
          <a:p>
            <a:pPr marL="866775" lvl="2">
              <a:spcBef>
                <a:spcPts val="0"/>
              </a:spcBef>
              <a:spcAft>
                <a:spcPts val="0"/>
              </a:spcAft>
              <a:buFont typeface="Arial" panose="020B0604020202020204" pitchFamily="34" charset="0"/>
              <a:buChar char="•"/>
            </a:pPr>
            <a:r>
              <a:rPr lang="en-US" sz="16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6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dirty="0">
                <a:solidFill>
                  <a:schemeClr val="tx1"/>
                </a:solidFill>
              </a:rPr>
              <a:t>nothing was shared.</a:t>
            </a:r>
            <a:endParaRPr lang="en-US" sz="1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159152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  currently: </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dirty="0"/>
              <a:t>15-22jul21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400" y="1524001"/>
            <a:ext cx="10820399" cy="49514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July 802 plenary session</a:t>
            </a:r>
          </a:p>
          <a:p>
            <a:pPr lvl="1">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in order to attend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at: </a:t>
            </a:r>
            <a:r>
              <a:rPr lang="en-US" dirty="0">
                <a:hlinkClick r:id="rId2"/>
              </a:rPr>
              <a:t>https://cvent.me/D5LYLq</a:t>
            </a:r>
            <a:endParaRPr lang="en-US" kern="0" dirty="0"/>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At conclusion of each of the 802.18 calls, the Webex log  and IMAT will be reviewed accordingly.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914401" y="685801"/>
            <a:ext cx="10361084"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July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Was </a:t>
            </a:r>
            <a:r>
              <a:rPr lang="en-US" sz="1600" dirty="0">
                <a:ea typeface="Calibri" panose="020F0502020204030204" pitchFamily="34" charset="0"/>
              </a:rPr>
              <a:t>on </a:t>
            </a:r>
            <a:r>
              <a:rPr lang="en-US" sz="1600" b="0" dirty="0">
                <a:effectLst/>
                <a:ea typeface="Calibri" panose="020F0502020204030204" pitchFamily="34" charset="0"/>
              </a:rPr>
              <a:t>FCC agenda  at the  July open meeting last Tuesday, </a:t>
            </a:r>
            <a:r>
              <a:rPr lang="en-US" sz="1600" dirty="0">
                <a:ea typeface="Calibri" panose="020F0502020204030204" pitchFamily="34" charset="0"/>
              </a:rPr>
              <a:t> </a:t>
            </a:r>
            <a:r>
              <a:rPr lang="en-US" sz="1200" b="0" u="sng" dirty="0">
                <a:solidFill>
                  <a:srgbClr val="0000FF"/>
                </a:solidFill>
                <a:effectLst/>
                <a:ea typeface="Calibri" panose="020F0502020204030204" pitchFamily="34" charset="0"/>
                <a:hlinkClick r:id="rId3"/>
              </a:rPr>
              <a:t>https://www.fcc.gov/document/fcc-announces-tentative-agenda-july-open-meeting-8</a:t>
            </a:r>
            <a:endParaRPr lang="en-US" sz="10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u="sng" dirty="0">
                <a:solidFill>
                  <a:srgbClr val="0000FF"/>
                </a:solidFill>
                <a:effectLst/>
                <a:ea typeface="Calibri" panose="020F0502020204030204" pitchFamily="34" charset="0"/>
                <a:hlinkClick r:id="rId4"/>
              </a:rPr>
              <a:t>https://docs.fcc.gov/public/attachments/DOC-373482A1.pdf</a:t>
            </a:r>
            <a:endParaRPr lang="en-US"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6"/>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ffectLst/>
                <a:ea typeface="Calibri" panose="020F0502020204030204" pitchFamily="34" charset="0"/>
              </a:rPr>
              <a:t>Commissioner </a:t>
            </a:r>
            <a:r>
              <a:rPr lang="en-US" sz="1800" dirty="0" err="1">
                <a:solidFill>
                  <a:srgbClr val="191919"/>
                </a:solidFill>
                <a:effectLst/>
                <a:ea typeface="Calibri" panose="020F0502020204030204" pitchFamily="34" charset="0"/>
              </a:rPr>
              <a:t>Carr’s</a:t>
            </a:r>
            <a:r>
              <a:rPr lang="en-US" sz="1800" dirty="0">
                <a:solidFill>
                  <a:srgbClr val="191919"/>
                </a:solidFill>
                <a:effectLst/>
                <a:ea typeface="Calibri" panose="020F0502020204030204" pitchFamily="34" charset="0"/>
              </a:rPr>
              <a:t> statement should be reviewed, lots on spectrum pipeline and calendar, where we have been and where we need to go.   </a:t>
            </a:r>
            <a:r>
              <a:rPr lang="en-US" sz="1800" dirty="0">
                <a:solidFill>
                  <a:srgbClr val="191919"/>
                </a:solidFill>
                <a:ea typeface="Calibri" panose="020F0502020204030204" pitchFamily="34" charset="0"/>
              </a:rPr>
              <a:t>In the proceeding above. </a:t>
            </a: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Need to keep an eye on this one. </a:t>
            </a: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0475384" cy="5477022"/>
          </a:xfrm>
        </p:spPr>
        <p:txBody>
          <a:bodyPr/>
          <a:lstStyle/>
          <a:p>
            <a:pPr marL="400050" lvl="1">
              <a:spcBef>
                <a:spcPts val="0"/>
              </a:spcBef>
              <a:spcAft>
                <a:spcPts val="0"/>
              </a:spcAft>
              <a:buFont typeface="Arial" panose="020B0604020202020204" pitchFamily="34" charset="0"/>
              <a:buChar char="•"/>
            </a:pPr>
            <a:r>
              <a:rPr lang="en-US" altLang="en-US" b="1" kern="0" dirty="0">
                <a:solidFill>
                  <a:schemeClr val="tx1"/>
                </a:solidFill>
              </a:rPr>
              <a:t>Proactive Spectrum Planning</a:t>
            </a:r>
          </a:p>
          <a:p>
            <a:pPr marL="400050" lvl="1">
              <a:spcBef>
                <a:spcPts val="0"/>
              </a:spcBef>
              <a:spcAft>
                <a:spcPts val="0"/>
              </a:spcAft>
              <a:buFont typeface="Arial" panose="020B0604020202020204" pitchFamily="34" charset="0"/>
              <a:buChar char="•"/>
            </a:pPr>
            <a:r>
              <a:rPr lang="en-US" sz="1800" dirty="0">
                <a:solidFill>
                  <a:srgbClr val="191919"/>
                </a:solidFill>
                <a:effectLst/>
                <a:ea typeface="Calibri" panose="020F0502020204030204" pitchFamily="34" charset="0"/>
              </a:rPr>
              <a:t>Latest version of presentation</a:t>
            </a:r>
            <a:r>
              <a:rPr lang="en-US" sz="1800" dirty="0">
                <a:solidFill>
                  <a:srgbClr val="191919"/>
                </a:solidFill>
                <a:ea typeface="Calibri" panose="020F0502020204030204" pitchFamily="34" charset="0"/>
              </a:rPr>
              <a:t> </a:t>
            </a:r>
            <a:r>
              <a:rPr lang="en-US" sz="1800" dirty="0">
                <a:solidFill>
                  <a:srgbClr val="191919"/>
                </a:solidFill>
                <a:effectLst/>
                <a:ea typeface="Calibri" panose="020F0502020204030204" pitchFamily="34" charset="0"/>
              </a:rPr>
              <a:t>given to 802.19:</a:t>
            </a:r>
          </a:p>
          <a:p>
            <a:pPr marL="800100" lvl="2">
              <a:spcBef>
                <a:spcPts val="0"/>
              </a:spcBef>
              <a:spcAft>
                <a:spcPts val="0"/>
              </a:spcAft>
              <a:buFont typeface="Arial" panose="020B0604020202020204" pitchFamily="34" charset="0"/>
              <a:buChar char="•"/>
            </a:pPr>
            <a:r>
              <a:rPr lang="en-US" dirty="0">
                <a:solidFill>
                  <a:srgbClr val="191919"/>
                </a:solidFill>
                <a:effectLst/>
                <a:ea typeface="Calibri" panose="020F0502020204030204" pitchFamily="34" charset="0"/>
              </a:rPr>
              <a:t> </a:t>
            </a:r>
            <a:r>
              <a:rPr lang="en-US" dirty="0">
                <a:solidFill>
                  <a:srgbClr val="191919"/>
                </a:solidFill>
                <a:effectLst/>
                <a:ea typeface="Calibri" panose="020F0502020204030204" pitchFamily="34" charset="0"/>
                <a:hlinkClick r:id="rId3"/>
              </a:rPr>
              <a:t>https://mentor.ieee.org/802.19/dcn/21/19-21-0009-00-0000-proactive-spectrum-planning.pptx</a:t>
            </a:r>
            <a:r>
              <a:rPr lang="en-US" dirty="0">
                <a:solidFill>
                  <a:srgbClr val="191919"/>
                </a:solidFill>
                <a:effectLst/>
                <a:ea typeface="Calibri" panose="020F0502020204030204" pitchFamily="34" charset="0"/>
              </a:rPr>
              <a:t> </a:t>
            </a:r>
          </a:p>
          <a:p>
            <a:pPr marL="1714500" lvl="4">
              <a:spcBef>
                <a:spcPts val="0"/>
              </a:spcBef>
              <a:spcAft>
                <a:spcPts val="0"/>
              </a:spcAft>
              <a:buFont typeface="Arial" panose="020B0604020202020204" pitchFamily="34" charset="0"/>
              <a:buChar char="•"/>
            </a:pPr>
            <a:endParaRPr lang="en-US" b="1" dirty="0">
              <a:solidFill>
                <a:schemeClr val="tx1"/>
              </a:solidFill>
            </a:endParaRPr>
          </a:p>
          <a:p>
            <a:pPr marL="400050" lvl="1">
              <a:spcBef>
                <a:spcPts val="0"/>
              </a:spcBef>
              <a:spcAft>
                <a:spcPts val="0"/>
              </a:spcAft>
              <a:buFont typeface="Arial" panose="020B0604020202020204" pitchFamily="34" charset="0"/>
              <a:buChar char="•"/>
            </a:pPr>
            <a:r>
              <a:rPr lang="en-US" b="1" dirty="0">
                <a:solidFill>
                  <a:schemeClr val="tx1"/>
                </a:solidFill>
              </a:rPr>
              <a:t>Set up a </a:t>
            </a:r>
            <a:r>
              <a:rPr lang="en-US" b="1" u="sng" dirty="0">
                <a:solidFill>
                  <a:schemeClr val="tx1"/>
                </a:solidFill>
              </a:rPr>
              <a:t>task force </a:t>
            </a:r>
            <a:r>
              <a:rPr lang="en-US" b="1" dirty="0">
                <a:solidFill>
                  <a:schemeClr val="tx1"/>
                </a:solidFill>
              </a:rPr>
              <a:t>for spectrum discussions (802.18?)</a:t>
            </a:r>
          </a:p>
          <a:p>
            <a:pPr marL="800100" lvl="2">
              <a:spcBef>
                <a:spcPts val="0"/>
              </a:spcBef>
              <a:spcAft>
                <a:spcPts val="0"/>
              </a:spcAft>
              <a:buFont typeface="Arial" panose="020B0604020202020204" pitchFamily="34" charset="0"/>
              <a:buChar char="•"/>
            </a:pPr>
            <a:r>
              <a:rPr lang="en-US" dirty="0"/>
              <a:t>With the cellular industry*, the fixed services and satellite services industries</a:t>
            </a:r>
          </a:p>
          <a:p>
            <a:pPr marL="800100" lvl="2">
              <a:spcBef>
                <a:spcPts val="0"/>
              </a:spcBef>
              <a:spcAft>
                <a:spcPts val="0"/>
              </a:spcAft>
              <a:buFont typeface="Arial" panose="020B0604020202020204" pitchFamily="34" charset="0"/>
              <a:buChar char="•"/>
            </a:pPr>
            <a:r>
              <a:rPr lang="en-US" dirty="0"/>
              <a:t>With regulators</a:t>
            </a:r>
          </a:p>
          <a:p>
            <a:pPr marL="800100" lvl="2">
              <a:spcBef>
                <a:spcPts val="0"/>
              </a:spcBef>
              <a:spcAft>
                <a:spcPts val="0"/>
              </a:spcAft>
              <a:buFont typeface="Arial" panose="020B0604020202020204" pitchFamily="34" charset="0"/>
              <a:buChar char="•"/>
            </a:pPr>
            <a:endParaRPr lang="en-US" b="1" dirty="0">
              <a:solidFill>
                <a:schemeClr val="tx1"/>
              </a:solidFill>
            </a:endParaRPr>
          </a:p>
          <a:p>
            <a:pPr marL="800100" lvl="2">
              <a:spcBef>
                <a:spcPts val="0"/>
              </a:spcBef>
              <a:spcAft>
                <a:spcPts val="0"/>
              </a:spcAft>
              <a:buFont typeface="Arial" panose="020B0604020202020204" pitchFamily="34" charset="0"/>
              <a:buChar char="•"/>
            </a:pPr>
            <a:r>
              <a:rPr lang="en-US" b="1" dirty="0">
                <a:solidFill>
                  <a:schemeClr val="tx1"/>
                </a:solidFill>
              </a:rPr>
              <a:t>Radio Regulatory TAG engagement</a:t>
            </a:r>
          </a:p>
          <a:p>
            <a:pPr marL="1257300" lvl="3">
              <a:spcBef>
                <a:spcPts val="0"/>
              </a:spcBef>
              <a:spcAft>
                <a:spcPts val="0"/>
              </a:spcAft>
              <a:buFont typeface="Arial" panose="020B0604020202020204" pitchFamily="34" charset="0"/>
              <a:buChar char="•"/>
            </a:pPr>
            <a:r>
              <a:rPr lang="en-US" dirty="0"/>
              <a:t>Fine tune this proposal</a:t>
            </a:r>
          </a:p>
          <a:p>
            <a:pPr marL="1257300" lvl="3">
              <a:spcBef>
                <a:spcPts val="0"/>
              </a:spcBef>
              <a:spcAft>
                <a:spcPts val="0"/>
              </a:spcAft>
              <a:buFont typeface="Arial" panose="020B0604020202020204" pitchFamily="34" charset="0"/>
              <a:buChar char="•"/>
            </a:pPr>
            <a:r>
              <a:rPr lang="en-US" dirty="0"/>
              <a:t>Begin surveying existing allocations for sharing opportunities generally</a:t>
            </a:r>
          </a:p>
          <a:p>
            <a:pPr marL="1714500" lvl="4">
              <a:spcBef>
                <a:spcPts val="0"/>
              </a:spcBef>
              <a:spcAft>
                <a:spcPts val="0"/>
              </a:spcAft>
              <a:buFont typeface="Arial" panose="020B0604020202020204" pitchFamily="34" charset="0"/>
              <a:buChar char="•"/>
            </a:pPr>
            <a:r>
              <a:rPr lang="en-US" dirty="0"/>
              <a:t>Focus on recent sharing successes, e.g. 6 GHz</a:t>
            </a:r>
          </a:p>
          <a:p>
            <a:pPr marL="1714500" lvl="4">
              <a:spcBef>
                <a:spcPts val="0"/>
              </a:spcBef>
              <a:spcAft>
                <a:spcPts val="0"/>
              </a:spcAft>
              <a:buFont typeface="Arial" panose="020B0604020202020204" pitchFamily="34" charset="0"/>
              <a:buChar char="•"/>
            </a:pPr>
            <a:r>
              <a:rPr lang="en-US" dirty="0"/>
              <a:t>Technology advances make </a:t>
            </a:r>
            <a:r>
              <a:rPr lang="en-US" dirty="0" err="1"/>
              <a:t>mmWave</a:t>
            </a:r>
            <a:r>
              <a:rPr lang="en-US" dirty="0"/>
              <a:t> bands more suitable for low-cost technologies today</a:t>
            </a:r>
          </a:p>
          <a:p>
            <a:pPr marL="1257300" lvl="3">
              <a:spcBef>
                <a:spcPts val="0"/>
              </a:spcBef>
              <a:spcAft>
                <a:spcPts val="0"/>
              </a:spcAft>
              <a:buFont typeface="Arial" panose="020B0604020202020204" pitchFamily="34" charset="0"/>
              <a:buChar char="•"/>
            </a:pPr>
            <a:r>
              <a:rPr lang="en-US" altLang="en-US" dirty="0"/>
              <a:t>Closely monitor both 802.11 and 802.15 WNG groups for potential new spectrum requirements</a:t>
            </a:r>
          </a:p>
          <a:p>
            <a:pPr marL="1714500" lvl="4">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 If you are open to help, connect up with Rich Kennedy (Self). he is looking for folks to help and provide input. </a:t>
            </a:r>
          </a:p>
          <a:p>
            <a:pPr marL="114300" lvl="1" indent="0">
              <a:spcBef>
                <a:spcPts val="0"/>
              </a:spcBef>
              <a:spcAft>
                <a:spcPts val="0"/>
              </a:spcAft>
            </a:pPr>
            <a:r>
              <a:rPr lang="en-US" altLang="en-US" dirty="0"/>
              <a:t> </a:t>
            </a:r>
          </a:p>
          <a:p>
            <a:pPr marL="114300" lvl="1" indent="0">
              <a:spcBef>
                <a:spcPts val="0"/>
              </a:spcBef>
              <a:spcAft>
                <a:spcPts val="0"/>
              </a:spcAft>
            </a:pPr>
            <a:r>
              <a:rPr lang="en-US" altLang="en-US" dirty="0"/>
              <a:t>	</a:t>
            </a:r>
          </a:p>
          <a:p>
            <a:pPr marL="114300" lvl="1" indent="0">
              <a:spcBef>
                <a:spcPts val="0"/>
              </a:spcBef>
              <a:spcAft>
                <a:spcPts val="0"/>
              </a:spcAft>
            </a:pPr>
            <a:r>
              <a:rPr lang="en-US" altLang="en-US" sz="1400" dirty="0"/>
              <a:t>* Most likely they are looking at expanding into the same spectrum</a:t>
            </a: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84528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nothing new today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22Jul21?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Straw poll: Will you attend the 2021 November IEEE 802 Plenary if held in-person at the Hyatt Regency Vancouver, in Vancouver, Canada Nov 14-19, 2021?</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yes:	19		no;	13		no result:		4		total  #: 36</a:t>
            </a:r>
          </a:p>
          <a:p>
            <a:pPr marL="114300" lvl="1" indent="0">
              <a:spcBef>
                <a:spcPts val="0"/>
              </a:spcBef>
              <a:spcAft>
                <a:spcPts val="0"/>
              </a:spcAft>
            </a:pPr>
            <a:r>
              <a:rPr lang="en-US" sz="18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Reminder: everyone on the call can vote. </a:t>
            </a:r>
          </a:p>
          <a:p>
            <a:pPr marL="800100"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And hybrid meeting is not being considered.</a:t>
            </a:r>
          </a:p>
          <a:p>
            <a:pPr marL="800100" lvl="2">
              <a:spcBef>
                <a:spcPts val="0"/>
              </a:spcBef>
              <a:spcAft>
                <a:spcPts val="0"/>
              </a:spcAft>
              <a:buFont typeface="Arial" panose="020B0604020202020204" pitchFamily="34" charset="0"/>
              <a:buChar char="•"/>
            </a:pPr>
            <a:endParaRPr lang="en-US" sz="16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t>
            </a:r>
          </a:p>
          <a:p>
            <a:pPr>
              <a:buFont typeface="Arial" panose="020B0604020202020204" pitchFamily="34" charset="0"/>
              <a:buChar char="•"/>
            </a:pPr>
            <a:r>
              <a:rPr lang="en-US" sz="1800" b="0" dirty="0">
                <a:solidFill>
                  <a:schemeClr val="tx1"/>
                </a:solidFill>
              </a:rPr>
              <a:t>Attendance on-line today:  _37__  and voters on-line:  _30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15:58 until next Thursday 22July21,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(22Jul21) </a:t>
            </a:r>
            <a:r>
              <a:rPr lang="en-US" altLang="en-US" sz="2400" dirty="0"/>
              <a:t>Agenda</a:t>
            </a:r>
            <a:endParaRPr lang="en-US" sz="2400" dirty="0"/>
          </a:p>
        </p:txBody>
      </p:sp>
      <p:sp>
        <p:nvSpPr>
          <p:cNvPr id="3" name="Content Placeholder 2"/>
          <p:cNvSpPr>
            <a:spLocks noGrp="1"/>
          </p:cNvSpPr>
          <p:nvPr>
            <p:ph idx="1"/>
          </p:nvPr>
        </p:nvSpPr>
        <p:spPr>
          <a:xfrm>
            <a:off x="914400" y="1066800"/>
            <a:ext cx="10475384"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(15Jul21)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dirty="0"/>
              <a:t>Remember to state your name, affiliation, employer and/or clients first time you speak.</a:t>
            </a: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________</a:t>
            </a:r>
          </a:p>
          <a:p>
            <a:pPr lvl="1">
              <a:spcBef>
                <a:spcPts val="0"/>
              </a:spcBef>
              <a:buFont typeface="Arial" panose="020B0604020202020204" pitchFamily="34" charset="0"/>
              <a:buChar char="•"/>
            </a:pPr>
            <a:r>
              <a:rPr lang="en-US" altLang="en-US" sz="1600" u="sng" dirty="0">
                <a:solidFill>
                  <a:schemeClr val="tx1"/>
                </a:solidFill>
              </a:rPr>
              <a:t>Attendance and request queue in chat window, Stuart K. </a:t>
            </a:r>
          </a:p>
          <a:p>
            <a:pPr lvl="1">
              <a:spcBef>
                <a:spcPts val="0"/>
              </a:spcBef>
              <a:buFont typeface="Arial" panose="020B0604020202020204" pitchFamily="34" charset="0"/>
              <a:buChar char="•"/>
            </a:pPr>
            <a:r>
              <a:rPr lang="en-US" altLang="en-US" sz="1600" u="sng" dirty="0">
                <a:solidFill>
                  <a:schemeClr val="tx1"/>
                </a:solidFill>
              </a:rPr>
              <a:t>Voters, please confirm affiliation on .18 web pate. </a:t>
            </a:r>
          </a:p>
          <a:p>
            <a:pPr>
              <a:buFont typeface="Arial" panose="020B0604020202020204" pitchFamily="34" charset="0"/>
              <a:buChar char="•"/>
            </a:pPr>
            <a:r>
              <a:rPr lang="en-US" altLang="en-US" sz="1800" dirty="0"/>
              <a:t>Item's routine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sz="1600" dirty="0">
                <a:solidFill>
                  <a:schemeClr val="tx1"/>
                </a:solidFill>
              </a:rPr>
              <a:t>IEEE 802 viewpoints on selected WRC-23 Agenda Items</a:t>
            </a:r>
          </a:p>
          <a:p>
            <a:pPr lvl="1">
              <a:spcBef>
                <a:spcPts val="0"/>
              </a:spcBef>
              <a:buFont typeface="Arial" panose="020B0604020202020204" pitchFamily="34" charset="0"/>
              <a:buChar char="•"/>
            </a:pPr>
            <a:r>
              <a:rPr lang="en-US" altLang="en-US" sz="1600" dirty="0">
                <a:solidFill>
                  <a:schemeClr val="bg1">
                    <a:lumMod val="65000"/>
                  </a:schemeClr>
                </a:solidFill>
              </a:rPr>
              <a:t>MSG 6 GHz </a:t>
            </a:r>
          </a:p>
          <a:p>
            <a:pPr lvl="1">
              <a:spcBef>
                <a:spcPts val="0"/>
              </a:spcBef>
              <a:buFont typeface="Arial" panose="020B0604020202020204" pitchFamily="34" charset="0"/>
              <a:buChar char="•"/>
            </a:pPr>
            <a:r>
              <a:rPr lang="en-US" sz="1600" dirty="0">
                <a:solidFill>
                  <a:schemeClr val="bg1">
                    <a:lumMod val="65000"/>
                  </a:schemeClr>
                </a:solidFill>
              </a:rPr>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sz="1600" dirty="0">
              <a:ea typeface="SimSun" panose="02010600030101010101" pitchFamily="2" charset="-122"/>
            </a:endParaRP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7010400" y="2590324"/>
            <a:ext cx="4876800" cy="3539430"/>
          </a:xfrm>
          <a:prstGeom prst="rect">
            <a:avLst/>
          </a:prstGeom>
          <a:noFill/>
        </p:spPr>
        <p:txBody>
          <a:bodyPr wrap="square" rtlCol="0">
            <a:spAutoFit/>
          </a:bodyPr>
          <a:lstStyle/>
          <a:p>
            <a:pPr marL="342900" indent="-342900">
              <a:buFont typeface="Arial" panose="020B0604020202020204" pitchFamily="34" charset="0"/>
              <a:buChar char="•"/>
            </a:pPr>
            <a:r>
              <a:rPr lang="en-US" altLang="en-US" sz="1800" dirty="0">
                <a:solidFill>
                  <a:schemeClr val="tx1"/>
                </a:solidFill>
              </a:rPr>
              <a:t>General Discussion Items</a:t>
            </a:r>
          </a:p>
          <a:p>
            <a:pPr marL="400050" lvl="1">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p>
          <a:p>
            <a:pPr marL="400050" lvl="1">
              <a:spcBef>
                <a:spcPts val="0"/>
              </a:spcBef>
              <a:spcAft>
                <a:spcPts val="0"/>
              </a:spcAft>
              <a:buFont typeface="Arial" panose="020B0604020202020204" pitchFamily="34" charset="0"/>
              <a:buChar char="•"/>
            </a:pPr>
            <a:r>
              <a:rPr lang="en-US" altLang="en-US" sz="1600" dirty="0">
                <a:solidFill>
                  <a:schemeClr val="tx1"/>
                </a:solidFill>
                <a:latin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altLang="en-US" sz="1600" dirty="0">
                <a:solidFill>
                  <a:schemeClr val="tx1"/>
                </a:solidFill>
                <a:latin typeface="Times New Roman" panose="02020603050405020304" pitchFamily="18" charset="0"/>
              </a:rPr>
              <a:t> </a:t>
            </a:r>
            <a:endParaRPr lang="en-US" altLang="en-US" sz="1600"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85000"/>
                  </a:schemeClr>
                </a:solidFill>
              </a:rPr>
              <a:t>None heard</a:t>
            </a:r>
          </a:p>
          <a:p>
            <a:endParaRPr lang="en-US" altLang="en-US" sz="2000" b="1" dirty="0">
              <a:solidFill>
                <a:schemeClr val="bg1">
                  <a:lumMod val="85000"/>
                </a:schemeClr>
              </a:solidFill>
            </a:endParaRPr>
          </a:p>
          <a:p>
            <a:r>
              <a:rPr lang="en-US" altLang="en-US" sz="1800" b="1" dirty="0">
                <a:solidFill>
                  <a:schemeClr val="bg1">
                    <a:lumMod val="85000"/>
                  </a:schemeClr>
                </a:solidFill>
              </a:rPr>
              <a:t>Results:  </a:t>
            </a:r>
            <a:r>
              <a:rPr lang="en-US" altLang="en-US" sz="1800" dirty="0">
                <a:solidFill>
                  <a:schemeClr val="bg1">
                    <a:lumMod val="8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r>
              <a:rPr lang="en-US" altLang="en-US" sz="1600" b="0" dirty="0">
                <a:hlinkClick r:id="rId5"/>
              </a:rPr>
              <a:t>https://www.etsi.org/deliver/etsi_en/</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15july: Considering the EC decision above, the ETSI Standard for 6 GHz  earliest release date is in 2023. </a:t>
            </a:r>
            <a:endParaRPr lang="en-US" sz="240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800" dirty="0">
                <a:solidFill>
                  <a:schemeClr val="tx1"/>
                </a:solidFill>
              </a:rPr>
              <a:t>Country Determination Capability) </a:t>
            </a: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400" dirty="0">
                <a:solidFill>
                  <a:srgbClr val="222222"/>
                </a:solidFill>
              </a:rPr>
              <a:t>24jun: </a:t>
            </a:r>
            <a:r>
              <a:rPr lang="en-US" sz="1400" i="0" dirty="0">
                <a:solidFill>
                  <a:srgbClr val="222222"/>
                </a:solidFill>
                <a:effectLst/>
              </a:rPr>
              <a:t>For those with an ETSI account or access to .11 private area there is a clean next draft of the  6 GHz standard,  </a:t>
            </a:r>
            <a:r>
              <a:rPr lang="en-US" sz="1400" dirty="0">
                <a:effectLst/>
                <a:latin typeface="Times New Roman" panose="02020603050405020304" pitchFamily="18" charset="0"/>
                <a:ea typeface="SimSun" panose="02010600030101010101" pitchFamily="2" charset="-122"/>
              </a:rPr>
              <a:t>(and the 5GHz clean draft ) 		</a:t>
            </a:r>
            <a:r>
              <a:rPr lang="en-US" sz="1050" u="sng" dirty="0">
                <a:solidFill>
                  <a:srgbClr val="0000FF"/>
                </a:solidFill>
                <a:effectLst/>
                <a:ea typeface="Calibri" panose="020F0502020204030204" pitchFamily="34" charset="0"/>
                <a:hlinkClick r:id="rId7"/>
              </a:rPr>
              <a:t>BRAN(21)110053r1 - Clean proposal for EN 303 687 v0.0.13</a:t>
            </a:r>
            <a:r>
              <a:rPr lang="en-US" sz="1050" u="sng" dirty="0">
                <a:solidFill>
                  <a:srgbClr val="0000FF"/>
                </a:solidFill>
                <a:effectLst/>
                <a:ea typeface="Calibri" panose="020F0502020204030204" pitchFamily="34" charset="0"/>
              </a:rPr>
              <a:t>.  </a:t>
            </a:r>
            <a:endParaRPr lang="en-US" sz="1050" dirty="0">
              <a:solidFill>
                <a:srgbClr val="222222"/>
              </a:solidFill>
            </a:endParaRPr>
          </a:p>
          <a:p>
            <a:pPr lvl="2">
              <a:spcBef>
                <a:spcPts val="0"/>
              </a:spcBef>
              <a:buFont typeface="Arial" panose="020B0604020202020204" pitchFamily="34" charset="0"/>
              <a:buChar char="•"/>
            </a:pPr>
            <a:r>
              <a:rPr lang="en-US" sz="1400" i="0" dirty="0">
                <a:solidFill>
                  <a:srgbClr val="222222"/>
                </a:solidFill>
                <a:effectLst/>
              </a:rPr>
              <a:t>CDC and test of CDC </a:t>
            </a:r>
            <a:r>
              <a:rPr lang="en-US" sz="1400" dirty="0">
                <a:solidFill>
                  <a:srgbClr val="222222"/>
                </a:solidFill>
              </a:rPr>
              <a:t>document still being worked, </a:t>
            </a:r>
            <a:r>
              <a:rPr lang="en-US" sz="1400" i="0" dirty="0">
                <a:solidFill>
                  <a:srgbClr val="222222"/>
                </a:solidFill>
                <a:effectLst/>
              </a:rPr>
              <a:t>RFC 5985, HART.  </a:t>
            </a:r>
            <a:r>
              <a:rPr lang="en-US" sz="1400" dirty="0">
                <a:solidFill>
                  <a:srgbClr val="222222"/>
                </a:solidFill>
              </a:rPr>
              <a:t>Will be an Annex in the 5 GHz .</a:t>
            </a:r>
            <a:endParaRPr lang="en-US" sz="1050" i="0" dirty="0">
              <a:solidFill>
                <a:srgbClr val="222222"/>
              </a:solidFill>
              <a:effectLst/>
            </a:endParaRPr>
          </a:p>
          <a:p>
            <a:pPr lvl="2">
              <a:spcBef>
                <a:spcPts val="0"/>
              </a:spcBef>
              <a:buFont typeface="Arial" panose="020B0604020202020204" pitchFamily="34" charset="0"/>
              <a:buChar char="•"/>
            </a:pPr>
            <a:r>
              <a:rPr lang="en-US" sz="1400" dirty="0">
                <a:solidFill>
                  <a:srgbClr val="222222"/>
                </a:solidFill>
              </a:rPr>
              <a:t>In the 6 GHz </a:t>
            </a:r>
            <a:r>
              <a:rPr lang="en-US" sz="1400" i="0" dirty="0">
                <a:solidFill>
                  <a:srgbClr val="222222"/>
                </a:solidFill>
                <a:effectLst/>
              </a:rPr>
              <a:t>Standard </a:t>
            </a:r>
            <a:r>
              <a:rPr lang="en-US" sz="1400" dirty="0">
                <a:solidFill>
                  <a:srgbClr val="222222"/>
                </a:solidFill>
              </a:rPr>
              <a:t>CDC</a:t>
            </a:r>
            <a:r>
              <a:rPr lang="en-US" sz="1400" i="0" dirty="0">
                <a:solidFill>
                  <a:srgbClr val="222222"/>
                </a:solidFill>
                <a:effectLst/>
              </a:rPr>
              <a:t> will be in Notes.   </a:t>
            </a:r>
            <a:r>
              <a:rPr lang="en-US" sz="14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400" dirty="0">
                <a:solidFill>
                  <a:srgbClr val="222222"/>
                </a:solidFill>
              </a:rPr>
              <a:t>Later input:  ad </a:t>
            </a:r>
            <a:r>
              <a:rPr lang="en-US" sz="1400" dirty="0" err="1">
                <a:solidFill>
                  <a:srgbClr val="222222"/>
                </a:solidFill>
              </a:rPr>
              <a:t>hocs</a:t>
            </a:r>
            <a:r>
              <a:rPr lang="en-US" sz="1400" dirty="0">
                <a:solidFill>
                  <a:srgbClr val="222222"/>
                </a:solidFill>
              </a:rPr>
              <a:t> 01,02,06sept21 on 6GHz EN 303 867;  and 07sep21 on White Space Devices EN 301 598 </a:t>
            </a:r>
            <a:endParaRPr lang="en-US" sz="1400" i="0" dirty="0">
              <a:solidFill>
                <a:srgbClr val="222222"/>
              </a:solidFill>
              <a:effectLst/>
            </a:endParaRP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a:p>
            <a:pPr marL="457200" lvl="1" indent="0">
              <a:spcBef>
                <a:spcPts val="0"/>
              </a:spcBef>
            </a:pP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978536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82650"/>
            <a:ext cx="11277600" cy="5670550"/>
          </a:xfrm>
        </p:spPr>
        <p:txBody>
          <a:bodyPr/>
          <a:lstStyle/>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b="0" dirty="0">
                <a:solidFill>
                  <a:schemeClr val="tx1"/>
                </a:solidFill>
              </a:rPr>
              <a:t>15jul: UWB working on new regulations by end of year for &gt;6GHz.  Includes items, fixed outdoor, okay in vehicles, higher power (-31.2dBm/MHz indoor),  etc.  See ECC report 327. This could be significant changes. More to come.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3"/>
              </a:rPr>
              <a:t>&lt;SE19&gt;</a:t>
            </a:r>
            <a:r>
              <a:rPr lang="en-US" altLang="en-US" sz="1600" b="0" dirty="0"/>
              <a:t> 	</a:t>
            </a:r>
            <a:r>
              <a:rPr lang="en-US" altLang="en-US" sz="1600" dirty="0"/>
              <a:t>next call</a:t>
            </a:r>
            <a:r>
              <a:rPr lang="en-US" sz="1600" dirty="0">
                <a:sym typeface="Wingdings" panose="05000000000000000000" pitchFamily="2" charset="2"/>
              </a:rPr>
              <a:t> #88 30Sep-01Oct21</a:t>
            </a:r>
          </a:p>
          <a:p>
            <a:pPr lvl="1">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endParaRPr>
          </a:p>
          <a:p>
            <a:pPr lvl="1">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br>
              <a:rPr lang="en-US" sz="1400" dirty="0">
                <a:solidFill>
                  <a:schemeClr val="tx1"/>
                </a:solidFill>
                <a:effectLst/>
                <a:ea typeface="Times New Roman" panose="02020603050405020304" pitchFamily="18" charset="0"/>
              </a:rPr>
            </a:b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 #14 28-29Oct21</a:t>
            </a:r>
          </a:p>
          <a:p>
            <a:pPr lvl="1">
              <a:spcBef>
                <a:spcPts val="0"/>
              </a:spcBef>
              <a:spcAft>
                <a:spcPts val="0"/>
              </a:spcAft>
              <a:buFont typeface="Arial" panose="020B0604020202020204" pitchFamily="34" charset="0"/>
              <a:buChar char="•"/>
            </a:pPr>
            <a:r>
              <a:rPr lang="en-US" sz="1400" dirty="0">
                <a:solidFill>
                  <a:schemeClr val="tx1"/>
                </a:solidFill>
              </a:rPr>
              <a:t>nothing was shared</a:t>
            </a:r>
            <a:endParaRPr lang="en-US" sz="1400" b="1" dirty="0">
              <a:solidFill>
                <a:schemeClr val="tx1"/>
              </a:solidFill>
            </a:endParaRPr>
          </a:p>
          <a:p>
            <a:pPr lvl="1">
              <a:spcBef>
                <a:spcPts val="0"/>
              </a:spcBef>
              <a:spcAft>
                <a:spcPts val="0"/>
              </a:spcAft>
              <a:buFont typeface="Arial" panose="020B0604020202020204" pitchFamily="34" charset="0"/>
              <a:buChar char="•"/>
            </a:pPr>
            <a:r>
              <a:rPr lang="en-US" sz="1400" b="1" dirty="0">
                <a:solidFill>
                  <a:schemeClr val="tx1"/>
                </a:solidFill>
              </a:rPr>
              <a:t>15jul: </a:t>
            </a:r>
            <a:r>
              <a:rPr lang="en-US" sz="1400" dirty="0">
                <a:solidFill>
                  <a:schemeClr val="tx1"/>
                </a:solidFill>
              </a:rPr>
              <a:t>The next call is about OOBE at 5935 MHz</a:t>
            </a:r>
          </a:p>
          <a:p>
            <a:pPr lvl="1">
              <a:spcBef>
                <a:spcPts val="0"/>
              </a:spcBef>
              <a:spcAft>
                <a:spcPts val="0"/>
              </a:spcAft>
              <a:buFont typeface="Arial" panose="020B0604020202020204" pitchFamily="34" charset="0"/>
              <a:buChar char="•"/>
            </a:pPr>
            <a:r>
              <a:rPr lang="en-US" sz="1200" b="1" dirty="0">
                <a:solidFill>
                  <a:schemeClr val="tx1"/>
                </a:solidFill>
              </a:rPr>
              <a:t>03jun: </a:t>
            </a:r>
            <a:r>
              <a:rPr lang="en-US" sz="12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200" b="0" i="0" dirty="0" err="1">
                <a:solidFill>
                  <a:schemeClr val="tx1"/>
                </a:solidFill>
                <a:effectLst/>
              </a:rPr>
              <a:t>MHz.</a:t>
            </a:r>
            <a:r>
              <a:rPr lang="en-US" altLang="en-US" sz="1200" dirty="0">
                <a:solidFill>
                  <a:schemeClr val="tx1"/>
                </a:solidFill>
              </a:rPr>
              <a:t> </a:t>
            </a:r>
            <a:endParaRPr lang="en-US" altLang="en-US" sz="14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altLang="en-US" sz="1600" dirty="0"/>
              <a:t>next call </a:t>
            </a:r>
            <a:r>
              <a:rPr lang="en-US" sz="1600" dirty="0">
                <a:sym typeface="Wingdings" panose="05000000000000000000" pitchFamily="2" charset="2"/>
              </a:rPr>
              <a:t>#16 14-15Sep21</a:t>
            </a:r>
          </a:p>
          <a:p>
            <a:pPr lvl="1">
              <a:spcBef>
                <a:spcPts val="0"/>
              </a:spcBef>
              <a:buFont typeface="Arial" panose="020B0604020202020204" pitchFamily="34" charset="0"/>
              <a:buChar char="•"/>
            </a:pPr>
            <a:r>
              <a:rPr lang="en-US" sz="1400" dirty="0">
                <a:solidFill>
                  <a:schemeClr val="tx1"/>
                </a:solidFill>
              </a:rPr>
              <a:t>nothing was shared.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126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228600" indent="-1714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p>
          <a:p>
            <a:pPr marL="228600" indent="-17145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 </a:t>
            </a:r>
          </a:p>
          <a:p>
            <a:pPr marL="228600" indent="-1714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2593100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73668" y="1049054"/>
            <a:ext cx="11049000" cy="4950696"/>
          </a:xfrm>
        </p:spPr>
        <p:txBody>
          <a:bodyPr/>
          <a:lstStyle/>
          <a:p>
            <a:pPr lvl="0">
              <a:buFont typeface="Arial" panose="020B0604020202020204" pitchFamily="34" charset="0"/>
              <a:buChar char="•"/>
            </a:pPr>
            <a:r>
              <a:rPr lang="en-US" sz="1800" b="0" dirty="0">
                <a:solidFill>
                  <a:schemeClr val="tx1"/>
                </a:solidFill>
              </a:rPr>
              <a:t>anything new to share? </a:t>
            </a:r>
          </a:p>
          <a:p>
            <a:pPr lvl="1">
              <a:buFont typeface="Arial" panose="020B0604020202020204" pitchFamily="34" charset="0"/>
              <a:buChar char="•"/>
            </a:pPr>
            <a:r>
              <a:rPr lang="en-US" sz="1400" b="0" dirty="0">
                <a:solidFill>
                  <a:schemeClr val="tx1"/>
                </a:solidFill>
              </a:rPr>
              <a:t> </a:t>
            </a:r>
          </a:p>
          <a:p>
            <a:pPr lvl="1">
              <a:buFont typeface="Arial" panose="020B0604020202020204" pitchFamily="34" charset="0"/>
              <a:buChar char="•"/>
            </a:pPr>
            <a:r>
              <a:rPr lang="en-US" sz="1400" dirty="0">
                <a:solidFill>
                  <a:schemeClr val="tx1"/>
                </a:solidFill>
              </a:rPr>
              <a:t> </a:t>
            </a: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dirty="0">
                <a:hlinkClick r:id="rId3"/>
              </a:rPr>
              <a:t>https://www.itu.int/en/ITU-R/study-groups/rcpm/Pages/wrc-23-studies.aspx</a:t>
            </a:r>
            <a:r>
              <a:rPr lang="en-US" dirty="0">
                <a:solidFill>
                  <a:srgbClr val="00B0F0"/>
                </a:solidFill>
              </a:rPr>
              <a:t>  </a:t>
            </a:r>
            <a:r>
              <a:rPr lang="en-US" dirty="0">
                <a:solidFill>
                  <a:srgbClr val="7030A0"/>
                </a:solidFill>
              </a:rPr>
              <a:t> (updated 26Aug20)</a:t>
            </a:r>
          </a:p>
          <a:p>
            <a:pPr lvl="2">
              <a:spcBef>
                <a:spcPts val="0"/>
              </a:spcBef>
              <a:buFont typeface="Arial" panose="020B0604020202020204" pitchFamily="34" charset="0"/>
              <a:buChar char="•"/>
            </a:pPr>
            <a:r>
              <a:rPr lang="en-US" dirty="0">
                <a:hlinkClick r:id="rId4"/>
              </a:rPr>
              <a:t>https://www.itu.int/dms_pub/itu-r/oth/0c/0a/R0C0A00000D0041PDFE.pdf</a:t>
            </a:r>
            <a:endParaRPr lang="en-US" dirty="0"/>
          </a:p>
          <a:p>
            <a:pPr lvl="1">
              <a:spcBef>
                <a:spcPts val="0"/>
              </a:spcBef>
              <a:buFont typeface="Arial" panose="020B0604020202020204" pitchFamily="34" charset="0"/>
              <a:buChar char="•"/>
            </a:pPr>
            <a:r>
              <a:rPr lang="en-US" sz="1800" dirty="0">
                <a:solidFill>
                  <a:srgbClr val="00B0F0"/>
                </a:solidFill>
                <a:hlinkClick r:id="rId5"/>
              </a:rPr>
              <a:t>https://mentor.ieee.org/802.18/dcn/20/18-20-0107-00-0000-res-811-wrc-19-wrc-23-agenda-items.docx</a:t>
            </a:r>
            <a:r>
              <a:rPr lang="en-US" sz="1800" dirty="0">
                <a:solidFill>
                  <a:srgbClr val="00B0F0"/>
                </a:solidFill>
              </a:rPr>
              <a:t> </a:t>
            </a:r>
          </a:p>
          <a:p>
            <a:pPr lvl="1">
              <a:spcBef>
                <a:spcPts val="0"/>
              </a:spcBef>
              <a:buFont typeface="Arial" panose="020B0604020202020204" pitchFamily="34" charset="0"/>
              <a:buChar char="•"/>
            </a:pPr>
            <a:r>
              <a:rPr lang="en-US" sz="1800" b="0" dirty="0">
                <a:solidFill>
                  <a:schemeClr val="tx1"/>
                </a:solidFill>
              </a:rPr>
              <a:t>With 18-20/0107, we will over time </a:t>
            </a:r>
            <a:r>
              <a:rPr lang="en-US" sz="1800" dirty="0">
                <a:solidFill>
                  <a:schemeClr val="tx1"/>
                </a:solidFill>
              </a:rPr>
              <a:t>ID </a:t>
            </a:r>
            <a:r>
              <a:rPr lang="en-US" sz="1800" b="0" dirty="0">
                <a:solidFill>
                  <a:schemeClr val="tx1"/>
                </a:solidFill>
              </a:rPr>
              <a:t>the Agenda Items of interest to IEEE 802,  to form viewpoints.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IEEE 802 viewpoints on WRC-23 agenda items. ad hoc: </a:t>
            </a:r>
            <a:r>
              <a:rPr lang="en-US" sz="1800" b="0" dirty="0">
                <a:solidFill>
                  <a:schemeClr val="tx1"/>
                </a:solidFill>
              </a:rPr>
              <a:t>5 folks stepped up.   </a:t>
            </a:r>
            <a:r>
              <a:rPr lang="en-US" sz="1800" b="0" u="sng" dirty="0">
                <a:solidFill>
                  <a:schemeClr val="tx1"/>
                </a:solidFill>
              </a:rPr>
              <a:t>Are there any others to help?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a:t>
            </a:r>
            <a:r>
              <a:rPr lang="en-US" sz="1600" dirty="0">
                <a:solidFill>
                  <a:schemeClr val="tx1"/>
                </a:solidFill>
                <a:hlinkClick r:id="rId6"/>
              </a:rPr>
              <a:t>https://mentor.ieee.org/802.18/dcn/21/18-21-0039-00-0000-ieee-802-viewpoints-on-wrc-23-agenda-items.pptx</a:t>
            </a:r>
            <a:endParaRPr lang="en-US" sz="1800" dirty="0">
              <a:solidFill>
                <a:schemeClr val="tx1"/>
              </a:solidFill>
            </a:endParaRPr>
          </a:p>
          <a:p>
            <a:pPr lvl="1">
              <a:spcBef>
                <a:spcPts val="0"/>
              </a:spcBef>
              <a:buFont typeface="Arial" panose="020B0604020202020204" pitchFamily="34" charset="0"/>
              <a:buChar char="•"/>
            </a:pPr>
            <a:r>
              <a:rPr lang="en-US" sz="1800" b="1" dirty="0">
                <a:solidFill>
                  <a:schemeClr val="tx1"/>
                </a:solidFill>
              </a:rPr>
              <a:t>Next discussions will be during July 2021 electronic plenary on the 22</a:t>
            </a:r>
            <a:r>
              <a:rPr lang="en-US" sz="1800" b="1" baseline="30000" dirty="0">
                <a:solidFill>
                  <a:schemeClr val="tx1"/>
                </a:solidFill>
              </a:rPr>
              <a:t>nd</a:t>
            </a:r>
            <a:r>
              <a:rPr lang="en-US" sz="1800" b="1" dirty="0">
                <a:solidFill>
                  <a:schemeClr val="tx1"/>
                </a:solidFill>
              </a:rPr>
              <a:t>, today. </a:t>
            </a:r>
          </a:p>
          <a:p>
            <a:pPr lvl="1">
              <a:spcBef>
                <a:spcPts val="0"/>
              </a:spcBef>
              <a:buFont typeface="Arial" panose="020B0604020202020204" pitchFamily="34" charset="0"/>
              <a:buChar char="•"/>
            </a:pPr>
            <a:r>
              <a:rPr lang="en-US" sz="1600" b="0" dirty="0">
                <a:solidFill>
                  <a:schemeClr val="tx1"/>
                </a:solidFill>
                <a:ea typeface="Calibri" panose="020F0502020204030204" pitchFamily="34" charset="0"/>
              </a:rPr>
              <a:t>Depending on what we want to do with viewpoints, need to work with IEEE staff if sending to ITU-R. </a:t>
            </a:r>
            <a:r>
              <a:rPr lang="en-US" sz="16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6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endParaRPr lang="en-US" sz="1800" b="0" dirty="0">
              <a:solidFill>
                <a:schemeClr val="tx1"/>
              </a:solidFill>
            </a:endParaRPr>
          </a:p>
          <a:p>
            <a:pPr marL="1543050" lvl="3">
              <a:spcBef>
                <a:spcPts val="0"/>
              </a:spcBef>
              <a:buFont typeface="Arial" panose="020B0604020202020204" pitchFamily="34" charset="0"/>
              <a:buChar char="•"/>
            </a:pPr>
            <a:endParaRPr lang="en-US" sz="1000" b="0" dirty="0">
              <a:solidFill>
                <a:schemeClr val="bg1">
                  <a:lumMod val="50000"/>
                </a:schemeClr>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777327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2934028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sz="1800" dirty="0">
              <a:solidFill>
                <a:srgbClr val="0070C0"/>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400874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a:t>
            </a:r>
            <a:r>
              <a:rPr lang="en-US" altLang="en-US" sz="1400" dirty="0">
                <a:solidFill>
                  <a:schemeClr val="tx1"/>
                </a:solidFill>
              </a:rPr>
              <a:t>*</a:t>
            </a:r>
            <a:r>
              <a:rPr lang="en-US" altLang="en-US" sz="1800" dirty="0">
                <a:solidFill>
                  <a:schemeClr val="tx1"/>
                </a:solidFill>
              </a:rPr>
              <a:t> (8 on LMSC); Nearly Voters: 2</a:t>
            </a:r>
            <a:r>
              <a:rPr lang="en-US" altLang="en-US" sz="1400" dirty="0">
                <a:solidFill>
                  <a:schemeClr val="tx1"/>
                </a:solidFill>
              </a:rPr>
              <a:t>*</a:t>
            </a:r>
            <a:r>
              <a:rPr lang="en-US" altLang="en-US" sz="1800" dirty="0">
                <a:solidFill>
                  <a:schemeClr val="tx1"/>
                </a:solidFill>
              </a:rPr>
              <a:t>; Aspirant members: 11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lvl="1" algn="r">
              <a:buFont typeface="Arial" panose="020B0604020202020204" pitchFamily="34" charset="0"/>
              <a:buChar char="•"/>
            </a:pPr>
            <a:r>
              <a:rPr lang="en-US" dirty="0">
                <a:solidFill>
                  <a:schemeClr val="bg1"/>
                </a:solidFill>
              </a:rPr>
              <a:t>2</a:t>
            </a:r>
            <a:r>
              <a:rPr lang="en-US" baseline="30000" dirty="0">
                <a:solidFill>
                  <a:schemeClr val="bg1"/>
                </a:solidFill>
              </a:rPr>
              <a:t>nd</a:t>
            </a:r>
            <a:r>
              <a:rPr lang="en-US" dirty="0">
                <a:solidFill>
                  <a:schemeClr val="bg1"/>
                </a:solidFill>
              </a:rPr>
              <a:t> call, 22jul21: jump to slide ____</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a:p>
            <a:pPr>
              <a:defRPr/>
            </a:pPr>
            <a:r>
              <a:rPr lang="en-US" sz="1200" b="0" dirty="0"/>
              <a:t>* Nearly voters become voters when they attend their next plenary including this plenary.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15-22jul21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130078"/>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 </a:t>
            </a:r>
            <a:endParaRPr lang="en-US" sz="16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19615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10475384" cy="5646307"/>
          </a:xfrm>
        </p:spPr>
        <p:txBody>
          <a:bodyPr/>
          <a:lstStyle/>
          <a:p>
            <a:pPr marL="0">
              <a:spcBef>
                <a:spcPts val="0"/>
              </a:spcBef>
              <a:spcAft>
                <a:spcPts val="0"/>
              </a:spcAft>
              <a:buFont typeface="Arial" panose="020B0604020202020204" pitchFamily="34" charset="0"/>
              <a:buChar char="•"/>
            </a:pPr>
            <a:r>
              <a:rPr lang="en-US" sz="1600" dirty="0">
                <a:ea typeface="Calibri" panose="020F0502020204030204" pitchFamily="34" charset="0"/>
              </a:rPr>
              <a:t>802.18 activity since May Interim</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Approvals: </a:t>
            </a:r>
            <a:endParaRPr lang="en-US" sz="12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none  </a:t>
            </a:r>
          </a:p>
          <a:p>
            <a:pPr marL="400050" lvl="1">
              <a:spcBef>
                <a:spcPts val="0"/>
              </a:spcBef>
              <a:spcAft>
                <a:spcPts val="0"/>
              </a:spcAft>
              <a:buFont typeface="Arial" panose="020B0604020202020204" pitchFamily="34" charset="0"/>
              <a:buChar char="•"/>
            </a:pPr>
            <a:r>
              <a:rPr lang="en-US" sz="1600" dirty="0">
                <a:cs typeface="Times New Roman" panose="02020603050405020304" pitchFamily="18" charset="0"/>
              </a:rPr>
              <a:t>Other discussions: </a:t>
            </a:r>
            <a:endParaRPr lang="en-US" sz="14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Mexico-IFT-prelim draft 6GHz</a:t>
            </a: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Morocco-ANRT- 6GHz rules</a:t>
            </a:r>
          </a:p>
          <a:p>
            <a:pPr marL="800100" lvl="2">
              <a:spcBef>
                <a:spcPts val="0"/>
              </a:spcBef>
              <a:spcAft>
                <a:spcPts val="0"/>
              </a:spcAft>
              <a:buFont typeface="Arial" panose="020B0604020202020204" pitchFamily="34" charset="0"/>
              <a:buChar char="•"/>
            </a:pPr>
            <a:r>
              <a:rPr lang="en-US" sz="1200" dirty="0">
                <a:solidFill>
                  <a:schemeClr val="tx1"/>
                </a:solidFill>
              </a:rPr>
              <a:t>ITU-R, R</a:t>
            </a:r>
            <a:r>
              <a:rPr lang="en-US" sz="1200" b="0" dirty="0">
                <a:solidFill>
                  <a:schemeClr val="tx1"/>
                </a:solidFill>
              </a:rPr>
              <a:t>eceived liaisons from WP 5A on M.1450, M.1801 and ITS </a:t>
            </a:r>
          </a:p>
          <a:p>
            <a:pPr marL="800100" lvl="2">
              <a:spcBef>
                <a:spcPts val="0"/>
              </a:spcBef>
              <a:spcAft>
                <a:spcPts val="0"/>
              </a:spcAft>
              <a:buFont typeface="Arial" panose="020B0604020202020204" pitchFamily="34" charset="0"/>
              <a:buChar char="•"/>
            </a:pPr>
            <a:r>
              <a:rPr lang="en-US" sz="1200" b="0" dirty="0">
                <a:solidFill>
                  <a:schemeClr val="tx1"/>
                </a:solidFill>
              </a:rPr>
              <a:t>ITU-R WP 5A ( and WP 5C) invite to join Correspondence Group (CG) on WRC-23 AI 9.1 c):</a:t>
            </a:r>
          </a:p>
          <a:p>
            <a:pPr marL="800100" lvl="2">
              <a:spcBef>
                <a:spcPts val="0"/>
              </a:spcBef>
              <a:spcAft>
                <a:spcPts val="0"/>
              </a:spcAft>
              <a:buFont typeface="Arial" panose="020B0604020202020204" pitchFamily="34" charset="0"/>
              <a:buChar char="•"/>
            </a:pPr>
            <a:r>
              <a:rPr lang="en-US" sz="1200" b="0" i="0" dirty="0">
                <a:solidFill>
                  <a:schemeClr val="tx1"/>
                </a:solidFill>
                <a:effectLst/>
              </a:rPr>
              <a:t>GSM Association (Global System for Mobile Communications)</a:t>
            </a:r>
            <a:r>
              <a:rPr lang="en-US" sz="1200" dirty="0">
                <a:solidFill>
                  <a:schemeClr val="tx1"/>
                </a:solidFill>
                <a:cs typeface="Times New Roman" panose="02020603050405020304" pitchFamily="18" charset="0"/>
              </a:rPr>
              <a:t> proposing top half 6GHz for licensed 5G.</a:t>
            </a: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FCC - </a:t>
            </a:r>
            <a:r>
              <a:rPr lang="en-US" sz="1200" b="0" dirty="0">
                <a:solidFill>
                  <a:schemeClr val="tx1"/>
                </a:solidFill>
                <a:effectLst/>
                <a:ea typeface="Times New Roman" panose="02020603050405020304" pitchFamily="18" charset="0"/>
              </a:rPr>
              <a:t>Expanding Flexible Use of the 12.2-12.7 GHz Band</a:t>
            </a:r>
          </a:p>
          <a:p>
            <a:pPr marL="800100" lvl="2">
              <a:spcBef>
                <a:spcPts val="0"/>
              </a:spcBef>
              <a:spcAft>
                <a:spcPts val="0"/>
              </a:spcAft>
              <a:buFont typeface="Arial" panose="020B0604020202020204" pitchFamily="34" charset="0"/>
              <a:buChar char="•"/>
            </a:pPr>
            <a:r>
              <a:rPr lang="en-US" sz="1200" dirty="0">
                <a:effectLst/>
                <a:ea typeface="Times New Roman" panose="02020603050405020304" pitchFamily="18" charset="0"/>
              </a:rPr>
              <a:t>A lawsuit filed in D.C. Circuit Court, seeking to reverse the FCC's 5.9 GHz band reallocation (ITS/DSRC)</a:t>
            </a:r>
            <a:endParaRPr lang="en-US" sz="1200" b="0"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FCC released a budget recently it included ULS updates</a:t>
            </a:r>
          </a:p>
          <a:p>
            <a:pPr marL="800100" lvl="2">
              <a:spcBef>
                <a:spcPts val="0"/>
              </a:spcBef>
              <a:spcAft>
                <a:spcPts val="0"/>
              </a:spcAft>
              <a:buFont typeface="Arial" panose="020B0604020202020204" pitchFamily="34" charset="0"/>
              <a:buChar char="•"/>
            </a:pPr>
            <a:r>
              <a:rPr lang="en-US" sz="1200" dirty="0">
                <a:solidFill>
                  <a:srgbClr val="333333"/>
                </a:solidFill>
                <a:cs typeface="Times New Roman" panose="02020603050405020304" pitchFamily="18" charset="0"/>
              </a:rPr>
              <a:t>NZ-RSM consultation on 6 GHz</a:t>
            </a:r>
          </a:p>
          <a:p>
            <a:pPr marL="800100" lvl="2">
              <a:spcBef>
                <a:spcPts val="0"/>
              </a:spcBef>
              <a:spcAft>
                <a:spcPts val="0"/>
              </a:spcAft>
              <a:buFont typeface="Arial" panose="020B0604020202020204" pitchFamily="34" charset="0"/>
              <a:buChar char="•"/>
            </a:pPr>
            <a:r>
              <a:rPr lang="en-US" sz="1200" b="0" u="none" strike="noStrike" baseline="0" dirty="0">
                <a:solidFill>
                  <a:schemeClr val="tx1"/>
                </a:solidFill>
              </a:rPr>
              <a:t>Canad</a:t>
            </a:r>
            <a:r>
              <a:rPr lang="en-US" sz="1200" b="0" dirty="0">
                <a:solidFill>
                  <a:schemeClr val="tx1"/>
                </a:solidFill>
              </a:rPr>
              <a:t>a – ISED – is </a:t>
            </a:r>
            <a:r>
              <a:rPr lang="en-US" sz="1200" b="0" dirty="0">
                <a:effectLst/>
                <a:ea typeface="Calibri" panose="020F0502020204030204" pitchFamily="34" charset="0"/>
              </a:rPr>
              <a:t>seeking comments on: RSS-248</a:t>
            </a:r>
            <a:endParaRPr lang="en-US" sz="1200" dirty="0">
              <a:solidFill>
                <a:schemeClr val="tx1"/>
              </a:solidFill>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b="0" u="none" strike="noStrike" baseline="0" dirty="0">
                <a:solidFill>
                  <a:schemeClr val="tx1"/>
                </a:solidFill>
              </a:rPr>
              <a:t>Brazil – ANATEL </a:t>
            </a:r>
            <a:r>
              <a:rPr lang="en-US" sz="1200" dirty="0">
                <a:solidFill>
                  <a:srgbClr val="333333"/>
                </a:solidFill>
                <a:cs typeface="Times New Roman" panose="02020603050405020304" pitchFamily="18" charset="0"/>
              </a:rPr>
              <a:t>consultation on 6 GHz</a:t>
            </a: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FCC World Radio Conference Advisory Committee</a:t>
            </a:r>
          </a:p>
          <a:p>
            <a:pPr marL="800100" lvl="2">
              <a:spcBef>
                <a:spcPts val="0"/>
              </a:spcBef>
              <a:spcAft>
                <a:spcPts val="0"/>
              </a:spcAft>
              <a:buFont typeface="Arial" panose="020B0604020202020204" pitchFamily="34" charset="0"/>
              <a:buChar char="•"/>
            </a:pPr>
            <a:r>
              <a:rPr lang="en-US" sz="1200" dirty="0">
                <a:solidFill>
                  <a:srgbClr val="191919"/>
                </a:solidFill>
                <a:effectLst/>
                <a:ea typeface="Times New Roman" panose="02020603050405020304" pitchFamily="18" charset="0"/>
              </a:rPr>
              <a:t>FCC Proposed Rules</a:t>
            </a:r>
            <a:r>
              <a:rPr lang="en-US" sz="1200" dirty="0">
                <a:ea typeface="Times New Roman" panose="02020603050405020304" pitchFamily="18" charset="0"/>
              </a:rPr>
              <a:t> - </a:t>
            </a:r>
            <a:r>
              <a:rPr lang="en-US" sz="1200" dirty="0">
                <a:solidFill>
                  <a:srgbClr val="333333"/>
                </a:solidFill>
                <a:effectLst/>
                <a:ea typeface="Times New Roman" panose="02020603050405020304" pitchFamily="18" charset="0"/>
              </a:rPr>
              <a:t>Allocation of Spectrum for Non-Federal Space Launch Operations</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b="0" dirty="0">
                <a:solidFill>
                  <a:schemeClr val="tx1"/>
                </a:solidFill>
              </a:rPr>
              <a:t>USA Legislation - on technology and innovation moving forward.</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chemeClr val="tx1"/>
                </a:solidFill>
              </a:rPr>
              <a:t>EC 6 GHz Decision was officially in OJEU</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u="none" strike="noStrike" baseline="0" dirty="0">
                <a:solidFill>
                  <a:schemeClr val="tx1"/>
                </a:solidFill>
              </a:rPr>
              <a:t>Saudi Arabia – CITC - </a:t>
            </a:r>
            <a:r>
              <a:rPr lang="en-US" sz="1200" dirty="0">
                <a:effectLst/>
                <a:ea typeface="Calibri" panose="020F0502020204030204" pitchFamily="34" charset="0"/>
              </a:rPr>
              <a:t>here is the consultation, 21/0074, on 6 GHz</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effectLst/>
                <a:ea typeface="Calibri" panose="020F0502020204030204" pitchFamily="34" charset="0"/>
              </a:rPr>
              <a:t>ITU-R WP 1A LS to IEEE and IEC - Request for information on standards on Optical Wireless Communications.</a:t>
            </a:r>
          </a:p>
          <a:p>
            <a:pPr marL="800100" lvl="2">
              <a:spcBef>
                <a:spcPts val="0"/>
              </a:spcBef>
              <a:spcAft>
                <a:spcPts val="0"/>
              </a:spcAft>
              <a:buFont typeface="Arial" panose="020B0604020202020204" pitchFamily="34" charset="0"/>
              <a:buChar char="•"/>
            </a:pPr>
            <a:r>
              <a:rPr lang="en-US" sz="1200" dirty="0">
                <a:solidFill>
                  <a:srgbClr val="191919"/>
                </a:solidFill>
                <a:ea typeface="Times New Roman" panose="02020603050405020304" pitchFamily="18" charset="0"/>
              </a:rPr>
              <a:t>USA 1st circuit court of appeals - date for oral arguments set d</a:t>
            </a:r>
            <a:r>
              <a:rPr lang="en-US" sz="1200" dirty="0">
                <a:effectLst/>
                <a:ea typeface="Calibri" panose="020F0502020204030204" pitchFamily="34" charset="0"/>
              </a:rPr>
              <a:t>ate for oral argument in the appeal of the 6 GHz R&amp;O</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FCC NPRM on 60 GHz, see the Radar Sensing Technology on July FCC Open meeting.</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ea typeface="Calibri" panose="020F0502020204030204" pitchFamily="34" charset="0"/>
              </a:rPr>
              <a:t>FCC NPRM </a:t>
            </a:r>
            <a:r>
              <a:rPr lang="en-US" sz="1200" dirty="0">
                <a:solidFill>
                  <a:srgbClr val="333333"/>
                </a:solidFill>
                <a:effectLst/>
                <a:ea typeface="Times New Roman" panose="02020603050405020304" pitchFamily="18" charset="0"/>
              </a:rPr>
              <a:t>for Wireless Microphones in many frequency bands</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Ongoing: </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ETSI and CEPT most weeks</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ITU-R </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Other regions, beyond EU and USA</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USA 6 GHz MSGs</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IEEE 802 Stds Frequency Band table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400" dirty="0">
                <a:solidFill>
                  <a:srgbClr val="333333"/>
                </a:solidFill>
                <a:ea typeface="Times New Roman" panose="02020603050405020304" pitchFamily="18" charset="0"/>
              </a:rPr>
              <a:t>General Discussion – FYI only</a:t>
            </a:r>
            <a:endParaRPr lang="en-US" sz="2400" dirty="0"/>
          </a:p>
        </p:txBody>
      </p:sp>
    </p:spTree>
    <p:extLst>
      <p:ext uri="{BB962C8B-B14F-4D97-AF65-F5344CB8AC3E}">
        <p14:creationId xmlns:p14="http://schemas.microsoft.com/office/powerpoint/2010/main" val="1082696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8710205" cy="2200602"/>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Proactive Spectrum Sharing – Contact Rich Kennedy if you can help or have inputs. </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399184"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15-22jul21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05Aug –</a:t>
            </a:r>
            <a:r>
              <a:rPr lang="en-US" sz="1800" i="1" u="sng" dirty="0"/>
              <a:t>15:00–&lt;15:55</a:t>
            </a:r>
            <a:r>
              <a:rPr lang="en-US" sz="1800" dirty="0"/>
              <a:t> et </a:t>
            </a:r>
            <a:r>
              <a:rPr lang="en-US" sz="1600" dirty="0"/>
              <a:t>– </a:t>
            </a:r>
            <a:r>
              <a:rPr lang="en-US" sz="1600" dirty="0">
                <a:highlight>
                  <a:srgbClr val="FFFF00"/>
                </a:highlight>
              </a:rPr>
              <a:t>{no call on 29july)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15:___________55et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plenary will be ____________in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15-22jul21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15-22jul21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15-22jul21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 checks)</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lvl="1">
              <a:spcBef>
                <a:spcPts val="0"/>
              </a:spcBef>
              <a:buFont typeface="Arial" panose="020B0604020202020204" pitchFamily="34" charset="0"/>
              <a:buChar char="•"/>
            </a:pPr>
            <a:endParaRPr lang="en-US" altLang="en-US" sz="12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2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a:t>
            </a:r>
          </a:p>
          <a:p>
            <a:pPr lvl="1">
              <a:spcBef>
                <a:spcPts val="0"/>
              </a:spcBef>
              <a:buFont typeface="Arial" panose="020B0604020202020204" pitchFamily="34" charset="0"/>
              <a:buChar char="•"/>
            </a:pPr>
            <a:r>
              <a:rPr lang="en-US" altLang="en-US" sz="1600" dirty="0">
                <a:solidFill>
                  <a:schemeClr val="tx1"/>
                </a:solidFill>
              </a:rPr>
              <a:t>Straw poll for November </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and Egypt</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Proactive  Spectrum Planning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https://mentor.ieee.org/802.18/dcn/21/18-21-0054-01-0000-minutes-electronic-interim-13-20may21-rr-tag-pty.docx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21-May-2021 17:40:02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15-22jul21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59749</TotalTime>
  <Words>11981</Words>
  <Application>Microsoft Office PowerPoint</Application>
  <PresentationFormat>Widescreen</PresentationFormat>
  <Paragraphs>1252</Paragraphs>
  <Slides>46</Slides>
  <Notes>34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46</vt:i4>
      </vt:variant>
    </vt:vector>
  </HeadingPairs>
  <TitlesOfParts>
    <vt:vector size="61" baseType="lpstr">
      <vt:lpstr>Arial</vt:lpstr>
      <vt:lpstr>Calibri</vt:lpstr>
      <vt:lpstr>Consolas</vt:lpstr>
      <vt:lpstr>Helvetica</vt:lpstr>
      <vt:lpstr>Loew Next Arabic Medium</vt:lpstr>
      <vt:lpstr>Monotype Sorts</vt:lpstr>
      <vt:lpstr>Symbol</vt:lpstr>
      <vt:lpstr>tahoma</vt:lpstr>
      <vt:lpstr>Times New Roman</vt:lpstr>
      <vt:lpstr>Verdana</vt:lpstr>
      <vt:lpstr>Wingdings</vt:lpstr>
      <vt:lpstr>Office Theme</vt:lpstr>
      <vt:lpstr>Document</vt:lpstr>
      <vt:lpstr>Packager Shell Object</vt:lpstr>
      <vt:lpstr>Acrobat Document</vt:lpstr>
      <vt:lpstr>IEEE 802.18 RR-TAG Electronic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Teleconferences</vt:lpstr>
      <vt:lpstr>EU items to share -1</vt:lpstr>
      <vt:lpstr>EU items to share -2</vt:lpstr>
      <vt:lpstr>Other regions (outside EU-Stds and USA), items to share</vt:lpstr>
      <vt:lpstr>Other regions (outside EU-Stds and USA), items to share</vt:lpstr>
      <vt:lpstr>ITU-R items to share  -</vt:lpstr>
      <vt:lpstr>MSGs 6 GHz &amp; FCC - 1</vt:lpstr>
      <vt:lpstr>MSGs 6 GHz &amp; FCC - 2</vt:lpstr>
      <vt:lpstr>IEEE 802 Stds Table of Frequency Bands </vt:lpstr>
      <vt:lpstr>General Discussion Items </vt:lpstr>
      <vt:lpstr>General Discussion Items </vt:lpstr>
      <vt:lpstr>Actions / AOB / Recess</vt:lpstr>
      <vt:lpstr>2nd – call - Thursday (22Jul21) Agenda</vt:lpstr>
      <vt:lpstr>EU items to share -1</vt:lpstr>
      <vt:lpstr>EU items to share -2</vt:lpstr>
      <vt:lpstr>Other regions (outside EU-Stds and USA), items to share</vt:lpstr>
      <vt:lpstr>ITU-R items to share  -</vt:lpstr>
      <vt:lpstr>MSGs 6 GHz &amp; FCC</vt:lpstr>
      <vt:lpstr>IEEE 802 Stds Table of Frequency Bands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ITU-R liaisons – 15jul21</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3803</cp:revision>
  <cp:lastPrinted>1601-01-01T00:00:00Z</cp:lastPrinted>
  <dcterms:created xsi:type="dcterms:W3CDTF">2016-03-03T14:54:45Z</dcterms:created>
  <dcterms:modified xsi:type="dcterms:W3CDTF">2021-07-16T16:36:23Z</dcterms:modified>
</cp:coreProperties>
</file>