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8"/>
  </p:notesMasterIdLst>
  <p:handoutMasterIdLst>
    <p:handoutMasterId r:id="rId49"/>
  </p:handoutMasterIdLst>
  <p:sldIdLst>
    <p:sldId id="256" r:id="rId2"/>
    <p:sldId id="791" r:id="rId3"/>
    <p:sldId id="341" r:id="rId4"/>
    <p:sldId id="329" r:id="rId5"/>
    <p:sldId id="604" r:id="rId6"/>
    <p:sldId id="624" r:id="rId7"/>
    <p:sldId id="605" r:id="rId8"/>
    <p:sldId id="776" r:id="rId9"/>
    <p:sldId id="596" r:id="rId10"/>
    <p:sldId id="690" r:id="rId11"/>
    <p:sldId id="602" r:id="rId12"/>
    <p:sldId id="603" r:id="rId13"/>
    <p:sldId id="606" r:id="rId14"/>
    <p:sldId id="735" r:id="rId15"/>
    <p:sldId id="794" r:id="rId16"/>
    <p:sldId id="608" r:id="rId17"/>
    <p:sldId id="742" r:id="rId18"/>
    <p:sldId id="792" r:id="rId19"/>
    <p:sldId id="743" r:id="rId20"/>
    <p:sldId id="774" r:id="rId21"/>
    <p:sldId id="793" r:id="rId22"/>
    <p:sldId id="702" r:id="rId23"/>
    <p:sldId id="535" r:id="rId24"/>
    <p:sldId id="785" r:id="rId25"/>
    <p:sldId id="786" r:id="rId26"/>
    <p:sldId id="787" r:id="rId27"/>
    <p:sldId id="788" r:id="rId28"/>
    <p:sldId id="789" r:id="rId29"/>
    <p:sldId id="790" r:id="rId30"/>
    <p:sldId id="717" r:id="rId31"/>
    <p:sldId id="719" r:id="rId32"/>
    <p:sldId id="650" r:id="rId33"/>
    <p:sldId id="498" r:id="rId34"/>
    <p:sldId id="402" r:id="rId35"/>
    <p:sldId id="403" r:id="rId36"/>
    <p:sldId id="777" r:id="rId37"/>
    <p:sldId id="778" r:id="rId38"/>
    <p:sldId id="781" r:id="rId39"/>
    <p:sldId id="795" r:id="rId40"/>
    <p:sldId id="737" r:id="rId41"/>
    <p:sldId id="782" r:id="rId42"/>
    <p:sldId id="783" r:id="rId43"/>
    <p:sldId id="739" r:id="rId44"/>
    <p:sldId id="728" r:id="rId45"/>
    <p:sldId id="656" r:id="rId46"/>
    <p:sldId id="655"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04" autoAdjust="0"/>
    <p:restoredTop sz="96215" autoAdjust="0"/>
  </p:normalViewPr>
  <p:slideViewPr>
    <p:cSldViewPr>
      <p:cViewPr varScale="1">
        <p:scale>
          <a:sx n="105" d="100"/>
          <a:sy n="105" d="100"/>
        </p:scale>
        <p:origin x="972" y="11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15-Jul-21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4.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client/introduction/" TargetMode="External"/><Relationship Id="rId4" Type="http://schemas.openxmlformats.org/officeDocument/2006/relationships/hyperlink" Target="https://www.ecodocdb.dk/download/cc03c766-35f8/ECC%20Report%20302.pdf" TargetMode="External"/><Relationship Id="rId9" Type="http://schemas.openxmlformats.org/officeDocument/2006/relationships/hyperlink" Target="https://cept.org/ecc/groups/ecc/wg-fm/fm-57/"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slide" Target="../slides/slide2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2.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client/introduction/" TargetMode="External"/><Relationship Id="rId4" Type="http://schemas.openxmlformats.org/officeDocument/2006/relationships/hyperlink" Target="https://www.ecodocdb.dk/download/cc03c766-35f8/ECC%20Report%20302.pdf"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4873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422687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127661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46744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882025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a:spcBef>
                <a:spcPts val="0"/>
              </a:spcBef>
              <a:buFont typeface="Arial" panose="020B0604020202020204" pitchFamily="34" charset="0"/>
              <a:buNone/>
            </a:pPr>
            <a:r>
              <a:rPr lang="en-US" sz="1200" b="1" dirty="0">
                <a:solidFill>
                  <a:schemeClr val="tx1"/>
                </a:solidFill>
              </a:rPr>
              <a:t>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48167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0000088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332601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566416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15-22jul21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15-22jul21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15-22jul21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802.18-21/0087r00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mailto:stuart@ok-brit.com" TargetMode="External"/><Relationship Id="rId4" Type="http://schemas.openxmlformats.org/officeDocument/2006/relationships/hyperlink" Target="https://urldefense.com/v3/__https:/www.ieee802.org/18/RRTAG_Voters.pdf__;!!F7jv3iA!nEuOkVitFVRw_Qm9zNCzAU62sjb8Xc938eoHxAwSXpzBwUFBETuwZ3CVIdNGb8XWJQ$"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hyperlink" Target="https://portal.etsi.org/LoginRedirection.aspx?ReturnUrl=%2fngppapp%2fContributionCreation.aspx%3fprimarykeys%3d22786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mentor.ieee.org/802.18/dcn/21/18-21-0083-00-0000-european-commission-decision-eu-2021-1067-for-6ghz-in-ojeu.pdf"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286&amp;SubTB=286"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itc.gov.sa/en/RulesandSystems/RegulatoryDocuments/EquipmentApproval/Pages/Technical_Specification.aspx" TargetMode="External"/><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s://www.tra.gov.eg/wp-content/uploads/2021/06/EGY-NTRA-June21-NFAT-1.pdf" TargetMode="External"/><Relationship Id="rId4" Type="http://schemas.openxmlformats.org/officeDocument/2006/relationships/hyperlink" Target="https://www.tra.gov.eg/wp-content/uploads/2021/06/EGY-NTRA-June21-SRD.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citc.gov.sa/en/new/publicConsultation/Pages/144207.aspx" TargetMode="External"/><Relationship Id="rId7" Type="http://schemas.openxmlformats.org/officeDocument/2006/relationships/hyperlink" Target="https://mentor.ieee.org/802.18/dcn/21/18-21-0070-00-0000-canadian-6-ghz-consultation-rss-248.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rabc-cccr.ca/ised-radio-standards-specifications-rss-248-issue-1-june-2021-draft-radio-local-area-network-rlan-devices-in-the-5925-7125-mhz-band/" TargetMode="External"/><Relationship Id="rId5" Type="http://schemas.openxmlformats.org/officeDocument/2006/relationships/hyperlink" Target="mailto:Spectrum.Strategy@citc.gov.sa" TargetMode="External"/><Relationship Id="rId4" Type="http://schemas.openxmlformats.org/officeDocument/2006/relationships/hyperlink" Target="https://mentor.ieee.org/802.18/dcn/21/18-21-0074-00-0000-saudi-arabia-radio-spectrum-allocation-and-use-regulation-for-wlan-applicati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86-00-0000-ls-for-updating-itu-r-m-2012-to-rev-6.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1/18-21-0039-00-0000-ieee-802-viewpoints-on-wrc-23-agenda-items.pptx" TargetMode="External"/><Relationship Id="rId4" Type="http://schemas.openxmlformats.org/officeDocument/2006/relationships/hyperlink" Target="https://mentor.ieee.org/802.18/dcn/21/18-21-0080-00-0000-request-for-information-itu-r-wp-1a.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github.com/Wireless-Innovation-Forum/Spectrum-Access-System" TargetMode="External"/><Relationship Id="rId3" Type="http://schemas.openxmlformats.org/officeDocument/2006/relationships/hyperlink" Target="https://www.wirelessinnovation.org/6ghz-multistakeholder-committee" TargetMode="External"/><Relationship Id="rId7" Type="http://schemas.openxmlformats.org/officeDocument/2006/relationships/hyperlink" Target="https://github.com/Wireless-Innovation-Forum/SAS-Data"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github.com/Wireless-Innovation-Forum/6-GHz-Data" TargetMode="External"/><Relationship Id="rId5" Type="http://schemas.openxmlformats.org/officeDocument/2006/relationships/hyperlink" Target="https://github.com/Wireless-Innovation-Forum/6-GHz-AFC" TargetMode="External"/><Relationship Id="rId4" Type="http://schemas.openxmlformats.org/officeDocument/2006/relationships/hyperlink" Target="https://www.fcc.gov/ecfs/search/filings?proceedings_name=18-295&amp;sort=date_disseminated,DES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groups.wirelessinnovation.org/wg/6MSG/dashboard"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1/18-21-0036-06-0000-frequency-table-template.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document/fcc-announces-tentative-agenda-july-open-meeting-8"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fcc.gov/ecfs/search/filings?q=((proceedings.name:((21%5C-264*))%20OR%20proceedings.description:((21%5C-264*))))&amp;sort=date_disseminated,DESC" TargetMode="External"/><Relationship Id="rId5" Type="http://schemas.openxmlformats.org/officeDocument/2006/relationships/hyperlink" Target="https://mentor.ieee.org/802.18/dcn/21/18-21-0079-00-0000-fcc-nprm-allowing-expanded-flexibility-for-radar-operation-in-57-64-ghz-band.docx" TargetMode="External"/><Relationship Id="rId4" Type="http://schemas.openxmlformats.org/officeDocument/2006/relationships/hyperlink" Target="https://docs.fcc.gov/public/attachments/DOC-373482A1.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9/dcn/21/19-21-0009-00-0000-proactive-spectrum-planning.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LoginRedirection.aspx?ReturnUrl=%2fngppapp%2fContributionCreation.aspx%3fprimarykeys%3d227862"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5.wmf"/><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8/dcn/21/18-21-0039-00-0000-ieee-802-viewpoints-on-wrc-23-agenda-items.pptx" TargetMode="Externa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1/18-21-0036-05-0000-frequency-table-template.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stuart@ok-brit.com"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54-01-0000-minutes-electronic-interim-13-20may21-rr-tag-pty.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15-22jul21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Electronic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15-22 July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was</a:t>
            </a:r>
            <a:r>
              <a:rPr lang="en-US" altLang="en-US" sz="1800" dirty="0">
                <a:solidFill>
                  <a:schemeClr val="tx1"/>
                </a:solidFill>
              </a:rPr>
              <a:t> </a:t>
            </a:r>
            <a:r>
              <a:rPr lang="en-US" altLang="en-US" sz="1800" b="0" dirty="0">
                <a:solidFill>
                  <a:schemeClr val="tx1"/>
                </a:solidFill>
              </a:rPr>
              <a:t>in Madrid, Spain, now EC approved electronic plenary form 09-23 July 21 dates.</a:t>
            </a:r>
            <a:endParaRPr lang="en-US" altLang="en-US" sz="1400" b="0" dirty="0">
              <a:solidFill>
                <a:schemeClr val="tx1"/>
              </a:solidFill>
            </a:endParaRPr>
          </a:p>
          <a:p>
            <a:pPr lvl="1">
              <a:spcBef>
                <a:spcPts val="0"/>
              </a:spcBef>
              <a:spcAft>
                <a:spcPts val="0"/>
              </a:spcAft>
              <a:buFont typeface="Arial" panose="020B0604020202020204" pitchFamily="34" charset="0"/>
              <a:buChar char="•"/>
            </a:pPr>
            <a:r>
              <a:rPr lang="en-US" altLang="en-US" sz="1800" dirty="0">
                <a:solidFill>
                  <a:schemeClr val="tx1"/>
                </a:solidFill>
              </a:rPr>
              <a:t>Also, the registration fee was approved.  </a:t>
            </a:r>
            <a:r>
              <a:rPr lang="en-US" sz="1600" b="1" dirty="0">
                <a:solidFill>
                  <a:schemeClr val="tx1"/>
                </a:solidFill>
              </a:rPr>
              <a:t>$75 registration fee after 30june. </a:t>
            </a:r>
            <a:r>
              <a:rPr lang="en-US" sz="1400" dirty="0">
                <a:solidFill>
                  <a:schemeClr val="tx1"/>
                </a:solidFill>
              </a:rPr>
              <a:t>&lt;&lt;&lt;just one fee for all WGs/TAGs combined</a:t>
            </a:r>
            <a:endParaRPr lang="en-US" sz="1600" dirty="0">
              <a:solidFill>
                <a:schemeClr val="tx1"/>
              </a:solidFill>
            </a:endParaRPr>
          </a:p>
          <a:p>
            <a:pPr lvl="2">
              <a:spcBef>
                <a:spcPts val="0"/>
              </a:spcBef>
              <a:spcAft>
                <a:spcPts val="0"/>
              </a:spcAft>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endParaRPr lang="en-US" sz="1600" b="1" i="0" dirty="0">
              <a:solidFill>
                <a:schemeClr val="tx1"/>
              </a:solidFill>
              <a:effectLst/>
              <a:latin typeface="tahoma" panose="020B0604030504040204" pitchFamily="34" charset="0"/>
            </a:endParaRPr>
          </a:p>
          <a:p>
            <a:pPr lvl="2">
              <a:spcBef>
                <a:spcPts val="0"/>
              </a:spcBef>
              <a:spcAft>
                <a:spcPts val="0"/>
              </a:spcAft>
              <a:buFont typeface="Arial" panose="020B0604020202020204" pitchFamily="34" charset="0"/>
              <a:buChar char="•"/>
            </a:pPr>
            <a:r>
              <a:rPr lang="en-US" sz="1600" dirty="0">
                <a:solidFill>
                  <a:srgbClr val="993300"/>
                </a:solidFill>
                <a:latin typeface="tahoma" panose="020B0604030504040204" pitchFamily="34" charset="0"/>
              </a:rPr>
              <a:t>Registration fee is required and if not paid would ask to leave the call. </a:t>
            </a:r>
            <a:r>
              <a:rPr lang="en-US" sz="1600" dirty="0">
                <a:solidFill>
                  <a:srgbClr val="993300"/>
                </a:solidFill>
              </a:rPr>
              <a:t>	</a:t>
            </a:r>
          </a:p>
          <a:p>
            <a:pPr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planning on: 15 &amp; 22Jul21 (normal Thursday’s 1500et, </a:t>
            </a:r>
            <a:r>
              <a:rPr lang="en-US" sz="1600" u="sng" dirty="0">
                <a:solidFill>
                  <a:srgbClr val="333333"/>
                </a:solidFill>
                <a:ea typeface="Times New Roman" panose="02020603050405020304" pitchFamily="18" charset="0"/>
              </a:rPr>
              <a:t>planning on 2-hour slot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endParaRPr lang="en-US" sz="1600" dirty="0">
              <a:solidFill>
                <a:srgbClr val="333333"/>
              </a:solidFill>
              <a:ea typeface="Times New Roman" panose="02020603050405020304" pitchFamily="18" charset="0"/>
            </a:endParaRPr>
          </a:p>
          <a:p>
            <a:pPr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Looking at other WGs/TAGs: </a:t>
            </a:r>
          </a:p>
          <a:p>
            <a:pPr marL="177165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.11: 12-20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over .18:  13:30-15:30 (</a:t>
            </a:r>
            <a:r>
              <a:rPr lang="en-US" dirty="0">
                <a:solidFill>
                  <a:srgbClr val="333333"/>
                </a:solidFill>
              </a:rPr>
              <a:t>11az, 11bh) </a:t>
            </a:r>
          </a:p>
          <a:p>
            <a:pPr marL="1771650" lvl="4">
              <a:spcBef>
                <a:spcPts val="0"/>
              </a:spcBef>
              <a:spcAft>
                <a:spcPts val="0"/>
              </a:spcAft>
              <a:buFont typeface="Arial" panose="020B0604020202020204" pitchFamily="34" charset="0"/>
              <a:buChar char="•"/>
            </a:pPr>
            <a:r>
              <a:rPr lang="en-US" dirty="0">
                <a:solidFill>
                  <a:srgbClr val="333333"/>
                </a:solidFill>
              </a:rPr>
              <a:t>.15: 13-21 </a:t>
            </a:r>
            <a:r>
              <a:rPr lang="en-US" dirty="0" err="1">
                <a:solidFill>
                  <a:srgbClr val="333333"/>
                </a:solidFill>
              </a:rPr>
              <a:t>jul</a:t>
            </a:r>
            <a:r>
              <a:rPr lang="en-US" dirty="0">
                <a:solidFill>
                  <a:srgbClr val="333333"/>
                </a:solidFill>
              </a:rPr>
              <a:t> 21		time slot over .18:  15:00-17:00 (SG4ab-NG-UWB)</a:t>
            </a:r>
          </a:p>
          <a:p>
            <a:pPr>
              <a:spcBef>
                <a:spcPts val="0"/>
              </a:spcBef>
              <a:spcAft>
                <a:spcPts val="0"/>
              </a:spcAft>
              <a:buFont typeface="Arial" panose="020B0604020202020204" pitchFamily="34" charset="0"/>
              <a:buChar char="•"/>
            </a:pPr>
            <a:endParaRPr lang="en-US" sz="1600" dirty="0">
              <a:ea typeface="Calibri" panose="020F0502020204030204" pitchFamily="34" charset="0"/>
            </a:endParaRPr>
          </a:p>
          <a:p>
            <a:pPr>
              <a:spcBef>
                <a:spcPts val="0"/>
              </a:spcBef>
              <a:spcAft>
                <a:spcPts val="0"/>
              </a:spcAft>
              <a:buFont typeface="Arial" panose="020B0604020202020204" pitchFamily="34" charset="0"/>
              <a:buChar char="•"/>
            </a:pPr>
            <a:endParaRPr lang="en-US" sz="1600" dirty="0">
              <a:ea typeface="Calibri" panose="020F0502020204030204" pitchFamily="34" charset="0"/>
            </a:endParaRPr>
          </a:p>
          <a:p>
            <a:pPr lvl="1">
              <a:spcBef>
                <a:spcPts val="0"/>
              </a:spcBef>
              <a:spcAft>
                <a:spcPts val="0"/>
              </a:spcAft>
              <a:buFont typeface="Arial" panose="020B0604020202020204" pitchFamily="34" charset="0"/>
              <a:buChar char="•"/>
            </a:pPr>
            <a:r>
              <a:rPr lang="en-US" sz="1600" dirty="0">
                <a:ea typeface="Calibri" panose="020F0502020204030204" pitchFamily="34" charset="0"/>
              </a:rPr>
              <a:t>From plenary announcement: </a:t>
            </a:r>
            <a:r>
              <a:rPr lang="en-US" sz="1600" b="0" dirty="0">
                <a:effectLst/>
                <a:ea typeface="Calibri" panose="020F0502020204030204" pitchFamily="34" charset="0"/>
              </a:rPr>
              <a:t>per earlier discussions, this would be a great time to ask all .18 voting members to check their affiliation in the voters list on the 802.18 web site, </a:t>
            </a:r>
            <a:r>
              <a:rPr lang="en-US" sz="1600" b="0" u="sng" dirty="0">
                <a:solidFill>
                  <a:srgbClr val="0000FF"/>
                </a:solidFill>
                <a:effectLst/>
                <a:ea typeface="Calibri" panose="020F0502020204030204" pitchFamily="34" charset="0"/>
                <a:hlinkClick r:id="rId4"/>
              </a:rPr>
              <a:t>https://www.ieee802.org/18/RRTAG_Voters.pdf</a:t>
            </a:r>
            <a:r>
              <a:rPr lang="en-US" sz="1600" b="0" dirty="0">
                <a:effectLst/>
                <a:ea typeface="Calibri" panose="020F0502020204030204" pitchFamily="34" charset="0"/>
              </a:rPr>
              <a:t>, and confirm their affiliation.  If an update is needed, then inform the 802.18 VC by sending an email directly to him at </a:t>
            </a:r>
            <a:r>
              <a:rPr lang="en-US" sz="1600" b="0" u="sng" dirty="0">
                <a:solidFill>
                  <a:srgbClr val="0000FF"/>
                </a:solidFill>
                <a:effectLst/>
                <a:ea typeface="Calibri" panose="020F0502020204030204" pitchFamily="34" charset="0"/>
                <a:hlinkClick r:id="rId5"/>
              </a:rPr>
              <a:t>stuart@ok-brit.com</a:t>
            </a:r>
            <a:r>
              <a:rPr lang="en-US" sz="1600" b="0" dirty="0">
                <a:effectLst/>
                <a:ea typeface="Calibri" panose="020F0502020204030204" pitchFamily="34" charset="0"/>
              </a:rPr>
              <a:t>. </a:t>
            </a:r>
          </a:p>
          <a:p>
            <a:pPr>
              <a:spcBef>
                <a:spcPts val="0"/>
              </a:spcBef>
              <a:spcAft>
                <a:spcPts val="0"/>
              </a:spcAft>
              <a:buFont typeface="Arial" panose="020B0604020202020204" pitchFamily="34" charset="0"/>
              <a:buChar char="•"/>
            </a:pPr>
            <a:endParaRPr lang="en-US" altLang="en-US" sz="1600" b="0" dirty="0">
              <a:solidFill>
                <a:schemeClr val="tx1"/>
              </a:solidFill>
            </a:endParaRPr>
          </a:p>
          <a:p>
            <a:pPr>
              <a:spcBef>
                <a:spcPts val="0"/>
              </a:spcBef>
              <a:spcAft>
                <a:spcPts val="0"/>
              </a:spcAft>
              <a:buFont typeface="Arial" panose="020B0604020202020204" pitchFamily="34" charset="0"/>
              <a:buChar char="•"/>
            </a:pPr>
            <a:r>
              <a:rPr lang="en-US" altLang="en-US" sz="1600" b="0" dirty="0">
                <a:solidFill>
                  <a:schemeClr val="tx1"/>
                </a:solidFill>
              </a:rPr>
              <a:t>802 level meetings and .19 will require Webex registration ahead of time.  Experimenting considering fee required to attend. </a:t>
            </a:r>
          </a:p>
          <a:p>
            <a:pPr>
              <a:spcBef>
                <a:spcPts val="0"/>
              </a:spcBef>
              <a:spcAft>
                <a:spcPts val="0"/>
              </a:spcAft>
              <a:buFont typeface="Arial" panose="020B0604020202020204" pitchFamily="34" charset="0"/>
              <a:buChar char="•"/>
            </a:pPr>
            <a:r>
              <a:rPr lang="en-US" altLang="en-US" sz="1600" b="0" dirty="0">
                <a:solidFill>
                  <a:schemeClr val="tx1"/>
                </a:solidFill>
              </a:rPr>
              <a:t>Chairs of all WG/TAGs are to report all attendees to meetings to compare against who paid fees. </a:t>
            </a:r>
          </a:p>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one ($50, $75, $125) registration fee for all groups. </a:t>
            </a: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spcBef>
                <a:spcPts val="0"/>
              </a:spcBef>
              <a:spcAft>
                <a:spcPts val="0"/>
              </a:spcAft>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a:p>
            <a:pPr lvl="1">
              <a:spcBef>
                <a:spcPts val="0"/>
              </a:spcBef>
              <a:spcAft>
                <a:spcPts val="0"/>
              </a:spcAft>
              <a:buFont typeface="Arial" panose="020B0604020202020204" pitchFamily="34" charset="0"/>
              <a:buChar char="•"/>
            </a:pPr>
            <a:r>
              <a:rPr lang="en-US" altLang="en-US" sz="1600" dirty="0">
                <a:solidFill>
                  <a:schemeClr val="tx1"/>
                </a:solidFill>
              </a:rPr>
              <a:t>From WCSC on 07July: 	  $50 – 14jul-27aug;		$75 – 28aug-09sep;		$125 &gt;09sep;</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15-22jul21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pic>
        <p:nvPicPr>
          <p:cNvPr id="7" name="Picture 6" descr="Graphical user interface, text, application&#10;&#10;Description automatically generated">
            <a:extLst>
              <a:ext uri="{FF2B5EF4-FFF2-40B4-BE49-F238E27FC236}">
                <a16:creationId xmlns:a16="http://schemas.microsoft.com/office/drawing/2014/main" id="{31FC7093-BC6D-4911-97FE-6F19A425AEDD}"/>
              </a:ext>
            </a:extLst>
          </p:cNvPr>
          <p:cNvPicPr/>
          <p:nvPr/>
        </p:nvPicPr>
        <p:blipFill rotWithShape="1">
          <a:blip r:embed="rId6">
            <a:extLst>
              <a:ext uri="{28A0092B-C50C-407E-A947-70E740481C1C}">
                <a14:useLocalDpi xmlns:a14="http://schemas.microsoft.com/office/drawing/2010/main" val="0"/>
              </a:ext>
            </a:extLst>
          </a:blip>
          <a:srcRect b="61513"/>
          <a:stretch/>
        </p:blipFill>
        <p:spPr bwMode="auto">
          <a:xfrm>
            <a:off x="1817914" y="2930737"/>
            <a:ext cx="8382001" cy="469235"/>
          </a:xfrm>
          <a:prstGeom prst="rect">
            <a:avLst/>
          </a:prstGeom>
          <a:noFill/>
          <a:ln>
            <a:noFill/>
          </a:ln>
        </p:spPr>
      </p:pic>
    </p:spTree>
    <p:extLst>
      <p:ext uri="{BB962C8B-B14F-4D97-AF65-F5344CB8AC3E}">
        <p14:creationId xmlns:p14="http://schemas.microsoft.com/office/powerpoint/2010/main" val="64824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13 Jan 2022</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a:t>
            </a:r>
            <a:r>
              <a:rPr lang="en-US" dirty="0">
                <a:solidFill>
                  <a:schemeClr val="bg1">
                    <a:lumMod val="85000"/>
                  </a:schemeClr>
                </a:solidFill>
              </a:rPr>
              <a:t>Stuart K. 	</a:t>
            </a:r>
          </a:p>
          <a:p>
            <a:pPr lvl="1">
              <a:buFont typeface="Arial" panose="020B0604020202020204" pitchFamily="34" charset="0"/>
              <a:buChar char="•"/>
            </a:pPr>
            <a:r>
              <a:rPr lang="en-US" dirty="0">
                <a:solidFill>
                  <a:schemeClr val="bg1">
                    <a:lumMod val="85000"/>
                  </a:schemeClr>
                </a:solidFill>
              </a:rPr>
              <a:t>Seconded by:  Vijay A.</a:t>
            </a:r>
          </a:p>
          <a:p>
            <a:pPr lvl="1">
              <a:buFont typeface="Arial" panose="020B0604020202020204" pitchFamily="34" charset="0"/>
              <a:buChar char="•"/>
            </a:pPr>
            <a:r>
              <a:rPr lang="en-US" dirty="0">
                <a:solidFill>
                  <a:schemeClr val="bg1">
                    <a:lumMod val="85000"/>
                  </a:schemeClr>
                </a:solidFill>
              </a:rPr>
              <a:t>Discussion?  	None</a:t>
            </a:r>
          </a:p>
          <a:p>
            <a:pPr lvl="1">
              <a:buFont typeface="Arial" panose="020B0604020202020204" pitchFamily="34" charset="0"/>
              <a:buChar char="•"/>
            </a:pPr>
            <a:r>
              <a:rPr lang="en-US" dirty="0">
                <a:solidFill>
                  <a:schemeClr val="bg1">
                    <a:lumMod val="85000"/>
                  </a:schemeClr>
                </a:solidFill>
              </a:rPr>
              <a:t>Passed by Unanimous Consent</a:t>
            </a:r>
          </a:p>
          <a:p>
            <a:pPr lvl="1">
              <a:buFont typeface="Arial" panose="020B0604020202020204" pitchFamily="34" charset="0"/>
              <a:buChar char="•"/>
            </a:pPr>
            <a:endParaRPr lang="en-US" dirty="0">
              <a:solidFill>
                <a:schemeClr val="bg1">
                  <a:lumMod val="85000"/>
                </a:schemeClr>
              </a:solidFill>
            </a:endParaRPr>
          </a:p>
          <a:p>
            <a:pPr lvl="1">
              <a:buFont typeface="Arial" panose="020B0604020202020204" pitchFamily="34" charset="0"/>
              <a:buChar char="•"/>
            </a:pPr>
            <a:r>
              <a:rPr lang="en-US" dirty="0">
                <a:solidFill>
                  <a:schemeClr val="tx1"/>
                </a:solidFill>
              </a:rPr>
              <a:t>Motion </a:t>
            </a:r>
            <a:r>
              <a:rPr lang="en-US" dirty="0">
                <a:solidFill>
                  <a:schemeClr val="bg1">
                    <a:lumMod val="75000"/>
                  </a:schemeClr>
                </a:solidFill>
              </a:rPr>
              <a:t>passed</a:t>
            </a:r>
            <a:r>
              <a:rPr lang="en-US" dirty="0">
                <a:solidFill>
                  <a:schemeClr val="tx1"/>
                </a:solidFill>
              </a:rPr>
              <a:t>, ___ voters with ______attendees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90601"/>
            <a:ext cx="10820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Is the EC 6 GHz Decision on the OJEU yet? yes</a:t>
            </a:r>
          </a:p>
          <a:p>
            <a:pPr lvl="1">
              <a:spcBef>
                <a:spcPts val="0"/>
              </a:spcBef>
              <a:buFont typeface="Arial" panose="020B0604020202020204" pitchFamily="34" charset="0"/>
              <a:buChar char="•"/>
            </a:pPr>
            <a:r>
              <a:rPr lang="en-US" sz="1400" dirty="0">
                <a:solidFill>
                  <a:schemeClr val="tx1"/>
                </a:solidFill>
                <a:hlinkClick r:id="rId6"/>
              </a:rPr>
              <a:t>https://mentor.ieee.org/802.18/dcn/21/18-21-0083-00-0000-european-commission-decision-eu-2021-1067-for-6ghz-in-ojeu.pdf</a:t>
            </a:r>
            <a:r>
              <a:rPr lang="en-US" sz="1400" dirty="0">
                <a:solidFill>
                  <a:schemeClr val="tx1"/>
                </a:solidFill>
              </a:rPr>
              <a:t> </a:t>
            </a:r>
          </a:p>
          <a:p>
            <a:pPr lvl="1">
              <a:spcBef>
                <a:spcPts val="0"/>
              </a:spcBef>
              <a:buFont typeface="Arial" panose="020B0604020202020204" pitchFamily="34" charset="0"/>
              <a:buChar char="•"/>
            </a:pPr>
            <a:r>
              <a:rPr lang="en-US" sz="1400" b="1" dirty="0"/>
              <a:t>Article 3 </a:t>
            </a:r>
            <a:r>
              <a:rPr lang="en-US" sz="1400" dirty="0"/>
              <a:t>By 1 December 2021, Member States shall designate the 5 945-6 425 MHz frequency band and make it available on a nonexclusive, non-interference and non-protected basis, for the implementation of WAS/RLANs in accordance with the technical conditions set out in the Annex. When introducing new applications into the 5 945-6 425 MHz frequency band or into adjacent frequency bands after the entry into force of this Decision, Member States shall not adopt technical and operational conditions applicable to any new application that unduly restrict the continued use of WAS/RLAN in the 5 945-6 425 MHz frequency band in accordance with this Decision.</a:t>
            </a:r>
            <a:r>
              <a:rPr lang="en-US" sz="1400" dirty="0">
                <a:solidFill>
                  <a:schemeClr val="tx1"/>
                </a:solidFill>
              </a:rPr>
              <a:t> </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p>
          <a:p>
            <a:pPr lvl="1">
              <a:spcBef>
                <a:spcPts val="0"/>
              </a:spcBef>
              <a:buFont typeface="Arial" panose="020B0604020202020204" pitchFamily="34" charset="0"/>
              <a:buChar char="•"/>
            </a:pPr>
            <a:r>
              <a:rPr lang="en-US" sz="1600" dirty="0">
                <a:solidFill>
                  <a:schemeClr val="bg1">
                    <a:lumMod val="75000"/>
                  </a:schemeClr>
                </a:solidFill>
                <a:ea typeface="Calibri" panose="020F0502020204030204" pitchFamily="34" charset="0"/>
                <a:cs typeface="Times New Roman" panose="02020603050405020304" pitchFamily="18" charset="0"/>
                <a:sym typeface="Wingdings" panose="05000000000000000000" pitchFamily="2" charset="2"/>
              </a:rPr>
              <a:t>nothing shared</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200" dirty="0">
                <a:solidFill>
                  <a:srgbClr val="222222"/>
                </a:solidFill>
              </a:rPr>
              <a:t>24jun: </a:t>
            </a:r>
            <a:r>
              <a:rPr lang="en-US" sz="1200" i="0" dirty="0">
                <a:solidFill>
                  <a:srgbClr val="222222"/>
                </a:solidFill>
                <a:effectLst/>
              </a:rPr>
              <a:t>For those with an ETSI account or access to .11 private area there is a clean next draft of the  6 GHz standard,  </a:t>
            </a:r>
            <a:r>
              <a:rPr lang="en-US" sz="1200" dirty="0">
                <a:effectLst/>
                <a:latin typeface="Times New Roman" panose="02020603050405020304" pitchFamily="18" charset="0"/>
                <a:ea typeface="SimSun" panose="02010600030101010101" pitchFamily="2" charset="-122"/>
              </a:rPr>
              <a:t>(and the 5GHz clean draft ) 		</a:t>
            </a:r>
            <a:r>
              <a:rPr lang="en-US" sz="1000" u="sng" dirty="0">
                <a:solidFill>
                  <a:srgbClr val="0000FF"/>
                </a:solidFill>
                <a:effectLst/>
                <a:ea typeface="Calibri" panose="020F0502020204030204" pitchFamily="34" charset="0"/>
                <a:hlinkClick r:id="rId8"/>
              </a:rPr>
              <a:t>BRAN(21)110053r1 - Clean proposal for EN 303 687 v0.0.13</a:t>
            </a:r>
            <a:r>
              <a:rPr lang="en-US" sz="1000" u="sng" dirty="0">
                <a:solidFill>
                  <a:srgbClr val="0000FF"/>
                </a:solidFill>
                <a:effectLst/>
                <a:ea typeface="Calibri" panose="020F0502020204030204" pitchFamily="34" charset="0"/>
              </a:rPr>
              <a:t>.  </a:t>
            </a:r>
            <a:endParaRPr lang="en-US" sz="1000" dirty="0">
              <a:solidFill>
                <a:srgbClr val="222222"/>
              </a:solidFill>
            </a:endParaRPr>
          </a:p>
          <a:p>
            <a:pPr lvl="2">
              <a:spcBef>
                <a:spcPts val="0"/>
              </a:spcBef>
              <a:buFont typeface="Arial" panose="020B0604020202020204" pitchFamily="34" charset="0"/>
              <a:buChar char="•"/>
            </a:pPr>
            <a:r>
              <a:rPr lang="en-US" sz="1200" i="0" dirty="0">
                <a:solidFill>
                  <a:srgbClr val="222222"/>
                </a:solidFill>
                <a:effectLst/>
              </a:rPr>
              <a:t>CDC and test of CDC </a:t>
            </a:r>
            <a:r>
              <a:rPr lang="en-US" sz="1200" dirty="0">
                <a:solidFill>
                  <a:srgbClr val="222222"/>
                </a:solidFill>
              </a:rPr>
              <a:t>document still being worked, </a:t>
            </a:r>
            <a:r>
              <a:rPr lang="en-US" sz="1200" i="0" dirty="0">
                <a:solidFill>
                  <a:srgbClr val="222222"/>
                </a:solidFill>
                <a:effectLst/>
              </a:rPr>
              <a:t>RFC 5985, HART.  </a:t>
            </a:r>
            <a:r>
              <a:rPr lang="en-US" sz="1200" dirty="0">
                <a:solidFill>
                  <a:srgbClr val="222222"/>
                </a:solidFill>
              </a:rPr>
              <a:t>Will be an Annex in the 5 GHz standard. </a:t>
            </a:r>
            <a:endParaRPr lang="en-US" sz="1200" i="0" dirty="0">
              <a:solidFill>
                <a:srgbClr val="222222"/>
              </a:solidFill>
              <a:effectLst/>
            </a:endParaRPr>
          </a:p>
          <a:p>
            <a:pPr lvl="2">
              <a:spcBef>
                <a:spcPts val="0"/>
              </a:spcBef>
              <a:buFont typeface="Arial" panose="020B0604020202020204" pitchFamily="34" charset="0"/>
              <a:buChar char="•"/>
            </a:pPr>
            <a:r>
              <a:rPr lang="en-US" sz="1200" dirty="0">
                <a:solidFill>
                  <a:srgbClr val="222222"/>
                </a:solidFill>
              </a:rPr>
              <a:t>In the 6 GHz </a:t>
            </a:r>
            <a:r>
              <a:rPr lang="en-US" sz="1200" i="0" dirty="0">
                <a:solidFill>
                  <a:srgbClr val="222222"/>
                </a:solidFill>
                <a:effectLst/>
              </a:rPr>
              <a:t>Standard </a:t>
            </a:r>
            <a:r>
              <a:rPr lang="en-US" sz="1200" dirty="0">
                <a:solidFill>
                  <a:srgbClr val="222222"/>
                </a:solidFill>
              </a:rPr>
              <a:t>CDC</a:t>
            </a:r>
            <a:r>
              <a:rPr lang="en-US" sz="1200" i="0" dirty="0">
                <a:solidFill>
                  <a:srgbClr val="222222"/>
                </a:solidFill>
                <a:effectLst/>
              </a:rPr>
              <a:t> will be in Notes.   </a:t>
            </a:r>
            <a:r>
              <a:rPr lang="en-US" sz="1200" b="1" i="0" dirty="0">
                <a:solidFill>
                  <a:srgbClr val="222222"/>
                </a:solidFill>
                <a:effectLst/>
              </a:rPr>
              <a:t>Note the differences of 5GHz and 6GHz docs and philosophies. </a:t>
            </a:r>
          </a:p>
          <a:p>
            <a:pPr lvl="2">
              <a:spcBef>
                <a:spcPts val="0"/>
              </a:spcBef>
              <a:buFont typeface="Arial" panose="020B0604020202020204" pitchFamily="34" charset="0"/>
              <a:buChar char="•"/>
            </a:pPr>
            <a:r>
              <a:rPr lang="en-US" sz="1200" dirty="0">
                <a:solidFill>
                  <a:srgbClr val="222222"/>
                </a:solidFill>
              </a:rPr>
              <a:t>Later input:  ad </a:t>
            </a:r>
            <a:r>
              <a:rPr lang="en-US" sz="1200" dirty="0" err="1">
                <a:solidFill>
                  <a:srgbClr val="222222"/>
                </a:solidFill>
              </a:rPr>
              <a:t>hocs</a:t>
            </a:r>
            <a:r>
              <a:rPr lang="en-US" sz="1200" dirty="0">
                <a:solidFill>
                  <a:srgbClr val="222222"/>
                </a:solidFill>
              </a:rPr>
              <a:t> 01,02,06sept21 on 6GHz EN 303 867;  and 07sep21 on White Space Devices EN 301 598 </a:t>
            </a:r>
            <a:endParaRPr lang="en-US" sz="1200" i="0" dirty="0">
              <a:solidFill>
                <a:srgbClr val="222222"/>
              </a:solidFill>
              <a:effectLst/>
            </a:endParaRPr>
          </a:p>
          <a:p>
            <a:pPr lvl="1">
              <a:spcBef>
                <a:spcPts val="0"/>
              </a:spcBef>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EN 301 893 (5 GHz), </a:t>
            </a:r>
            <a:r>
              <a:rPr lang="en-US" sz="1200" dirty="0">
                <a:ea typeface="Calibri" panose="020F0502020204030204" pitchFamily="34" charset="0"/>
                <a:cs typeface="Times New Roman" panose="02020603050405020304" pitchFamily="18" charset="0"/>
              </a:rPr>
              <a:t> </a:t>
            </a:r>
            <a:r>
              <a:rPr lang="en-US" sz="1200" b="0" dirty="0">
                <a:effectLst/>
                <a:ea typeface="Calibri" panose="020F0502020204030204" pitchFamily="34" charset="0"/>
                <a:cs typeface="Times New Roman" panose="02020603050405020304" pitchFamily="18" charset="0"/>
              </a:rPr>
              <a:t>EN 303 687 (6 GHz), User Access Restrictions (UAR), </a:t>
            </a:r>
            <a:r>
              <a:rPr lang="en-US" sz="1200" dirty="0">
                <a:solidFill>
                  <a:schemeClr val="tx1"/>
                </a:solidFill>
              </a:rPr>
              <a:t>Country Determination Capability (CDC)</a:t>
            </a:r>
            <a:endParaRPr lang="en-US" sz="1200" b="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9"/>
              </a:rPr>
              <a:t>&lt;ERM&gt;</a:t>
            </a:r>
            <a:r>
              <a:rPr lang="en-US" sz="1600" b="0" dirty="0"/>
              <a:t> </a:t>
            </a:r>
            <a:r>
              <a:rPr lang="en-US" sz="1600" dirty="0">
                <a:solidFill>
                  <a:schemeClr val="tx1"/>
                </a:solidFill>
              </a:rPr>
              <a:t>next meeting #74b 23jun21-25oct21, correspondence ; #75 26-29oct21</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r>
              <a:rPr lang="en-US" sz="1600" dirty="0">
                <a:solidFill>
                  <a:schemeClr val="tx1"/>
                </a:solidFill>
              </a:rPr>
              <a:t>Note: </a:t>
            </a:r>
            <a:r>
              <a:rPr lang="en-US" sz="1600" b="0" dirty="0">
                <a:solidFill>
                  <a:schemeClr val="tx1"/>
                </a:solidFill>
              </a:rPr>
              <a:t>message from CEPT president, that looking at allowing some physical face-2-face meetings sometime after 01sept but have to allow remote attendees so a hybrid.  and the face2face portion will have restrictions. </a:t>
            </a: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br>
              <a:rPr lang="en-US" sz="1600" dirty="0">
                <a:solidFill>
                  <a:schemeClr val="tx1"/>
                </a:solidFill>
                <a:effectLst/>
                <a:ea typeface="Times New Roman" panose="02020603050405020304" pitchFamily="18" charset="0"/>
              </a:rPr>
            </a:b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bg1">
                    <a:lumMod val="75000"/>
                  </a:schemeClr>
                </a:solidFill>
              </a:rPr>
              <a:t>nothing was shared.  </a:t>
            </a:r>
          </a:p>
          <a:p>
            <a:pPr lvl="1">
              <a:spcBef>
                <a:spcPts val="0"/>
              </a:spcBef>
              <a:spcAft>
                <a:spcPts val="0"/>
              </a:spcAft>
              <a:buFont typeface="Arial" panose="020B0604020202020204" pitchFamily="34" charset="0"/>
              <a:buChar char="•"/>
            </a:pPr>
            <a:endParaRPr lang="en-US" sz="1400" b="1" dirty="0">
              <a:solidFill>
                <a:schemeClr val="tx1"/>
              </a:solidFill>
            </a:endParaRPr>
          </a:p>
          <a:p>
            <a:pPr lvl="1">
              <a:spcBef>
                <a:spcPts val="0"/>
              </a:spcBef>
              <a:spcAft>
                <a:spcPts val="0"/>
              </a:spcAft>
              <a:buFont typeface="Arial" panose="020B0604020202020204" pitchFamily="34" charset="0"/>
              <a:buChar char="•"/>
            </a:pPr>
            <a:r>
              <a:rPr lang="en-US" sz="1400" b="1" dirty="0">
                <a:solidFill>
                  <a:schemeClr val="tx1"/>
                </a:solidFill>
              </a:rPr>
              <a:t>03jun: </a:t>
            </a:r>
            <a:r>
              <a:rPr lang="en-US" sz="14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400" b="0" i="0" dirty="0" err="1">
                <a:solidFill>
                  <a:schemeClr val="tx1"/>
                </a:solidFill>
                <a:effectLst/>
              </a:rPr>
              <a:t>MHz.</a:t>
            </a:r>
            <a:r>
              <a:rPr lang="en-US" altLang="en-US" sz="1400" dirty="0">
                <a:solidFill>
                  <a:schemeClr val="tx1"/>
                </a:solidFill>
              </a:rPr>
              <a:t> </a:t>
            </a:r>
            <a:endParaRPr lang="en-US" altLang="en-US" sz="1600" dirty="0">
              <a:solidFill>
                <a:schemeClr val="tx1"/>
              </a:solidFill>
            </a:endParaRP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chemeClr val="bg1">
                    <a:lumMod val="75000"/>
                  </a:schemeClr>
                </a:solidFill>
              </a:rPr>
              <a:t>nothing was shared.  </a:t>
            </a:r>
          </a:p>
          <a:p>
            <a:pPr lvl="1">
              <a:spcBef>
                <a:spcPts val="0"/>
              </a:spcBef>
              <a:spcAft>
                <a:spcPts val="0"/>
              </a:spcAft>
              <a:buFont typeface="Arial" panose="020B0604020202020204" pitchFamily="34" charset="0"/>
              <a:buChar char="•"/>
            </a:pPr>
            <a:endParaRPr lang="en-US" sz="1600" dirty="0">
              <a:solidFill>
                <a:schemeClr val="bg1">
                  <a:lumMod val="75000"/>
                </a:schemeClr>
              </a:solidFill>
            </a:endParaRPr>
          </a:p>
          <a:p>
            <a:pPr lvl="1">
              <a:spcBef>
                <a:spcPts val="0"/>
              </a:spcBef>
              <a:spcAft>
                <a:spcPts val="0"/>
              </a:spcAft>
              <a:buFont typeface="Arial" panose="020B0604020202020204" pitchFamily="34" charset="0"/>
              <a:buChar char="•"/>
            </a:pPr>
            <a:r>
              <a:rPr lang="en-US" sz="1200" b="1" dirty="0">
                <a:solidFill>
                  <a:schemeClr val="tx1"/>
                </a:solidFill>
                <a:effectLst/>
              </a:rPr>
              <a:t>03jun: </a:t>
            </a:r>
            <a:r>
              <a:rPr lang="en-US" sz="1200" dirty="0">
                <a:solidFill>
                  <a:schemeClr val="tx1"/>
                </a:solidFill>
                <a:effectLst/>
              </a:rPr>
              <a:t>WGFM approved for public consultation, a new draft ECC Report on 5.8 GHz RLAN and  more</a:t>
            </a:r>
          </a:p>
          <a:p>
            <a:pPr lvl="2">
              <a:spcBef>
                <a:spcPts val="0"/>
              </a:spcBef>
              <a:spcAft>
                <a:spcPts val="0"/>
              </a:spcAft>
              <a:buFont typeface="Arial" panose="020B0604020202020204" pitchFamily="34" charset="0"/>
              <a:buChar char="•"/>
            </a:pPr>
            <a:r>
              <a:rPr lang="en-US" sz="1200" dirty="0">
                <a:solidFill>
                  <a:schemeClr val="tx1"/>
                </a:solidFill>
                <a:effectLst/>
              </a:rPr>
              <a:t>Approved by WG FM for public consultation;    Draft new ECC Report on RLAN at 5.8 GHz;  		Draft revision of ERC/REC 70-03 Annex – several </a:t>
            </a:r>
          </a:p>
          <a:p>
            <a:pPr lvl="2">
              <a:spcBef>
                <a:spcPts val="0"/>
              </a:spcBef>
              <a:spcAft>
                <a:spcPts val="0"/>
              </a:spcAft>
              <a:buFont typeface="Arial" panose="020B0604020202020204" pitchFamily="34" charset="0"/>
              <a:buChar char="•"/>
            </a:pPr>
            <a:r>
              <a:rPr lang="en-US" sz="1200" dirty="0">
                <a:solidFill>
                  <a:schemeClr val="tx1"/>
                </a:solidFill>
                <a:effectLst/>
              </a:rPr>
              <a:t>To be approved by the ECC for publication;  	 Draft revision of ECC/DEC/(04)08 on RLAN at 5 GHz;  	Draft CEPT Report 79 on RLAN at 5 GHz</a:t>
            </a:r>
            <a:endParaRPr lang="en-US" sz="1200" dirty="0">
              <a:solidFill>
                <a:schemeClr val="bg1">
                  <a:lumMod val="75000"/>
                </a:schemeClr>
              </a:solidFill>
            </a:endParaRPr>
          </a:p>
          <a:p>
            <a:pPr lvl="1">
              <a:spcBef>
                <a:spcPts val="0"/>
              </a:spcBef>
              <a:spcAft>
                <a:spcPts val="0"/>
              </a:spcAft>
              <a:buFont typeface="Arial" panose="020B0604020202020204" pitchFamily="34" charset="0"/>
              <a:buChar char="•"/>
            </a:pPr>
            <a:endParaRPr lang="en-US" sz="14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buFont typeface="Arial" panose="020B0604020202020204" pitchFamily="34" charset="0"/>
              <a:buChar char="•"/>
            </a:pPr>
            <a:r>
              <a:rPr lang="en-US" sz="1600" dirty="0">
                <a:solidFill>
                  <a:schemeClr val="bg1">
                    <a:lumMod val="75000"/>
                  </a:schemeClr>
                </a:solidFill>
              </a:rPr>
              <a:t>nothing was shared.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400" b="1" dirty="0">
                <a:solidFill>
                  <a:schemeClr val="tx1"/>
                </a:solidFill>
              </a:rPr>
              <a:t>17jun: </a:t>
            </a:r>
            <a:r>
              <a:rPr lang="en-US" sz="1400" dirty="0">
                <a:solidFill>
                  <a:schemeClr val="tx1"/>
                </a:solidFill>
              </a:rPr>
              <a:t>New rapporteur from France, this will affect style and substance. </a:t>
            </a:r>
          </a:p>
          <a:p>
            <a:pPr lvl="3">
              <a:spcBef>
                <a:spcPts val="0"/>
              </a:spcBef>
              <a:buFont typeface="Arial" panose="020B0604020202020204" pitchFamily="34" charset="0"/>
              <a:buChar char="•"/>
            </a:pPr>
            <a:r>
              <a:rPr lang="en-US" sz="1400" dirty="0">
                <a:solidFill>
                  <a:schemeClr val="tx1"/>
                </a:solidFill>
              </a:rPr>
              <a:t>FAUSSURIER Emmanuel via Fm-57 &lt;fm-57@list.cept.org&gt;</a:t>
            </a:r>
          </a:p>
          <a:p>
            <a:pPr lvl="2">
              <a:spcBef>
                <a:spcPts val="0"/>
              </a:spcBef>
              <a:buFont typeface="Arial" panose="020B0604020202020204" pitchFamily="34" charset="0"/>
              <a:buChar char="•"/>
            </a:pPr>
            <a:r>
              <a:rPr lang="en-US" sz="1400" dirty="0">
                <a:solidFill>
                  <a:schemeClr val="tx1"/>
                </a:solidFill>
              </a:rPr>
              <a:t>Side item UK is out now and FM57 (and other groups) working through that.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algn="l"/>
            <a:r>
              <a:rPr lang="en-US" sz="1800" dirty="0">
                <a:solidFill>
                  <a:schemeClr val="tx1"/>
                </a:solidFill>
                <a:ea typeface="Times New Roman" panose="02020603050405020304" pitchFamily="18" charset="0"/>
                <a:cs typeface="Times New Roman" panose="02020603050405020304" pitchFamily="18" charset="0"/>
              </a:rPr>
              <a:t> Saudi Arabia – CITC - </a:t>
            </a:r>
            <a:r>
              <a:rPr lang="en-US" sz="1800" b="0" i="0" u="none" strike="noStrike" baseline="0" dirty="0">
                <a:solidFill>
                  <a:srgbClr val="000000"/>
                </a:solidFill>
              </a:rPr>
              <a:t>has now published updated technical specifications for communication and information technology devices</a:t>
            </a:r>
            <a:r>
              <a:rPr lang="en-US" sz="1800" b="0" dirty="0"/>
              <a:t>, including </a:t>
            </a:r>
            <a:r>
              <a:rPr lang="en-US" sz="1800" b="0" i="0" u="none" strike="noStrike" baseline="0" dirty="0">
                <a:solidFill>
                  <a:srgbClr val="000000"/>
                </a:solidFill>
              </a:rPr>
              <a:t>RI054 (specification for Short Range Devices) </a:t>
            </a:r>
            <a:endParaRPr lang="en-US" sz="1800" dirty="0">
              <a:solidFill>
                <a:schemeClr val="tx1"/>
              </a:solidFill>
              <a:ea typeface="Times New Roman" panose="02020603050405020304" pitchFamily="18" charset="0"/>
              <a:cs typeface="Times New Roman" panose="02020603050405020304" pitchFamily="18" charset="0"/>
              <a:hlinkClick r:id="rId3"/>
            </a:endParaRPr>
          </a:p>
          <a:p>
            <a:pPr marL="400050"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hlinkClick r:id="rId3"/>
              </a:rPr>
              <a:t>https://www.citc.gov.sa/en/RulesandSystems/RegulatoryDocuments/EquipmentApproval/Pages/Technical_Specification.aspx</a:t>
            </a:r>
            <a:r>
              <a:rPr lang="en-US" sz="14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Egypt – NTRA – published 2 new regulatory documents</a:t>
            </a:r>
          </a:p>
          <a:p>
            <a:pPr marL="400050" lvl="1">
              <a:spcBef>
                <a:spcPts val="0"/>
              </a:spcBef>
              <a:spcAft>
                <a:spcPts val="0"/>
              </a:spcAft>
              <a:buFont typeface="Arial" panose="020B0604020202020204" pitchFamily="34" charset="0"/>
              <a:buChar char="•"/>
            </a:pPr>
            <a:r>
              <a:rPr lang="en-US" sz="1800" b="0" i="0" u="none" strike="noStrike" baseline="0" dirty="0">
                <a:solidFill>
                  <a:srgbClr val="000000"/>
                </a:solidFill>
              </a:rPr>
              <a:t>Adjustment in Mandatary Tables: </a:t>
            </a:r>
            <a:endParaRPr lang="en-US" sz="1600" dirty="0"/>
          </a:p>
          <a:p>
            <a:pPr marL="800100" lvl="2">
              <a:spcBef>
                <a:spcPts val="0"/>
              </a:spcBef>
              <a:spcAft>
                <a:spcPts val="0"/>
              </a:spcAft>
              <a:buFont typeface="Arial" panose="020B0604020202020204" pitchFamily="34" charset="0"/>
              <a:buChar char="•"/>
            </a:pPr>
            <a:endParaRPr lang="en-US" sz="1600" dirty="0"/>
          </a:p>
          <a:p>
            <a:pPr marL="800100" lvl="2">
              <a:spcBef>
                <a:spcPts val="0"/>
              </a:spcBef>
              <a:spcAft>
                <a:spcPts val="0"/>
              </a:spcAft>
              <a:buFont typeface="Arial" panose="020B0604020202020204" pitchFamily="34" charset="0"/>
              <a:buChar char="•"/>
            </a:pPr>
            <a:endParaRPr lang="en-US" sz="1600" dirty="0"/>
          </a:p>
          <a:p>
            <a:pPr marL="800100" lvl="2">
              <a:spcBef>
                <a:spcPts val="0"/>
              </a:spcBef>
              <a:spcAft>
                <a:spcPts val="0"/>
              </a:spcAft>
              <a:buFont typeface="Arial" panose="020B0604020202020204" pitchFamily="34" charset="0"/>
              <a:buChar char="•"/>
            </a:pPr>
            <a:endParaRPr lang="en-US" sz="1600" dirty="0"/>
          </a:p>
          <a:p>
            <a:pPr marL="800100" lvl="2">
              <a:spcBef>
                <a:spcPts val="0"/>
              </a:spcBef>
              <a:spcAft>
                <a:spcPts val="0"/>
              </a:spcAft>
              <a:buFont typeface="Arial" panose="020B0604020202020204" pitchFamily="34" charset="0"/>
              <a:buChar char="•"/>
            </a:pPr>
            <a:endParaRPr lang="en-US" sz="1600" dirty="0"/>
          </a:p>
          <a:p>
            <a:pPr marL="800100" lvl="2">
              <a:spcBef>
                <a:spcPts val="0"/>
              </a:spcBef>
              <a:spcAft>
                <a:spcPts val="0"/>
              </a:spcAft>
              <a:buFont typeface="Arial" panose="020B0604020202020204" pitchFamily="34" charset="0"/>
              <a:buChar char="•"/>
            </a:pPr>
            <a:endParaRPr lang="en-US" sz="1600" b="0" i="0" u="none" strike="noStrike" baseline="0" dirty="0">
              <a:solidFill>
                <a:srgbClr val="000000"/>
              </a:solidFill>
            </a:endParaRPr>
          </a:p>
          <a:p>
            <a:pPr marL="800100" lvl="2">
              <a:spcBef>
                <a:spcPts val="0"/>
              </a:spcBef>
              <a:spcAft>
                <a:spcPts val="0"/>
              </a:spcAft>
              <a:buFont typeface="Arial" panose="020B0604020202020204" pitchFamily="34" charset="0"/>
              <a:buChar char="•"/>
            </a:pPr>
            <a:endParaRPr lang="en-US" sz="1600" b="0" i="0" u="none" strike="noStrike" baseline="0" dirty="0">
              <a:solidFill>
                <a:srgbClr val="000000"/>
              </a:solidFill>
            </a:endParaRPr>
          </a:p>
          <a:p>
            <a:pPr marL="800100" lvl="2">
              <a:spcBef>
                <a:spcPts val="0"/>
              </a:spcBef>
              <a:spcAft>
                <a:spcPts val="0"/>
              </a:spcAft>
              <a:buFont typeface="Arial" panose="020B0604020202020204" pitchFamily="34" charset="0"/>
              <a:buChar char="•"/>
            </a:pPr>
            <a:r>
              <a:rPr lang="en-US" sz="1600" b="0" i="0" u="none" strike="noStrike" baseline="0" dirty="0">
                <a:solidFill>
                  <a:srgbClr val="000000"/>
                </a:solidFill>
              </a:rPr>
              <a:t>The full SRD guidelines can be found </a:t>
            </a:r>
            <a:r>
              <a:rPr lang="en-US" sz="1600" b="0" i="0" u="none" strike="noStrike" baseline="0" dirty="0">
                <a:solidFill>
                  <a:srgbClr val="0562C1"/>
                </a:solidFill>
              </a:rPr>
              <a:t>here</a:t>
            </a:r>
            <a:r>
              <a:rPr lang="en-US" sz="1600" b="0" i="0" u="none" strike="noStrike" baseline="0" dirty="0">
                <a:solidFill>
                  <a:srgbClr val="000000"/>
                </a:solidFill>
              </a:rPr>
              <a:t>.</a:t>
            </a:r>
          </a:p>
          <a:p>
            <a:pPr marL="800100" lvl="2">
              <a:spcBef>
                <a:spcPts val="0"/>
              </a:spcBef>
              <a:spcAft>
                <a:spcPts val="0"/>
              </a:spcAft>
              <a:buFont typeface="Arial" panose="020B0604020202020204" pitchFamily="34" charset="0"/>
              <a:buChar char="•"/>
            </a:pPr>
            <a:r>
              <a:rPr lang="en-US" sz="1600" dirty="0">
                <a:hlinkClick r:id="rId4"/>
              </a:rPr>
              <a:t>https://www.tra.gov.eg/wp-content/uploads/2021/06/EGY-NTRA-June21-SRD.pdf</a:t>
            </a:r>
            <a:r>
              <a:rPr lang="en-US" sz="1600" dirty="0"/>
              <a:t> </a:t>
            </a:r>
          </a:p>
          <a:p>
            <a:pPr marL="800100" lvl="2">
              <a:spcBef>
                <a:spcPts val="0"/>
              </a:spcBef>
              <a:spcAft>
                <a:spcPts val="0"/>
              </a:spcAft>
              <a:buFont typeface="Arial" panose="020B0604020202020204" pitchFamily="34" charset="0"/>
              <a:buChar char="•"/>
            </a:pPr>
            <a:endParaRPr lang="en-US" sz="1600" dirty="0"/>
          </a:p>
          <a:p>
            <a:pPr marL="400050" lvl="1">
              <a:spcBef>
                <a:spcPts val="0"/>
              </a:spcBef>
              <a:spcAft>
                <a:spcPts val="0"/>
              </a:spcAft>
              <a:buFont typeface="Arial" panose="020B0604020202020204" pitchFamily="34" charset="0"/>
              <a:buChar char="•"/>
            </a:pPr>
            <a:r>
              <a:rPr lang="en-US" sz="1600" b="0" i="0" u="none" strike="noStrike" baseline="0" dirty="0">
                <a:solidFill>
                  <a:srgbClr val="000000"/>
                </a:solidFill>
              </a:rPr>
              <a:t>Also, published an updated National Frequency Allocations Table (NFAT) </a:t>
            </a:r>
            <a:r>
              <a:rPr lang="en-US" sz="1600" dirty="0">
                <a:solidFill>
                  <a:schemeClr val="tx1"/>
                </a:solidFill>
                <a:ea typeface="Times New Roman" panose="02020603050405020304" pitchFamily="18" charset="0"/>
                <a:cs typeface="Times New Roman" panose="02020603050405020304" pitchFamily="18" charset="0"/>
              </a:rPr>
              <a:t> </a:t>
            </a:r>
            <a:endParaRPr lang="en-US" sz="1600" b="1" dirty="0">
              <a:solidFill>
                <a:schemeClr val="tx1"/>
              </a:solidFill>
              <a:ea typeface="Times New Roman" panose="02020603050405020304" pitchFamily="18"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0" i="0" u="none" strike="noStrike" baseline="0" dirty="0">
                <a:solidFill>
                  <a:srgbClr val="000000"/>
                </a:solidFill>
              </a:rPr>
              <a:t>The NFAT can be found </a:t>
            </a:r>
            <a:r>
              <a:rPr lang="en-US" sz="1600" b="0" i="0" u="none" strike="noStrike" baseline="0" dirty="0">
                <a:solidFill>
                  <a:srgbClr val="0562C1"/>
                </a:solidFill>
              </a:rPr>
              <a:t>here. </a:t>
            </a:r>
          </a:p>
          <a:p>
            <a:pPr marL="800100" lvl="2">
              <a:spcBef>
                <a:spcPts val="0"/>
              </a:spcBef>
              <a:spcAft>
                <a:spcPts val="0"/>
              </a:spcAft>
              <a:buFont typeface="Arial" panose="020B0604020202020204" pitchFamily="34" charset="0"/>
              <a:buChar char="•"/>
            </a:pPr>
            <a:r>
              <a:rPr lang="en-US" sz="1600" dirty="0">
                <a:hlinkClick r:id="rId5"/>
              </a:rPr>
              <a:t>https://www.tra.gov.eg/wp-content/uploads/2021/06/EGY-NTRA-June21-NFAT-1.pdf</a:t>
            </a:r>
            <a:r>
              <a:rPr lang="en-US" sz="1600" dirty="0">
                <a:solidFill>
                  <a:srgbClr val="0562C1"/>
                </a:solidFill>
              </a:rPr>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grpSp>
        <p:nvGrpSpPr>
          <p:cNvPr id="11" name="Group 10">
            <a:extLst>
              <a:ext uri="{FF2B5EF4-FFF2-40B4-BE49-F238E27FC236}">
                <a16:creationId xmlns:a16="http://schemas.microsoft.com/office/drawing/2014/main" id="{ECB7A403-4F48-4ABB-87E2-1C38FC2EEEC4}"/>
              </a:ext>
            </a:extLst>
          </p:cNvPr>
          <p:cNvGrpSpPr/>
          <p:nvPr/>
        </p:nvGrpSpPr>
        <p:grpSpPr>
          <a:xfrm>
            <a:off x="2438400" y="2988758"/>
            <a:ext cx="7928974" cy="1437676"/>
            <a:chOff x="1828800" y="3200400"/>
            <a:chExt cx="7928974" cy="1437676"/>
          </a:xfrm>
        </p:grpSpPr>
        <p:pic>
          <p:nvPicPr>
            <p:cNvPr id="8" name="Picture 7">
              <a:extLst>
                <a:ext uri="{FF2B5EF4-FFF2-40B4-BE49-F238E27FC236}">
                  <a16:creationId xmlns:a16="http://schemas.microsoft.com/office/drawing/2014/main" id="{D1EE7FC3-17EE-44D2-9240-C9D045F5E7C1}"/>
                </a:ext>
              </a:extLst>
            </p:cNvPr>
            <p:cNvPicPr>
              <a:picLocks noChangeAspect="1"/>
            </p:cNvPicPr>
            <p:nvPr/>
          </p:nvPicPr>
          <p:blipFill>
            <a:blip r:embed="rId6"/>
            <a:stretch>
              <a:fillRect/>
            </a:stretch>
          </p:blipFill>
          <p:spPr>
            <a:xfrm>
              <a:off x="1828800" y="3200400"/>
              <a:ext cx="7928973" cy="1304925"/>
            </a:xfrm>
            <a:prstGeom prst="rect">
              <a:avLst/>
            </a:prstGeom>
          </p:spPr>
        </p:pic>
        <p:pic>
          <p:nvPicPr>
            <p:cNvPr id="10" name="Picture 9">
              <a:extLst>
                <a:ext uri="{FF2B5EF4-FFF2-40B4-BE49-F238E27FC236}">
                  <a16:creationId xmlns:a16="http://schemas.microsoft.com/office/drawing/2014/main" id="{C89601C2-319B-49BB-9B3D-31E973E7FBA8}"/>
                </a:ext>
              </a:extLst>
            </p:cNvPr>
            <p:cNvPicPr>
              <a:picLocks noChangeAspect="1"/>
            </p:cNvPicPr>
            <p:nvPr/>
          </p:nvPicPr>
          <p:blipFill>
            <a:blip r:embed="rId7"/>
            <a:stretch>
              <a:fillRect/>
            </a:stretch>
          </p:blipFill>
          <p:spPr>
            <a:xfrm>
              <a:off x="1830978" y="4419621"/>
              <a:ext cx="7926796" cy="218455"/>
            </a:xfrm>
            <a:prstGeom prst="rect">
              <a:avLst/>
            </a:prstGeom>
          </p:spPr>
        </p:pic>
      </p:grpSp>
    </p:spTree>
    <p:extLst>
      <p:ext uri="{BB962C8B-B14F-4D97-AF65-F5344CB8AC3E}">
        <p14:creationId xmlns:p14="http://schemas.microsoft.com/office/powerpoint/2010/main" val="7080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600" dirty="0">
              <a:solidFill>
                <a:schemeClr val="tx1"/>
              </a:solidFill>
            </a:endParaRPr>
          </a:p>
          <a:p>
            <a:pPr marL="0">
              <a:spcBef>
                <a:spcPts val="0"/>
              </a:spcBef>
              <a:spcAft>
                <a:spcPts val="0"/>
              </a:spcAft>
              <a:buFont typeface="Arial" panose="020B0604020202020204" pitchFamily="34" charset="0"/>
              <a:buChar char="•"/>
            </a:pPr>
            <a:r>
              <a:rPr lang="en-US" sz="1800" u="none" strike="noStrike" baseline="0" dirty="0">
                <a:solidFill>
                  <a:schemeClr val="tx1"/>
                </a:solidFill>
              </a:rPr>
              <a:t>Reminders from </a:t>
            </a:r>
            <a:r>
              <a:rPr lang="en-US" sz="1800" dirty="0">
                <a:solidFill>
                  <a:schemeClr val="tx1"/>
                </a:solidFill>
              </a:rPr>
              <a:t>earlier</a:t>
            </a:r>
            <a:r>
              <a:rPr lang="en-US" sz="1800" u="none" strike="noStrike" baseline="0" dirty="0">
                <a:solidFill>
                  <a:schemeClr val="tx1"/>
                </a:solidFill>
              </a:rPr>
              <a:t>: </a:t>
            </a:r>
          </a:p>
          <a:p>
            <a:pPr marL="0">
              <a:spcBef>
                <a:spcPts val="0"/>
              </a:spcBef>
              <a:spcAft>
                <a:spcPts val="0"/>
              </a:spcAft>
              <a:buFont typeface="Arial" panose="020B0604020202020204" pitchFamily="34" charset="0"/>
              <a:buChar char="•"/>
            </a:pPr>
            <a:r>
              <a:rPr lang="en-US" sz="1600" b="0" u="none" strike="noStrike" baseline="0" dirty="0">
                <a:solidFill>
                  <a:schemeClr val="tx1"/>
                </a:solidFill>
              </a:rPr>
              <a:t>Saudi Arabia – CITC -  </a:t>
            </a:r>
            <a:r>
              <a:rPr lang="en-US" sz="1600" b="0" dirty="0">
                <a:effectLst/>
                <a:ea typeface="Calibri" panose="020F0502020204030204" pitchFamily="34" charset="0"/>
              </a:rPr>
              <a:t>here is the consultation, 21/0074, we were watching out for </a:t>
            </a:r>
          </a:p>
          <a:p>
            <a:pPr marL="800100" lvl="2">
              <a:spcBef>
                <a:spcPts val="0"/>
              </a:spcBef>
              <a:spcAft>
                <a:spcPts val="0"/>
              </a:spcAft>
              <a:buFont typeface="Arial" panose="020B0604020202020204" pitchFamily="34" charset="0"/>
              <a:buChar char="•"/>
            </a:pPr>
            <a:r>
              <a:rPr lang="en-US" sz="1400" b="0" dirty="0">
                <a:ea typeface="Calibri" panose="020F0502020204030204" pitchFamily="34" charset="0"/>
              </a:rPr>
              <a:t>CITC</a:t>
            </a:r>
            <a:r>
              <a:rPr lang="en-US" sz="1400" b="0" dirty="0">
                <a:effectLst/>
                <a:ea typeface="Calibri" panose="020F0502020204030204" pitchFamily="34" charset="0"/>
              </a:rPr>
              <a:t> web site:  </a:t>
            </a:r>
            <a:r>
              <a:rPr lang="en-US" sz="1400" b="0" u="sng" dirty="0">
                <a:solidFill>
                  <a:srgbClr val="0000FF"/>
                </a:solidFill>
                <a:effectLst/>
                <a:ea typeface="Calibri" panose="020F0502020204030204" pitchFamily="34" charset="0"/>
                <a:hlinkClick r:id="rId3"/>
              </a:rPr>
              <a:t>https://www.citc.gov.sa/en/new/publicConsultation/Pages/144207.aspx</a:t>
            </a:r>
            <a:r>
              <a:rPr lang="en-US" sz="1400" b="0" dirty="0">
                <a:effectLst/>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200" b="0" dirty="0">
                <a:effectLst/>
                <a:ea typeface="Calibri" panose="020F0502020204030204" pitchFamily="34" charset="0"/>
              </a:rPr>
              <a:t>mentor:   </a:t>
            </a:r>
            <a:r>
              <a:rPr lang="en-US" sz="1200" b="0" u="sng" dirty="0">
                <a:solidFill>
                  <a:srgbClr val="0000FF"/>
                </a:solidFill>
                <a:effectLst/>
                <a:ea typeface="Calibri" panose="020F0502020204030204" pitchFamily="34" charset="0"/>
                <a:hlinkClick r:id="rId4"/>
              </a:rPr>
              <a:t>https://mentor.ieee.org/802.18/dcn/21/18-21-0074-00-0000-saudi-arabia-radio-spectrum-allocation-and-use-regulation-for-wlan-applications.docx</a:t>
            </a:r>
            <a:endParaRPr lang="en-US" sz="1200" u="sng" dirty="0">
              <a:solidFill>
                <a:srgbClr val="0000FF"/>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1" dirty="0">
                <a:effectLst/>
                <a:latin typeface="Times New Roman" panose="02020603050405020304" pitchFamily="18" charset="0"/>
                <a:ea typeface="SimSun" panose="02010600030101010101" pitchFamily="2" charset="-122"/>
              </a:rPr>
              <a:t>Views/comments can be submitted by 07aug21</a:t>
            </a:r>
            <a:r>
              <a:rPr lang="en-US" sz="1600" dirty="0">
                <a:effectLst/>
                <a:latin typeface="Times New Roman" panose="02020603050405020304" pitchFamily="18" charset="0"/>
                <a:ea typeface="SimSun" panose="02010600030101010101" pitchFamily="2" charset="-122"/>
              </a:rPr>
              <a:t> </a:t>
            </a:r>
            <a:r>
              <a:rPr lang="en-US" sz="1200" dirty="0">
                <a:effectLst/>
                <a:latin typeface="Times New Roman" panose="02020603050405020304" pitchFamily="18" charset="0"/>
                <a:ea typeface="SimSun" panose="02010600030101010101" pitchFamily="2" charset="-122"/>
              </a:rPr>
              <a:t>to (</a:t>
            </a:r>
            <a:r>
              <a:rPr lang="en-US" sz="1200" u="sng" dirty="0">
                <a:solidFill>
                  <a:srgbClr val="0000FF"/>
                </a:solidFill>
                <a:effectLst/>
                <a:latin typeface="Times New Roman" panose="02020603050405020304" pitchFamily="18" charset="0"/>
                <a:ea typeface="SimSun" panose="02010600030101010101" pitchFamily="2" charset="-122"/>
                <a:hlinkClick r:id="rId5"/>
              </a:rPr>
              <a:t>Spectrum.Strategy@citc.gov.sa</a:t>
            </a:r>
            <a:r>
              <a:rPr lang="en-US" sz="1200" dirty="0">
                <a:effectLst/>
                <a:latin typeface="Times New Roman" panose="02020603050405020304" pitchFamily="18" charset="0"/>
                <a:ea typeface="SimSun" panose="02010600030101010101" pitchFamily="2" charset="-122"/>
              </a:rPr>
              <a:t>).</a:t>
            </a:r>
          </a:p>
          <a:p>
            <a:pPr marL="1257300" lvl="3">
              <a:spcBef>
                <a:spcPts val="0"/>
              </a:spcBef>
              <a:spcAft>
                <a:spcPts val="0"/>
              </a:spcAft>
              <a:buFont typeface="Arial" panose="020B0604020202020204" pitchFamily="34" charset="0"/>
              <a:buChar char="•"/>
            </a:pPr>
            <a:r>
              <a:rPr lang="en-US" sz="1400" dirty="0">
                <a:solidFill>
                  <a:schemeClr val="tx1"/>
                </a:solidFill>
                <a:effectLst/>
                <a:ea typeface="Calibri" panose="020F0502020204030204" pitchFamily="34" charset="0"/>
              </a:rPr>
              <a:t>The Communications and Information Technology Commission (CITC) published a public consultation on “Radio Spectrum Allocation and Use Regulation for WLAN Applications”.</a:t>
            </a:r>
          </a:p>
          <a:p>
            <a:pPr marL="1257300" lvl="3">
              <a:spcBef>
                <a:spcPts val="0"/>
              </a:spcBef>
              <a:spcAft>
                <a:spcPts val="0"/>
              </a:spcAft>
              <a:buFont typeface="Arial" panose="020B0604020202020204" pitchFamily="34" charset="0"/>
              <a:buChar char="•"/>
            </a:pPr>
            <a:r>
              <a:rPr lang="en-US" sz="1400" dirty="0">
                <a:solidFill>
                  <a:schemeClr val="tx1"/>
                </a:solidFill>
                <a:effectLst/>
                <a:ea typeface="Calibri" panose="020F0502020204030204" pitchFamily="34" charset="0"/>
              </a:rPr>
              <a:t>The document introduces updates to the allocation and use regulations of the WLAN frequency bands in Saudi Arabia and identifies new spectrum for the use of WLAN applications in (6) and (60) GHz bands. These updates aim to enable the latest wireless technologies in the Kingdom which include the sixth generation of Wi-Fi technologies (</a:t>
            </a:r>
            <a:r>
              <a:rPr lang="en-US" sz="1400" dirty="0" err="1">
                <a:solidFill>
                  <a:schemeClr val="tx1"/>
                </a:solidFill>
                <a:effectLst/>
                <a:ea typeface="Calibri" panose="020F0502020204030204" pitchFamily="34" charset="0"/>
              </a:rPr>
              <a:t>WiFi</a:t>
            </a:r>
            <a:r>
              <a:rPr lang="en-US" sz="1400" dirty="0">
                <a:solidFill>
                  <a:schemeClr val="tx1"/>
                </a:solidFill>
                <a:effectLst/>
                <a:ea typeface="Calibri" panose="020F0502020204030204" pitchFamily="34" charset="0"/>
              </a:rPr>
              <a:t> - 6e), </a:t>
            </a:r>
            <a:r>
              <a:rPr lang="en-US" sz="1400" dirty="0" err="1">
                <a:solidFill>
                  <a:schemeClr val="tx1"/>
                </a:solidFill>
                <a:effectLst/>
                <a:ea typeface="Calibri" panose="020F0502020204030204" pitchFamily="34" charset="0"/>
              </a:rPr>
              <a:t>WiGig</a:t>
            </a:r>
            <a:r>
              <a:rPr lang="en-US" sz="1400" dirty="0">
                <a:solidFill>
                  <a:schemeClr val="tx1"/>
                </a:solidFill>
                <a:effectLst/>
                <a:ea typeface="Calibri" panose="020F0502020204030204" pitchFamily="34" charset="0"/>
              </a:rPr>
              <a:t> technology, virtual and augmented reality (VR / AR) and Internet of Things (IoT).</a:t>
            </a:r>
          </a:p>
          <a:p>
            <a:pPr lvl="1">
              <a:spcBef>
                <a:spcPts val="0"/>
              </a:spcBef>
              <a:spcAft>
                <a:spcPts val="0"/>
              </a:spcAft>
              <a:buFont typeface="Arial" panose="020B0604020202020204" pitchFamily="34" charset="0"/>
              <a:buChar char="•"/>
              <a:tabLst>
                <a:tab pos="457200" algn="l"/>
              </a:tabLst>
            </a:pPr>
            <a:endParaRPr lang="en-US" sz="1600" b="0" u="none" strike="noStrike" baseline="0" dirty="0">
              <a:solidFill>
                <a:schemeClr val="tx1"/>
              </a:solidFill>
            </a:endParaRP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Canad</a:t>
            </a:r>
            <a:r>
              <a:rPr lang="en-US" sz="1800" b="0" dirty="0">
                <a:solidFill>
                  <a:schemeClr val="tx1"/>
                </a:solidFill>
              </a:rPr>
              <a:t>a – ISED – is </a:t>
            </a:r>
            <a:r>
              <a:rPr lang="en-US" sz="1800" b="0" dirty="0">
                <a:effectLst/>
                <a:ea typeface="Calibri" panose="020F0502020204030204" pitchFamily="34" charset="0"/>
              </a:rPr>
              <a:t>seeking comments on: RSS-248, issue 1, “Radio Local Area Network (RLAN) Devices in the 5925-7125 MHz band” which sets out the certification requirements for </a:t>
            </a:r>
            <a:r>
              <a:rPr lang="en-US" sz="1800" b="0" dirty="0" err="1">
                <a:effectLst/>
                <a:ea typeface="Calibri" panose="020F0502020204030204" pitchFamily="34" charset="0"/>
              </a:rPr>
              <a:t>licence</a:t>
            </a:r>
            <a:r>
              <a:rPr lang="en-US" sz="1800" b="0" dirty="0">
                <a:effectLst/>
                <a:ea typeface="Calibri" panose="020F0502020204030204" pitchFamily="34" charset="0"/>
              </a:rPr>
              <a:t>-exempt low-power RLAN devices operating indoors in the frequency band 5 925 - 7 125 </a:t>
            </a:r>
            <a:r>
              <a:rPr lang="en-US" sz="1800" b="0" dirty="0" err="1">
                <a:effectLst/>
                <a:ea typeface="Calibri" panose="020F0502020204030204" pitchFamily="34" charset="0"/>
              </a:rPr>
              <a:t>MHz.</a:t>
            </a:r>
            <a:r>
              <a:rPr lang="en-US" sz="1800" b="0" dirty="0">
                <a:effectLst/>
                <a:ea typeface="Calibri" panose="020F0502020204030204" pitchFamily="34" charset="0"/>
              </a:rPr>
              <a:t>  </a:t>
            </a:r>
            <a:r>
              <a:rPr lang="en-US" sz="1800" b="1" dirty="0">
                <a:effectLst/>
                <a:ea typeface="Calibri" panose="020F0502020204030204" pitchFamily="34" charset="0"/>
              </a:rPr>
              <a:t>Comments due 16 Aug 21</a:t>
            </a:r>
            <a:r>
              <a:rPr lang="en-US" sz="2000" b="1" dirty="0">
                <a:effectLst/>
                <a:ea typeface="Calibri" panose="020F0502020204030204" pitchFamily="34" charset="0"/>
              </a:rPr>
              <a:t>. </a:t>
            </a:r>
          </a:p>
          <a:p>
            <a:pPr lvl="1">
              <a:spcBef>
                <a:spcPts val="0"/>
              </a:spcBef>
              <a:spcAft>
                <a:spcPts val="0"/>
              </a:spcAft>
              <a:buFont typeface="Arial" panose="020B0604020202020204" pitchFamily="34" charset="0"/>
              <a:buChar char="•"/>
              <a:tabLst>
                <a:tab pos="457200" algn="l"/>
              </a:tabLst>
            </a:pPr>
            <a:r>
              <a:rPr lang="en-US" sz="1400" b="0" u="sng" dirty="0">
                <a:solidFill>
                  <a:srgbClr val="0000FF"/>
                </a:solidFill>
                <a:effectLst/>
                <a:ea typeface="Times New Roman" panose="02020603050405020304" pitchFamily="18" charset="0"/>
                <a:hlinkClick r:id="rId6"/>
              </a:rPr>
              <a:t>https://www.rabc-cccr.ca/ised-radio-standards-specifications-rss-248-issue-1-june-2021-draft-radio-local-area-network-rlan-devices-in-the-5925-7125-mhz-band/</a:t>
            </a:r>
            <a:r>
              <a:rPr lang="en-US" sz="1400" b="0" dirty="0">
                <a:effectLst/>
                <a:ea typeface="Times New Roman" panose="02020603050405020304" pitchFamily="18" charset="0"/>
              </a:rPr>
              <a:t> </a:t>
            </a:r>
          </a:p>
          <a:p>
            <a:pPr lvl="1">
              <a:spcBef>
                <a:spcPts val="0"/>
              </a:spcBef>
              <a:spcAft>
                <a:spcPts val="0"/>
              </a:spcAft>
              <a:buFont typeface="Arial" panose="020B0604020202020204" pitchFamily="34" charset="0"/>
              <a:buChar char="•"/>
              <a:tabLst>
                <a:tab pos="457200" algn="l"/>
              </a:tabLst>
            </a:pPr>
            <a:r>
              <a:rPr lang="en-US" sz="1400" b="0" dirty="0">
                <a:effectLst/>
                <a:ea typeface="Times New Roman" panose="02020603050405020304" pitchFamily="18" charset="0"/>
                <a:hlinkClick r:id="rId7"/>
              </a:rPr>
              <a:t>https://mentor.ieee.org/802.18/dcn/21/18-21-0070-00-0000-canadian-6-ghz-consultation-rss-248.pdf</a:t>
            </a:r>
            <a:r>
              <a:rPr lang="en-US" sz="1400" b="0" i="0" dirty="0">
                <a:solidFill>
                  <a:schemeClr val="tx1"/>
                </a:solidFill>
              </a:rPr>
              <a:t> </a:t>
            </a:r>
            <a:r>
              <a:rPr lang="en-US" sz="1800" dirty="0">
                <a:solidFill>
                  <a:schemeClr val="tx1"/>
                </a:solidFill>
                <a:ea typeface="Times New Roman" panose="02020603050405020304" pitchFamily="18" charset="0"/>
                <a:cs typeface="Times New Roman" panose="02020603050405020304" pitchFamily="18" charset="0"/>
              </a:rPr>
              <a:t> </a:t>
            </a:r>
            <a:endParaRPr lang="en-US" sz="1800" b="0" dirty="0">
              <a:solidFill>
                <a:srgbClr val="001F5F"/>
              </a:solidFill>
              <a:latin typeface="Loew Next Arabic Medium"/>
            </a:endParaRPr>
          </a:p>
          <a:p>
            <a:pPr marL="0" indent="0">
              <a:spcBef>
                <a:spcPts val="0"/>
              </a:spcBef>
              <a:spcAft>
                <a:spcPts val="0"/>
              </a:spcAft>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3392093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From 08july: : </a:t>
            </a:r>
            <a:r>
              <a:rPr lang="en-US" sz="1800" b="0" dirty="0">
                <a:effectLst/>
                <a:ea typeface="Calibri" panose="020F0502020204030204" pitchFamily="34" charset="0"/>
              </a:rPr>
              <a:t>There is a LS from WP 5D regarding the update of </a:t>
            </a:r>
            <a:r>
              <a:rPr lang="en-GB" sz="1800" b="0" dirty="0">
                <a:effectLst/>
                <a:ea typeface="Times New Roman" panose="02020603050405020304" pitchFamily="18" charset="0"/>
              </a:rPr>
              <a:t>Recommendation ITU-R M.2012 – </a:t>
            </a:r>
            <a:r>
              <a:rPr lang="en-GB" sz="1800" b="0" i="1" dirty="0">
                <a:solidFill>
                  <a:srgbClr val="000000"/>
                </a:solidFill>
                <a:effectLst/>
                <a:ea typeface="Times New Roman" panose="02020603050405020304" pitchFamily="18" charset="0"/>
              </a:rPr>
              <a:t>Detailed specifications of the terrestrial radio interfaces of International Mobile Telecommunications-Advanced (IMT-Advanced).</a:t>
            </a:r>
            <a:r>
              <a:rPr lang="en-US" sz="1800" b="0" i="1" dirty="0">
                <a:ea typeface="Times New Roman" panose="02020603050405020304" pitchFamily="18" charset="0"/>
              </a:rPr>
              <a:t>	</a:t>
            </a:r>
            <a:r>
              <a:rPr lang="en-US" sz="1600" dirty="0">
                <a:solidFill>
                  <a:schemeClr val="tx1"/>
                </a:solidFill>
                <a:effectLst/>
                <a:ea typeface="Calibri" panose="020F0502020204030204" pitchFamily="34" charset="0"/>
                <a:hlinkClick r:id="rId3"/>
              </a:rPr>
              <a:t>https://mentor.ieee.org/802.18/dcn/21/18-21-0086-00-0000-ls-for-updating-itu-r-m-2012-to-rev-6.docx</a:t>
            </a:r>
            <a:r>
              <a:rPr lang="en-US" sz="1600" dirty="0">
                <a:solidFill>
                  <a:schemeClr val="tx1"/>
                </a:solidFill>
                <a:effectLst/>
                <a:ea typeface="Calibri" panose="020F0502020204030204" pitchFamily="34" charset="0"/>
              </a:rPr>
              <a:t> </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600" dirty="0">
                <a:effectLst/>
                <a:ea typeface="Calibri" panose="020F0502020204030204" pitchFamily="34" charset="0"/>
              </a:rPr>
              <a:t>Standing by: WP 1A LS to IEEE and IEC - Request for information on standards referenced in the working document towards a preliminary draft new Recommendation, on Optical Wireless Communications.</a:t>
            </a:r>
          </a:p>
          <a:p>
            <a:pPr marL="685800" lvl="1">
              <a:spcBef>
                <a:spcPts val="0"/>
              </a:spcBef>
              <a:buFont typeface="Arial" panose="020B0604020202020204" pitchFamily="34" charset="0"/>
              <a:buChar char="•"/>
            </a:pPr>
            <a:r>
              <a:rPr lang="en-US" sz="1400" dirty="0">
                <a:effectLst/>
                <a:ea typeface="Times New Roman" panose="02020603050405020304" pitchFamily="18" charset="0"/>
              </a:rPr>
              <a:t>Report ITU-R SM.2422 and IEEE Std 802.15.7-2011 on “Short Range Wireless Optical Communication Using Visible Light are mentioned. </a:t>
            </a:r>
          </a:p>
          <a:p>
            <a:pPr marL="685800" lvl="1">
              <a:spcBef>
                <a:spcPts val="0"/>
              </a:spcBef>
              <a:buFont typeface="Arial" panose="020B0604020202020204" pitchFamily="34" charset="0"/>
              <a:buChar char="•"/>
            </a:pPr>
            <a:r>
              <a:rPr lang="en-US" sz="1400" dirty="0">
                <a:solidFill>
                  <a:schemeClr val="tx1"/>
                </a:solidFill>
              </a:rPr>
              <a:t>There next e-meeting is 03-12nov21</a:t>
            </a:r>
          </a:p>
          <a:p>
            <a:pPr marL="685800" lvl="1">
              <a:spcBef>
                <a:spcPts val="0"/>
              </a:spcBef>
              <a:buFont typeface="Arial" panose="020B0604020202020204" pitchFamily="34" charset="0"/>
              <a:buChar char="•"/>
            </a:pPr>
            <a:r>
              <a:rPr lang="en-US" sz="1400" dirty="0">
                <a:solidFill>
                  <a:schemeClr val="tx1"/>
                </a:solidFill>
              </a:rPr>
              <a:t>On Mentor:  </a:t>
            </a:r>
            <a:r>
              <a:rPr lang="en-US" sz="1400" dirty="0">
                <a:solidFill>
                  <a:schemeClr val="tx1"/>
                </a:solidFill>
                <a:hlinkClick r:id="rId4"/>
              </a:rPr>
              <a:t>https://mentor.ieee.org/802.18/dcn/21/18-21-0080-00-0000-request-for-information-itu-r-wp-1a.docx</a:t>
            </a:r>
            <a:r>
              <a:rPr lang="en-US" sz="140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802.11bb will work on some draft text and bring to .18;  </a:t>
            </a:r>
          </a:p>
          <a:p>
            <a:pPr marL="685800" lvl="1">
              <a:spcBef>
                <a:spcPts val="0"/>
              </a:spcBef>
              <a:buFont typeface="Arial" panose="020B0604020202020204" pitchFamily="34" charset="0"/>
              <a:buChar char="•"/>
            </a:pPr>
            <a:r>
              <a:rPr lang="en-US" sz="1600" dirty="0">
                <a:latin typeface="Times New Roman" panose="02020603050405020304" pitchFamily="18" charset="0"/>
                <a:ea typeface="SimSun" panose="02010600030101010101" pitchFamily="2" charset="-122"/>
              </a:rPr>
              <a:t>A</a:t>
            </a:r>
            <a:r>
              <a:rPr lang="en-US" sz="1600" dirty="0">
                <a:effectLst/>
                <a:latin typeface="Times New Roman" panose="02020603050405020304" pitchFamily="18" charset="0"/>
                <a:ea typeface="SimSun" panose="02010600030101010101" pitchFamily="2" charset="-122"/>
              </a:rPr>
              <a:t>lso checking with .15 what they want to do and then need to compare .11 and .15 inputs. </a:t>
            </a:r>
          </a:p>
          <a:p>
            <a:pPr marL="1543050" lvl="3">
              <a:spcBef>
                <a:spcPts val="0"/>
              </a:spcBef>
              <a:buFont typeface="Arial" panose="020B0604020202020204" pitchFamily="34" charset="0"/>
              <a:buChar char="•"/>
            </a:pPr>
            <a:endParaRPr lang="en-US" sz="1000" dirty="0">
              <a:effectLst/>
              <a:latin typeface="Times New Roman" panose="02020603050405020304" pitchFamily="18" charset="0"/>
              <a:ea typeface="SimSun" panose="02010600030101010101" pitchFamily="2" charset="-122"/>
            </a:endParaRPr>
          </a:p>
          <a:p>
            <a:pPr marL="285750">
              <a:spcBef>
                <a:spcPts val="0"/>
              </a:spcBef>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Standing by: WP 5A (15-26nov21):  M.2121 (ITS) and M.14501/1801.  See back up slides for more.</a:t>
            </a:r>
          </a:p>
          <a:p>
            <a:pPr marL="1543050" lvl="3">
              <a:spcBef>
                <a:spcPts val="0"/>
              </a:spcBef>
              <a:buFont typeface="Arial" panose="020B0604020202020204" pitchFamily="34" charset="0"/>
              <a:buChar char="•"/>
            </a:pPr>
            <a:endParaRPr lang="en-US" sz="60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Next week, 22jul21:  IEEE 802 viewpoints on WRC-23 agenda items. ad hoc: </a:t>
            </a:r>
            <a:r>
              <a:rPr lang="en-US" sz="1400" b="0" dirty="0">
                <a:solidFill>
                  <a:schemeClr val="tx1"/>
                </a:solidFill>
              </a:rPr>
              <a:t>5 folks stepped up.   </a:t>
            </a:r>
            <a:r>
              <a:rPr lang="en-US" sz="1400" b="0" u="sng" dirty="0">
                <a:solidFill>
                  <a:schemeClr val="tx1"/>
                </a:solidFill>
              </a:rPr>
              <a:t>Are there any others to help?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200" dirty="0">
                <a:solidFill>
                  <a:schemeClr val="tx1"/>
                </a:solidFill>
                <a:hlinkClick r:id="rId5"/>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p>
          <a:p>
            <a:pPr lvl="1">
              <a:spcBef>
                <a:spcPts val="0"/>
              </a:spcBef>
              <a:buFont typeface="Arial" panose="020B0604020202020204" pitchFamily="34" charset="0"/>
              <a:buChar char="•"/>
            </a:pPr>
            <a:r>
              <a:rPr lang="en-US" sz="1200" b="0" dirty="0">
                <a:solidFill>
                  <a:schemeClr val="tx1"/>
                </a:solidFill>
                <a:ea typeface="Calibri" panose="020F0502020204030204" pitchFamily="34" charset="0"/>
              </a:rPr>
              <a:t>Depending on what we want to do with viewpoints, need to work with IEEE staff if sending to ITU-R. </a:t>
            </a:r>
            <a:r>
              <a:rPr lang="en-US" sz="12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Has to be filed by IEEE-USA or by individual companies. Not to be filed by IEEE-SA.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
        <p:nvSpPr>
          <p:cNvPr id="7" name="TextBox 6">
            <a:extLst>
              <a:ext uri="{FF2B5EF4-FFF2-40B4-BE49-F238E27FC236}">
                <a16:creationId xmlns:a16="http://schemas.microsoft.com/office/drawing/2014/main" id="{4CD72A63-CB2B-4A54-BB33-9D2DF1A28213}"/>
              </a:ext>
            </a:extLst>
          </p:cNvPr>
          <p:cNvSpPr txBox="1"/>
          <p:nvPr/>
        </p:nvSpPr>
        <p:spPr>
          <a:xfrm>
            <a:off x="914400" y="6075303"/>
            <a:ext cx="9151938"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87910"/>
            <a:ext cx="11032375" cy="558750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r>
              <a:rPr lang="en-US" sz="1600" dirty="0">
                <a:solidFill>
                  <a:schemeClr val="bg1">
                    <a:lumMod val="75000"/>
                  </a:schemeClr>
                </a:solidFill>
              </a:rPr>
              <a:t>nothing was shared.  </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endParaRPr lang="en-US" sz="1600" dirty="0">
              <a:solidFill>
                <a:schemeClr val="tx1"/>
              </a:solidFill>
            </a:endParaRPr>
          </a:p>
          <a:p>
            <a:pPr marL="866775" lvl="2">
              <a:spcBef>
                <a:spcPts val="0"/>
              </a:spcBef>
              <a:spcAft>
                <a:spcPts val="0"/>
              </a:spcAft>
              <a:buFont typeface="Arial" panose="020B0604020202020204" pitchFamily="34" charset="0"/>
              <a:buChar char="•"/>
            </a:pPr>
            <a:r>
              <a:rPr lang="en-US" sz="1600" b="1" dirty="0">
                <a:solidFill>
                  <a:schemeClr val="tx1"/>
                </a:solidFill>
              </a:rPr>
              <a:t>01jul: </a:t>
            </a:r>
            <a:r>
              <a:rPr lang="en-US" sz="1600" dirty="0">
                <a:solidFill>
                  <a:schemeClr val="tx1"/>
                </a:solidFill>
              </a:rPr>
              <a:t>The Committee met with FCC on  AFC System approval process, e.g. w/lessons learned from TVWS and CBRS.  </a:t>
            </a:r>
          </a:p>
          <a:p>
            <a:pPr marL="1323975" lvl="3">
              <a:spcBef>
                <a:spcPts val="0"/>
              </a:spcBef>
              <a:spcAft>
                <a:spcPts val="0"/>
              </a:spcAft>
              <a:buFont typeface="Arial" panose="020B0604020202020204" pitchFamily="34" charset="0"/>
              <a:buChar char="•"/>
            </a:pPr>
            <a:r>
              <a:rPr lang="en-US" sz="1400" dirty="0">
                <a:solidFill>
                  <a:srgbClr val="00B0F0"/>
                </a:solidFill>
                <a:ea typeface="Times New Roman" panose="02020603050405020304" pitchFamily="18" charset="0"/>
                <a:hlinkClick r:id="rId4"/>
              </a:rPr>
              <a:t>https://www.fcc.gov/ecfs/search/filings?proceedings_name=18-295&amp;sort=date_disseminated,DESC</a:t>
            </a:r>
            <a:r>
              <a:rPr lang="en-US" sz="1400" dirty="0">
                <a:solidFill>
                  <a:srgbClr val="00B0F0"/>
                </a:solidFill>
                <a:ea typeface="Times New Roman" panose="02020603050405020304" pitchFamily="18" charset="0"/>
              </a:rPr>
              <a:t>  </a:t>
            </a:r>
          </a:p>
          <a:p>
            <a:pPr marL="1323975" lvl="3">
              <a:spcBef>
                <a:spcPts val="0"/>
              </a:spcBef>
              <a:spcAft>
                <a:spcPts val="0"/>
              </a:spcAft>
              <a:buFont typeface="Arial" panose="020B0604020202020204" pitchFamily="34" charset="0"/>
              <a:buChar char="•"/>
            </a:pPr>
            <a:r>
              <a:rPr lang="en-US" sz="1400" dirty="0" err="1">
                <a:solidFill>
                  <a:schemeClr val="tx1"/>
                </a:solidFill>
                <a:ea typeface="Times New Roman" panose="02020603050405020304" pitchFamily="18" charset="0"/>
              </a:rPr>
              <a:t>WInnForum</a:t>
            </a:r>
            <a:r>
              <a:rPr lang="en-US" sz="1400" dirty="0">
                <a:solidFill>
                  <a:schemeClr val="tx1"/>
                </a:solidFill>
                <a:ea typeface="Times New Roman" panose="02020603050405020304" pitchFamily="18" charset="0"/>
              </a:rPr>
              <a:t>- setting up a get-hub with a snapshot of a weekly and a daily ULS output for a week in June. This will allow companies testing for AFC data acquisition.   It is similar to CBRS.    (careful- big files). </a:t>
            </a:r>
          </a:p>
          <a:p>
            <a:pPr marL="1323975" lvl="3">
              <a:spcBef>
                <a:spcPts val="0"/>
              </a:spcBef>
              <a:spcAft>
                <a:spcPts val="0"/>
              </a:spcAft>
              <a:buFont typeface="Arial" panose="020B0604020202020204" pitchFamily="34" charset="0"/>
              <a:buChar char="•"/>
            </a:pPr>
            <a:endParaRPr lang="en-US" sz="12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USA    2021    </a:t>
            </a:r>
            <a:r>
              <a:rPr lang="en-US" sz="1400" dirty="0" err="1">
                <a:solidFill>
                  <a:schemeClr val="tx1"/>
                </a:solidFill>
                <a:ea typeface="Times New Roman" panose="02020603050405020304" pitchFamily="18" charset="0"/>
              </a:rPr>
              <a:t>github</a:t>
            </a:r>
            <a:r>
              <a:rPr lang="en-US" sz="1400" dirty="0">
                <a:solidFill>
                  <a:schemeClr val="tx1"/>
                </a:solidFill>
                <a:ea typeface="Times New Roman" panose="02020603050405020304" pitchFamily="18" charset="0"/>
              </a:rPr>
              <a:t>    Wireless Innovation Forum AFC This repository contains code for testing the compliance of Automated Frequency Coordinator (AFC) software.    </a:t>
            </a:r>
            <a:r>
              <a:rPr lang="en-US" sz="1400" dirty="0">
                <a:solidFill>
                  <a:schemeClr val="tx1"/>
                </a:solidFill>
                <a:ea typeface="Times New Roman" panose="02020603050405020304" pitchFamily="18" charset="0"/>
                <a:hlinkClick r:id="rId5"/>
              </a:rPr>
              <a:t>https://github.com/Wireless-Innovation-Forum/6-GHz-AFC</a:t>
            </a:r>
            <a:r>
              <a:rPr lang="en-US" sz="1400" dirty="0">
                <a:solidFill>
                  <a:schemeClr val="tx1"/>
                </a:solidFill>
                <a:ea typeface="Times New Roman" panose="02020603050405020304" pitchFamily="18" charset="0"/>
              </a:rPr>
              <a:t> </a:t>
            </a:r>
          </a:p>
          <a:p>
            <a:pPr marL="1323975" lvl="3">
              <a:spcBef>
                <a:spcPts val="0"/>
              </a:spcBef>
              <a:spcAft>
                <a:spcPts val="0"/>
              </a:spcAft>
              <a:buFont typeface="Arial" panose="020B0604020202020204" pitchFamily="34" charset="0"/>
              <a:buChar char="•"/>
            </a:pPr>
            <a:endParaRPr lang="en-US" sz="12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USA    2021    </a:t>
            </a:r>
            <a:r>
              <a:rPr lang="en-US" sz="1400" dirty="0" err="1">
                <a:solidFill>
                  <a:schemeClr val="tx1"/>
                </a:solidFill>
                <a:ea typeface="Times New Roman" panose="02020603050405020304" pitchFamily="18" charset="0"/>
              </a:rPr>
              <a:t>github</a:t>
            </a:r>
            <a:r>
              <a:rPr lang="en-US" sz="1400" dirty="0">
                <a:solidFill>
                  <a:schemeClr val="tx1"/>
                </a:solidFill>
                <a:ea typeface="Times New Roman" panose="02020603050405020304" pitchFamily="18" charset="0"/>
              </a:rPr>
              <a:t>    Wireless Innovation Forum AFC This repository contains data for testing the compliance of Automated Frequency Coordinator (AFC) software.    </a:t>
            </a:r>
            <a:r>
              <a:rPr lang="en-US" sz="1400" dirty="0">
                <a:solidFill>
                  <a:schemeClr val="tx1"/>
                </a:solidFill>
                <a:ea typeface="Times New Roman" panose="02020603050405020304" pitchFamily="18" charset="0"/>
                <a:hlinkClick r:id="rId6"/>
              </a:rPr>
              <a:t>https://github.com/Wireless-Innovation-Forum/6-GHz-Data</a:t>
            </a:r>
            <a:r>
              <a:rPr lang="en-US" sz="1400" dirty="0">
                <a:solidFill>
                  <a:schemeClr val="tx1"/>
                </a:solidFill>
                <a:ea typeface="Times New Roman" panose="02020603050405020304" pitchFamily="18" charset="0"/>
              </a:rPr>
              <a:t> </a:t>
            </a:r>
          </a:p>
          <a:p>
            <a:pPr marL="1323975" lvl="3">
              <a:spcBef>
                <a:spcPts val="0"/>
              </a:spcBef>
              <a:spcAft>
                <a:spcPts val="0"/>
              </a:spcAft>
              <a:buFont typeface="Arial" panose="020B0604020202020204" pitchFamily="34" charset="0"/>
              <a:buChar char="•"/>
            </a:pPr>
            <a:endParaRPr lang="en-US" sz="12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USA    2020    </a:t>
            </a:r>
            <a:r>
              <a:rPr lang="en-US" sz="1400" dirty="0" err="1">
                <a:solidFill>
                  <a:schemeClr val="tx1"/>
                </a:solidFill>
                <a:ea typeface="Times New Roman" panose="02020603050405020304" pitchFamily="18" charset="0"/>
              </a:rPr>
              <a:t>github</a:t>
            </a:r>
            <a:r>
              <a:rPr lang="en-US" sz="1400" dirty="0">
                <a:solidFill>
                  <a:schemeClr val="tx1"/>
                </a:solidFill>
                <a:ea typeface="Times New Roman" panose="02020603050405020304" pitchFamily="18" charset="0"/>
              </a:rPr>
              <a:t>    Wireless Innovation Forum SAS data - terrain, National Land Cover use, census data, can be used for 6 GHz AFC calculations    </a:t>
            </a:r>
            <a:r>
              <a:rPr lang="en-US" sz="1400" dirty="0">
                <a:solidFill>
                  <a:schemeClr val="tx1"/>
                </a:solidFill>
                <a:ea typeface="Times New Roman" panose="02020603050405020304" pitchFamily="18" charset="0"/>
                <a:hlinkClick r:id="rId7"/>
              </a:rPr>
              <a:t>https://github.com/Wireless-Innovation-Forum/SAS-Data</a:t>
            </a:r>
            <a:r>
              <a:rPr lang="en-US" sz="1400" dirty="0">
                <a:solidFill>
                  <a:schemeClr val="tx1"/>
                </a:solidFill>
                <a:ea typeface="Times New Roman" panose="02020603050405020304" pitchFamily="18" charset="0"/>
              </a:rPr>
              <a:t> </a:t>
            </a:r>
          </a:p>
          <a:p>
            <a:pPr marL="1323975" lvl="3">
              <a:spcBef>
                <a:spcPts val="0"/>
              </a:spcBef>
              <a:spcAft>
                <a:spcPts val="0"/>
              </a:spcAft>
              <a:buFont typeface="Arial" panose="020B0604020202020204" pitchFamily="34" charset="0"/>
              <a:buChar char="•"/>
            </a:pPr>
            <a:endParaRPr lang="en-US" sz="12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USA    2020    </a:t>
            </a:r>
            <a:r>
              <a:rPr lang="en-US" sz="1400" dirty="0" err="1">
                <a:solidFill>
                  <a:schemeClr val="tx1"/>
                </a:solidFill>
                <a:ea typeface="Times New Roman" panose="02020603050405020304" pitchFamily="18" charset="0"/>
              </a:rPr>
              <a:t>github</a:t>
            </a:r>
            <a:r>
              <a:rPr lang="en-US" sz="1400" dirty="0">
                <a:solidFill>
                  <a:schemeClr val="tx1"/>
                </a:solidFill>
                <a:ea typeface="Times New Roman" panose="02020603050405020304" pitchFamily="18" charset="0"/>
              </a:rPr>
              <a:t>    Wireless Innovation Forum Spectrum Access System - CBRS bands    </a:t>
            </a:r>
            <a:r>
              <a:rPr lang="en-US" sz="1400" dirty="0">
                <a:solidFill>
                  <a:schemeClr val="tx1"/>
                </a:solidFill>
                <a:ea typeface="Times New Roman" panose="02020603050405020304" pitchFamily="18" charset="0"/>
                <a:hlinkClick r:id="rId8"/>
              </a:rPr>
              <a:t>https://github.com/Wireless-Innovation-Forum/Spectrum-Access-System</a:t>
            </a:r>
            <a:r>
              <a:rPr lang="en-US" sz="1400" dirty="0">
                <a:solidFill>
                  <a:schemeClr val="tx1"/>
                </a:solidFill>
                <a:ea typeface="Times New Roman" panose="02020603050405020304" pitchFamily="18" charset="0"/>
              </a:rPr>
              <a:t> </a:t>
            </a: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MSGs 6 GHz &amp; FCC - 2</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31024" y="990600"/>
            <a:ext cx="11032375" cy="5484814"/>
          </a:xfrm>
        </p:spPr>
        <p:txBody>
          <a:bodyPr/>
          <a:lstStyle/>
          <a:p>
            <a:pPr>
              <a:buFont typeface="Arial" panose="020B0604020202020204" pitchFamily="34" charset="0"/>
              <a:buChar char="•"/>
            </a:pPr>
            <a:endParaRPr lang="en-US" sz="16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800" dirty="0">
                <a:solidFill>
                  <a:srgbClr val="1155CC"/>
                </a:solidFill>
                <a:hlinkClick r:id="rId3"/>
              </a:rPr>
              <a:t>https://groups.wirelessinnovation.org/wg/6MSG/dashboard</a:t>
            </a:r>
            <a:r>
              <a:rPr lang="en-US" sz="1800" dirty="0">
                <a:solidFill>
                  <a:srgbClr val="1155CC"/>
                </a:solidFill>
              </a:rPr>
              <a:t>. </a:t>
            </a:r>
            <a:endParaRPr lang="en-US" sz="1800" kern="1200" dirty="0">
              <a:cs typeface="+mn-cs"/>
            </a:endParaRPr>
          </a:p>
          <a:p>
            <a:pPr marL="866775" lvl="2">
              <a:spcBef>
                <a:spcPts val="0"/>
              </a:spcBef>
              <a:spcAft>
                <a:spcPts val="0"/>
              </a:spcAft>
              <a:buFont typeface="Arial" panose="020B0604020202020204" pitchFamily="34" charset="0"/>
              <a:buChar char="•"/>
            </a:pPr>
            <a:r>
              <a:rPr lang="en-US" sz="1600" b="1" dirty="0">
                <a:solidFill>
                  <a:schemeClr val="tx1"/>
                </a:solidFill>
              </a:rPr>
              <a:t>Work stream 1-interference protection and resolution (</a:t>
            </a:r>
            <a:r>
              <a:rPr lang="en-US" sz="1600" b="1" dirty="0" err="1">
                <a:solidFill>
                  <a:schemeClr val="tx1"/>
                </a:solidFill>
              </a:rPr>
              <a:t>CableLabs</a:t>
            </a:r>
            <a:r>
              <a:rPr lang="en-US" sz="1600" b="1" dirty="0">
                <a:solidFill>
                  <a:schemeClr val="tx1"/>
                </a:solidFill>
              </a:rPr>
              <a:t>, EPRI, Lake </a:t>
            </a:r>
            <a:r>
              <a:rPr lang="en-US" sz="1600" b="1" dirty="0" err="1">
                <a:solidFill>
                  <a:schemeClr val="tx1"/>
                </a:solidFill>
              </a:rPr>
              <a:t>Cty</a:t>
            </a:r>
            <a:r>
              <a:rPr lang="en-US" sz="1600" b="1" dirty="0">
                <a:solidFill>
                  <a:schemeClr val="tx1"/>
                </a:solidFill>
              </a:rPr>
              <a:t>, APCO) Meets biweekly</a:t>
            </a:r>
          </a:p>
          <a:p>
            <a:pPr marL="866775" lvl="2">
              <a:spcBef>
                <a:spcPts val="0"/>
              </a:spcBef>
              <a:spcAft>
                <a:spcPts val="0"/>
              </a:spcAft>
              <a:buFont typeface="Arial" panose="020B0604020202020204" pitchFamily="34" charset="0"/>
              <a:buChar char="•"/>
            </a:pPr>
            <a:r>
              <a:rPr lang="en-US" sz="1600" dirty="0">
                <a:solidFill>
                  <a:schemeClr val="tx1"/>
                </a:solidFill>
              </a:rPr>
              <a:t>Work stream 2 - correct incumbent data (ULS) (</a:t>
            </a:r>
            <a:r>
              <a:rPr lang="en-US" sz="1600" dirty="0" err="1">
                <a:solidFill>
                  <a:schemeClr val="tx1"/>
                </a:solidFill>
              </a:rPr>
              <a:t>Comsearch</a:t>
            </a:r>
            <a:r>
              <a:rPr lang="en-US" sz="1600" dirty="0">
                <a:solidFill>
                  <a:schemeClr val="tx1"/>
                </a:solidFill>
              </a:rPr>
              <a:t>, APCO) </a:t>
            </a:r>
          </a:p>
          <a:p>
            <a:pPr marL="866775" lvl="2">
              <a:spcBef>
                <a:spcPts val="0"/>
              </a:spcBef>
              <a:spcAft>
                <a:spcPts val="0"/>
              </a:spcAft>
              <a:buFont typeface="Arial" panose="020B0604020202020204" pitchFamily="34" charset="0"/>
              <a:buChar char="•"/>
            </a:pPr>
            <a:r>
              <a:rPr lang="en-US" sz="16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6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dirty="0">
                <a:solidFill>
                  <a:schemeClr val="tx1"/>
                </a:solidFill>
              </a:rPr>
              <a:t> </a:t>
            </a:r>
          </a:p>
          <a:p>
            <a:pPr marL="866775" lvl="2">
              <a:spcBef>
                <a:spcPts val="0"/>
              </a:spcBef>
              <a:spcAft>
                <a:spcPts val="0"/>
              </a:spcAft>
              <a:buFont typeface="Arial" panose="020B0604020202020204" pitchFamily="34" charset="0"/>
              <a:buChar char="•"/>
            </a:pPr>
            <a:r>
              <a:rPr lang="en-US" dirty="0">
                <a:solidFill>
                  <a:schemeClr val="bg1">
                    <a:lumMod val="75000"/>
                  </a:schemeClr>
                </a:solidFill>
              </a:rPr>
              <a:t>nothing was shared.</a:t>
            </a:r>
            <a:endParaRPr lang="en-US" sz="1600" dirty="0">
              <a:solidFill>
                <a:schemeClr val="tx1"/>
              </a:solidFill>
              <a:ea typeface="Times New Roman" panose="02020603050405020304" pitchFamily="18" charset="0"/>
            </a:endParaRPr>
          </a:p>
        </p:txBody>
      </p:sp>
    </p:spTree>
    <p:extLst>
      <p:ext uri="{BB962C8B-B14F-4D97-AF65-F5344CB8AC3E}">
        <p14:creationId xmlns:p14="http://schemas.microsoft.com/office/powerpoint/2010/main" val="159152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  currently: </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https://mentor.ieee.org/802.18/dcn/21/18-21-0036-06-0000-frequency-table-template.xlsx</a:t>
            </a:r>
            <a:endParaRPr lang="en-US" b="0" dirty="0">
              <a:solidFill>
                <a:schemeClr val="tx1"/>
              </a:solidFill>
              <a:ea typeface="Times New Roman" panose="02020603050405020304" pitchFamily="18" charset="0"/>
            </a:endParaRPr>
          </a:p>
          <a:p>
            <a:pPr marL="66675">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66675">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66675">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 </a:t>
            </a:r>
            <a:r>
              <a:rPr lang="en-US" sz="1600" b="1" dirty="0">
                <a:solidFill>
                  <a:schemeClr val="tx1"/>
                </a:solidFill>
                <a:ea typeface="Times New Roman" panose="02020603050405020304" pitchFamily="18" charset="0"/>
              </a:rPr>
              <a:t>22June ad hoc:  some updates to the spreadsheet: </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 caption of Amendment Column has been changed to:  	</a:t>
            </a:r>
            <a:r>
              <a:rPr lang="en-US" sz="1400" dirty="0">
                <a:solidFill>
                  <a:srgbClr val="333333"/>
                </a:solidFill>
                <a:cs typeface="+mn-cs"/>
              </a:rPr>
              <a:t>PHY Amendment (Date of Initial Approval)</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 caption of Clause number Column has been changed to: 	</a:t>
            </a:r>
            <a:r>
              <a:rPr lang="en-US" sz="1400" dirty="0">
                <a:solidFill>
                  <a:srgbClr val="333333"/>
                </a:solidFill>
                <a:cs typeface="+mn-cs"/>
              </a:rPr>
              <a:t>Clause Number in the Current Standard</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There are now four possible entries in Status Column		</a:t>
            </a:r>
            <a:r>
              <a:rPr lang="en-GB" sz="1400" dirty="0">
                <a:solidFill>
                  <a:srgbClr val="333333"/>
                </a:solidFill>
                <a:cs typeface="+mn-cs"/>
              </a:rPr>
              <a:t>Project, Approved, Published, Integrated</a:t>
            </a:r>
          </a:p>
          <a:p>
            <a:pPr lvl="2" indent="-342900">
              <a:spcBef>
                <a:spcPts val="0"/>
              </a:spcBef>
              <a:buSzPts val="1000"/>
              <a:buFont typeface="Symbol" panose="05050102010706020507" pitchFamily="18" charset="2"/>
              <a:buChar char=""/>
              <a:tabLst>
                <a:tab pos="457200" algn="l"/>
              </a:tabLst>
            </a:pPr>
            <a:r>
              <a:rPr lang="en-GB" sz="1400" dirty="0">
                <a:solidFill>
                  <a:srgbClr val="333333"/>
                </a:solidFill>
                <a:cs typeface="+mn-cs"/>
              </a:rPr>
              <a:t>Set an initial trigger point, 30 days after a Standard Boards meeting, for maintenance/update of the table. </a:t>
            </a:r>
            <a:endParaRPr lang="en-US" sz="1400" dirty="0">
              <a:solidFill>
                <a:srgbClr val="333333"/>
              </a:solidFill>
              <a:cs typeface="+mn-cs"/>
            </a:endParaRP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Also discussed the future consideration of frequency range applications and regulatory authorizations.  Then added some columns on the Freq-Ranges-Other-Info worksheet, Application(s), Country/Region, Regulatory Authorization </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Will use frequency range to tie the Standards-Frequency-Ranges to the Freq-Ranges-Other-Info worksheets.</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Both worksheets can be sorted by any column  and can have .Applications as column A on the Other worksheet.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This is setting the effort up for after we find all the frequency ranges in  the standard’s today. </a:t>
            </a: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The next meeting will be </a:t>
            </a:r>
            <a:r>
              <a:rPr lang="en-US" sz="1800" b="1" dirty="0">
                <a:solidFill>
                  <a:schemeClr val="tx1"/>
                </a:solidFill>
                <a:ea typeface="Times New Roman" panose="02020603050405020304" pitchFamily="18" charset="0"/>
              </a:rPr>
              <a:t>next week 27jul21.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dirty="0"/>
              <a:t>15-22jul21</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14400" y="1524001"/>
            <a:ext cx="10820399" cy="49514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July 802 plenary session</a:t>
            </a:r>
          </a:p>
          <a:p>
            <a:pPr lvl="1">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in order to attend</a:t>
            </a:r>
          </a:p>
          <a:p>
            <a:pPr lvl="1">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at: </a:t>
            </a:r>
            <a:r>
              <a:rPr lang="en-US" dirty="0">
                <a:hlinkClick r:id="rId2"/>
              </a:rPr>
              <a:t>https://cvent.me/D5LYLq</a:t>
            </a:r>
            <a:endParaRPr lang="en-US" kern="0" dirty="0"/>
          </a:p>
          <a:p>
            <a:pPr lvl="1">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please email the 802.18 chair or a vice chair to have your attendance cancelled</a:t>
            </a:r>
          </a:p>
          <a:p>
            <a:pPr lvl="1">
              <a:buFont typeface="Arial" panose="020B0604020202020204" pitchFamily="34" charset="0"/>
              <a:buChar char="•"/>
            </a:pPr>
            <a:endParaRPr lang="en-US" kern="0" dirty="0"/>
          </a:p>
          <a:p>
            <a:pPr>
              <a:buFont typeface="Arial" panose="020B0604020202020204" pitchFamily="34" charset="0"/>
              <a:buChar char="•"/>
            </a:pPr>
            <a:r>
              <a:rPr lang="en-US" kern="0" dirty="0"/>
              <a:t>At conclusion of each of the 802.18 calls, the Webex log  and IMAT will be reviewed accordingly.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914401" y="685801"/>
            <a:ext cx="10361084"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Registration for the July 802 electronic plenary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FCC NPRM on 60GHz on </a:t>
            </a:r>
            <a:r>
              <a:rPr lang="en-US" sz="2000" dirty="0">
                <a:effectLst/>
                <a:ea typeface="Calibri" panose="020F0502020204030204" pitchFamily="34" charset="0"/>
              </a:rPr>
              <a:t>Radar Sensing Technology</a:t>
            </a:r>
            <a:r>
              <a:rPr lang="en-US" sz="2000"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b="0" dirty="0">
                <a:ea typeface="Calibri" panose="020F0502020204030204" pitchFamily="34" charset="0"/>
              </a:rPr>
              <a:t>Was </a:t>
            </a:r>
            <a:r>
              <a:rPr lang="en-US" sz="1600" dirty="0">
                <a:ea typeface="Calibri" panose="020F0502020204030204" pitchFamily="34" charset="0"/>
              </a:rPr>
              <a:t>on </a:t>
            </a:r>
            <a:r>
              <a:rPr lang="en-US" sz="1600" b="0" dirty="0">
                <a:effectLst/>
                <a:ea typeface="Calibri" panose="020F0502020204030204" pitchFamily="34" charset="0"/>
              </a:rPr>
              <a:t>FCC agenda  at the  July open meeting last Tuesday, </a:t>
            </a:r>
            <a:r>
              <a:rPr lang="en-US" sz="1600" dirty="0">
                <a:ea typeface="Calibri" panose="020F0502020204030204" pitchFamily="34" charset="0"/>
              </a:rPr>
              <a:t> </a:t>
            </a:r>
            <a:r>
              <a:rPr lang="en-US" sz="1200" b="0" u="sng" dirty="0">
                <a:solidFill>
                  <a:srgbClr val="0000FF"/>
                </a:solidFill>
                <a:effectLst/>
                <a:ea typeface="Calibri" panose="020F0502020204030204" pitchFamily="34" charset="0"/>
                <a:hlinkClick r:id="rId3"/>
              </a:rPr>
              <a:t>https://www.fcc.gov/document/fcc-announces-tentative-agenda-july-open-meeting-8</a:t>
            </a:r>
            <a:endParaRPr lang="en-US" sz="10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800100" lvl="2">
              <a:spcBef>
                <a:spcPts val="0"/>
              </a:spcBef>
              <a:spcAft>
                <a:spcPts val="0"/>
              </a:spcAft>
              <a:buFont typeface="Arial" panose="020B0604020202020204" pitchFamily="34" charset="0"/>
              <a:buChar char="•"/>
            </a:pPr>
            <a:r>
              <a:rPr lang="en-US" b="0" u="sng" dirty="0">
                <a:solidFill>
                  <a:srgbClr val="0000FF"/>
                </a:solidFill>
                <a:effectLst/>
                <a:ea typeface="Calibri" panose="020F0502020204030204" pitchFamily="34" charset="0"/>
                <a:hlinkClick r:id="rId4"/>
              </a:rPr>
              <a:t>https://docs.fcc.gov/public/attachments/DOC-373482A1.pdf</a:t>
            </a:r>
            <a:endParaRPr lang="en-US" b="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u="sng" dirty="0">
                <a:solidFill>
                  <a:srgbClr val="0000FF"/>
                </a:solidFill>
                <a:effectLst/>
                <a:ea typeface="Calibri" panose="020F0502020204030204" pitchFamily="34" charset="0"/>
                <a:hlinkClick r:id="rId5"/>
              </a:rPr>
              <a:t>https://mentor.ieee.org/802.18/dcn/21/18-21-0079-00-0000-fcc-nprm-allowing-expanded-flexibility-for-radar-operation-in-57-64-ghz-band.docx</a:t>
            </a:r>
            <a:r>
              <a:rPr lang="en-US" sz="1800" b="0" dirty="0">
                <a:effectLst/>
                <a:ea typeface="Calibri" panose="020F0502020204030204" pitchFamily="34" charset="0"/>
              </a:rPr>
              <a:t>   44 seek comments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6"/>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8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It is now adopted by the FCC commission, has not be published in Federal Register yet. </a:t>
            </a: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solidFill>
                  <a:srgbClr val="191919"/>
                </a:solidFill>
                <a:effectLst/>
                <a:ea typeface="Calibri" panose="020F0502020204030204" pitchFamily="34" charset="0"/>
              </a:rPr>
              <a:t>Commissioner </a:t>
            </a:r>
            <a:r>
              <a:rPr lang="en-US" sz="1800" dirty="0" err="1">
                <a:solidFill>
                  <a:srgbClr val="191919"/>
                </a:solidFill>
                <a:effectLst/>
                <a:ea typeface="Calibri" panose="020F0502020204030204" pitchFamily="34" charset="0"/>
              </a:rPr>
              <a:t>Carr’s</a:t>
            </a:r>
            <a:r>
              <a:rPr lang="en-US" sz="1800" dirty="0">
                <a:solidFill>
                  <a:srgbClr val="191919"/>
                </a:solidFill>
                <a:effectLst/>
                <a:ea typeface="Calibri" panose="020F0502020204030204" pitchFamily="34" charset="0"/>
              </a:rPr>
              <a:t> statement should be reviewed, lots on spectrum pipeline and calendar, where we have been and where we need to go.   </a:t>
            </a:r>
            <a:r>
              <a:rPr lang="en-US" sz="1800" dirty="0">
                <a:solidFill>
                  <a:srgbClr val="191919"/>
                </a:solidFill>
                <a:ea typeface="Calibri" panose="020F0502020204030204" pitchFamily="34" charset="0"/>
              </a:rPr>
              <a:t>In the proceeding above. </a:t>
            </a: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0475384" cy="5477022"/>
          </a:xfrm>
        </p:spPr>
        <p:txBody>
          <a:bodyPr/>
          <a:lstStyle/>
          <a:p>
            <a:pPr marL="400050" lvl="1">
              <a:spcBef>
                <a:spcPts val="0"/>
              </a:spcBef>
              <a:spcAft>
                <a:spcPts val="0"/>
              </a:spcAft>
              <a:buFont typeface="Arial" panose="020B0604020202020204" pitchFamily="34" charset="0"/>
              <a:buChar char="•"/>
            </a:pPr>
            <a:r>
              <a:rPr lang="en-US" altLang="en-US" b="1" kern="0" dirty="0">
                <a:solidFill>
                  <a:schemeClr val="tx1"/>
                </a:solidFill>
              </a:rPr>
              <a:t>Proactive  Spectrum Planning</a:t>
            </a:r>
          </a:p>
          <a:p>
            <a:pPr marL="400050" lvl="1">
              <a:spcBef>
                <a:spcPts val="0"/>
              </a:spcBef>
              <a:spcAft>
                <a:spcPts val="0"/>
              </a:spcAft>
              <a:buFont typeface="Arial" panose="020B0604020202020204" pitchFamily="34" charset="0"/>
              <a:buChar char="•"/>
            </a:pPr>
            <a:r>
              <a:rPr lang="en-US" sz="1800" dirty="0">
                <a:solidFill>
                  <a:srgbClr val="191919"/>
                </a:solidFill>
                <a:effectLst/>
                <a:ea typeface="Calibri" panose="020F0502020204030204" pitchFamily="34" charset="0"/>
              </a:rPr>
              <a:t>Latest version of presentation</a:t>
            </a:r>
            <a:r>
              <a:rPr lang="en-US" sz="1800" dirty="0">
                <a:solidFill>
                  <a:srgbClr val="191919"/>
                </a:solidFill>
                <a:ea typeface="Calibri" panose="020F0502020204030204" pitchFamily="34" charset="0"/>
              </a:rPr>
              <a:t> </a:t>
            </a:r>
            <a:r>
              <a:rPr lang="en-US" sz="1800" dirty="0">
                <a:solidFill>
                  <a:srgbClr val="191919"/>
                </a:solidFill>
                <a:effectLst/>
                <a:ea typeface="Calibri" panose="020F0502020204030204" pitchFamily="34" charset="0"/>
              </a:rPr>
              <a:t>given to 802.19:</a:t>
            </a:r>
          </a:p>
          <a:p>
            <a:pPr marL="800100" lvl="2">
              <a:spcBef>
                <a:spcPts val="0"/>
              </a:spcBef>
              <a:spcAft>
                <a:spcPts val="0"/>
              </a:spcAft>
              <a:buFont typeface="Arial" panose="020B0604020202020204" pitchFamily="34" charset="0"/>
              <a:buChar char="•"/>
            </a:pPr>
            <a:r>
              <a:rPr lang="en-US" dirty="0">
                <a:solidFill>
                  <a:srgbClr val="191919"/>
                </a:solidFill>
                <a:effectLst/>
                <a:ea typeface="Calibri" panose="020F0502020204030204" pitchFamily="34" charset="0"/>
              </a:rPr>
              <a:t> </a:t>
            </a:r>
            <a:r>
              <a:rPr lang="en-US" dirty="0">
                <a:solidFill>
                  <a:srgbClr val="191919"/>
                </a:solidFill>
                <a:effectLst/>
                <a:ea typeface="Calibri" panose="020F0502020204030204" pitchFamily="34" charset="0"/>
                <a:hlinkClick r:id="rId3"/>
              </a:rPr>
              <a:t>https://mentor.ieee.org/802.19/dcn/21/19-21-0009-00-0000-proactive-spectrum-planning.pptx</a:t>
            </a:r>
            <a:r>
              <a:rPr lang="en-US"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b="1" dirty="0">
              <a:solidFill>
                <a:schemeClr val="tx1"/>
              </a:solidFill>
            </a:endParaRPr>
          </a:p>
          <a:p>
            <a:pPr marL="400050" lvl="1">
              <a:spcBef>
                <a:spcPts val="0"/>
              </a:spcBef>
              <a:spcAft>
                <a:spcPts val="0"/>
              </a:spcAft>
              <a:buFont typeface="Arial" panose="020B0604020202020204" pitchFamily="34" charset="0"/>
              <a:buChar char="•"/>
            </a:pPr>
            <a:r>
              <a:rPr lang="en-US" b="1" dirty="0">
                <a:solidFill>
                  <a:schemeClr val="tx1"/>
                </a:solidFill>
              </a:rPr>
              <a:t>Set up a task force for spectrum discussions (802.18?)</a:t>
            </a:r>
          </a:p>
          <a:p>
            <a:pPr marL="800100" lvl="2">
              <a:spcBef>
                <a:spcPts val="0"/>
              </a:spcBef>
              <a:spcAft>
                <a:spcPts val="0"/>
              </a:spcAft>
              <a:buFont typeface="Arial" panose="020B0604020202020204" pitchFamily="34" charset="0"/>
              <a:buChar char="•"/>
            </a:pPr>
            <a:r>
              <a:rPr lang="en-US" dirty="0"/>
              <a:t>With the cellular industry*, the fixed services and satellite services industries</a:t>
            </a:r>
          </a:p>
          <a:p>
            <a:pPr marL="800100" lvl="2">
              <a:spcBef>
                <a:spcPts val="0"/>
              </a:spcBef>
              <a:spcAft>
                <a:spcPts val="0"/>
              </a:spcAft>
              <a:buFont typeface="Arial" panose="020B0604020202020204" pitchFamily="34" charset="0"/>
              <a:buChar char="•"/>
            </a:pPr>
            <a:r>
              <a:rPr lang="en-US" dirty="0"/>
              <a:t>With regulators</a:t>
            </a:r>
          </a:p>
          <a:p>
            <a:pPr marL="800100" lvl="2">
              <a:spcBef>
                <a:spcPts val="0"/>
              </a:spcBef>
              <a:spcAft>
                <a:spcPts val="0"/>
              </a:spcAft>
              <a:buFont typeface="Arial" panose="020B0604020202020204" pitchFamily="34" charset="0"/>
              <a:buChar char="•"/>
            </a:pPr>
            <a:endParaRPr lang="en-US" b="1" dirty="0">
              <a:solidFill>
                <a:schemeClr val="tx1"/>
              </a:solidFill>
            </a:endParaRPr>
          </a:p>
          <a:p>
            <a:pPr marL="800100" lvl="2">
              <a:spcBef>
                <a:spcPts val="0"/>
              </a:spcBef>
              <a:spcAft>
                <a:spcPts val="0"/>
              </a:spcAft>
              <a:buFont typeface="Arial" panose="020B0604020202020204" pitchFamily="34" charset="0"/>
              <a:buChar char="•"/>
            </a:pPr>
            <a:r>
              <a:rPr lang="en-US" b="1" dirty="0">
                <a:solidFill>
                  <a:schemeClr val="tx1"/>
                </a:solidFill>
              </a:rPr>
              <a:t>Radio Regulatory TAG engagement</a:t>
            </a:r>
          </a:p>
          <a:p>
            <a:pPr marL="1257300" lvl="3">
              <a:spcBef>
                <a:spcPts val="0"/>
              </a:spcBef>
              <a:spcAft>
                <a:spcPts val="0"/>
              </a:spcAft>
              <a:buFont typeface="Arial" panose="020B0604020202020204" pitchFamily="34" charset="0"/>
              <a:buChar char="•"/>
            </a:pPr>
            <a:r>
              <a:rPr lang="en-US" dirty="0"/>
              <a:t>Fine tune this proposal</a:t>
            </a:r>
          </a:p>
          <a:p>
            <a:pPr marL="1257300" lvl="3">
              <a:spcBef>
                <a:spcPts val="0"/>
              </a:spcBef>
              <a:spcAft>
                <a:spcPts val="0"/>
              </a:spcAft>
              <a:buFont typeface="Arial" panose="020B0604020202020204" pitchFamily="34" charset="0"/>
              <a:buChar char="•"/>
            </a:pPr>
            <a:r>
              <a:rPr lang="en-US" dirty="0"/>
              <a:t>Begin surveying existing allocations for sharing opportunities generally</a:t>
            </a:r>
          </a:p>
          <a:p>
            <a:pPr marL="1714500" lvl="4">
              <a:spcBef>
                <a:spcPts val="0"/>
              </a:spcBef>
              <a:spcAft>
                <a:spcPts val="0"/>
              </a:spcAft>
              <a:buFont typeface="Arial" panose="020B0604020202020204" pitchFamily="34" charset="0"/>
              <a:buChar char="•"/>
            </a:pPr>
            <a:r>
              <a:rPr lang="en-US" dirty="0"/>
              <a:t>Focus on recent sharing successes, e.g. 6 GHz</a:t>
            </a:r>
          </a:p>
          <a:p>
            <a:pPr marL="1714500" lvl="4">
              <a:spcBef>
                <a:spcPts val="0"/>
              </a:spcBef>
              <a:spcAft>
                <a:spcPts val="0"/>
              </a:spcAft>
              <a:buFont typeface="Arial" panose="020B0604020202020204" pitchFamily="34" charset="0"/>
              <a:buChar char="•"/>
            </a:pPr>
            <a:r>
              <a:rPr lang="en-US" dirty="0"/>
              <a:t>Technology advances make </a:t>
            </a:r>
            <a:r>
              <a:rPr lang="en-US" dirty="0" err="1"/>
              <a:t>mmWave</a:t>
            </a:r>
            <a:r>
              <a:rPr lang="en-US" dirty="0"/>
              <a:t> bands more suitable for low-cost technologies today</a:t>
            </a:r>
          </a:p>
          <a:p>
            <a:pPr marL="1257300" lvl="3">
              <a:spcBef>
                <a:spcPts val="0"/>
              </a:spcBef>
              <a:spcAft>
                <a:spcPts val="0"/>
              </a:spcAft>
              <a:buFont typeface="Arial" panose="020B0604020202020204" pitchFamily="34" charset="0"/>
              <a:buChar char="•"/>
            </a:pPr>
            <a:r>
              <a:rPr lang="en-US" altLang="en-US" dirty="0"/>
              <a:t>Closely monitor both 802.11 and 802.15 WNG groups for potential new spectrum requirements</a:t>
            </a:r>
          </a:p>
          <a:p>
            <a:pPr marL="400050" lvl="1">
              <a:spcBef>
                <a:spcPts val="0"/>
              </a:spcBef>
              <a:spcAft>
                <a:spcPts val="0"/>
              </a:spcAft>
              <a:buFont typeface="Arial" panose="020B0604020202020204" pitchFamily="34" charset="0"/>
              <a:buChar char="•"/>
            </a:pPr>
            <a:endParaRPr lang="en-US" altLang="en-US" dirty="0"/>
          </a:p>
          <a:p>
            <a:pPr marL="400050" lvl="1">
              <a:spcBef>
                <a:spcPts val="0"/>
              </a:spcBef>
              <a:spcAft>
                <a:spcPts val="0"/>
              </a:spcAft>
              <a:buFont typeface="Arial" panose="020B0604020202020204" pitchFamily="34" charset="0"/>
              <a:buChar char="•"/>
            </a:pPr>
            <a:r>
              <a:rPr lang="en-US" altLang="en-US" dirty="0"/>
              <a:t> </a:t>
            </a:r>
          </a:p>
          <a:p>
            <a:pPr marL="400050" lvl="1">
              <a:spcBef>
                <a:spcPts val="0"/>
              </a:spcBef>
              <a:spcAft>
                <a:spcPts val="0"/>
              </a:spcAft>
              <a:buFont typeface="Arial" panose="020B0604020202020204" pitchFamily="34" charset="0"/>
              <a:buChar char="•"/>
            </a:pPr>
            <a:r>
              <a:rPr lang="en-US" altLang="en-US" dirty="0"/>
              <a:t> </a:t>
            </a:r>
          </a:p>
          <a:p>
            <a:pPr marL="114300" lvl="1" indent="0">
              <a:spcBef>
                <a:spcPts val="0"/>
              </a:spcBef>
              <a:spcAft>
                <a:spcPts val="0"/>
              </a:spcAft>
            </a:pPr>
            <a:r>
              <a:rPr lang="en-US" altLang="en-US" dirty="0"/>
              <a:t> </a:t>
            </a:r>
          </a:p>
          <a:p>
            <a:pPr marL="114300" lvl="1" indent="0">
              <a:spcBef>
                <a:spcPts val="0"/>
              </a:spcBef>
              <a:spcAft>
                <a:spcPts val="0"/>
              </a:spcAft>
            </a:pPr>
            <a:r>
              <a:rPr lang="en-US" altLang="en-US" sz="1400" dirty="0"/>
              <a:t>* Most likely they are looking at expanding into the same spectrum</a:t>
            </a: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84528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22Jul21?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Straw poll: Will you attend the 2021 November IEEE 802 Plenary if held in-person at the Hyatt Regency Vancouver, in Vancouver, Canada Nov 14-19, 2021?</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 yes:			no;			no result:				total  #: </a:t>
            </a:r>
          </a:p>
          <a:p>
            <a:pPr marL="114300" lvl="1" indent="0">
              <a:spcBef>
                <a:spcPts val="0"/>
              </a:spcBef>
              <a:spcAft>
                <a:spcPts val="0"/>
              </a:spcAft>
            </a:pPr>
            <a:r>
              <a:rPr lang="en-US" sz="1800"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 </a:t>
            </a:r>
          </a:p>
          <a:p>
            <a:pPr marL="1714500" lvl="4">
              <a:spcBef>
                <a:spcPts val="0"/>
              </a:spcBef>
              <a:spcAft>
                <a:spcPts val="0"/>
              </a:spcAft>
              <a:buFont typeface="Arial" panose="020B0604020202020204" pitchFamily="34" charset="0"/>
              <a:buChar char="•"/>
            </a:pPr>
            <a:endParaRPr lang="en-US" sz="14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t>
            </a:r>
          </a:p>
          <a:p>
            <a:pPr>
              <a:buFont typeface="Arial" panose="020B0604020202020204" pitchFamily="34" charset="0"/>
              <a:buChar char="•"/>
            </a:pPr>
            <a:r>
              <a:rPr lang="en-US" sz="1800" b="0" dirty="0">
                <a:solidFill>
                  <a:schemeClr val="tx1"/>
                </a:solidFill>
              </a:rPr>
              <a:t>Attendance on-line today:  ___  and voters on-line:  _____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15:__________________ until next Thursday 22July21,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(22Jul21) </a:t>
            </a:r>
            <a:r>
              <a:rPr lang="en-US" altLang="en-US" sz="2400" dirty="0"/>
              <a:t>Agenda</a:t>
            </a:r>
            <a:endParaRPr lang="en-US" sz="2400" dirty="0"/>
          </a:p>
        </p:txBody>
      </p:sp>
      <p:sp>
        <p:nvSpPr>
          <p:cNvPr id="3" name="Content Placeholder 2"/>
          <p:cNvSpPr>
            <a:spLocks noGrp="1"/>
          </p:cNvSpPr>
          <p:nvPr>
            <p:ph idx="1"/>
          </p:nvPr>
        </p:nvSpPr>
        <p:spPr>
          <a:xfrm>
            <a:off x="914400" y="1066800"/>
            <a:ext cx="10475384" cy="540861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(15Jul21)</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dirty="0"/>
              <a:t>Remember to state your name, affiliation, employer and/or clients first time you speak.</a:t>
            </a: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________</a:t>
            </a:r>
          </a:p>
          <a:p>
            <a:pPr lvl="1">
              <a:spcBef>
                <a:spcPts val="0"/>
              </a:spcBef>
              <a:buFont typeface="Arial" panose="020B0604020202020204" pitchFamily="34" charset="0"/>
              <a:buChar char="•"/>
            </a:pPr>
            <a:r>
              <a:rPr lang="en-US" altLang="en-US" sz="1600" u="sng" dirty="0">
                <a:solidFill>
                  <a:schemeClr val="tx1"/>
                </a:solidFill>
              </a:rPr>
              <a:t>Attendance and request queue in chat window, Stuart K. </a:t>
            </a:r>
          </a:p>
          <a:p>
            <a:pPr>
              <a:buFont typeface="Arial" panose="020B0604020202020204" pitchFamily="34" charset="0"/>
              <a:buChar char="•"/>
            </a:pPr>
            <a:r>
              <a:rPr lang="en-US" altLang="en-US" sz="1800" dirty="0"/>
              <a:t>Item's routine or from last week or new</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sz="1600" dirty="0">
                <a:solidFill>
                  <a:schemeClr val="tx1"/>
                </a:solidFill>
              </a:rPr>
              <a:t>IEEE 802 viewpoints on selected WRC-23 Agenda Items</a:t>
            </a:r>
          </a:p>
          <a:p>
            <a:pPr lvl="1">
              <a:spcBef>
                <a:spcPts val="0"/>
              </a:spcBef>
              <a:buFont typeface="Arial" panose="020B0604020202020204" pitchFamily="34" charset="0"/>
              <a:buChar char="•"/>
            </a:pPr>
            <a:r>
              <a:rPr lang="en-US" altLang="en-US" sz="1600" dirty="0">
                <a:solidFill>
                  <a:schemeClr val="tx1">
                    <a:lumMod val="50000"/>
                    <a:lumOff val="50000"/>
                  </a:schemeClr>
                </a:solidFill>
              </a:rPr>
              <a:t>MSG 6 GHz </a:t>
            </a:r>
          </a:p>
          <a:p>
            <a:pPr lvl="1">
              <a:spcBef>
                <a:spcPts val="0"/>
              </a:spcBef>
              <a:buFont typeface="Arial" panose="020B0604020202020204" pitchFamily="34" charset="0"/>
              <a:buChar char="•"/>
            </a:pPr>
            <a:r>
              <a:rPr lang="en-US" sz="1600" dirty="0">
                <a:solidFill>
                  <a:schemeClr val="tx1">
                    <a:lumMod val="50000"/>
                    <a:lumOff val="50000"/>
                  </a:schemeClr>
                </a:solidFill>
              </a:rPr>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600" dirty="0">
              <a:solidFill>
                <a:schemeClr val="tx1"/>
              </a:solidFill>
            </a:endParaRPr>
          </a:p>
          <a:p>
            <a:pPr lvl="1">
              <a:spcBef>
                <a:spcPts val="0"/>
              </a:spcBef>
              <a:buFont typeface="Arial" panose="020B0604020202020204" pitchFamily="34" charset="0"/>
              <a:buChar char="•"/>
            </a:pPr>
            <a:endParaRPr lang="en-US" sz="1600" dirty="0">
              <a:ea typeface="SimSun" panose="02010600030101010101" pitchFamily="2" charset="-122"/>
            </a:endParaRP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7010400" y="2590324"/>
            <a:ext cx="4876800" cy="3539430"/>
          </a:xfrm>
          <a:prstGeom prst="rect">
            <a:avLst/>
          </a:prstGeom>
          <a:noFill/>
        </p:spPr>
        <p:txBody>
          <a:bodyPr wrap="square" rtlCol="0">
            <a:spAutoFit/>
          </a:bodyPr>
          <a:lstStyle/>
          <a:p>
            <a:pPr marL="342900" indent="-342900">
              <a:buFont typeface="Arial" panose="020B0604020202020204" pitchFamily="34" charset="0"/>
              <a:buChar char="•"/>
            </a:pPr>
            <a:r>
              <a:rPr lang="en-US" altLang="en-US" sz="1800" dirty="0">
                <a:solidFill>
                  <a:schemeClr val="tx1"/>
                </a:solidFill>
              </a:rPr>
              <a:t>General Discussion Items</a:t>
            </a:r>
          </a:p>
          <a:p>
            <a:pPr marL="400050" lvl="1">
              <a:spcBef>
                <a:spcPts val="0"/>
              </a:spcBef>
              <a:spcAft>
                <a:spcPts val="0"/>
              </a:spcAft>
              <a:buFont typeface="Arial" panose="020B0604020202020204" pitchFamily="34" charset="0"/>
              <a:buChar char="•"/>
            </a:pPr>
            <a:r>
              <a:rPr lang="en-US" sz="1600" dirty="0">
                <a:solidFill>
                  <a:schemeClr val="tx1"/>
                </a:solidFill>
                <a:latin typeface="Times New Roman" panose="02020603050405020304" pitchFamily="18" charset="0"/>
                <a:ea typeface="Calibri" panose="020F0502020204030204" pitchFamily="34" charset="0"/>
              </a:rPr>
              <a:t> </a:t>
            </a:r>
          </a:p>
          <a:p>
            <a:pPr marL="400050" lvl="1">
              <a:spcBef>
                <a:spcPts val="0"/>
              </a:spcBef>
              <a:spcAft>
                <a:spcPts val="0"/>
              </a:spcAft>
              <a:buFont typeface="Arial" panose="020B0604020202020204" pitchFamily="34" charset="0"/>
              <a:buChar char="•"/>
            </a:pPr>
            <a:r>
              <a:rPr lang="en-US" altLang="en-US" sz="1600" dirty="0">
                <a:solidFill>
                  <a:schemeClr val="tx1"/>
                </a:solidFill>
                <a:latin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altLang="en-US" sz="1600" dirty="0">
                <a:solidFill>
                  <a:schemeClr val="tx1"/>
                </a:solidFill>
                <a:latin typeface="Times New Roman" panose="02020603050405020304" pitchFamily="18" charset="0"/>
              </a:rPr>
              <a:t> </a:t>
            </a:r>
            <a:endParaRPr lang="en-US" altLang="en-US" sz="1600" dirty="0">
              <a:solidFill>
                <a:schemeClr val="tx1"/>
              </a:solidFill>
            </a:endParaRP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2000" dirty="0">
                <a:solidFill>
                  <a:schemeClr val="bg1">
                    <a:lumMod val="85000"/>
                  </a:schemeClr>
                </a:solidFill>
              </a:rPr>
              <a:t>None heard</a:t>
            </a:r>
          </a:p>
          <a:p>
            <a:endParaRPr lang="en-US" altLang="en-US" sz="2000" b="1" dirty="0">
              <a:solidFill>
                <a:schemeClr val="bg1">
                  <a:lumMod val="85000"/>
                </a:schemeClr>
              </a:solidFill>
            </a:endParaRPr>
          </a:p>
          <a:p>
            <a:r>
              <a:rPr lang="en-US" altLang="en-US" sz="1800" b="1" dirty="0">
                <a:solidFill>
                  <a:schemeClr val="bg1">
                    <a:lumMod val="85000"/>
                  </a:schemeClr>
                </a:solidFill>
              </a:rPr>
              <a:t>Results:  </a:t>
            </a:r>
            <a:r>
              <a:rPr lang="en-US" altLang="en-US" sz="1800" dirty="0">
                <a:solidFill>
                  <a:schemeClr val="bg1">
                    <a:lumMod val="8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90601"/>
            <a:ext cx="10820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a:spcBef>
                <a:spcPts val="0"/>
              </a:spcBef>
              <a:buFont typeface="Arial" panose="020B0604020202020204" pitchFamily="34" charset="0"/>
              <a:buChar char="•"/>
            </a:pPr>
            <a:endParaRPr lang="en-US" sz="22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p>
          <a:p>
            <a:pPr lvl="1">
              <a:spcBef>
                <a:spcPts val="0"/>
              </a:spcBef>
              <a:buFont typeface="Arial" panose="020B0604020202020204" pitchFamily="34" charset="0"/>
              <a:buChar char="•"/>
            </a:pPr>
            <a:r>
              <a:rPr lang="en-US" sz="1600" dirty="0">
                <a:solidFill>
                  <a:schemeClr val="bg1">
                    <a:lumMod val="75000"/>
                  </a:schemeClr>
                </a:solidFill>
                <a:ea typeface="Calibri" panose="020F0502020204030204" pitchFamily="34" charset="0"/>
                <a:cs typeface="Times New Roman" panose="02020603050405020304" pitchFamily="18" charset="0"/>
                <a:sym typeface="Wingdings" panose="05000000000000000000" pitchFamily="2" charset="2"/>
              </a:rPr>
              <a:t>nothing shared</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r>
              <a:rPr lang="en-US" sz="1200" dirty="0">
                <a:solidFill>
                  <a:srgbClr val="222222"/>
                </a:solidFill>
              </a:rPr>
              <a:t>24jun: </a:t>
            </a:r>
            <a:r>
              <a:rPr lang="en-US" sz="1200" i="0" dirty="0">
                <a:solidFill>
                  <a:srgbClr val="222222"/>
                </a:solidFill>
                <a:effectLst/>
              </a:rPr>
              <a:t>For those with an ETSI account or access to .11 private area there is a clean next draft of the  6 GHz standard,  </a:t>
            </a:r>
            <a:r>
              <a:rPr lang="en-US" sz="1200" dirty="0">
                <a:effectLst/>
                <a:latin typeface="Times New Roman" panose="02020603050405020304" pitchFamily="18" charset="0"/>
                <a:ea typeface="SimSun" panose="02010600030101010101" pitchFamily="2" charset="-122"/>
              </a:rPr>
              <a:t>(and the 5GHz clean draft ) 		</a:t>
            </a:r>
            <a:r>
              <a:rPr lang="en-US" sz="1000" u="sng" dirty="0">
                <a:solidFill>
                  <a:srgbClr val="0000FF"/>
                </a:solidFill>
                <a:effectLst/>
                <a:ea typeface="Calibri" panose="020F0502020204030204" pitchFamily="34" charset="0"/>
                <a:hlinkClick r:id="rId7"/>
              </a:rPr>
              <a:t>BRAN(21)110053r1 - Clean proposal for EN 303 687 v0.0.13</a:t>
            </a:r>
            <a:r>
              <a:rPr lang="en-US" sz="1000" u="sng" dirty="0">
                <a:solidFill>
                  <a:srgbClr val="0000FF"/>
                </a:solidFill>
                <a:effectLst/>
                <a:ea typeface="Calibri" panose="020F0502020204030204" pitchFamily="34" charset="0"/>
              </a:rPr>
              <a:t>.  </a:t>
            </a:r>
            <a:endParaRPr lang="en-US" sz="1000" dirty="0">
              <a:solidFill>
                <a:srgbClr val="222222"/>
              </a:solidFill>
            </a:endParaRPr>
          </a:p>
          <a:p>
            <a:pPr lvl="2">
              <a:spcBef>
                <a:spcPts val="0"/>
              </a:spcBef>
              <a:buFont typeface="Arial" panose="020B0604020202020204" pitchFamily="34" charset="0"/>
              <a:buChar char="•"/>
            </a:pPr>
            <a:r>
              <a:rPr lang="en-US" sz="1200" i="0" dirty="0">
                <a:solidFill>
                  <a:srgbClr val="222222"/>
                </a:solidFill>
                <a:effectLst/>
              </a:rPr>
              <a:t>CDC and test of CDC </a:t>
            </a:r>
            <a:r>
              <a:rPr lang="en-US" sz="1200" dirty="0">
                <a:solidFill>
                  <a:srgbClr val="222222"/>
                </a:solidFill>
              </a:rPr>
              <a:t>document still being worked, </a:t>
            </a:r>
            <a:r>
              <a:rPr lang="en-US" sz="1200" i="0" dirty="0">
                <a:solidFill>
                  <a:srgbClr val="222222"/>
                </a:solidFill>
                <a:effectLst/>
              </a:rPr>
              <a:t>RFC 5985, HART.  </a:t>
            </a:r>
            <a:r>
              <a:rPr lang="en-US" sz="1200" dirty="0">
                <a:solidFill>
                  <a:srgbClr val="222222"/>
                </a:solidFill>
              </a:rPr>
              <a:t>Will be an Annex in the 5 GHz standard. </a:t>
            </a:r>
            <a:endParaRPr lang="en-US" sz="1200" i="0" dirty="0">
              <a:solidFill>
                <a:srgbClr val="222222"/>
              </a:solidFill>
              <a:effectLst/>
            </a:endParaRPr>
          </a:p>
          <a:p>
            <a:pPr lvl="2">
              <a:spcBef>
                <a:spcPts val="0"/>
              </a:spcBef>
              <a:buFont typeface="Arial" panose="020B0604020202020204" pitchFamily="34" charset="0"/>
              <a:buChar char="•"/>
            </a:pPr>
            <a:r>
              <a:rPr lang="en-US" sz="1200" dirty="0">
                <a:solidFill>
                  <a:srgbClr val="222222"/>
                </a:solidFill>
              </a:rPr>
              <a:t>In the 6 GHz </a:t>
            </a:r>
            <a:r>
              <a:rPr lang="en-US" sz="1200" i="0" dirty="0">
                <a:solidFill>
                  <a:srgbClr val="222222"/>
                </a:solidFill>
                <a:effectLst/>
              </a:rPr>
              <a:t>Standard </a:t>
            </a:r>
            <a:r>
              <a:rPr lang="en-US" sz="1200" dirty="0">
                <a:solidFill>
                  <a:srgbClr val="222222"/>
                </a:solidFill>
              </a:rPr>
              <a:t>CDC</a:t>
            </a:r>
            <a:r>
              <a:rPr lang="en-US" sz="1200" i="0" dirty="0">
                <a:solidFill>
                  <a:srgbClr val="222222"/>
                </a:solidFill>
                <a:effectLst/>
              </a:rPr>
              <a:t> will be in Notes.   </a:t>
            </a:r>
            <a:r>
              <a:rPr lang="en-US" sz="1200" b="1" i="0" dirty="0">
                <a:solidFill>
                  <a:srgbClr val="222222"/>
                </a:solidFill>
                <a:effectLst/>
              </a:rPr>
              <a:t>Note the differences of 5GHz and 6GHz docs and philosophies. </a:t>
            </a:r>
          </a:p>
          <a:p>
            <a:pPr lvl="2">
              <a:spcBef>
                <a:spcPts val="0"/>
              </a:spcBef>
              <a:buFont typeface="Arial" panose="020B0604020202020204" pitchFamily="34" charset="0"/>
              <a:buChar char="•"/>
            </a:pPr>
            <a:r>
              <a:rPr lang="en-US" sz="1200" dirty="0">
                <a:solidFill>
                  <a:srgbClr val="222222"/>
                </a:solidFill>
              </a:rPr>
              <a:t>Later input:  ad </a:t>
            </a:r>
            <a:r>
              <a:rPr lang="en-US" sz="1200" dirty="0" err="1">
                <a:solidFill>
                  <a:srgbClr val="222222"/>
                </a:solidFill>
              </a:rPr>
              <a:t>hocs</a:t>
            </a:r>
            <a:r>
              <a:rPr lang="en-US" sz="1200" dirty="0">
                <a:solidFill>
                  <a:srgbClr val="222222"/>
                </a:solidFill>
              </a:rPr>
              <a:t> 01,02,06sept21 on 6GHz EN 303 867;  and 07sep21 on White Space Devices EN 301 598 </a:t>
            </a:r>
            <a:endParaRPr lang="en-US" sz="1200" i="0" dirty="0">
              <a:solidFill>
                <a:srgbClr val="222222"/>
              </a:solidFill>
              <a:effectLst/>
            </a:endParaRPr>
          </a:p>
          <a:p>
            <a:pPr lvl="1">
              <a:spcBef>
                <a:spcPts val="0"/>
              </a:spcBef>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EN 301 893 (5 GHz), </a:t>
            </a:r>
            <a:r>
              <a:rPr lang="en-US" sz="1200" dirty="0">
                <a:ea typeface="Calibri" panose="020F0502020204030204" pitchFamily="34" charset="0"/>
                <a:cs typeface="Times New Roman" panose="02020603050405020304" pitchFamily="18" charset="0"/>
              </a:rPr>
              <a:t> </a:t>
            </a:r>
            <a:r>
              <a:rPr lang="en-US" sz="1200" b="0" dirty="0">
                <a:effectLst/>
                <a:ea typeface="Calibri" panose="020F0502020204030204" pitchFamily="34" charset="0"/>
                <a:cs typeface="Times New Roman" panose="02020603050405020304" pitchFamily="18" charset="0"/>
              </a:rPr>
              <a:t>EN 303 687 (6 GHz), User Access Restrictions (UAR), </a:t>
            </a:r>
            <a:r>
              <a:rPr lang="en-US" sz="1200" dirty="0">
                <a:solidFill>
                  <a:schemeClr val="tx1"/>
                </a:solidFill>
              </a:rPr>
              <a:t>Country Determination Capability (CDC)</a:t>
            </a:r>
            <a:endParaRPr lang="en-US" sz="1200" b="0" dirty="0">
              <a:solidFill>
                <a:schemeClr val="tx1"/>
              </a:solidFill>
              <a:effectLst/>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endParaRPr lang="en-US" sz="12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3978536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82650"/>
            <a:ext cx="11277600" cy="567055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&lt;WGSE&gt;</a:t>
            </a:r>
            <a:r>
              <a:rPr lang="en-US" altLang="en-US" sz="1800" b="0" dirty="0"/>
              <a:t> 	</a:t>
            </a:r>
            <a:r>
              <a:rPr lang="en-US" altLang="en-US" sz="1800" dirty="0"/>
              <a:t>next call</a:t>
            </a:r>
            <a:r>
              <a:rPr lang="en-US" sz="1800" dirty="0">
                <a:sym typeface="Wingdings" panose="05000000000000000000" pitchFamily="2" charset="2"/>
              </a:rPr>
              <a:t> #89 27Sep-01Oct21</a:t>
            </a:r>
            <a:br>
              <a:rPr lang="en-US" sz="1600" dirty="0">
                <a:solidFill>
                  <a:schemeClr val="tx1"/>
                </a:solidFill>
                <a:effectLst/>
                <a:ea typeface="Times New Roman" panose="02020603050405020304" pitchFamily="18" charset="0"/>
              </a:rPr>
            </a:br>
            <a:endParaRPr lang="en-US" sz="1600" dirty="0">
              <a:solidFill>
                <a:schemeClr val="tx1"/>
              </a:solidFill>
              <a:effectLst/>
              <a:ea typeface="Times New Roman" panose="02020603050405020304" pitchFamily="18" charset="0"/>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bg1">
                    <a:lumMod val="75000"/>
                  </a:schemeClr>
                </a:solidFill>
              </a:rPr>
              <a:t>nothing was shared.  </a:t>
            </a:r>
          </a:p>
          <a:p>
            <a:pPr lvl="1">
              <a:spcBef>
                <a:spcPts val="0"/>
              </a:spcBef>
              <a:spcAft>
                <a:spcPts val="0"/>
              </a:spcAft>
              <a:buFont typeface="Arial" panose="020B0604020202020204" pitchFamily="34" charset="0"/>
              <a:buChar char="•"/>
            </a:pPr>
            <a:endParaRPr lang="en-US" sz="1400" b="1" dirty="0">
              <a:solidFill>
                <a:schemeClr val="tx1"/>
              </a:solidFill>
            </a:endParaRPr>
          </a:p>
          <a:p>
            <a:pPr lvl="1">
              <a:spcBef>
                <a:spcPts val="0"/>
              </a:spcBef>
              <a:spcAft>
                <a:spcPts val="0"/>
              </a:spcAft>
              <a:buFont typeface="Arial" panose="020B0604020202020204" pitchFamily="34" charset="0"/>
              <a:buChar char="•"/>
            </a:pPr>
            <a:r>
              <a:rPr lang="en-US" sz="1400" b="1" dirty="0">
                <a:solidFill>
                  <a:schemeClr val="tx1"/>
                </a:solidFill>
              </a:rPr>
              <a:t>03jun: </a:t>
            </a:r>
            <a:r>
              <a:rPr lang="en-US" sz="14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400" b="0" i="0" dirty="0" err="1">
                <a:solidFill>
                  <a:schemeClr val="tx1"/>
                </a:solidFill>
                <a:effectLst/>
              </a:rPr>
              <a:t>MHz.</a:t>
            </a:r>
            <a:r>
              <a:rPr lang="en-US" altLang="en-US" sz="1400" dirty="0">
                <a:solidFill>
                  <a:schemeClr val="tx1"/>
                </a:solidFill>
              </a:rPr>
              <a:t> </a:t>
            </a:r>
            <a:endParaRPr lang="en-US" altLang="en-US" sz="1600" dirty="0">
              <a:solidFill>
                <a:schemeClr val="tx1"/>
              </a:solidFill>
            </a:endParaRP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5"/>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chemeClr val="bg1">
                    <a:lumMod val="75000"/>
                  </a:schemeClr>
                </a:solidFill>
              </a:rPr>
              <a:t>nothing was shared.  </a:t>
            </a:r>
          </a:p>
          <a:p>
            <a:pPr lvl="1">
              <a:spcBef>
                <a:spcPts val="0"/>
              </a:spcBef>
              <a:spcAft>
                <a:spcPts val="0"/>
              </a:spcAft>
              <a:buFont typeface="Arial" panose="020B0604020202020204" pitchFamily="34" charset="0"/>
              <a:buChar char="•"/>
            </a:pPr>
            <a:endParaRPr lang="en-US" sz="1600" dirty="0">
              <a:solidFill>
                <a:schemeClr val="bg1">
                  <a:lumMod val="75000"/>
                </a:schemeClr>
              </a:solidFill>
            </a:endParaRPr>
          </a:p>
          <a:p>
            <a:pPr lvl="1">
              <a:spcBef>
                <a:spcPts val="0"/>
              </a:spcBef>
              <a:spcAft>
                <a:spcPts val="0"/>
              </a:spcAft>
              <a:buFont typeface="Arial" panose="020B0604020202020204" pitchFamily="34" charset="0"/>
              <a:buChar char="•"/>
            </a:pPr>
            <a:r>
              <a:rPr lang="en-US" sz="1200" b="1" dirty="0">
                <a:solidFill>
                  <a:schemeClr val="tx1"/>
                </a:solidFill>
                <a:effectLst/>
              </a:rPr>
              <a:t>03jun: </a:t>
            </a:r>
            <a:r>
              <a:rPr lang="en-US" sz="1200" dirty="0">
                <a:solidFill>
                  <a:schemeClr val="tx1"/>
                </a:solidFill>
                <a:effectLst/>
              </a:rPr>
              <a:t>WGFM approved for public consultation, a new draft ECC Report on 5.8 GHz RLAN and  more</a:t>
            </a:r>
          </a:p>
          <a:p>
            <a:pPr lvl="2">
              <a:spcBef>
                <a:spcPts val="0"/>
              </a:spcBef>
              <a:spcAft>
                <a:spcPts val="0"/>
              </a:spcAft>
              <a:buFont typeface="Arial" panose="020B0604020202020204" pitchFamily="34" charset="0"/>
              <a:buChar char="•"/>
            </a:pPr>
            <a:r>
              <a:rPr lang="en-US" sz="1200" dirty="0">
                <a:solidFill>
                  <a:schemeClr val="tx1"/>
                </a:solidFill>
                <a:effectLst/>
              </a:rPr>
              <a:t>Approved by WG FM for public consultation;    Draft new ECC Report on RLAN at 5.8 GHz;  		Draft revision of ERC/REC 70-03 Annex – several </a:t>
            </a:r>
          </a:p>
          <a:p>
            <a:pPr lvl="2">
              <a:spcBef>
                <a:spcPts val="0"/>
              </a:spcBef>
              <a:spcAft>
                <a:spcPts val="0"/>
              </a:spcAft>
              <a:buFont typeface="Arial" panose="020B0604020202020204" pitchFamily="34" charset="0"/>
              <a:buChar char="•"/>
            </a:pPr>
            <a:r>
              <a:rPr lang="en-US" sz="1200" dirty="0">
                <a:solidFill>
                  <a:schemeClr val="tx1"/>
                </a:solidFill>
                <a:effectLst/>
              </a:rPr>
              <a:t>To be approved by the ECC for publication;  	 Draft revision of ECC/DEC/(04)08 on RLAN at 5 GHz;  	Draft CEPT Report 79 on RLAN at 5 GHz</a:t>
            </a:r>
            <a:endParaRPr lang="en-US" sz="1200" dirty="0">
              <a:solidFill>
                <a:schemeClr val="bg1">
                  <a:lumMod val="75000"/>
                </a:schemeClr>
              </a:solidFill>
            </a:endParaRPr>
          </a:p>
          <a:p>
            <a:pPr lvl="1">
              <a:spcBef>
                <a:spcPts val="0"/>
              </a:spcBef>
              <a:spcAft>
                <a:spcPts val="0"/>
              </a:spcAft>
              <a:buFont typeface="Arial" panose="020B0604020202020204" pitchFamily="34" charset="0"/>
              <a:buChar char="•"/>
            </a:pPr>
            <a:endParaRPr lang="en-US" sz="14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buFont typeface="Arial" panose="020B0604020202020204" pitchFamily="34" charset="0"/>
              <a:buChar char="•"/>
            </a:pPr>
            <a:r>
              <a:rPr lang="en-US" sz="1600" dirty="0">
                <a:solidFill>
                  <a:schemeClr val="bg1">
                    <a:lumMod val="75000"/>
                  </a:schemeClr>
                </a:solidFill>
              </a:rPr>
              <a:t>nothing was shared.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400" b="1" dirty="0">
                <a:solidFill>
                  <a:schemeClr val="tx1"/>
                </a:solidFill>
              </a:rPr>
              <a:t>17jun: </a:t>
            </a:r>
            <a:r>
              <a:rPr lang="en-US" sz="1400" dirty="0">
                <a:solidFill>
                  <a:schemeClr val="tx1"/>
                </a:solidFill>
              </a:rPr>
              <a:t>New rapporteur from France, this will affect style and substance. </a:t>
            </a:r>
          </a:p>
          <a:p>
            <a:pPr lvl="3">
              <a:spcBef>
                <a:spcPts val="0"/>
              </a:spcBef>
              <a:buFont typeface="Arial" panose="020B0604020202020204" pitchFamily="34" charset="0"/>
              <a:buChar char="•"/>
            </a:pPr>
            <a:r>
              <a:rPr lang="en-US" sz="1400" dirty="0">
                <a:solidFill>
                  <a:schemeClr val="tx1"/>
                </a:solidFill>
              </a:rPr>
              <a:t>FAUSSURIER Emmanuel via Fm-57 &lt;fm-57@list.cept.org&gt;</a:t>
            </a:r>
          </a:p>
          <a:p>
            <a:pPr lvl="2">
              <a:spcBef>
                <a:spcPts val="0"/>
              </a:spcBef>
              <a:buFont typeface="Arial" panose="020B0604020202020204" pitchFamily="34" charset="0"/>
              <a:buChar char="•"/>
            </a:pPr>
            <a:r>
              <a:rPr lang="en-US" sz="1400" dirty="0">
                <a:solidFill>
                  <a:schemeClr val="tx1"/>
                </a:solidFill>
              </a:rPr>
              <a:t>Side item UK is out now and FM57 (and other groups) working through that. </a:t>
            </a:r>
          </a:p>
          <a:p>
            <a:pPr lvl="1">
              <a:spcBef>
                <a:spcPts val="0"/>
              </a:spcBef>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7126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228600" indent="-1714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 </a:t>
            </a:r>
          </a:p>
          <a:p>
            <a:pPr marL="228600" indent="-171450">
              <a:spcBef>
                <a:spcPts val="0"/>
              </a:spcBef>
              <a:spcAft>
                <a:spcPts val="0"/>
              </a:spcAft>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 </a:t>
            </a:r>
          </a:p>
          <a:p>
            <a:pPr marL="228600" indent="-1714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2593100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73668" y="1049054"/>
            <a:ext cx="11049000" cy="4950696"/>
          </a:xfrm>
        </p:spPr>
        <p:txBody>
          <a:bodyPr/>
          <a:lstStyle/>
          <a:p>
            <a:pPr lvl="0">
              <a:buFont typeface="Arial" panose="020B0604020202020204" pitchFamily="34" charset="0"/>
              <a:buChar char="•"/>
            </a:pPr>
            <a:r>
              <a:rPr lang="en-US" sz="1800" b="0" dirty="0">
                <a:solidFill>
                  <a:schemeClr val="tx1"/>
                </a:solidFill>
              </a:rPr>
              <a:t>anything new to share? </a:t>
            </a:r>
          </a:p>
          <a:p>
            <a:pPr lvl="1">
              <a:buFont typeface="Arial" panose="020B0604020202020204" pitchFamily="34" charset="0"/>
              <a:buChar char="•"/>
            </a:pPr>
            <a:r>
              <a:rPr lang="en-US" sz="1400" b="0" dirty="0">
                <a:solidFill>
                  <a:schemeClr val="tx1"/>
                </a:solidFill>
              </a:rPr>
              <a:t> </a:t>
            </a:r>
          </a:p>
          <a:p>
            <a:pPr lvl="1">
              <a:buFont typeface="Arial" panose="020B0604020202020204" pitchFamily="34" charset="0"/>
              <a:buChar char="•"/>
            </a:pPr>
            <a:r>
              <a:rPr lang="en-US" sz="1400" dirty="0">
                <a:solidFill>
                  <a:schemeClr val="tx1"/>
                </a:solidFill>
              </a:rPr>
              <a:t> </a:t>
            </a: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dirty="0">
                <a:hlinkClick r:id="rId3"/>
              </a:rPr>
              <a:t>https://www.itu.int/en/ITU-R/study-groups/rcpm/Pages/wrc-23-studies.aspx</a:t>
            </a:r>
            <a:r>
              <a:rPr lang="en-US" dirty="0">
                <a:solidFill>
                  <a:srgbClr val="00B0F0"/>
                </a:solidFill>
              </a:rPr>
              <a:t>  </a:t>
            </a:r>
            <a:r>
              <a:rPr lang="en-US" dirty="0">
                <a:solidFill>
                  <a:srgbClr val="7030A0"/>
                </a:solidFill>
              </a:rPr>
              <a:t> (updated 26Aug20)</a:t>
            </a:r>
          </a:p>
          <a:p>
            <a:pPr lvl="2">
              <a:spcBef>
                <a:spcPts val="0"/>
              </a:spcBef>
              <a:buFont typeface="Arial" panose="020B0604020202020204" pitchFamily="34" charset="0"/>
              <a:buChar char="•"/>
            </a:pPr>
            <a:r>
              <a:rPr lang="en-US" dirty="0">
                <a:hlinkClick r:id="rId4"/>
              </a:rPr>
              <a:t>https://www.itu.int/dms_pub/itu-r/oth/0c/0a/R0C0A00000D0041PDFE.pdf</a:t>
            </a:r>
            <a:endParaRPr lang="en-US" dirty="0"/>
          </a:p>
          <a:p>
            <a:pPr lvl="1">
              <a:spcBef>
                <a:spcPts val="0"/>
              </a:spcBef>
              <a:buFont typeface="Arial" panose="020B0604020202020204" pitchFamily="34" charset="0"/>
              <a:buChar char="•"/>
            </a:pPr>
            <a:r>
              <a:rPr lang="en-US" sz="1800" dirty="0">
                <a:solidFill>
                  <a:srgbClr val="00B0F0"/>
                </a:solidFill>
                <a:hlinkClick r:id="rId5"/>
              </a:rPr>
              <a:t>https://mentor.ieee.org/802.18/dcn/20/18-20-0107-00-0000-res-811-wrc-19-wrc-23-agenda-items.docx</a:t>
            </a:r>
            <a:r>
              <a:rPr lang="en-US" sz="1800" dirty="0">
                <a:solidFill>
                  <a:srgbClr val="00B0F0"/>
                </a:solidFill>
              </a:rPr>
              <a:t> </a:t>
            </a:r>
          </a:p>
          <a:p>
            <a:pPr lvl="1">
              <a:spcBef>
                <a:spcPts val="0"/>
              </a:spcBef>
              <a:buFont typeface="Arial" panose="020B0604020202020204" pitchFamily="34" charset="0"/>
              <a:buChar char="•"/>
            </a:pPr>
            <a:r>
              <a:rPr lang="en-US" sz="1800" b="0" dirty="0">
                <a:solidFill>
                  <a:schemeClr val="tx1"/>
                </a:solidFill>
              </a:rPr>
              <a:t>With 18-20/0107, we will over time </a:t>
            </a:r>
            <a:r>
              <a:rPr lang="en-US" sz="1800" dirty="0">
                <a:solidFill>
                  <a:schemeClr val="tx1"/>
                </a:solidFill>
              </a:rPr>
              <a:t>ID </a:t>
            </a:r>
            <a:r>
              <a:rPr lang="en-US" sz="1800" b="0" dirty="0">
                <a:solidFill>
                  <a:schemeClr val="tx1"/>
                </a:solidFill>
              </a:rPr>
              <a:t>the Agenda Items of interest to IEEE 802,  to form viewpoints.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endParaRPr lang="en-US" sz="1800" dirty="0">
              <a:solidFill>
                <a:schemeClr val="tx1"/>
              </a:solidFill>
            </a:endParaRPr>
          </a:p>
          <a:p>
            <a:pPr marL="285750" indent="-285750">
              <a:spcBef>
                <a:spcPts val="0"/>
              </a:spcBef>
              <a:buFont typeface="Arial" panose="020B0604020202020204" pitchFamily="34" charset="0"/>
              <a:buChar char="•"/>
            </a:pPr>
            <a:r>
              <a:rPr lang="en-US" sz="1800" dirty="0">
                <a:solidFill>
                  <a:schemeClr val="tx1"/>
                </a:solidFill>
              </a:rPr>
              <a:t>IEEE 802 viewpoints on WRC-23 agenda items. ad hoc: </a:t>
            </a:r>
            <a:r>
              <a:rPr lang="en-US" sz="1800" b="0" dirty="0">
                <a:solidFill>
                  <a:schemeClr val="tx1"/>
                </a:solidFill>
              </a:rPr>
              <a:t>5 folks stepped up.   </a:t>
            </a:r>
            <a:r>
              <a:rPr lang="en-US" sz="1800" b="0" u="sng" dirty="0">
                <a:solidFill>
                  <a:schemeClr val="tx1"/>
                </a:solidFill>
              </a:rPr>
              <a:t>Are there any others to help?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a:t>
            </a:r>
            <a:r>
              <a:rPr lang="en-US" sz="1600" dirty="0">
                <a:solidFill>
                  <a:schemeClr val="tx1"/>
                </a:solidFill>
                <a:hlinkClick r:id="rId6"/>
              </a:rPr>
              <a:t>https://mentor.ieee.org/802.18/dcn/21/18-21-0039-00-0000-ieee-802-viewpoints-on-wrc-23-agenda-items.pptx</a:t>
            </a:r>
            <a:endParaRPr lang="en-US" sz="1800" dirty="0">
              <a:solidFill>
                <a:schemeClr val="tx1"/>
              </a:solidFill>
            </a:endParaRPr>
          </a:p>
          <a:p>
            <a:pPr lvl="1">
              <a:spcBef>
                <a:spcPts val="0"/>
              </a:spcBef>
              <a:buFont typeface="Arial" panose="020B0604020202020204" pitchFamily="34" charset="0"/>
              <a:buChar char="•"/>
            </a:pPr>
            <a:r>
              <a:rPr lang="en-US" sz="1800" b="1" dirty="0">
                <a:solidFill>
                  <a:schemeClr val="tx1"/>
                </a:solidFill>
              </a:rPr>
              <a:t>Next discussions will be during July 2021 electronic plenary on the 22</a:t>
            </a:r>
            <a:r>
              <a:rPr lang="en-US" sz="1800" b="1" baseline="30000" dirty="0">
                <a:solidFill>
                  <a:schemeClr val="tx1"/>
                </a:solidFill>
              </a:rPr>
              <a:t>nd</a:t>
            </a:r>
            <a:r>
              <a:rPr lang="en-US" sz="1800" b="1" dirty="0">
                <a:solidFill>
                  <a:schemeClr val="tx1"/>
                </a:solidFill>
              </a:rPr>
              <a:t>, today. </a:t>
            </a:r>
          </a:p>
          <a:p>
            <a:pPr lvl="1">
              <a:spcBef>
                <a:spcPts val="0"/>
              </a:spcBef>
              <a:buFont typeface="Arial" panose="020B0604020202020204" pitchFamily="34" charset="0"/>
              <a:buChar char="•"/>
            </a:pPr>
            <a:r>
              <a:rPr lang="en-US" sz="1600" b="0" dirty="0">
                <a:solidFill>
                  <a:schemeClr val="tx1"/>
                </a:solidFill>
                <a:ea typeface="Calibri" panose="020F0502020204030204" pitchFamily="34" charset="0"/>
              </a:rPr>
              <a:t>Depending on what we want to do with viewpoints, need to work with IEEE staff if sending to ITU-R. </a:t>
            </a:r>
            <a:r>
              <a:rPr lang="en-US" sz="16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Has to be filed by IEEE-USA or by individual companies. Not to be filed by IEEE-SA. </a:t>
            </a:r>
            <a:endParaRPr lang="en-US" sz="1600" b="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endParaRPr lang="en-US" sz="1800" b="0" dirty="0">
              <a:solidFill>
                <a:schemeClr val="tx1"/>
              </a:solidFill>
            </a:endParaRPr>
          </a:p>
          <a:p>
            <a:pPr marL="1543050" lvl="3">
              <a:spcBef>
                <a:spcPts val="0"/>
              </a:spcBef>
              <a:buFont typeface="Arial" panose="020B0604020202020204" pitchFamily="34" charset="0"/>
              <a:buChar char="•"/>
            </a:pPr>
            <a:endParaRPr lang="en-US" sz="1000" b="0" dirty="0">
              <a:solidFill>
                <a:schemeClr val="bg1">
                  <a:lumMod val="50000"/>
                </a:schemeClr>
              </a:solidFill>
            </a:endParaRPr>
          </a:p>
          <a:p>
            <a:pPr marL="285750" indent="-285750">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
        <p:nvSpPr>
          <p:cNvPr id="7" name="TextBox 6">
            <a:extLst>
              <a:ext uri="{FF2B5EF4-FFF2-40B4-BE49-F238E27FC236}">
                <a16:creationId xmlns:a16="http://schemas.microsoft.com/office/drawing/2014/main" id="{4CD72A63-CB2B-4A54-BB33-9D2DF1A28213}"/>
              </a:ext>
            </a:extLst>
          </p:cNvPr>
          <p:cNvSpPr txBox="1"/>
          <p:nvPr/>
        </p:nvSpPr>
        <p:spPr>
          <a:xfrm>
            <a:off x="914400" y="6075303"/>
            <a:ext cx="9151938"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3777327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31024" y="990600"/>
            <a:ext cx="11032375"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400" dirty="0">
                <a:solidFill>
                  <a:schemeClr val="tx1"/>
                </a:solidFill>
                <a:effectLst/>
                <a:ea typeface="SimSun" panose="02010600030101010101" pitchFamily="2" charset="-122"/>
              </a:rPr>
              <a:t> </a:t>
            </a:r>
          </a:p>
          <a:p>
            <a:pPr marL="866775" lvl="2">
              <a:spcBef>
                <a:spcPts val="0"/>
              </a:spcBef>
              <a:spcAft>
                <a:spcPts val="0"/>
              </a:spcAft>
              <a:buFont typeface="Arial" panose="020B0604020202020204" pitchFamily="34" charset="0"/>
              <a:buChar char="•"/>
            </a:pPr>
            <a:r>
              <a:rPr lang="en-US" sz="1400" dirty="0">
                <a:solidFill>
                  <a:schemeClr val="tx1"/>
                </a:solidFill>
                <a:effectLst/>
                <a:ea typeface="SimSun" panose="02010600030101010101" pitchFamily="2" charset="-122"/>
              </a:rPr>
              <a:t> </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p:txBody>
      </p:sp>
    </p:spTree>
    <p:extLst>
      <p:ext uri="{BB962C8B-B14F-4D97-AF65-F5344CB8AC3E}">
        <p14:creationId xmlns:p14="http://schemas.microsoft.com/office/powerpoint/2010/main" val="2934028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https://mentor.ieee.org/802.18/dcn/21/18-21-0036-05-0000-frequency-table-template.xlsx</a:t>
            </a:r>
            <a:endParaRPr lang="en-US" sz="1800" dirty="0">
              <a:solidFill>
                <a:srgbClr val="0070C0"/>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 </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27jul21.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4008749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066800"/>
            <a:ext cx="10439400" cy="54025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a:t>
            </a:r>
            <a:r>
              <a:rPr lang="en-US" altLang="en-US" sz="1400" dirty="0">
                <a:solidFill>
                  <a:schemeClr val="tx1"/>
                </a:solidFill>
              </a:rPr>
              <a:t>*</a:t>
            </a:r>
            <a:r>
              <a:rPr lang="en-US" altLang="en-US" sz="1800" dirty="0">
                <a:solidFill>
                  <a:schemeClr val="tx1"/>
                </a:solidFill>
              </a:rPr>
              <a:t> (8 on LMSC); Nearly Voters: 2</a:t>
            </a:r>
            <a:r>
              <a:rPr lang="en-US" altLang="en-US" sz="1400" dirty="0">
                <a:solidFill>
                  <a:schemeClr val="tx1"/>
                </a:solidFill>
              </a:rPr>
              <a:t>*</a:t>
            </a:r>
            <a:r>
              <a:rPr lang="en-US" altLang="en-US" sz="1800" dirty="0">
                <a:solidFill>
                  <a:schemeClr val="tx1"/>
                </a:solidFill>
              </a:rPr>
              <a:t>; Aspirant members: 11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lvl="1" algn="r">
              <a:buFont typeface="Arial" panose="020B0604020202020204" pitchFamily="34" charset="0"/>
              <a:buChar char="•"/>
            </a:pPr>
            <a:r>
              <a:rPr lang="en-US" dirty="0">
                <a:solidFill>
                  <a:schemeClr val="bg1"/>
                </a:solidFill>
              </a:rPr>
              <a:t>2</a:t>
            </a:r>
            <a:r>
              <a:rPr lang="en-US" baseline="30000" dirty="0">
                <a:solidFill>
                  <a:schemeClr val="bg1"/>
                </a:solidFill>
              </a:rPr>
              <a:t>nd</a:t>
            </a:r>
            <a:r>
              <a:rPr lang="en-US" dirty="0">
                <a:solidFill>
                  <a:schemeClr val="bg1"/>
                </a:solidFill>
              </a:rPr>
              <a:t> call, 22jul21: jump to slide ____</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a:p>
            <a:pPr>
              <a:defRPr/>
            </a:pPr>
            <a:endParaRPr lang="en-US" sz="1200" b="0" dirty="0"/>
          </a:p>
          <a:p>
            <a:pPr>
              <a:defRPr/>
            </a:pPr>
            <a:r>
              <a:rPr lang="en-US" sz="1200" b="0" dirty="0"/>
              <a:t>* </a:t>
            </a:r>
            <a:r>
              <a:rPr lang="en-US" sz="1100" b="0" dirty="0"/>
              <a:t>Nearly voters become voters when they attend their next plenary including this plenary.  </a:t>
            </a:r>
            <a:endParaRPr lang="en-US" sz="1200" b="0" dirty="0"/>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15-22jul21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11" name="Object 10">
                        <a:extLst>
                          <a:ext uri="{FF2B5EF4-FFF2-40B4-BE49-F238E27FC236}">
                            <a16:creationId xmlns:a16="http://schemas.microsoft.com/office/drawing/2014/main" id="{EFED75A4-618A-4F94-BA33-B373D0EDF6C1}"/>
                          </a:ext>
                        </a:extLst>
                      </p:cNvPr>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820400" cy="5130078"/>
          </a:xfrm>
        </p:spPr>
        <p:txBody>
          <a:bodyPr/>
          <a:lstStyle/>
          <a:p>
            <a:pPr marL="0" marR="0">
              <a:spcBef>
                <a:spcPts val="0"/>
              </a:spcBef>
              <a:spcAft>
                <a:spcPts val="0"/>
              </a:spcAft>
            </a:pPr>
            <a:r>
              <a:rPr lang="en-US" sz="1800" b="0" dirty="0">
                <a:effectLst/>
                <a:latin typeface="Calibri" panose="020F0502020204030204" pitchFamily="34" charset="0"/>
                <a:ea typeface="Calibri" panose="020F0502020204030204" pitchFamily="34" charset="0"/>
              </a:rPr>
              <a:t> </a:t>
            </a:r>
            <a:endParaRPr lang="en-US" sz="18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a typeface="Calibri" panose="020F0502020204030204" pitchFamily="34" charset="0"/>
              </a:rPr>
              <a:t> </a:t>
            </a:r>
            <a:endParaRPr lang="en-US" sz="160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800" dirty="0">
                <a:solidFill>
                  <a:srgbClr val="333333"/>
                </a:solidFill>
                <a:ea typeface="Times New Roman" panose="02020603050405020304" pitchFamily="18" charset="0"/>
              </a:rPr>
              <a:t>General Discussion -</a:t>
            </a:r>
            <a:endParaRPr lang="en-US" sz="2800" dirty="0"/>
          </a:p>
        </p:txBody>
      </p:sp>
    </p:spTree>
    <p:extLst>
      <p:ext uri="{BB962C8B-B14F-4D97-AF65-F5344CB8AC3E}">
        <p14:creationId xmlns:p14="http://schemas.microsoft.com/office/powerpoint/2010/main" val="31961567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38200"/>
            <a:ext cx="10475384" cy="5646307"/>
          </a:xfrm>
        </p:spPr>
        <p:txBody>
          <a:bodyPr/>
          <a:lstStyle/>
          <a:p>
            <a:pPr marL="0">
              <a:spcBef>
                <a:spcPts val="0"/>
              </a:spcBef>
              <a:spcAft>
                <a:spcPts val="0"/>
              </a:spcAft>
              <a:buFont typeface="Arial" panose="020B0604020202020204" pitchFamily="34" charset="0"/>
              <a:buChar char="•"/>
            </a:pPr>
            <a:r>
              <a:rPr lang="en-US" sz="1600" dirty="0">
                <a:ea typeface="Calibri" panose="020F0502020204030204" pitchFamily="34" charset="0"/>
              </a:rPr>
              <a:t>802.18 activity since May Interim</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Approvals: </a:t>
            </a:r>
            <a:endParaRPr lang="en-US" sz="12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200" dirty="0">
                <a:cs typeface="Times New Roman" panose="02020603050405020304" pitchFamily="18" charset="0"/>
              </a:rPr>
              <a:t>none  </a:t>
            </a:r>
          </a:p>
          <a:p>
            <a:pPr marL="400050" lvl="1">
              <a:spcBef>
                <a:spcPts val="0"/>
              </a:spcBef>
              <a:spcAft>
                <a:spcPts val="0"/>
              </a:spcAft>
              <a:buFont typeface="Arial" panose="020B0604020202020204" pitchFamily="34" charset="0"/>
              <a:buChar char="•"/>
            </a:pPr>
            <a:r>
              <a:rPr lang="en-US" sz="1600" dirty="0">
                <a:cs typeface="Times New Roman" panose="02020603050405020304" pitchFamily="18" charset="0"/>
              </a:rPr>
              <a:t>Other discussions: </a:t>
            </a:r>
            <a:endParaRPr lang="en-US" sz="14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solidFill>
                  <a:schemeClr val="tx1"/>
                </a:solidFill>
                <a:cs typeface="Times New Roman" panose="02020603050405020304" pitchFamily="18" charset="0"/>
              </a:rPr>
              <a:t>Mexico-IFT-prelim draft 6GHz</a:t>
            </a:r>
          </a:p>
          <a:p>
            <a:pPr marL="800100" lvl="2">
              <a:spcBef>
                <a:spcPts val="0"/>
              </a:spcBef>
              <a:spcAft>
                <a:spcPts val="0"/>
              </a:spcAft>
              <a:buFont typeface="Arial" panose="020B0604020202020204" pitchFamily="34" charset="0"/>
              <a:buChar char="•"/>
            </a:pPr>
            <a:r>
              <a:rPr lang="en-US" sz="1200" dirty="0">
                <a:solidFill>
                  <a:schemeClr val="tx1"/>
                </a:solidFill>
                <a:cs typeface="Times New Roman" panose="02020603050405020304" pitchFamily="18" charset="0"/>
              </a:rPr>
              <a:t>Morocco-ANRT- 6GHz rules</a:t>
            </a:r>
          </a:p>
          <a:p>
            <a:pPr marL="800100" lvl="2">
              <a:spcBef>
                <a:spcPts val="0"/>
              </a:spcBef>
              <a:spcAft>
                <a:spcPts val="0"/>
              </a:spcAft>
              <a:buFont typeface="Arial" panose="020B0604020202020204" pitchFamily="34" charset="0"/>
              <a:buChar char="•"/>
            </a:pPr>
            <a:r>
              <a:rPr lang="en-US" sz="1200" dirty="0">
                <a:solidFill>
                  <a:schemeClr val="tx1"/>
                </a:solidFill>
              </a:rPr>
              <a:t>ITU-R, R</a:t>
            </a:r>
            <a:r>
              <a:rPr lang="en-US" sz="1200" b="0" dirty="0">
                <a:solidFill>
                  <a:schemeClr val="tx1"/>
                </a:solidFill>
              </a:rPr>
              <a:t>eceived liaisons from WP 5A on M.1450, M.1801 and ITS </a:t>
            </a:r>
          </a:p>
          <a:p>
            <a:pPr marL="800100" lvl="2">
              <a:spcBef>
                <a:spcPts val="0"/>
              </a:spcBef>
              <a:spcAft>
                <a:spcPts val="0"/>
              </a:spcAft>
              <a:buFont typeface="Arial" panose="020B0604020202020204" pitchFamily="34" charset="0"/>
              <a:buChar char="•"/>
            </a:pPr>
            <a:r>
              <a:rPr lang="en-US" sz="1200" b="0" dirty="0">
                <a:solidFill>
                  <a:schemeClr val="tx1"/>
                </a:solidFill>
              </a:rPr>
              <a:t>ITU-R WP 5A ( and WP 5C) invite to join Correspondence Group (CG) on WRC-23 AI 9.1 c):</a:t>
            </a:r>
          </a:p>
          <a:p>
            <a:pPr marL="800100" lvl="2">
              <a:spcBef>
                <a:spcPts val="0"/>
              </a:spcBef>
              <a:spcAft>
                <a:spcPts val="0"/>
              </a:spcAft>
              <a:buFont typeface="Arial" panose="020B0604020202020204" pitchFamily="34" charset="0"/>
              <a:buChar char="•"/>
            </a:pPr>
            <a:r>
              <a:rPr lang="en-US" sz="1200" b="0" i="0" dirty="0">
                <a:solidFill>
                  <a:schemeClr val="tx1"/>
                </a:solidFill>
                <a:effectLst/>
              </a:rPr>
              <a:t>GSM Association (Global System for Mobile Communications)</a:t>
            </a:r>
            <a:r>
              <a:rPr lang="en-US" sz="1200" dirty="0">
                <a:solidFill>
                  <a:schemeClr val="tx1"/>
                </a:solidFill>
                <a:cs typeface="Times New Roman" panose="02020603050405020304" pitchFamily="18" charset="0"/>
              </a:rPr>
              <a:t> proposing top half 6GHz for licensed 5G.</a:t>
            </a:r>
          </a:p>
          <a:p>
            <a:pPr marL="800100" lvl="2">
              <a:spcBef>
                <a:spcPts val="0"/>
              </a:spcBef>
              <a:spcAft>
                <a:spcPts val="0"/>
              </a:spcAft>
              <a:buFont typeface="Arial" panose="020B0604020202020204" pitchFamily="34" charset="0"/>
              <a:buChar char="•"/>
            </a:pPr>
            <a:r>
              <a:rPr lang="en-US" sz="1200" dirty="0">
                <a:solidFill>
                  <a:schemeClr val="tx1"/>
                </a:solidFill>
                <a:cs typeface="Times New Roman" panose="02020603050405020304" pitchFamily="18" charset="0"/>
              </a:rPr>
              <a:t>FCC - </a:t>
            </a:r>
            <a:r>
              <a:rPr lang="en-US" sz="1200" b="0" dirty="0">
                <a:solidFill>
                  <a:schemeClr val="tx1"/>
                </a:solidFill>
                <a:effectLst/>
                <a:ea typeface="Times New Roman" panose="02020603050405020304" pitchFamily="18" charset="0"/>
              </a:rPr>
              <a:t>Expanding Flexible Use of the 12.2-12.7 GHz Band</a:t>
            </a:r>
          </a:p>
          <a:p>
            <a:pPr marL="800100" lvl="2">
              <a:spcBef>
                <a:spcPts val="0"/>
              </a:spcBef>
              <a:spcAft>
                <a:spcPts val="0"/>
              </a:spcAft>
              <a:buFont typeface="Arial" panose="020B0604020202020204" pitchFamily="34" charset="0"/>
              <a:buChar char="•"/>
            </a:pPr>
            <a:r>
              <a:rPr lang="en-US" sz="1200" dirty="0">
                <a:effectLst/>
                <a:ea typeface="Times New Roman" panose="02020603050405020304" pitchFamily="18" charset="0"/>
              </a:rPr>
              <a:t>A lawsuit filed in D.C. Circuit Court, seeking to reverse the FCC's 5.9 GHz band reallocation (ITS/DSRC)</a:t>
            </a:r>
            <a:endParaRPr lang="en-US" sz="1200" b="0" dirty="0">
              <a:solidFill>
                <a:schemeClr val="tx1"/>
              </a:solidFill>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FCC released a budget recently it included ULS updates</a:t>
            </a:r>
          </a:p>
          <a:p>
            <a:pPr marL="800100" lvl="2">
              <a:spcBef>
                <a:spcPts val="0"/>
              </a:spcBef>
              <a:spcAft>
                <a:spcPts val="0"/>
              </a:spcAft>
              <a:buFont typeface="Arial" panose="020B0604020202020204" pitchFamily="34" charset="0"/>
              <a:buChar char="•"/>
            </a:pPr>
            <a:r>
              <a:rPr lang="en-US" sz="1200" dirty="0">
                <a:solidFill>
                  <a:srgbClr val="333333"/>
                </a:solidFill>
                <a:cs typeface="Times New Roman" panose="02020603050405020304" pitchFamily="18" charset="0"/>
              </a:rPr>
              <a:t>NZ-RSM consultation on 6 GHz</a:t>
            </a:r>
          </a:p>
          <a:p>
            <a:pPr marL="800100" lvl="2">
              <a:spcBef>
                <a:spcPts val="0"/>
              </a:spcBef>
              <a:spcAft>
                <a:spcPts val="0"/>
              </a:spcAft>
              <a:buFont typeface="Arial" panose="020B0604020202020204" pitchFamily="34" charset="0"/>
              <a:buChar char="•"/>
            </a:pPr>
            <a:r>
              <a:rPr lang="en-US" sz="1200" b="0" u="none" strike="noStrike" baseline="0" dirty="0">
                <a:solidFill>
                  <a:schemeClr val="tx1"/>
                </a:solidFill>
              </a:rPr>
              <a:t>Canad</a:t>
            </a:r>
            <a:r>
              <a:rPr lang="en-US" sz="1200" b="0" dirty="0">
                <a:solidFill>
                  <a:schemeClr val="tx1"/>
                </a:solidFill>
              </a:rPr>
              <a:t>a – ISED – is </a:t>
            </a:r>
            <a:r>
              <a:rPr lang="en-US" sz="1200" b="0" dirty="0">
                <a:effectLst/>
                <a:ea typeface="Calibri" panose="020F0502020204030204" pitchFamily="34" charset="0"/>
              </a:rPr>
              <a:t>seeking comments on: RSS-248</a:t>
            </a:r>
            <a:endParaRPr lang="en-US" sz="1200" dirty="0">
              <a:solidFill>
                <a:schemeClr val="tx1"/>
              </a:solidFill>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b="0" u="none" strike="noStrike" baseline="0" dirty="0">
                <a:solidFill>
                  <a:schemeClr val="tx1"/>
                </a:solidFill>
              </a:rPr>
              <a:t>Brazil – ANATEL </a:t>
            </a:r>
            <a:r>
              <a:rPr lang="en-US" sz="1200" dirty="0">
                <a:solidFill>
                  <a:srgbClr val="333333"/>
                </a:solidFill>
                <a:cs typeface="Times New Roman" panose="02020603050405020304" pitchFamily="18" charset="0"/>
              </a:rPr>
              <a:t>consultation on 6 GHz</a:t>
            </a:r>
          </a:p>
          <a:p>
            <a:pPr marL="800100" lvl="2">
              <a:spcBef>
                <a:spcPts val="0"/>
              </a:spcBef>
              <a:spcAft>
                <a:spcPts val="0"/>
              </a:spcAft>
              <a:buFont typeface="Arial" panose="020B0604020202020204" pitchFamily="34" charset="0"/>
              <a:buChar char="•"/>
            </a:pPr>
            <a:r>
              <a:rPr lang="en-US" sz="1200" dirty="0">
                <a:cs typeface="Times New Roman" panose="02020603050405020304" pitchFamily="18" charset="0"/>
              </a:rPr>
              <a:t>FCC World Radio Conference Advisory Committee</a:t>
            </a:r>
          </a:p>
          <a:p>
            <a:pPr marL="800100" lvl="2">
              <a:spcBef>
                <a:spcPts val="0"/>
              </a:spcBef>
              <a:spcAft>
                <a:spcPts val="0"/>
              </a:spcAft>
              <a:buFont typeface="Arial" panose="020B0604020202020204" pitchFamily="34" charset="0"/>
              <a:buChar char="•"/>
            </a:pPr>
            <a:r>
              <a:rPr lang="en-US" sz="1200" dirty="0">
                <a:solidFill>
                  <a:srgbClr val="191919"/>
                </a:solidFill>
                <a:effectLst/>
                <a:ea typeface="Times New Roman" panose="02020603050405020304" pitchFamily="18" charset="0"/>
              </a:rPr>
              <a:t>FCC Proposed Rules</a:t>
            </a:r>
            <a:r>
              <a:rPr lang="en-US" sz="1200" dirty="0">
                <a:ea typeface="Times New Roman" panose="02020603050405020304" pitchFamily="18" charset="0"/>
              </a:rPr>
              <a:t> - </a:t>
            </a:r>
            <a:r>
              <a:rPr lang="en-US" sz="1200" dirty="0">
                <a:solidFill>
                  <a:srgbClr val="333333"/>
                </a:solidFill>
                <a:effectLst/>
                <a:ea typeface="Times New Roman" panose="02020603050405020304" pitchFamily="18" charset="0"/>
              </a:rPr>
              <a:t>Allocation of Spectrum for Non-Federal Space Launch Operations</a:t>
            </a:r>
            <a:endParaRPr lang="en-US" sz="12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200" b="0" dirty="0">
                <a:solidFill>
                  <a:schemeClr val="tx1"/>
                </a:solidFill>
              </a:rPr>
              <a:t>USA Legislation - on technology and innovation moving forward.</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solidFill>
                  <a:schemeClr val="tx1"/>
                </a:solidFill>
              </a:rPr>
              <a:t>EC 6 GHz Decision was officially in OJEU</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u="none" strike="noStrike" baseline="0" dirty="0">
                <a:solidFill>
                  <a:schemeClr val="tx1"/>
                </a:solidFill>
              </a:rPr>
              <a:t>Saudi Arabia – CITC - </a:t>
            </a:r>
            <a:r>
              <a:rPr lang="en-US" sz="1200" dirty="0">
                <a:effectLst/>
                <a:ea typeface="Calibri" panose="020F0502020204030204" pitchFamily="34" charset="0"/>
              </a:rPr>
              <a:t>here is the consultation, 21/0074, on 6 GHz</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effectLst/>
                <a:ea typeface="Calibri" panose="020F0502020204030204" pitchFamily="34" charset="0"/>
              </a:rPr>
              <a:t>ITU-R WP 1A LS to IEEE and IEC - Request for information on standards on Optical Wireless Communications.</a:t>
            </a:r>
          </a:p>
          <a:p>
            <a:pPr marL="800100" lvl="2">
              <a:spcBef>
                <a:spcPts val="0"/>
              </a:spcBef>
              <a:spcAft>
                <a:spcPts val="0"/>
              </a:spcAft>
              <a:buFont typeface="Arial" panose="020B0604020202020204" pitchFamily="34" charset="0"/>
              <a:buChar char="•"/>
            </a:pPr>
            <a:r>
              <a:rPr lang="en-US" sz="1200" dirty="0">
                <a:solidFill>
                  <a:srgbClr val="191919"/>
                </a:solidFill>
                <a:ea typeface="Times New Roman" panose="02020603050405020304" pitchFamily="18" charset="0"/>
              </a:rPr>
              <a:t>USA 1st circuit court of appeals - date for oral arguments set d</a:t>
            </a:r>
            <a:r>
              <a:rPr lang="en-US" sz="1200" dirty="0">
                <a:effectLst/>
                <a:ea typeface="Calibri" panose="020F0502020204030204" pitchFamily="34" charset="0"/>
              </a:rPr>
              <a:t>ate for oral argument in the appeal of the 6 GHz R&amp;O</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b="0" dirty="0">
                <a:effectLst/>
                <a:ea typeface="Calibri" panose="020F0502020204030204" pitchFamily="34" charset="0"/>
              </a:rPr>
              <a:t>FCC NPRM on 60 GHz, see the Radar Sensing Technology on July FCC Open meeting.</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ea typeface="Calibri" panose="020F0502020204030204" pitchFamily="34" charset="0"/>
              </a:rPr>
              <a:t>FCC NPRM </a:t>
            </a:r>
            <a:r>
              <a:rPr lang="en-US" sz="1200" dirty="0">
                <a:solidFill>
                  <a:srgbClr val="333333"/>
                </a:solidFill>
                <a:effectLst/>
                <a:ea typeface="Times New Roman" panose="02020603050405020304" pitchFamily="18" charset="0"/>
              </a:rPr>
              <a:t>for Wireless Microphones in many frequency bands</a:t>
            </a:r>
            <a:endParaRPr lang="en-US" sz="12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200" dirty="0">
                <a:cs typeface="Times New Roman" panose="02020603050405020304" pitchFamily="18" charset="0"/>
              </a:rPr>
              <a:t>Ongoing: </a:t>
            </a:r>
          </a:p>
          <a:p>
            <a:pPr marL="1257300" lvl="3">
              <a:spcBef>
                <a:spcPts val="0"/>
              </a:spcBef>
              <a:spcAft>
                <a:spcPts val="0"/>
              </a:spcAft>
              <a:buFont typeface="Arial" panose="020B0604020202020204" pitchFamily="34" charset="0"/>
              <a:buChar char="•"/>
            </a:pPr>
            <a:r>
              <a:rPr lang="en-US" sz="1000" dirty="0">
                <a:cs typeface="Times New Roman" panose="02020603050405020304" pitchFamily="18" charset="0"/>
              </a:rPr>
              <a:t>ETSI and CEPT most weeks</a:t>
            </a:r>
          </a:p>
          <a:p>
            <a:pPr marL="1257300" lvl="3">
              <a:spcBef>
                <a:spcPts val="0"/>
              </a:spcBef>
              <a:spcAft>
                <a:spcPts val="0"/>
              </a:spcAft>
              <a:buFont typeface="Arial" panose="020B0604020202020204" pitchFamily="34" charset="0"/>
              <a:buChar char="•"/>
            </a:pPr>
            <a:r>
              <a:rPr lang="en-US" sz="1000" dirty="0">
                <a:cs typeface="Times New Roman" panose="02020603050405020304" pitchFamily="18" charset="0"/>
              </a:rPr>
              <a:t>ITU-R </a:t>
            </a:r>
          </a:p>
          <a:p>
            <a:pPr marL="1257300" lvl="3">
              <a:spcBef>
                <a:spcPts val="0"/>
              </a:spcBef>
              <a:spcAft>
                <a:spcPts val="0"/>
              </a:spcAft>
              <a:buFont typeface="Arial" panose="020B0604020202020204" pitchFamily="34" charset="0"/>
              <a:buChar char="•"/>
            </a:pPr>
            <a:r>
              <a:rPr lang="en-US" sz="1000" dirty="0">
                <a:cs typeface="Times New Roman" panose="02020603050405020304" pitchFamily="18" charset="0"/>
              </a:rPr>
              <a:t>Other regions, beyond EU and USA</a:t>
            </a:r>
          </a:p>
          <a:p>
            <a:pPr marL="1257300" lvl="3">
              <a:spcBef>
                <a:spcPts val="0"/>
              </a:spcBef>
              <a:spcAft>
                <a:spcPts val="0"/>
              </a:spcAft>
              <a:buFont typeface="Arial" panose="020B0604020202020204" pitchFamily="34" charset="0"/>
              <a:buChar char="•"/>
            </a:pPr>
            <a:r>
              <a:rPr lang="en-US" sz="1000" dirty="0">
                <a:cs typeface="Times New Roman" panose="02020603050405020304" pitchFamily="18" charset="0"/>
              </a:rPr>
              <a:t>USA 6 GHz MSGs</a:t>
            </a:r>
          </a:p>
          <a:p>
            <a:pPr marL="1257300" lvl="3">
              <a:spcBef>
                <a:spcPts val="0"/>
              </a:spcBef>
              <a:spcAft>
                <a:spcPts val="0"/>
              </a:spcAft>
              <a:buFont typeface="Arial" panose="020B0604020202020204" pitchFamily="34" charset="0"/>
              <a:buChar char="•"/>
            </a:pPr>
            <a:r>
              <a:rPr lang="en-US" sz="1000" dirty="0">
                <a:cs typeface="Times New Roman" panose="02020603050405020304" pitchFamily="18" charset="0"/>
              </a:rPr>
              <a:t>IEEE 802 Stds Frequency Band table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400" dirty="0">
                <a:solidFill>
                  <a:srgbClr val="333333"/>
                </a:solidFill>
                <a:ea typeface="Times New Roman" panose="02020603050405020304" pitchFamily="18" charset="0"/>
              </a:rPr>
              <a:t>General Discussion – FYI only</a:t>
            </a:r>
            <a:endParaRPr lang="en-US" sz="2400" dirty="0"/>
          </a:p>
        </p:txBody>
      </p:sp>
    </p:spTree>
    <p:extLst>
      <p:ext uri="{BB962C8B-B14F-4D97-AF65-F5344CB8AC3E}">
        <p14:creationId xmlns:p14="http://schemas.microsoft.com/office/powerpoint/2010/main" val="10826961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2222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399184" cy="5332414"/>
          </a:xfrm>
        </p:spPr>
        <p:txBody>
          <a:bodyPr/>
          <a:lstStyle/>
          <a:p>
            <a:pPr marL="0" indent="0"/>
            <a:endParaRPr lang="en-US" sz="1050" dirty="0"/>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15-22jul21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05Aug –</a:t>
            </a:r>
            <a:r>
              <a:rPr lang="en-US" sz="1800" i="1" u="sng" dirty="0"/>
              <a:t>15:00–&lt;15:55</a:t>
            </a:r>
            <a:r>
              <a:rPr lang="en-US" sz="1800" dirty="0"/>
              <a:t> et </a:t>
            </a:r>
            <a:r>
              <a:rPr lang="en-US" sz="1600" dirty="0"/>
              <a:t>– </a:t>
            </a:r>
            <a:r>
              <a:rPr lang="en-US" sz="1600" dirty="0">
                <a:highlight>
                  <a:srgbClr val="FFFF00"/>
                </a:highlight>
              </a:rPr>
              <a:t>{no call on 29july)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15:___________55et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t>The next IEEE 802 plenary will be ____________in November 2021</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15-22jul21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15-22jul21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10jun21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t>24jun: </a:t>
            </a:r>
            <a:r>
              <a:rPr lang="en-US" sz="1600" dirty="0">
                <a:effectLst/>
                <a:ea typeface="Times New Roman" panose="02020603050405020304" pitchFamily="18" charset="0"/>
                <a:cs typeface="Times New Roman" panose="02020603050405020304" pitchFamily="18" charset="0"/>
              </a:rPr>
              <a:t>review the document and develop recommended modifications to reflect the work underway for P802.11bb</a:t>
            </a:r>
            <a:endParaRPr lang="en-US" sz="1600" dirty="0"/>
          </a:p>
          <a:p>
            <a:pPr marL="914400" lvl="1" indent="-514350">
              <a:buFont typeface="+mj-lt"/>
              <a:buAutoNum type="romanLcPeriod"/>
            </a:pPr>
            <a:r>
              <a:rPr lang="en-US" sz="1600" dirty="0"/>
              <a:t>24jun/13jul:802.15.7 - .15 chair is aware.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15jul21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15-22jul21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791751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15-22jul21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15-22jul21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15-22jul21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15-22jul21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 checks)</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85000"/>
                  </a:schemeClr>
                </a:solidFill>
              </a:rPr>
              <a:t>Peter</a:t>
            </a: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lvl="1">
              <a:spcBef>
                <a:spcPts val="0"/>
              </a:spcBef>
              <a:buFont typeface="Arial" panose="020B0604020202020204" pitchFamily="34" charset="0"/>
              <a:buChar char="•"/>
            </a:pPr>
            <a:endParaRPr lang="en-US" altLang="en-US" sz="12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2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a:t>
            </a:r>
          </a:p>
          <a:p>
            <a:pPr lvl="1">
              <a:spcBef>
                <a:spcPts val="0"/>
              </a:spcBef>
              <a:buFont typeface="Arial" panose="020B0604020202020204" pitchFamily="34" charset="0"/>
              <a:buChar char="•"/>
            </a:pPr>
            <a:r>
              <a:rPr lang="en-US" altLang="en-US" sz="1600" dirty="0">
                <a:solidFill>
                  <a:schemeClr val="tx1"/>
                </a:solidFill>
              </a:rPr>
              <a:t>Straw poll for November </a:t>
            </a:r>
          </a:p>
          <a:p>
            <a:pPr>
              <a:buFont typeface="Arial" panose="020B0604020202020204" pitchFamily="34" charset="0"/>
              <a:buChar char="•"/>
            </a:pPr>
            <a:r>
              <a:rPr lang="en-US" altLang="en-US" sz="1600" dirty="0">
                <a:solidFill>
                  <a:schemeClr val="tx1"/>
                </a:solidFill>
              </a:rPr>
              <a:t>Recess/Adjourn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and Egypt</a:t>
            </a:r>
          </a:p>
          <a:p>
            <a:pPr lvl="1">
              <a:spcBef>
                <a:spcPts val="0"/>
              </a:spcBef>
              <a:buFont typeface="Arial" panose="020B0604020202020204" pitchFamily="34" charset="0"/>
              <a:buChar char="•"/>
            </a:pPr>
            <a:r>
              <a:rPr lang="en-US" altLang="en-US" sz="1400" dirty="0">
                <a:solidFill>
                  <a:schemeClr val="tx1"/>
                </a:solidFill>
              </a:rPr>
              <a:t>---Saudi Arabia, Canada</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Proactive  Spectrum Planning</a:t>
            </a: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85000"/>
                  </a:schemeClr>
                </a:solidFill>
              </a:rPr>
              <a:t>Stuart K.</a:t>
            </a:r>
          </a:p>
          <a:p>
            <a:pPr>
              <a:spcBef>
                <a:spcPts val="0"/>
              </a:spcBef>
            </a:pPr>
            <a:r>
              <a:rPr lang="en-US" altLang="en-US" sz="1800" b="0" dirty="0">
                <a:solidFill>
                  <a:schemeClr val="bg1">
                    <a:lumMod val="85000"/>
                  </a:schemeClr>
                </a:solidFill>
              </a:rPr>
              <a:t>		Seconded by: 	Hassan Y. </a:t>
            </a:r>
          </a:p>
          <a:p>
            <a:pPr>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solidFill>
                  <a:schemeClr val="bg1">
                    <a:lumMod val="75000"/>
                  </a:schemeClr>
                </a:solidFill>
                <a:ea typeface="SimSun" panose="02010600030101010101" pitchFamily="2" charset="-122"/>
                <a:hlinkClick r:id="rId3"/>
              </a:rPr>
              <a:t>https://mentor.ieee.org/802.18/dcn/21/18-21-0054-01-0000-minutes-electronic-interim-13-20may21-rr-tag-pty.docx</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21-May-2021 17:40:02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85000"/>
                  </a:schemeClr>
                </a:solidFill>
              </a:rPr>
              <a:t>Steve P.</a:t>
            </a:r>
          </a:p>
          <a:p>
            <a:pPr marL="0" indent="0">
              <a:spcBef>
                <a:spcPts val="0"/>
              </a:spcBef>
            </a:pPr>
            <a:r>
              <a:rPr lang="en-US" altLang="en-US" sz="1800" b="0" dirty="0">
                <a:solidFill>
                  <a:schemeClr val="bg1">
                    <a:lumMod val="85000"/>
                  </a:schemeClr>
                </a:solidFill>
              </a:rPr>
              <a:t>	Seconded by:   Al P.</a:t>
            </a:r>
          </a:p>
          <a:p>
            <a:pPr marL="0" indent="0">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15-22jul21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59558</TotalTime>
  <Words>11614</Words>
  <Application>Microsoft Office PowerPoint</Application>
  <PresentationFormat>Widescreen</PresentationFormat>
  <Paragraphs>1248</Paragraphs>
  <Slides>46</Slides>
  <Notes>33</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60" baseType="lpstr">
      <vt:lpstr>Arial</vt:lpstr>
      <vt:lpstr>Calibri</vt:lpstr>
      <vt:lpstr>Consolas</vt:lpstr>
      <vt:lpstr>Helvetica</vt:lpstr>
      <vt:lpstr>Loew Next Arabic Medium</vt:lpstr>
      <vt:lpstr>Monotype Sorts</vt:lpstr>
      <vt:lpstr>Symbol</vt:lpstr>
      <vt:lpstr>tahoma</vt:lpstr>
      <vt:lpstr>Times New Roman</vt:lpstr>
      <vt:lpstr>Verdana</vt:lpstr>
      <vt:lpstr>Wingdings</vt:lpstr>
      <vt:lpstr>Office Theme</vt:lpstr>
      <vt:lpstr>Document</vt:lpstr>
      <vt:lpstr>Packager Shell Object</vt:lpstr>
      <vt:lpstr>IEEE 802.18 RR-TAG Electronic Plenary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Teleconferences</vt:lpstr>
      <vt:lpstr>EU items to share -1</vt:lpstr>
      <vt:lpstr>EU items to share -2</vt:lpstr>
      <vt:lpstr>Other regions (outside EU-Stds and USA), items to share</vt:lpstr>
      <vt:lpstr>Other regions (outside EU-Stds and USA), items to share</vt:lpstr>
      <vt:lpstr>ITU-R items to share  -</vt:lpstr>
      <vt:lpstr>MSGs 6 GHz &amp; FCC - 1</vt:lpstr>
      <vt:lpstr>MSGs 6 GHz &amp; FCC - 2</vt:lpstr>
      <vt:lpstr>IEEE 802 Stds Table of Frequency Bands </vt:lpstr>
      <vt:lpstr>General Discussion Items </vt:lpstr>
      <vt:lpstr>General Discussion Items </vt:lpstr>
      <vt:lpstr>Actions / AOB / Recess</vt:lpstr>
      <vt:lpstr>2nd – call - Thursday (22Jul21) Agenda</vt:lpstr>
      <vt:lpstr>EU items to share -1</vt:lpstr>
      <vt:lpstr>EU items to share -2</vt:lpstr>
      <vt:lpstr>Other regions (outside EU-Stds and USA), items to share</vt:lpstr>
      <vt:lpstr>ITU-R items to share  -</vt:lpstr>
      <vt:lpstr>MSGs 6 GHz &amp; FCC</vt:lpstr>
      <vt:lpstr>IEEE 802 Stds Table of Frequency Bands </vt:lpstr>
      <vt:lpstr>General Discussion -</vt:lpstr>
      <vt:lpstr>General Discussion – FYI only</vt:lpstr>
      <vt:lpstr>Actions Required</vt:lpstr>
      <vt:lpstr>Any Other Business</vt:lpstr>
      <vt:lpstr>Adjourn</vt:lpstr>
      <vt:lpstr>PowerPoint Presentation</vt:lpstr>
      <vt:lpstr>PowerPoint Presentation</vt:lpstr>
      <vt:lpstr>PowerPoint Presentation</vt:lpstr>
      <vt:lpstr>ITU-R liaisons – 15jul21</vt:lpstr>
      <vt:lpstr>General Discussion</vt:lpstr>
      <vt:lpstr>Table of Frequency Bands – IEEE 802 Stds – background -1</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3790</cp:revision>
  <cp:lastPrinted>1601-01-01T00:00:00Z</cp:lastPrinted>
  <dcterms:created xsi:type="dcterms:W3CDTF">2016-03-03T14:54:45Z</dcterms:created>
  <dcterms:modified xsi:type="dcterms:W3CDTF">2021-07-15T13:35:40Z</dcterms:modified>
</cp:coreProperties>
</file>