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90" r:id="rId10"/>
    <p:sldId id="762" r:id="rId11"/>
    <p:sldId id="763" r:id="rId12"/>
    <p:sldId id="782" r:id="rId13"/>
    <p:sldId id="769" r:id="rId14"/>
    <p:sldId id="766" r:id="rId15"/>
    <p:sldId id="743" r:id="rId16"/>
    <p:sldId id="781" r:id="rId17"/>
    <p:sldId id="650" r:id="rId18"/>
    <p:sldId id="498" r:id="rId19"/>
    <p:sldId id="402" r:id="rId20"/>
    <p:sldId id="403" r:id="rId21"/>
    <p:sldId id="777" r:id="rId22"/>
    <p:sldId id="778" r:id="rId23"/>
    <p:sldId id="774" r:id="rId24"/>
    <p:sldId id="717" r:id="rId25"/>
    <p:sldId id="768" r:id="rId26"/>
    <p:sldId id="737" r:id="rId27"/>
    <p:sldId id="739" r:id="rId28"/>
    <p:sldId id="728" r:id="rId29"/>
    <p:sldId id="656" r:id="rId30"/>
    <p:sldId id="65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D5F4FF"/>
    <a:srgbClr val="FF9999"/>
    <a:srgbClr val="FF7C80"/>
    <a:srgbClr val="990033"/>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391" autoAdjust="0"/>
  </p:normalViewPr>
  <p:slideViewPr>
    <p:cSldViewPr>
      <p:cViewPr varScale="1">
        <p:scale>
          <a:sx n="98" d="100"/>
          <a:sy n="98" d="100"/>
        </p:scale>
        <p:origin x="102" y="180"/>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12-Jul-21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4/" TargetMode="External"/><Relationship Id="rId4" Type="http://schemas.openxmlformats.org/officeDocument/2006/relationships/hyperlink" Target="https://www.ecodocdb.dk/download/cc03c766-35f8/ECC%20Report%20302.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400" b="0" dirty="0">
                <a:solidFill>
                  <a:srgbClr val="000000"/>
                </a:solidFill>
                <a:effectLst/>
                <a:ea typeface="Calibri" panose="020F0502020204030204" pitchFamily="34" charset="0"/>
              </a:rPr>
              <a:t> </a:t>
            </a:r>
            <a:r>
              <a:rPr lang="en-US" sz="1400" b="0" u="sng" dirty="0">
                <a:solidFill>
                  <a:srgbClr val="000000"/>
                </a:solidFill>
                <a:effectLst/>
                <a:ea typeface="Calibri" panose="020F0502020204030204" pitchFamily="34" charset="0"/>
              </a:rPr>
              <a:t>Background</a:t>
            </a:r>
            <a:r>
              <a:rPr lang="en-US" sz="14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400" dirty="0">
                <a:solidFill>
                  <a:srgbClr val="000000"/>
                </a:solidFill>
                <a:effectLst/>
                <a:ea typeface="Calibri" panose="020F0502020204030204" pitchFamily="34" charset="0"/>
              </a:rPr>
              <a:t>the 57-71 GHz band. </a:t>
            </a:r>
            <a:r>
              <a:rPr lang="en-US" sz="1400" b="0" dirty="0">
                <a:solidFill>
                  <a:srgbClr val="000000"/>
                </a:solidFill>
                <a:effectLst/>
                <a:ea typeface="Calibri" panose="020F0502020204030204" pitchFamily="34" charset="0"/>
              </a:rPr>
              <a:t>Unlicensed devices that operate here generally include indoor/outdoor communication devices such as </a:t>
            </a:r>
            <a:r>
              <a:rPr lang="en-US" sz="1400" b="0" dirty="0" err="1">
                <a:solidFill>
                  <a:srgbClr val="000000"/>
                </a:solidFill>
                <a:effectLst/>
                <a:ea typeface="Calibri" panose="020F0502020204030204" pitchFamily="34" charset="0"/>
              </a:rPr>
              <a:t>WiGig</a:t>
            </a:r>
            <a:r>
              <a:rPr lang="en-US" sz="14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4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ts val="0"/>
              </a:spcBef>
              <a:spcAft>
                <a:spcPts val="0"/>
              </a:spcAft>
              <a:buClr>
                <a:srgbClr val="000000"/>
              </a:buClr>
              <a:buSzPct val="100000"/>
              <a:buFont typeface="Arial" panose="020B0604020202020204" pitchFamily="34" charset="0"/>
              <a:buChar char="•"/>
              <a:tabLst/>
              <a:defRPr/>
            </a:pPr>
            <a:endParaRPr lang="en-US" sz="1400" b="0" dirty="0">
              <a:effectLst/>
              <a:latin typeface="Consolas" panose="020B0609020204030204" pitchFamily="49" charset="0"/>
              <a:ea typeface="Calibri" panose="020F0502020204030204" pitchFamily="34" charset="0"/>
            </a:endParaRPr>
          </a:p>
          <a:p>
            <a:pPr marL="0" marR="0" lvl="0" indent="0" algn="l" defTabSz="449263" rtl="0" eaLnBrk="0" fontAlgn="base" latinLnBrk="0" hangingPunct="0">
              <a:lnSpc>
                <a:spcPct val="100000"/>
              </a:lnSpc>
              <a:spcBef>
                <a:spcPts val="0"/>
              </a:spcBef>
              <a:spcAft>
                <a:spcPts val="0"/>
              </a:spcAft>
              <a:buClr>
                <a:srgbClr val="000000"/>
              </a:buClr>
              <a:buSzPct val="100000"/>
              <a:buFont typeface="Arial" panose="020B0604020202020204" pitchFamily="34" charset="0"/>
              <a:buChar char="•"/>
              <a:tabLst/>
              <a:defRPr/>
            </a:pPr>
            <a:r>
              <a:rPr lang="en-US" sz="1400" b="0" dirty="0">
                <a:effectLst/>
                <a:latin typeface="Consolas" panose="020B0609020204030204" pitchFamily="49" charset="0"/>
                <a:ea typeface="Calibri" panose="020F0502020204030204" pitchFamily="34" charset="0"/>
              </a:rPr>
              <a:t> </a:t>
            </a:r>
            <a:r>
              <a:rPr lang="en-US" sz="1600" b="1" i="0" u="none" strike="noStrike" kern="1200" dirty="0">
                <a:solidFill>
                  <a:srgbClr val="000000"/>
                </a:solidFill>
                <a:effectLst/>
                <a:ea typeface="Times New Roman" panose="02020603050405020304" pitchFamily="18" charset="0"/>
              </a:rPr>
              <a:t>Abstract: </a:t>
            </a:r>
            <a:r>
              <a:rPr lang="en-US" sz="1600" b="0" i="0" dirty="0">
                <a:solidFill>
                  <a:srgbClr val="333333"/>
                </a:solidFill>
                <a:effectLst/>
              </a:rPr>
              <a:t>In this document, the Commission aims to enhance the spectral efficiency of wireless microphones by permitting a recently developed type of wireless microphone system, termed herein as a Wireless Multi-Channel Audio System (WMAS), to operate in certain frequency bands. This emerging technology would enable more wireless microphones to operate in the spectrum available for wireless microphone operations, and thus advances an important Commission goal of promoting efficient spectrum use. The Commission proposes to revise the applicable technical rules for operation of low-power auxiliary station (LPAS) devices to permit WMAS to operate in the broadcast television (TV) bands and other LPAS frequency bands on a licensed basis. The Commission also proposes to update the existing LPAS and wireless microphone rules to reflect the end of the post-Incentive auction transition period and update references to international wireless microphone standards.</a:t>
            </a:r>
          </a:p>
          <a:p>
            <a:pPr marL="0" marR="0">
              <a:spcBef>
                <a:spcPts val="0"/>
              </a:spcBef>
              <a:spcAft>
                <a:spcPts val="0"/>
              </a:spcAft>
              <a:buFont typeface="Arial" panose="020B0604020202020204" pitchFamily="34" charset="0"/>
              <a:buChar char="•"/>
            </a:pPr>
            <a:endParaRPr lang="en-US" sz="1600" b="0" dirty="0">
              <a:effectLst/>
              <a:ea typeface="Calibri" panose="020F0502020204030204" pitchFamily="34" charset="0"/>
            </a:endParaRPr>
          </a:p>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35383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de-DE" sz="1200" b="1" i="0" dirty="0">
                <a:solidFill>
                  <a:srgbClr val="4D5156"/>
                </a:solidFill>
                <a:effectLst/>
              </a:rPr>
              <a:t> </a:t>
            </a:r>
            <a:r>
              <a:rPr lang="en-US" sz="1200" dirty="0">
                <a:solidFill>
                  <a:schemeClr val="tx1"/>
                </a:solidFill>
              </a:rPr>
              <a:t>ETSI - ERM - </a:t>
            </a:r>
            <a:r>
              <a:rPr lang="en-US" altLang="en-US" sz="1200" b="0" dirty="0">
                <a:hlinkClick r:id="rId5"/>
              </a:rPr>
              <a:t>&lt;TG-11&gt;</a:t>
            </a:r>
            <a:r>
              <a:rPr lang="en-US" altLang="en-US" sz="1200" b="0" dirty="0"/>
              <a:t>  </a:t>
            </a:r>
            <a:r>
              <a:rPr lang="en-US" sz="1200" dirty="0">
                <a:solidFill>
                  <a:schemeClr val="tx1"/>
                </a:solidFill>
              </a:rPr>
              <a:t>next meeting #57 </a:t>
            </a:r>
            <a:endParaRPr lang="de-DE" sz="1200" b="1" i="0" dirty="0">
              <a:solidFill>
                <a:srgbClr val="4D5156"/>
              </a:solidFill>
              <a:effectLs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en-US" sz="1200" dirty="0">
                <a:solidFill>
                  <a:schemeClr val="tx1"/>
                </a:solidFill>
              </a:rPr>
              <a:t>CEPT–ECC  </a:t>
            </a:r>
            <a:r>
              <a:rPr lang="en-US" sz="1200" b="0" dirty="0">
                <a:solidFill>
                  <a:schemeClr val="tx1"/>
                </a:solidFill>
                <a:hlinkClick r:id="rId6"/>
              </a:rPr>
              <a:t>&lt;SE24&gt;</a:t>
            </a:r>
            <a:r>
              <a:rPr lang="en-US" sz="1200" b="0" dirty="0">
                <a:solidFill>
                  <a:schemeClr val="tx1"/>
                </a:solidFill>
              </a:rPr>
              <a:t>   </a:t>
            </a:r>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795522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Char char="•"/>
            </a:pP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21103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9342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08jul21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08jul21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08jul21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802.18-21/0084r01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LoginRedirection.aspx?ReturnUrl=%2fngppapp%2fContributionCreation.aspx%3fprimarykeys%3d22786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mentor.ieee.org/802.18/dcn/21/18-21-0083-00-0000-european-commission-decision-eu-2021-1067-for-6ghz-in-ojeu.pdf" TargetMode="External"/><Relationship Id="rId5" Type="http://schemas.openxmlformats.org/officeDocument/2006/relationships/hyperlink" Target="https://www.etsi.org/deliver/etsi_en/" TargetMode="External"/><Relationship Id="rId10" Type="http://schemas.openxmlformats.org/officeDocument/2006/relationships/hyperlink" Target="https://portal.etsi.org/tb.aspx?tbid=442&amp;SubTB=442"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286&amp;SubTB=286"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Pages/144207.aspx" TargetMode="External"/><Relationship Id="rId7" Type="http://schemas.openxmlformats.org/officeDocument/2006/relationships/hyperlink" Target="https://mentor.ieee.org/802.18/dcn/21/18-21-0070-00-0000-canadian-6-ghz-consultation-rss-248.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rabc-cccr.ca/ised-radio-standards-specifications-rss-248-issue-1-june-2021-draft-radio-local-area-network-rlan-devices-in-the-5925-7125-mhz-band/" TargetMode="External"/><Relationship Id="rId5" Type="http://schemas.openxmlformats.org/officeDocument/2006/relationships/hyperlink" Target="mailto:Spectrum.Strategy@citc.gov.sa" TargetMode="External"/><Relationship Id="rId4" Type="http://schemas.openxmlformats.org/officeDocument/2006/relationships/hyperlink" Target="https://mentor.ieee.org/802.18/dcn/21/18-21-0074-00-0000-saudi-arabia-radio-spectrum-allocation-and-use-regulation-for-wlan-applic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086-00-0000-ls-for-updating-itu-r-m-2012-to-rev-6.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21/18-21-0039-00-0000-ieee-802-viewpoints-on-wrc-23-agenda-items.pptx" TargetMode="External"/><Relationship Id="rId4" Type="http://schemas.openxmlformats.org/officeDocument/2006/relationships/hyperlink" Target="https://mentor.ieee.org/802.18/dcn/21/18-21-0080-00-0000-request-for-information-itu-r-wp-1a.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6-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www.federalregister.gov/d/2021-10716?utm_medium=email&amp;utm_campaign=subscription*mailing*list&amp;utm_source=federalregister.gov__;Kys!!F7jv3iA!j87MsttnSpmKFqGfoadDmPUhrBzJed2NK7q_uNXa2NLBjWF_ciMxm-zV9QjeioLFkA$" TargetMode="External"/><Relationship Id="rId3" Type="http://schemas.openxmlformats.org/officeDocument/2006/relationships/hyperlink" Target="https://www.fcc.gov/document/fcc-announces-tentative-agenda-july-open-meeting-8" TargetMode="External"/><Relationship Id="rId7" Type="http://schemas.openxmlformats.org/officeDocument/2006/relationships/hyperlink" Target="https://urldefense.com/v3/__https:/www.govinfo.gov/content/pkg/FR-2021-07-01/pdf/2021-10716.pdf?utm_campaign=subscription*mailing*list&amp;utm_source=federalregister.gov&amp;utm_medium=email__;Kys!!F7jv3iA!j87MsttnSpmKFqGfoadDmPUhrBzJed2NK7q_uNXa2NLBjWF_ciMxm-zV9QjDsurfdA$"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1/07/01/2021-10716/wireless-microphones-in-the-tv-bands-600-mhz-guard-band-600-mhz-duplex-gap-and-the-9415-944-mhz?utm_source=federalregister.gov&amp;utm_medium=email&amp;utm_campaign=subscription*mailing*list__;Kys!!F7jv3iA!j87MsttnSpmKFqGfoadDmPUhrBzJed2NK7q_uNXa2NLBjWF_ciMxm-zV9QhcdNn8aQ$" TargetMode="External"/><Relationship Id="rId5" Type="http://schemas.openxmlformats.org/officeDocument/2006/relationships/hyperlink" Target="https://urldefense.com/v3/__https:/mentor.ieee.org/802.18/dcn/21/18-21-0079-00-0000-fcc-nprm-allowing-expanded-flexibility-for-radar-operation-in-57-64-ghz-band.docx__;!!F7jv3iA!iHSNDjm_0wQnPNpjM0_urBR1YgYnCXA02Aa3pUkbzQ5nksw-fG7CyqIZkPEzErWp_g$" TargetMode="External"/><Relationship Id="rId4" Type="http://schemas.openxmlformats.org/officeDocument/2006/relationships/hyperlink" Target="https://docs.fcc.gov/public/attachments/DOC-373482A1.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apetrick@ieee.org"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82-00-0000-minutes-01jul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mailto:stuart@ok-brit.com" TargetMode="External"/><Relationship Id="rId4" Type="http://schemas.openxmlformats.org/officeDocument/2006/relationships/hyperlink" Target="https://urldefense.com/v3/__https:/www.ieee802.org/18/RRTAG_Voters.pdf__;!!F7jv3iA!nEuOkVitFVRw_Qm9zNCzAU62sjb8Xc938eoHxAwSXpzBwUFBETuwZ3CVIdNGb8XWJ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08jul21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08 July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Is the EC 6 GHz Decision on the OJEU yet? yes</a:t>
            </a:r>
          </a:p>
          <a:p>
            <a:pPr lvl="1">
              <a:spcBef>
                <a:spcPts val="0"/>
              </a:spcBef>
              <a:buFont typeface="Arial" panose="020B0604020202020204" pitchFamily="34" charset="0"/>
              <a:buChar char="•"/>
            </a:pPr>
            <a:r>
              <a:rPr lang="en-US" sz="1400" dirty="0">
                <a:solidFill>
                  <a:schemeClr val="tx1"/>
                </a:solidFill>
                <a:hlinkClick r:id="rId6"/>
              </a:rPr>
              <a:t>https://mentor.ieee.org/802.18/dcn/21/18-21-0083-00-0000-european-commission-decision-eu-2021-1067-for-6ghz-in-ojeu.pdf</a:t>
            </a:r>
            <a:r>
              <a:rPr lang="en-US" sz="14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p>
          <a:p>
            <a:pPr lvl="1">
              <a:spcBef>
                <a:spcPts val="0"/>
              </a:spcBef>
              <a:buFont typeface="Arial" panose="020B0604020202020204" pitchFamily="34" charset="0"/>
              <a:buChar char="•"/>
            </a:pPr>
            <a:r>
              <a:rPr lang="en-US" sz="1600" i="0" dirty="0">
                <a:solidFill>
                  <a:schemeClr val="tx1"/>
                </a:solidFill>
                <a:effectLst/>
              </a:rPr>
              <a:t>nothing shared </a:t>
            </a: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endParaRPr lang="en-US" sz="1200" dirty="0">
              <a:solidFill>
                <a:srgbClr val="222222"/>
              </a:solidFill>
            </a:endParaRPr>
          </a:p>
          <a:p>
            <a:pPr lvl="1">
              <a:spcBef>
                <a:spcPts val="0"/>
              </a:spcBef>
              <a:buFont typeface="Arial" panose="020B0604020202020204" pitchFamily="34" charset="0"/>
              <a:buChar char="•"/>
            </a:pPr>
            <a:r>
              <a:rPr lang="en-US" sz="1200" dirty="0">
                <a:solidFill>
                  <a:srgbClr val="222222"/>
                </a:solidFill>
              </a:rPr>
              <a:t>24jun: </a:t>
            </a:r>
            <a:r>
              <a:rPr lang="en-US" sz="1200" i="0" dirty="0">
                <a:solidFill>
                  <a:srgbClr val="222222"/>
                </a:solidFill>
                <a:effectLst/>
              </a:rPr>
              <a:t>For those with an ETSI account or access to .11 private area there is a clean next draft of the  6 GHz standard,  </a:t>
            </a:r>
            <a:r>
              <a:rPr lang="en-US" sz="1200" dirty="0">
                <a:effectLst/>
                <a:latin typeface="Times New Roman" panose="02020603050405020304" pitchFamily="18" charset="0"/>
                <a:ea typeface="SimSun" panose="02010600030101010101" pitchFamily="2" charset="-122"/>
              </a:rPr>
              <a:t>(and the 5GHz clean draft will also be there.) 		</a:t>
            </a:r>
            <a:r>
              <a:rPr lang="en-US" sz="1000" u="sng" dirty="0">
                <a:solidFill>
                  <a:srgbClr val="0000FF"/>
                </a:solidFill>
                <a:effectLst/>
                <a:ea typeface="Calibri" panose="020F0502020204030204" pitchFamily="34" charset="0"/>
                <a:hlinkClick r:id="rId8"/>
              </a:rPr>
              <a:t>BRAN(21)110053r1 - Clean proposal for EN 303 687 v0.0.13</a:t>
            </a:r>
            <a:r>
              <a:rPr lang="en-US" sz="1000" u="sng" dirty="0">
                <a:solidFill>
                  <a:srgbClr val="0000FF"/>
                </a:solidFill>
                <a:effectLst/>
                <a:ea typeface="Calibri" panose="020F0502020204030204" pitchFamily="34" charset="0"/>
              </a:rPr>
              <a:t>.  </a:t>
            </a:r>
            <a:endParaRPr lang="en-US" sz="1000" dirty="0">
              <a:solidFill>
                <a:srgbClr val="222222"/>
              </a:solidFill>
            </a:endParaRPr>
          </a:p>
          <a:p>
            <a:pPr lvl="2">
              <a:spcBef>
                <a:spcPts val="0"/>
              </a:spcBef>
              <a:buFont typeface="Arial" panose="020B0604020202020204" pitchFamily="34" charset="0"/>
              <a:buChar char="•"/>
            </a:pPr>
            <a:r>
              <a:rPr lang="en-US" sz="1200" i="0" dirty="0">
                <a:solidFill>
                  <a:srgbClr val="222222"/>
                </a:solidFill>
                <a:effectLst/>
              </a:rPr>
              <a:t>CDC and test of CDC </a:t>
            </a:r>
            <a:r>
              <a:rPr lang="en-US" sz="1200" dirty="0">
                <a:solidFill>
                  <a:srgbClr val="222222"/>
                </a:solidFill>
              </a:rPr>
              <a:t>document still being worked, </a:t>
            </a:r>
            <a:r>
              <a:rPr lang="en-US" sz="1200" i="0" dirty="0">
                <a:solidFill>
                  <a:srgbClr val="222222"/>
                </a:solidFill>
                <a:effectLst/>
              </a:rPr>
              <a:t>RFC 5985, HART.  </a:t>
            </a:r>
            <a:r>
              <a:rPr lang="en-US" sz="1200" dirty="0">
                <a:solidFill>
                  <a:srgbClr val="222222"/>
                </a:solidFill>
              </a:rPr>
              <a:t>Will be an Annex in the 5 GHz standard. </a:t>
            </a:r>
            <a:endParaRPr lang="en-US" sz="1200" i="0" dirty="0">
              <a:solidFill>
                <a:srgbClr val="222222"/>
              </a:solidFill>
              <a:effectLst/>
            </a:endParaRPr>
          </a:p>
          <a:p>
            <a:pPr lvl="2">
              <a:spcBef>
                <a:spcPts val="0"/>
              </a:spcBef>
              <a:buFont typeface="Arial" panose="020B0604020202020204" pitchFamily="34" charset="0"/>
              <a:buChar char="•"/>
            </a:pPr>
            <a:r>
              <a:rPr lang="en-US" sz="1200" dirty="0">
                <a:solidFill>
                  <a:srgbClr val="222222"/>
                </a:solidFill>
              </a:rPr>
              <a:t>In the 6 GHz </a:t>
            </a:r>
            <a:r>
              <a:rPr lang="en-US" sz="1200" i="0" dirty="0">
                <a:solidFill>
                  <a:srgbClr val="222222"/>
                </a:solidFill>
                <a:effectLst/>
              </a:rPr>
              <a:t>Standard </a:t>
            </a:r>
            <a:r>
              <a:rPr lang="en-US" sz="1200" dirty="0">
                <a:solidFill>
                  <a:srgbClr val="222222"/>
                </a:solidFill>
              </a:rPr>
              <a:t>CDC</a:t>
            </a:r>
            <a:r>
              <a:rPr lang="en-US" sz="1200" i="0" dirty="0">
                <a:solidFill>
                  <a:srgbClr val="222222"/>
                </a:solidFill>
                <a:effectLst/>
              </a:rPr>
              <a:t> will be in Notes.   </a:t>
            </a:r>
            <a:r>
              <a:rPr lang="en-US" sz="1200" b="1" i="0" dirty="0">
                <a:solidFill>
                  <a:srgbClr val="222222"/>
                </a:solidFill>
                <a:effectLst/>
              </a:rPr>
              <a:t>Note the differences of 5GHz and 6GHz docs and philosophies. </a:t>
            </a:r>
          </a:p>
          <a:p>
            <a:pPr lvl="2">
              <a:spcBef>
                <a:spcPts val="0"/>
              </a:spcBef>
              <a:buFont typeface="Arial" panose="020B0604020202020204" pitchFamily="34" charset="0"/>
              <a:buChar char="•"/>
            </a:pPr>
            <a:r>
              <a:rPr lang="en-US" sz="1200" dirty="0">
                <a:solidFill>
                  <a:srgbClr val="222222"/>
                </a:solidFill>
              </a:rPr>
              <a:t>Later input:  ad </a:t>
            </a:r>
            <a:r>
              <a:rPr lang="en-US" sz="1200" dirty="0" err="1">
                <a:solidFill>
                  <a:srgbClr val="222222"/>
                </a:solidFill>
              </a:rPr>
              <a:t>hocs</a:t>
            </a:r>
            <a:r>
              <a:rPr lang="en-US" sz="1200" dirty="0">
                <a:solidFill>
                  <a:srgbClr val="222222"/>
                </a:solidFill>
              </a:rPr>
              <a:t> 01,02,06sept21 on 6GHz EN 303 867;  and 07sep21 on White Space Devices EN 301 598 </a:t>
            </a:r>
            <a:endParaRPr lang="en-US" sz="1200" i="0" dirty="0">
              <a:solidFill>
                <a:srgbClr val="222222"/>
              </a:solidFill>
              <a:effectLst/>
            </a:endParaRPr>
          </a:p>
          <a:p>
            <a:pPr lvl="1">
              <a:spcBef>
                <a:spcPts val="0"/>
              </a:spcBef>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EN 301 893 (5 GHz), </a:t>
            </a:r>
            <a:r>
              <a:rPr lang="en-US" sz="1200" dirty="0">
                <a:ea typeface="Calibri" panose="020F0502020204030204" pitchFamily="34" charset="0"/>
                <a:cs typeface="Times New Roman" panose="02020603050405020304" pitchFamily="18" charset="0"/>
              </a:rPr>
              <a:t> </a:t>
            </a:r>
            <a:r>
              <a:rPr lang="en-US" sz="1200" b="0" dirty="0">
                <a:effectLst/>
                <a:ea typeface="Calibri" panose="020F0502020204030204" pitchFamily="34" charset="0"/>
                <a:cs typeface="Times New Roman" panose="02020603050405020304" pitchFamily="18" charset="0"/>
              </a:rPr>
              <a:t>EN 303 687 (6 GHz), User Access Restrictions (UAR), </a:t>
            </a:r>
            <a:r>
              <a:rPr lang="en-US" sz="1200" dirty="0">
                <a:solidFill>
                  <a:schemeClr val="tx1"/>
                </a:solidFill>
              </a:rPr>
              <a:t>Country Determination Capability (CDC)</a:t>
            </a:r>
            <a:endParaRPr lang="en-US" sz="1200" b="0" dirty="0">
              <a:solidFill>
                <a:schemeClr val="tx1"/>
              </a:solidFill>
              <a:effectLst/>
              <a:ea typeface="Calibri" panose="020F0502020204030204" pitchFamily="34" charset="0"/>
              <a:cs typeface="Times New Roman" panose="02020603050405020304" pitchFamily="18" charset="0"/>
            </a:endParaRPr>
          </a:p>
          <a:p>
            <a:pPr marL="0" indent="0">
              <a:spcBef>
                <a:spcPts val="0"/>
              </a:spcBef>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9"/>
              </a:rPr>
              <a:t>&lt;ERM&gt;</a:t>
            </a:r>
            <a:r>
              <a:rPr lang="en-US" sz="1600" b="0" dirty="0"/>
              <a:t> </a:t>
            </a:r>
            <a:r>
              <a:rPr lang="en-US" sz="1600" dirty="0">
                <a:solidFill>
                  <a:schemeClr val="tx1"/>
                </a:solidFill>
              </a:rPr>
              <a:t>next meeting #74b 23jun21-25oct21, correspondence ; #75 26-29oct21</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10"/>
              </a:rPr>
              <a:t>&lt;TG-11&gt;</a:t>
            </a:r>
            <a:r>
              <a:rPr lang="en-US" altLang="en-US" sz="1600" b="0" dirty="0"/>
              <a:t>  </a:t>
            </a:r>
            <a:r>
              <a:rPr lang="en-US" sz="1600" dirty="0">
                <a:solidFill>
                  <a:schemeClr val="tx1"/>
                </a:solidFill>
              </a:rPr>
              <a:t>next meeting #57 </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800" dirty="0">
                <a:solidFill>
                  <a:schemeClr val="tx1"/>
                </a:solidFill>
              </a:rPr>
              <a:t>Note: </a:t>
            </a:r>
            <a:r>
              <a:rPr lang="en-US" sz="1800" b="0" dirty="0">
                <a:solidFill>
                  <a:schemeClr val="tx1"/>
                </a:solidFill>
              </a:rPr>
              <a:t>message from CEPT president, that looking at allowing some physical face-2-face meetings sometime after 01sept but have to allow remote attendees so a hybrid.  and the face2face portion will have restrictions.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br>
              <a:rPr lang="en-US" sz="1600" dirty="0">
                <a:solidFill>
                  <a:schemeClr val="tx1"/>
                </a:solidFill>
                <a:effectLst/>
                <a:ea typeface="Times New Roman" panose="02020603050405020304" pitchFamily="18" charset="0"/>
              </a:rPr>
            </a:b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tx1"/>
                </a:solidFill>
              </a:rPr>
              <a:t>nothing was shared</a:t>
            </a:r>
            <a:r>
              <a:rPr lang="en-US" sz="1600" dirty="0">
                <a:solidFill>
                  <a:schemeClr val="bg1">
                    <a:lumMod val="75000"/>
                  </a:schemeClr>
                </a:solidFill>
              </a:rPr>
              <a:t>.  </a:t>
            </a:r>
          </a:p>
          <a:p>
            <a:pPr lvl="1">
              <a:spcBef>
                <a:spcPts val="0"/>
              </a:spcBef>
              <a:spcAft>
                <a:spcPts val="0"/>
              </a:spcAft>
              <a:buFont typeface="Arial" panose="020B0604020202020204" pitchFamily="34" charset="0"/>
              <a:buChar char="•"/>
            </a:pPr>
            <a:r>
              <a:rPr lang="en-US" sz="1400" b="1" dirty="0">
                <a:solidFill>
                  <a:schemeClr val="tx1"/>
                </a:solidFill>
              </a:rPr>
              <a:t>03jun: </a:t>
            </a:r>
            <a:r>
              <a:rPr lang="en-US" sz="14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400" b="0" i="0" dirty="0" err="1">
                <a:solidFill>
                  <a:schemeClr val="tx1"/>
                </a:solidFill>
                <a:effectLst/>
              </a:rPr>
              <a:t>MHz.</a:t>
            </a:r>
            <a:r>
              <a:rPr lang="en-US" altLang="en-US" sz="1400" dirty="0">
                <a:solidFill>
                  <a:schemeClr val="tx1"/>
                </a:solidFill>
              </a:rPr>
              <a:t>  </a:t>
            </a:r>
            <a:endParaRPr lang="en-US" altLang="en-US" sz="1600" dirty="0">
              <a:solidFill>
                <a:schemeClr val="tx1"/>
              </a:solidFill>
            </a:endParaRP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chemeClr val="tx1"/>
                </a:solidFill>
              </a:rPr>
              <a:t>nothing was shared.  </a:t>
            </a:r>
          </a:p>
          <a:p>
            <a:pPr lvl="1">
              <a:spcBef>
                <a:spcPts val="0"/>
              </a:spcBef>
              <a:spcAft>
                <a:spcPts val="0"/>
              </a:spcAft>
              <a:buFont typeface="Arial" panose="020B0604020202020204" pitchFamily="34" charset="0"/>
              <a:buChar char="•"/>
            </a:pPr>
            <a:r>
              <a:rPr lang="en-US" sz="1200" b="1" dirty="0">
                <a:solidFill>
                  <a:schemeClr val="tx1"/>
                </a:solidFill>
                <a:effectLst/>
              </a:rPr>
              <a:t>03jun: </a:t>
            </a:r>
            <a:r>
              <a:rPr lang="en-US" sz="1200" dirty="0">
                <a:solidFill>
                  <a:schemeClr val="tx1"/>
                </a:solidFill>
                <a:effectLst/>
              </a:rPr>
              <a:t>WGFM approved for public consultation, a new draft ECC Report on 5.8 GHz RLAN and a draft new ECC Report on </a:t>
            </a:r>
            <a:r>
              <a:rPr lang="en-US" sz="1200" dirty="0" err="1">
                <a:solidFill>
                  <a:schemeClr val="tx1"/>
                </a:solidFill>
                <a:effectLst/>
              </a:rPr>
              <a:t>digitising</a:t>
            </a:r>
            <a:r>
              <a:rPr lang="en-US" sz="1200" dirty="0">
                <a:solidFill>
                  <a:schemeClr val="tx1"/>
                </a:solidFill>
                <a:effectLst/>
              </a:rPr>
              <a:t> Maritime VHF communications. The meeting also agreed the public consultation of a new ECC Decision on HD GB-SAR and a new ECC Decision on FSS uplink in Q&amp;V bands. Additionally, there were several amendments agreed for public consultation to Recommendations for SRD and FRMCS.</a:t>
            </a:r>
          </a:p>
          <a:p>
            <a:pPr lvl="2">
              <a:spcBef>
                <a:spcPts val="0"/>
              </a:spcBef>
              <a:spcAft>
                <a:spcPts val="0"/>
              </a:spcAft>
              <a:buFont typeface="Arial" panose="020B0604020202020204" pitchFamily="34" charset="0"/>
              <a:buChar char="•"/>
            </a:pPr>
            <a:r>
              <a:rPr lang="en-US" sz="1200" dirty="0">
                <a:solidFill>
                  <a:schemeClr val="tx1"/>
                </a:solidFill>
                <a:effectLst/>
              </a:rPr>
              <a:t>Approved by WG FM for public consultation;    Draft new ECC Report on RLAN at 5.8 GHz;  		Draft revision of ERC/REC 70-03 Annex – several </a:t>
            </a:r>
          </a:p>
          <a:p>
            <a:pPr lvl="2">
              <a:spcBef>
                <a:spcPts val="0"/>
              </a:spcBef>
              <a:spcAft>
                <a:spcPts val="0"/>
              </a:spcAft>
              <a:buFont typeface="Arial" panose="020B0604020202020204" pitchFamily="34" charset="0"/>
              <a:buChar char="•"/>
            </a:pPr>
            <a:r>
              <a:rPr lang="en-US" sz="1200" dirty="0">
                <a:solidFill>
                  <a:schemeClr val="tx1"/>
                </a:solidFill>
                <a:effectLst/>
              </a:rPr>
              <a:t>To be approved by the ECC for publication;  	 Draft revision of ECC/DEC/(04)08 on RLAN at 5 GHz;  	Draft CEPT Report 79 on RLAN at 5 GHz</a:t>
            </a:r>
          </a:p>
          <a:p>
            <a:pPr lvl="3">
              <a:spcBef>
                <a:spcPts val="0"/>
              </a:spcBef>
              <a:spcAft>
                <a:spcPts val="0"/>
              </a:spcAft>
              <a:buFont typeface="Arial" panose="020B0604020202020204" pitchFamily="34" charset="0"/>
              <a:buChar char="•"/>
            </a:pPr>
            <a:endParaRPr lang="en-US" sz="10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buFont typeface="Arial" panose="020B0604020202020204" pitchFamily="34" charset="0"/>
              <a:buChar char="•"/>
            </a:pPr>
            <a:r>
              <a:rPr lang="en-US" sz="1600" dirty="0">
                <a:solidFill>
                  <a:schemeClr val="tx1"/>
                </a:solidFill>
              </a:rPr>
              <a:t>nothing was shared.  </a:t>
            </a:r>
          </a:p>
          <a:p>
            <a:pPr lvl="1">
              <a:spcBef>
                <a:spcPts val="0"/>
              </a:spcBef>
              <a:buFont typeface="Arial" panose="020B0604020202020204" pitchFamily="34" charset="0"/>
              <a:buChar char="•"/>
            </a:pPr>
            <a:r>
              <a:rPr lang="en-US" sz="1400" dirty="0">
                <a:solidFill>
                  <a:schemeClr val="tx1"/>
                </a:solidFill>
              </a:rPr>
              <a:t>17jun: New rapporteur from France, this will affect style and substance. </a:t>
            </a:r>
          </a:p>
          <a:p>
            <a:pPr lvl="3">
              <a:spcBef>
                <a:spcPts val="0"/>
              </a:spcBef>
              <a:buFont typeface="Arial" panose="020B0604020202020204" pitchFamily="34" charset="0"/>
              <a:buChar char="•"/>
            </a:pPr>
            <a:r>
              <a:rPr lang="en-US" sz="1400" dirty="0">
                <a:solidFill>
                  <a:schemeClr val="tx1"/>
                </a:solidFill>
              </a:rPr>
              <a:t>FAUSSURIER Emmanuel via Fm-57 &lt;fm-57@list.cept.org&gt;</a:t>
            </a:r>
          </a:p>
          <a:p>
            <a:pPr lvl="2">
              <a:spcBef>
                <a:spcPts val="0"/>
              </a:spcBef>
              <a:buFont typeface="Arial" panose="020B0604020202020204" pitchFamily="34" charset="0"/>
              <a:buChar char="•"/>
            </a:pPr>
            <a:r>
              <a:rPr lang="en-US" sz="1400" dirty="0">
                <a:solidFill>
                  <a:schemeClr val="tx1"/>
                </a:solidFill>
              </a:rPr>
              <a:t>Side item UK is out now and FM57 (and other groups) working through that. </a:t>
            </a:r>
          </a:p>
          <a:p>
            <a:pPr marL="457200" lvl="1"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nothing shared </a:t>
            </a:r>
          </a:p>
          <a:p>
            <a:pPr>
              <a:spcBef>
                <a:spcPts val="0"/>
              </a:spcBef>
              <a:spcAft>
                <a:spcPts val="0"/>
              </a:spcAft>
              <a:buFont typeface="Arial" panose="020B0604020202020204" pitchFamily="34" charset="0"/>
              <a:buChar char="•"/>
              <a:tabLst>
                <a:tab pos="457200" algn="l"/>
              </a:tabLst>
            </a:pPr>
            <a:r>
              <a:rPr lang="en-US" sz="180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Reminders from before: </a:t>
            </a:r>
          </a:p>
          <a:p>
            <a:pPr marL="0">
              <a:spcBef>
                <a:spcPts val="0"/>
              </a:spcBef>
              <a:spcAft>
                <a:spcPts val="0"/>
              </a:spcAft>
              <a:buFont typeface="Arial" panose="020B0604020202020204" pitchFamily="34" charset="0"/>
              <a:buChar char="•"/>
            </a:pPr>
            <a:r>
              <a:rPr lang="en-US" sz="1600" b="0" u="none" strike="noStrike" baseline="0" dirty="0">
                <a:solidFill>
                  <a:schemeClr val="tx1"/>
                </a:solidFill>
              </a:rPr>
              <a:t>Saudi Arabia – CITC -  </a:t>
            </a:r>
            <a:r>
              <a:rPr lang="en-US" sz="1600" b="0" dirty="0">
                <a:effectLst/>
                <a:ea typeface="Calibri" panose="020F0502020204030204" pitchFamily="34" charset="0"/>
              </a:rPr>
              <a:t>here is the consultation, 21/0074, we were watching out for </a:t>
            </a:r>
          </a:p>
          <a:p>
            <a:pPr marL="800100" lvl="2">
              <a:spcBef>
                <a:spcPts val="0"/>
              </a:spcBef>
              <a:spcAft>
                <a:spcPts val="0"/>
              </a:spcAft>
              <a:buFont typeface="Arial" panose="020B0604020202020204" pitchFamily="34" charset="0"/>
              <a:buChar char="•"/>
            </a:pPr>
            <a:r>
              <a:rPr lang="en-US" sz="1400" b="0" dirty="0">
                <a:ea typeface="Calibri" panose="020F0502020204030204" pitchFamily="34" charset="0"/>
              </a:rPr>
              <a:t>CITC</a:t>
            </a:r>
            <a:r>
              <a:rPr lang="en-US" sz="1400" b="0" dirty="0">
                <a:effectLst/>
                <a:ea typeface="Calibri" panose="020F0502020204030204" pitchFamily="34" charset="0"/>
              </a:rPr>
              <a:t> web site:  </a:t>
            </a:r>
            <a:r>
              <a:rPr lang="en-US" sz="1400" b="0" u="sng" dirty="0">
                <a:solidFill>
                  <a:srgbClr val="0000FF"/>
                </a:solidFill>
                <a:effectLst/>
                <a:ea typeface="Calibri" panose="020F0502020204030204" pitchFamily="34" charset="0"/>
                <a:hlinkClick r:id="rId3"/>
              </a:rPr>
              <a:t>https://www.citc.gov.sa/en/new/publicConsultation/Pages/144207.aspx</a:t>
            </a:r>
            <a:r>
              <a:rPr lang="en-US" sz="1400" b="0" dirty="0">
                <a:effectLst/>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200" b="0" dirty="0">
                <a:effectLst/>
                <a:ea typeface="Calibri" panose="020F0502020204030204" pitchFamily="34" charset="0"/>
              </a:rPr>
              <a:t>mentor:   </a:t>
            </a:r>
            <a:r>
              <a:rPr lang="en-US" sz="1200" b="0" u="sng" dirty="0">
                <a:solidFill>
                  <a:srgbClr val="0000FF"/>
                </a:solidFill>
                <a:effectLst/>
                <a:ea typeface="Calibri" panose="020F0502020204030204" pitchFamily="34" charset="0"/>
                <a:hlinkClick r:id="rId4"/>
              </a:rPr>
              <a:t>https://mentor.ieee.org/802.18/dcn/21/18-21-0074-00-0000-saudi-arabia-radio-spectrum-allocation-and-use-regulation-for-wlan-applications.docx</a:t>
            </a:r>
            <a:endParaRPr lang="en-US" sz="1200" u="sng" dirty="0">
              <a:solidFill>
                <a:srgbClr val="0000FF"/>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1" dirty="0">
                <a:effectLst/>
                <a:latin typeface="Times New Roman" panose="02020603050405020304" pitchFamily="18" charset="0"/>
                <a:ea typeface="SimSun" panose="02010600030101010101" pitchFamily="2" charset="-122"/>
              </a:rPr>
              <a:t>Views/comments can be submitted by 07aug21</a:t>
            </a:r>
            <a:r>
              <a:rPr lang="en-US" sz="1600" dirty="0">
                <a:effectLst/>
                <a:latin typeface="Times New Roman" panose="02020603050405020304" pitchFamily="18" charset="0"/>
                <a:ea typeface="SimSun" panose="02010600030101010101" pitchFamily="2" charset="-122"/>
              </a:rPr>
              <a:t> </a:t>
            </a:r>
            <a:r>
              <a:rPr lang="en-US" sz="1200" dirty="0">
                <a:effectLst/>
                <a:latin typeface="Times New Roman" panose="02020603050405020304" pitchFamily="18" charset="0"/>
                <a:ea typeface="SimSun" panose="02010600030101010101" pitchFamily="2" charset="-122"/>
              </a:rPr>
              <a:t>to (</a:t>
            </a:r>
            <a:r>
              <a:rPr lang="en-US" sz="1200" u="sng" dirty="0">
                <a:solidFill>
                  <a:srgbClr val="0000FF"/>
                </a:solidFill>
                <a:effectLst/>
                <a:latin typeface="Times New Roman" panose="02020603050405020304" pitchFamily="18" charset="0"/>
                <a:ea typeface="SimSun" panose="02010600030101010101" pitchFamily="2" charset="-122"/>
                <a:hlinkClick r:id="rId5"/>
              </a:rPr>
              <a:t>Spectrum.Strategy@citc.gov.sa</a:t>
            </a:r>
            <a:r>
              <a:rPr lang="en-US" sz="1200" dirty="0">
                <a:effectLst/>
                <a:latin typeface="Times New Roman" panose="02020603050405020304" pitchFamily="18" charset="0"/>
                <a:ea typeface="SimSun" panose="02010600030101010101" pitchFamily="2" charset="-122"/>
              </a:rPr>
              <a:t>).</a:t>
            </a:r>
          </a:p>
          <a:p>
            <a:pPr marL="1257300" lvl="3">
              <a:spcBef>
                <a:spcPts val="0"/>
              </a:spcBef>
              <a:spcAft>
                <a:spcPts val="0"/>
              </a:spcAft>
              <a:buFont typeface="Arial" panose="020B0604020202020204" pitchFamily="34" charset="0"/>
              <a:buChar char="•"/>
            </a:pPr>
            <a:r>
              <a:rPr lang="en-US" sz="1200" dirty="0">
                <a:solidFill>
                  <a:schemeClr val="tx1"/>
                </a:solidFill>
                <a:effectLst/>
                <a:ea typeface="Calibri" panose="020F0502020204030204" pitchFamily="34" charset="0"/>
              </a:rPr>
              <a:t>The Communications and Information Technology Commission (CITC) published a public consultation on “Radio Spectrum Allocation and Use Regulation for WLAN Applications”.</a:t>
            </a:r>
          </a:p>
          <a:p>
            <a:pPr marL="1257300" lvl="3">
              <a:spcBef>
                <a:spcPts val="0"/>
              </a:spcBef>
              <a:spcAft>
                <a:spcPts val="0"/>
              </a:spcAft>
              <a:buFont typeface="Arial" panose="020B0604020202020204" pitchFamily="34" charset="0"/>
              <a:buChar char="•"/>
            </a:pPr>
            <a:r>
              <a:rPr lang="en-US" sz="1200" dirty="0">
                <a:solidFill>
                  <a:schemeClr val="tx1"/>
                </a:solidFill>
                <a:effectLst/>
                <a:ea typeface="Calibri" panose="020F0502020204030204" pitchFamily="34" charset="0"/>
              </a:rPr>
              <a:t>The document introduces updates to the allocation and use regulations of the WLAN frequency bands in Saudi Arabia and identifies new spectrum for the use of WLAN applications in (6) and (60) GHz bands. These updates aim to enable the latest wireless technologies in the Kingdom which include the sixth generation of Wi-Fi technologies (</a:t>
            </a:r>
            <a:r>
              <a:rPr lang="en-US" sz="1200" dirty="0" err="1">
                <a:solidFill>
                  <a:schemeClr val="tx1"/>
                </a:solidFill>
                <a:effectLst/>
                <a:ea typeface="Calibri" panose="020F0502020204030204" pitchFamily="34" charset="0"/>
              </a:rPr>
              <a:t>WiFi</a:t>
            </a:r>
            <a:r>
              <a:rPr lang="en-US" sz="1200" dirty="0">
                <a:solidFill>
                  <a:schemeClr val="tx1"/>
                </a:solidFill>
                <a:effectLst/>
                <a:ea typeface="Calibri" panose="020F0502020204030204" pitchFamily="34" charset="0"/>
              </a:rPr>
              <a:t> - 6e), </a:t>
            </a:r>
            <a:r>
              <a:rPr lang="en-US" sz="1200" dirty="0" err="1">
                <a:solidFill>
                  <a:schemeClr val="tx1"/>
                </a:solidFill>
                <a:effectLst/>
                <a:ea typeface="Calibri" panose="020F0502020204030204" pitchFamily="34" charset="0"/>
              </a:rPr>
              <a:t>WiGig</a:t>
            </a:r>
            <a:r>
              <a:rPr lang="en-US" sz="1200" dirty="0">
                <a:solidFill>
                  <a:schemeClr val="tx1"/>
                </a:solidFill>
                <a:effectLst/>
                <a:ea typeface="Calibri" panose="020F0502020204030204" pitchFamily="34" charset="0"/>
              </a:rPr>
              <a:t> technology, virtual and augmented reality (VR / AR) and Internet of Things (IoT).</a:t>
            </a:r>
          </a:p>
          <a:p>
            <a:pPr lvl="1">
              <a:spcBef>
                <a:spcPts val="0"/>
              </a:spcBef>
              <a:spcAft>
                <a:spcPts val="0"/>
              </a:spcAft>
              <a:buFont typeface="Arial" panose="020B0604020202020204" pitchFamily="34" charset="0"/>
              <a:buChar char="•"/>
              <a:tabLst>
                <a:tab pos="457200" algn="l"/>
              </a:tabLst>
            </a:pPr>
            <a:endParaRPr lang="en-US" sz="1400" b="0" u="none" strike="noStrike" baseline="0" dirty="0">
              <a:solidFill>
                <a:schemeClr val="tx1"/>
              </a:solidFill>
            </a:endParaRP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Canad</a:t>
            </a:r>
            <a:r>
              <a:rPr lang="en-US" sz="1800" b="0" dirty="0">
                <a:solidFill>
                  <a:schemeClr val="tx1"/>
                </a:solidFill>
              </a:rPr>
              <a:t>a – ISED – is </a:t>
            </a:r>
            <a:r>
              <a:rPr lang="en-US" sz="1800" b="0" dirty="0">
                <a:effectLst/>
                <a:ea typeface="Calibri" panose="020F0502020204030204" pitchFamily="34" charset="0"/>
              </a:rPr>
              <a:t>seeking comments on: RSS-248, issue 1, “Radio Local Area Network (RLAN) Devices in the 5925-7125 MHz band” which sets out the certification requirements for </a:t>
            </a:r>
            <a:r>
              <a:rPr lang="en-US" sz="1800" b="0" dirty="0" err="1">
                <a:effectLst/>
                <a:ea typeface="Calibri" panose="020F0502020204030204" pitchFamily="34" charset="0"/>
              </a:rPr>
              <a:t>licence</a:t>
            </a:r>
            <a:r>
              <a:rPr lang="en-US" sz="1800" b="0" dirty="0">
                <a:effectLst/>
                <a:ea typeface="Calibri" panose="020F0502020204030204" pitchFamily="34" charset="0"/>
              </a:rPr>
              <a:t>-exempt low-power RLAN devices operating indoors in the frequency band 5 925 - 7 125 </a:t>
            </a:r>
            <a:r>
              <a:rPr lang="en-US" sz="1800" b="0" dirty="0" err="1">
                <a:effectLst/>
                <a:ea typeface="Calibri" panose="020F0502020204030204" pitchFamily="34" charset="0"/>
              </a:rPr>
              <a:t>MHz.</a:t>
            </a:r>
            <a:r>
              <a:rPr lang="en-US" sz="1800" b="0" dirty="0">
                <a:effectLst/>
                <a:ea typeface="Calibri" panose="020F0502020204030204" pitchFamily="34" charset="0"/>
              </a:rPr>
              <a:t>  </a:t>
            </a:r>
            <a:r>
              <a:rPr lang="en-US" sz="1800" b="1" dirty="0">
                <a:effectLst/>
                <a:ea typeface="Calibri" panose="020F0502020204030204" pitchFamily="34" charset="0"/>
              </a:rPr>
              <a:t>Comments due 16 Aug 21. </a:t>
            </a:r>
          </a:p>
          <a:p>
            <a:pPr lvl="1">
              <a:spcBef>
                <a:spcPts val="0"/>
              </a:spcBef>
              <a:spcAft>
                <a:spcPts val="0"/>
              </a:spcAft>
              <a:buFont typeface="Arial" panose="020B0604020202020204" pitchFamily="34" charset="0"/>
              <a:buChar char="•"/>
              <a:tabLst>
                <a:tab pos="457200" algn="l"/>
              </a:tabLst>
            </a:pPr>
            <a:r>
              <a:rPr lang="en-US" sz="1200" b="0" u="sng" dirty="0">
                <a:solidFill>
                  <a:srgbClr val="0000FF"/>
                </a:solidFill>
                <a:effectLst/>
                <a:ea typeface="Times New Roman" panose="02020603050405020304" pitchFamily="18" charset="0"/>
                <a:hlinkClick r:id="rId6"/>
              </a:rPr>
              <a:t>https://www.rabc-cccr.ca/ised-radio-standards-specifications-rss-248-issue-1-june-2021-draft-radio-local-area-network-rlan-devices-in-the-5925-7125-mhz-band/</a:t>
            </a:r>
            <a:r>
              <a:rPr lang="en-US" sz="1200" b="0" dirty="0">
                <a:effectLst/>
                <a:ea typeface="Times New Roman" panose="02020603050405020304" pitchFamily="18" charset="0"/>
              </a:rPr>
              <a:t> </a:t>
            </a:r>
          </a:p>
          <a:p>
            <a:pPr lvl="1">
              <a:spcBef>
                <a:spcPts val="0"/>
              </a:spcBef>
              <a:spcAft>
                <a:spcPts val="0"/>
              </a:spcAft>
              <a:buFont typeface="Arial" panose="020B0604020202020204" pitchFamily="34" charset="0"/>
              <a:buChar char="•"/>
              <a:tabLst>
                <a:tab pos="457200" algn="l"/>
              </a:tabLst>
            </a:pPr>
            <a:r>
              <a:rPr lang="en-US" sz="1200" b="0" dirty="0">
                <a:effectLst/>
                <a:ea typeface="Times New Roman" panose="02020603050405020304" pitchFamily="18" charset="0"/>
                <a:hlinkClick r:id="rId7"/>
              </a:rPr>
              <a:t>https://mentor.ieee.org/802.18/dcn/21/18-21-0070-00-0000-canadian-6-ghz-consultation-rss-248.pdf</a:t>
            </a:r>
            <a:r>
              <a:rPr lang="en-US" sz="1200" b="0" i="0" dirty="0">
                <a:solidFill>
                  <a:schemeClr val="tx1"/>
                </a:solidFill>
              </a:rPr>
              <a:t> </a:t>
            </a:r>
          </a:p>
          <a:p>
            <a:pPr>
              <a:spcBef>
                <a:spcPts val="0"/>
              </a:spcBef>
              <a:spcAft>
                <a:spcPts val="0"/>
              </a:spcAft>
              <a:buFont typeface="Arial" panose="020B0604020202020204" pitchFamily="34" charset="0"/>
              <a:buChar char="•"/>
              <a:tabLst>
                <a:tab pos="457200" algn="l"/>
              </a:tabLst>
            </a:pPr>
            <a:endParaRPr lang="en-US" sz="1200" b="0" i="0" u="none" strike="noStrike" baseline="0" dirty="0">
              <a:solidFill>
                <a:srgbClr val="000000"/>
              </a:solidFill>
            </a:endParaRP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3431286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 WRC items to share </a:t>
            </a:r>
            <a:r>
              <a:rPr lang="en-US" sz="2000" dirty="0"/>
              <a:t> </a:t>
            </a:r>
            <a:r>
              <a:rPr lang="en-US" sz="1200" dirty="0"/>
              <a:t>-</a:t>
            </a:r>
          </a:p>
        </p:txBody>
      </p:sp>
      <p:sp>
        <p:nvSpPr>
          <p:cNvPr id="3" name="Content Placeholder 2"/>
          <p:cNvSpPr>
            <a:spLocks noGrp="1"/>
          </p:cNvSpPr>
          <p:nvPr>
            <p:ph idx="1"/>
          </p:nvPr>
        </p:nvSpPr>
        <p:spPr>
          <a:xfrm>
            <a:off x="914400" y="1026645"/>
            <a:ext cx="10896600" cy="5448768"/>
          </a:xfrm>
        </p:spPr>
        <p:txBody>
          <a:bodyPr/>
          <a:lstStyle/>
          <a:p>
            <a:pPr marL="285750" indent="-285750">
              <a:spcBef>
                <a:spcPts val="0"/>
              </a:spcBef>
              <a:buFont typeface="Arial" panose="020B0604020202020204" pitchFamily="34" charset="0"/>
              <a:buChar char="•"/>
            </a:pPr>
            <a:r>
              <a:rPr lang="en-US" sz="1800" dirty="0">
                <a:effectLst/>
                <a:ea typeface="Calibri" panose="020F0502020204030204" pitchFamily="34" charset="0"/>
              </a:rPr>
              <a:t>There is a LS from WP5D regarding the update of Recommendation M.2012 to Rev. 6.  </a:t>
            </a:r>
            <a:r>
              <a:rPr lang="en-US" sz="1800" dirty="0">
                <a:solidFill>
                  <a:schemeClr val="tx1"/>
                </a:solidFill>
                <a:ea typeface="Calibri" panose="020F0502020204030204" pitchFamily="34" charset="0"/>
              </a:rPr>
              <a:t> </a:t>
            </a:r>
          </a:p>
          <a:p>
            <a:pPr marL="685800" lvl="1">
              <a:spcBef>
                <a:spcPts val="0"/>
              </a:spcBef>
              <a:buFont typeface="Arial" panose="020B0604020202020204" pitchFamily="34" charset="0"/>
              <a:buChar char="•"/>
            </a:pPr>
            <a:r>
              <a:rPr lang="en-GB" sz="1600" b="0" dirty="0">
                <a:effectLst/>
                <a:ea typeface="Times New Roman" panose="02020603050405020304" pitchFamily="18" charset="0"/>
              </a:rPr>
              <a:t>This liaison provides guidance on the revision procedure and the detailed step-by-step schedule to External Organizations regarding updates of the terrestrial radio interfaces in the development of Revision 6 of Recommendation ITU-R M.2012 – </a:t>
            </a:r>
            <a:r>
              <a:rPr lang="en-GB" sz="1600" b="0" i="1" dirty="0">
                <a:solidFill>
                  <a:srgbClr val="000000"/>
                </a:solidFill>
                <a:effectLst/>
                <a:ea typeface="Times New Roman" panose="02020603050405020304" pitchFamily="18" charset="0"/>
              </a:rPr>
              <a:t>Detailed specifications of the terrestrial radio interfaces of International Mobile Telecommunications-Advanced (IMT-Advanced).</a:t>
            </a:r>
            <a:endParaRPr lang="en-US" sz="1600" b="0" i="1" dirty="0">
              <a:solidFill>
                <a:srgbClr val="000000"/>
              </a:solidFill>
              <a:ea typeface="Times New Roman" panose="02020603050405020304" pitchFamily="18" charset="0"/>
            </a:endParaRPr>
          </a:p>
          <a:p>
            <a:pPr marL="685800" lvl="1">
              <a:spcBef>
                <a:spcPts val="0"/>
              </a:spcBef>
              <a:buFont typeface="Arial" panose="020B0604020202020204" pitchFamily="34" charset="0"/>
              <a:buChar char="•"/>
            </a:pPr>
            <a:r>
              <a:rPr lang="en-GB" sz="1600" b="0" dirty="0">
                <a:effectLst/>
                <a:ea typeface="Times New Roman" panose="02020603050405020304" pitchFamily="18" charset="0"/>
              </a:rPr>
              <a:t>Schedule</a:t>
            </a:r>
            <a:r>
              <a:rPr lang="en-US" sz="1600" b="0" dirty="0">
                <a:ea typeface="Times New Roman" panose="02020603050405020304" pitchFamily="18" charset="0"/>
              </a:rPr>
              <a:t>: </a:t>
            </a:r>
            <a:r>
              <a:rPr lang="en-GB" sz="1600" b="0" dirty="0">
                <a:effectLst/>
                <a:ea typeface="Times New Roman" panose="02020603050405020304" pitchFamily="18" charset="0"/>
              </a:rPr>
              <a:t>For the Revision 6 of Recommendation </a:t>
            </a:r>
            <a:r>
              <a:rPr lang="en-GB" sz="1600" b="0" dirty="0">
                <a:solidFill>
                  <a:srgbClr val="000000"/>
                </a:solidFill>
                <a:effectLst/>
                <a:ea typeface="Times New Roman" panose="02020603050405020304" pitchFamily="18" charset="0"/>
              </a:rPr>
              <a:t>ITU-R M.2012 a completion date of the WP 5D meeting #44, currently planned for June 2023, has been chosen.</a:t>
            </a:r>
            <a:endParaRPr lang="en-US" sz="1600" b="0" dirty="0">
              <a:effectLst/>
              <a:ea typeface="Times New Roman" panose="02020603050405020304" pitchFamily="18" charset="0"/>
            </a:endParaRPr>
          </a:p>
          <a:p>
            <a:pPr marL="685800" lvl="1">
              <a:spcBef>
                <a:spcPts val="0"/>
              </a:spcBef>
              <a:buFont typeface="Arial" panose="020B0604020202020204" pitchFamily="34" charset="0"/>
              <a:buChar char="•"/>
            </a:pPr>
            <a:r>
              <a:rPr lang="en-US" sz="1400" dirty="0">
                <a:solidFill>
                  <a:schemeClr val="tx1"/>
                </a:solidFill>
                <a:effectLst/>
                <a:ea typeface="Calibri" panose="020F0502020204030204" pitchFamily="34" charset="0"/>
                <a:hlinkClick r:id="rId3"/>
              </a:rPr>
              <a:t>https://mentor.ieee.org/802.18/dcn/21/18-21-0086-00-0000-ls-for-updating-itu-r-m-2012-to-rev-6.docx</a:t>
            </a:r>
            <a:r>
              <a:rPr lang="en-US" sz="1400" dirty="0">
                <a:solidFill>
                  <a:schemeClr val="tx1"/>
                </a:solidFill>
                <a:effectLst/>
                <a:ea typeface="Calibri" panose="020F0502020204030204" pitchFamily="34" charset="0"/>
              </a:rPr>
              <a:t> </a:t>
            </a:r>
          </a:p>
          <a:p>
            <a:pPr marL="285750" indent="-285750">
              <a:spcBef>
                <a:spcPts val="0"/>
              </a:spcBef>
              <a:buFont typeface="Arial" panose="020B0604020202020204" pitchFamily="34" charset="0"/>
              <a:buChar char="•"/>
            </a:pPr>
            <a:endParaRPr lang="en-US" sz="1800" dirty="0">
              <a:solidFill>
                <a:schemeClr val="tx1"/>
              </a:solidFill>
              <a:ea typeface="Calibri" panose="020F0502020204030204" pitchFamily="34" charset="0"/>
            </a:endParaRPr>
          </a:p>
          <a:p>
            <a:pPr marL="285750" indent="-285750">
              <a:spcBef>
                <a:spcPts val="0"/>
              </a:spcBef>
              <a:buFont typeface="Arial" panose="020B0604020202020204" pitchFamily="34" charset="0"/>
              <a:buChar char="•"/>
            </a:pPr>
            <a:r>
              <a:rPr lang="en-US" sz="1400" dirty="0">
                <a:effectLst/>
                <a:ea typeface="Calibri" panose="020F0502020204030204" pitchFamily="34" charset="0"/>
              </a:rPr>
              <a:t>Standing by: ITU-R WP 1A LS to IEEE and IEC - Request for information on standards referenced in the working document towards a preliminary draft new Recommendation, on Optical Wireless Communications.</a:t>
            </a:r>
          </a:p>
          <a:p>
            <a:pPr marL="685800" lvl="1">
              <a:spcBef>
                <a:spcPts val="0"/>
              </a:spcBef>
              <a:buFont typeface="Arial" panose="020B0604020202020204" pitchFamily="34" charset="0"/>
              <a:buChar char="•"/>
            </a:pPr>
            <a:r>
              <a:rPr lang="en-US" sz="1400" dirty="0">
                <a:effectLst/>
                <a:ea typeface="Times New Roman" panose="02020603050405020304" pitchFamily="18" charset="0"/>
              </a:rPr>
              <a:t>Report ITU-R SM.2422 and IEEE Std 802.15.7-2011 on “Short Range Wireless Optical Communication Using Visible Light are mentioned. </a:t>
            </a:r>
          </a:p>
          <a:p>
            <a:pPr marL="685800" lvl="1">
              <a:spcBef>
                <a:spcPts val="0"/>
              </a:spcBef>
              <a:buFont typeface="Arial" panose="020B0604020202020204" pitchFamily="34" charset="0"/>
              <a:buChar char="•"/>
            </a:pPr>
            <a:r>
              <a:rPr lang="en-US" sz="1400" dirty="0">
                <a:solidFill>
                  <a:schemeClr val="tx1"/>
                </a:solidFill>
              </a:rPr>
              <a:t>There next e-meeting is 03-12nov21</a:t>
            </a:r>
          </a:p>
          <a:p>
            <a:pPr marL="685800" lvl="1">
              <a:spcBef>
                <a:spcPts val="0"/>
              </a:spcBef>
              <a:buFont typeface="Arial" panose="020B0604020202020204" pitchFamily="34" charset="0"/>
              <a:buChar char="•"/>
            </a:pPr>
            <a:r>
              <a:rPr lang="en-US" sz="1400" dirty="0">
                <a:solidFill>
                  <a:schemeClr val="tx1"/>
                </a:solidFill>
              </a:rPr>
              <a:t>On Mentor:  </a:t>
            </a:r>
            <a:r>
              <a:rPr lang="en-US" sz="1400" dirty="0">
                <a:solidFill>
                  <a:schemeClr val="tx1"/>
                </a:solidFill>
                <a:hlinkClick r:id="rId4"/>
              </a:rPr>
              <a:t>https://mentor.ieee.org/802.18/dcn/21/18-21-0080-00-0000-request-for-information-itu-r-wp-1a.docx</a:t>
            </a:r>
            <a:r>
              <a:rPr lang="en-US" sz="140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802.11bb will work on some draft text and bring to .18;  </a:t>
            </a:r>
          </a:p>
          <a:p>
            <a:pPr marL="685800" lvl="1">
              <a:spcBef>
                <a:spcPts val="0"/>
              </a:spcBef>
              <a:buFont typeface="Arial" panose="020B0604020202020204" pitchFamily="34" charset="0"/>
              <a:buChar char="•"/>
            </a:pPr>
            <a:r>
              <a:rPr lang="en-US" sz="1400" dirty="0">
                <a:effectLst/>
                <a:ea typeface="SimSun" panose="02010600030101010101" pitchFamily="2" charset="-122"/>
              </a:rPr>
              <a:t>Will also check .15 what they want to do and then need to compare .11 and .15 inputs. </a:t>
            </a:r>
          </a:p>
          <a:p>
            <a:pPr marL="0" indent="0">
              <a:spcBef>
                <a:spcPts val="0"/>
              </a:spcBef>
            </a:pPr>
            <a:endParaRPr lang="en-US" sz="140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IEEE 802 viewpoints on WRC-23 agenda items. ad hoc: </a:t>
            </a:r>
            <a:r>
              <a:rPr lang="en-US" sz="1400" b="0" dirty="0">
                <a:solidFill>
                  <a:schemeClr val="tx1"/>
                </a:solidFill>
              </a:rPr>
              <a:t>5 folks stepped up.   </a:t>
            </a:r>
            <a:r>
              <a:rPr lang="en-US" sz="1400" b="0" u="sng" dirty="0">
                <a:solidFill>
                  <a:schemeClr val="tx1"/>
                </a:solidFill>
              </a:rPr>
              <a:t>Are there any others to help?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5"/>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p>
          <a:p>
            <a:pPr lvl="1">
              <a:spcBef>
                <a:spcPts val="0"/>
              </a:spcBef>
              <a:buFont typeface="Arial" panose="020B0604020202020204" pitchFamily="34" charset="0"/>
              <a:buChar char="•"/>
            </a:pPr>
            <a:r>
              <a:rPr lang="en-US" sz="1400" b="0" dirty="0">
                <a:solidFill>
                  <a:schemeClr val="tx1"/>
                </a:solidFill>
                <a:ea typeface="Calibri" panose="020F0502020204030204" pitchFamily="34" charset="0"/>
              </a:rPr>
              <a:t>Depending on what we want to do with viewpoints, need to work with IEEE staff if sending to ITU-R. </a:t>
            </a:r>
            <a:r>
              <a:rPr lang="en-US" sz="1400" b="0" dirty="0">
                <a:solidFill>
                  <a:srgbClr val="000000"/>
                </a:solidFill>
                <a:effectLst/>
                <a:ea typeface="Calibri" panose="020F0502020204030204" pitchFamily="34" charset="0"/>
                <a:cs typeface="Times New Roman" panose="02020603050405020304" pitchFamily="18" charset="0"/>
              </a:rPr>
              <a:t>Has to be filed by IEEE-USA or by individual companies. Not to be filed by IEEE-SA. </a:t>
            </a:r>
            <a:endParaRPr lang="en-US" sz="14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206179"/>
            <a:ext cx="10744200" cy="33855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600" dirty="0">
                <a:solidFill>
                  <a:schemeClr val="tx1"/>
                </a:solidFill>
              </a:rPr>
              <a:t>  For miscellaneous links for ITU-R , SGs, WPs and calendars, </a:t>
            </a:r>
            <a:r>
              <a:rPr lang="en-US" sz="1600" dirty="0">
                <a:solidFill>
                  <a:schemeClr val="tx1"/>
                </a:solidFill>
                <a:hlinkClick r:id="" action="ppaction://noaction"/>
              </a:rPr>
              <a:t>see back up slides later. </a:t>
            </a:r>
            <a:endParaRPr lang="en-US" sz="1600" dirty="0"/>
          </a:p>
        </p:txBody>
      </p:sp>
    </p:spTree>
    <p:extLst>
      <p:ext uri="{BB962C8B-B14F-4D97-AF65-F5344CB8AC3E}">
        <p14:creationId xmlns:p14="http://schemas.microsoft.com/office/powerpoint/2010/main" val="152142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GITHUB is up with data from mid-June ULS, for others to work on their processes.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data base will continue to enhanced with things like terrain models. etc.</a:t>
            </a:r>
          </a:p>
          <a:p>
            <a:pPr marL="866775" lvl="2">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rPr>
              <a:t>Chair add notes back in for plenary, from last week. </a:t>
            </a:r>
            <a:endParaRPr lang="en-US" sz="1600" dirty="0">
              <a:solidFill>
                <a:srgbClr val="00B0F0"/>
              </a:solidFill>
            </a:endParaRP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a:buFont typeface="Arial" panose="020B0604020202020204" pitchFamily="34" charset="0"/>
              <a:buChar char="•"/>
            </a:pPr>
            <a:endParaRPr lang="en-US" sz="16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600"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nothing was shared.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820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  currently: </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https://mentor.ieee.org/802.18/dcn/21/18-21-0036-06-0000-frequency-table-template.xlsx</a:t>
            </a:r>
            <a:endParaRPr lang="en-US" b="0" dirty="0">
              <a:solidFill>
                <a:schemeClr val="tx1"/>
              </a:solidFill>
              <a:ea typeface="Times New Roman" panose="02020603050405020304" pitchFamily="18" charset="0"/>
            </a:endParaRPr>
          </a:p>
          <a:p>
            <a:pPr marL="66675">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66675">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66675">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 </a:t>
            </a:r>
            <a:endParaRPr lang="en-US" sz="2200" b="1"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22June ad hoc:  some updates to the spreadsheet: </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 caption of Amendment Column has been changed to:  	</a:t>
            </a:r>
            <a:r>
              <a:rPr lang="en-US" sz="1400" dirty="0">
                <a:solidFill>
                  <a:srgbClr val="333333"/>
                </a:solidFill>
                <a:cs typeface="+mn-cs"/>
              </a:rPr>
              <a:t>PHY Amendment (Date of Initial Approval)</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 caption of Clause number Column has been changed to: 	</a:t>
            </a:r>
            <a:r>
              <a:rPr lang="en-US" sz="1400" dirty="0">
                <a:solidFill>
                  <a:srgbClr val="333333"/>
                </a:solidFill>
                <a:cs typeface="+mn-cs"/>
              </a:rPr>
              <a:t>Clause Number in the Current Standard</a:t>
            </a:r>
          </a:p>
          <a:p>
            <a:pPr lvl="2" indent="-342900">
              <a:spcBef>
                <a:spcPts val="0"/>
              </a:spcBef>
              <a:buSzPts val="1000"/>
              <a:buFont typeface="Symbol" panose="05050102010706020507" pitchFamily="18" charset="2"/>
              <a:buChar char=""/>
              <a:tabLst>
                <a:tab pos="457200" algn="l"/>
              </a:tabLst>
            </a:pPr>
            <a:r>
              <a:rPr lang="en-US" sz="1400" b="0" dirty="0">
                <a:solidFill>
                  <a:srgbClr val="333333"/>
                </a:solidFill>
              </a:rPr>
              <a:t>There are now four possible entries in Status Column		</a:t>
            </a:r>
            <a:r>
              <a:rPr lang="en-GB" sz="1400" dirty="0">
                <a:solidFill>
                  <a:srgbClr val="333333"/>
                </a:solidFill>
                <a:cs typeface="+mn-cs"/>
              </a:rPr>
              <a:t>Project, Approved, Published, Integrated</a:t>
            </a:r>
          </a:p>
          <a:p>
            <a:pPr lvl="2" indent="-342900">
              <a:spcBef>
                <a:spcPts val="0"/>
              </a:spcBef>
              <a:buSzPts val="1000"/>
              <a:buFont typeface="Symbol" panose="05050102010706020507" pitchFamily="18" charset="2"/>
              <a:buChar char=""/>
              <a:tabLst>
                <a:tab pos="457200" algn="l"/>
              </a:tabLst>
            </a:pPr>
            <a:r>
              <a:rPr lang="en-GB" sz="1400" dirty="0">
                <a:solidFill>
                  <a:srgbClr val="333333"/>
                </a:solidFill>
                <a:cs typeface="+mn-cs"/>
              </a:rPr>
              <a:t>Set an initial trigger point, 30 days after a Standard Boards meeting, for maintenance/update of the table. </a:t>
            </a:r>
            <a:endParaRPr lang="en-US" sz="1400" dirty="0">
              <a:solidFill>
                <a:srgbClr val="333333"/>
              </a:solidFill>
              <a:cs typeface="+mn-cs"/>
            </a:endParaRP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Also discussed the future consideration of frequency range applications and regulatory authorizations.  Then added some columns on the Freq-Ranges-Other-Info worksheet, Application(s), Country/Region, Regulatory Authorization </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Will use frequency range to tie the Standards-Frequency-Ranges to the Freq-Ranges-Other-Info worksheets.</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Both worksheets can be sorted by any column  and can have .Applications as column A on the Other worksheet.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This is setting the effort up for after we find all the frequency ranges in  the standard’s today. </a:t>
            </a: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The next meeting will be </a:t>
            </a:r>
            <a:r>
              <a:rPr lang="en-US" sz="1800" b="1" dirty="0">
                <a:solidFill>
                  <a:schemeClr val="tx1"/>
                </a:solidFill>
                <a:ea typeface="Times New Roman" panose="02020603050405020304" pitchFamily="18" charset="0"/>
              </a:rPr>
              <a:t>next week 27jul21.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0" marR="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1600" dirty="0">
                <a:ea typeface="Calibri" panose="020F0502020204030204" pitchFamily="34" charset="0"/>
              </a:rPr>
              <a:t>FCC NPRM on 60GHz coming:  </a:t>
            </a:r>
            <a:r>
              <a:rPr lang="en-US" sz="1600" b="0" dirty="0">
                <a:ea typeface="Calibri" panose="020F0502020204030204" pitchFamily="34" charset="0"/>
              </a:rPr>
              <a:t>T</a:t>
            </a:r>
            <a:r>
              <a:rPr lang="en-US" sz="1600" b="0" dirty="0">
                <a:effectLst/>
                <a:ea typeface="Calibri" panose="020F0502020204030204" pitchFamily="34" charset="0"/>
              </a:rPr>
              <a:t>he FCC tentative agenda for the July open meeting </a:t>
            </a:r>
            <a:r>
              <a:rPr lang="en-US" sz="1600" b="0" dirty="0">
                <a:ea typeface="Calibri" panose="020F0502020204030204" pitchFamily="34" charset="0"/>
              </a:rPr>
              <a:t>has an </a:t>
            </a:r>
            <a:r>
              <a:rPr lang="en-US" sz="1600" b="0" dirty="0">
                <a:effectLst/>
                <a:ea typeface="Calibri" panose="020F0502020204030204" pitchFamily="34" charset="0"/>
              </a:rPr>
              <a:t> NPRM on 60 GHz, see the Radar Sensing Technology in the list on:   </a:t>
            </a:r>
            <a:r>
              <a:rPr lang="en-US" sz="1400" b="0" u="sng" dirty="0">
                <a:solidFill>
                  <a:srgbClr val="0000FF"/>
                </a:solidFill>
                <a:effectLst/>
                <a:ea typeface="Calibri" panose="020F0502020204030204" pitchFamily="34" charset="0"/>
                <a:hlinkClick r:id="rId3"/>
              </a:rPr>
              <a:t>https://www.fcc.gov/document/fcc-announces-tentative-agenda-july-open-meeting-8</a:t>
            </a:r>
            <a:endParaRPr lang="en-US" sz="14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sz="1400" b="0" dirty="0">
                <a:effectLst/>
                <a:ea typeface="Calibri" panose="020F0502020204030204" pitchFamily="34" charset="0"/>
              </a:rPr>
              <a:t>Notice of Proposed Rulemaking – ET Docket No. 21-264</a:t>
            </a:r>
            <a:r>
              <a:rPr lang="en-US" sz="1400" dirty="0">
                <a:ea typeface="Calibri" panose="020F0502020204030204" pitchFamily="34" charset="0"/>
              </a:rPr>
              <a:t> </a:t>
            </a:r>
            <a:r>
              <a:rPr lang="en-US" sz="1400" b="0" u="sng" dirty="0">
                <a:solidFill>
                  <a:srgbClr val="0000FF"/>
                </a:solidFill>
                <a:effectLst/>
                <a:ea typeface="Calibri" panose="020F0502020204030204" pitchFamily="34" charset="0"/>
                <a:hlinkClick r:id="rId4"/>
              </a:rPr>
              <a:t>https://docs.fcc.gov/public/attachments/DOC-373482A1.pdf</a:t>
            </a:r>
            <a:endParaRPr lang="en-US" sz="1400" b="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5"/>
              </a:rPr>
              <a:t>https://mentor.ieee.org/802.18/dcn/21/18-21-0079-00-0000-fcc-nprm-allowing-expanded-flexibility-for-radar-operation-in-57-64-ghz-band.docx</a:t>
            </a:r>
            <a:r>
              <a:rPr lang="en-US" sz="1400" b="0" dirty="0">
                <a:effectLst/>
                <a:ea typeface="Calibri" panose="020F0502020204030204" pitchFamily="34" charset="0"/>
              </a:rPr>
              <a:t>   44 seek comments</a:t>
            </a:r>
          </a:p>
          <a:p>
            <a:pPr marL="400050" lvl="1">
              <a:spcBef>
                <a:spcPts val="0"/>
              </a:spcBef>
              <a:spcAft>
                <a:spcPts val="0"/>
              </a:spcAft>
              <a:buFont typeface="Arial" panose="020B0604020202020204" pitchFamily="34" charset="0"/>
              <a:buChar char="•"/>
            </a:pPr>
            <a:r>
              <a:rPr lang="en-US" sz="14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400" b="0" dirty="0">
                <a:solidFill>
                  <a:srgbClr val="191919"/>
                </a:solidFill>
                <a:effectLst/>
                <a:ea typeface="Calibri" panose="020F0502020204030204" pitchFamily="34" charset="0"/>
              </a:rPr>
              <a:t>Will monitor un</a:t>
            </a:r>
            <a:r>
              <a:rPr lang="en-US" sz="1400" b="0" dirty="0">
                <a:solidFill>
                  <a:srgbClr val="191919"/>
                </a:solidFill>
                <a:ea typeface="Calibri" panose="020F0502020204030204" pitchFamily="34" charset="0"/>
              </a:rPr>
              <a:t>til the July open meeting, though if anyone wants us to consider comments, please send some text along to get started. </a:t>
            </a:r>
            <a:r>
              <a:rPr lang="en-US" sz="140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400" dirty="0">
              <a:solidFill>
                <a:srgbClr val="191919"/>
              </a:solidFill>
              <a:ea typeface="Calibri" panose="020F0502020204030204" pitchFamily="34" charset="0"/>
            </a:endParaRPr>
          </a:p>
          <a:p>
            <a:pPr marL="238125" marR="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38125" marR="0">
              <a:spcBef>
                <a:spcPts val="0"/>
              </a:spcBef>
              <a:spcAft>
                <a:spcPts val="0"/>
              </a:spcAft>
              <a:buFont typeface="Arial" panose="020B0604020202020204" pitchFamily="34" charset="0"/>
              <a:buChar char="•"/>
            </a:pPr>
            <a:r>
              <a:rPr lang="en-US" sz="1600" dirty="0">
                <a:ea typeface="Calibri" panose="020F0502020204030204" pitchFamily="34" charset="0"/>
              </a:rPr>
              <a:t>FCC NPRM </a:t>
            </a:r>
            <a:r>
              <a:rPr lang="en-US" sz="1600" b="1" dirty="0">
                <a:solidFill>
                  <a:srgbClr val="333333"/>
                </a:solidFill>
                <a:effectLst/>
                <a:ea typeface="Times New Roman" panose="02020603050405020304" pitchFamily="18" charset="0"/>
              </a:rPr>
              <a:t>for Wireless Microphones: </a:t>
            </a:r>
            <a:r>
              <a:rPr lang="en-US" sz="1600" b="1" dirty="0">
                <a:solidFill>
                  <a:srgbClr val="4C4C4C"/>
                </a:solidFill>
                <a:effectLst/>
                <a:ea typeface="Times New Roman" panose="02020603050405020304" pitchFamily="18" charset="0"/>
              </a:rPr>
              <a:t>TV Bands, 600 MHz Guard Band, 600 MHz Duplex Gap, and the 941.5-944 MHz, 944-952 MHz, 952.850-956.250 MHz, 956.45-959.85 MHz, </a:t>
            </a:r>
            <a:r>
              <a:rPr lang="en-US" sz="1600" dirty="0">
                <a:solidFill>
                  <a:srgbClr val="4C4C4C"/>
                </a:solidFill>
                <a:effectLst/>
                <a:ea typeface="Times New Roman" panose="02020603050405020304" pitchFamily="18" charset="0"/>
              </a:rPr>
              <a:t>1435-1525 MHz</a:t>
            </a:r>
            <a:r>
              <a:rPr lang="en-US" sz="1600" b="0" dirty="0">
                <a:solidFill>
                  <a:srgbClr val="4C4C4C"/>
                </a:solidFill>
                <a:effectLst/>
                <a:ea typeface="Times New Roman" panose="02020603050405020304" pitchFamily="18" charset="0"/>
              </a:rPr>
              <a:t>, </a:t>
            </a:r>
            <a:r>
              <a:rPr lang="en-US" sz="1600" b="1" dirty="0">
                <a:solidFill>
                  <a:srgbClr val="4C4C4C"/>
                </a:solidFill>
                <a:effectLst/>
                <a:ea typeface="Times New Roman" panose="02020603050405020304" pitchFamily="18" charset="0"/>
              </a:rPr>
              <a:t>6875-6900 MHz and 7100-7125 MHz Bands</a:t>
            </a:r>
          </a:p>
          <a:p>
            <a:pPr marL="638175" lvl="1">
              <a:spcBef>
                <a:spcPts val="0"/>
              </a:spcBef>
              <a:spcAft>
                <a:spcPts val="0"/>
              </a:spcAft>
              <a:buFont typeface="Arial" panose="020B0604020202020204" pitchFamily="34" charset="0"/>
              <a:buChar char="•"/>
            </a:pPr>
            <a:r>
              <a:rPr lang="en-US" sz="1400" b="1" i="0" u="none" strike="noStrike" kern="1200" dirty="0">
                <a:solidFill>
                  <a:srgbClr val="000000"/>
                </a:solidFill>
                <a:effectLst/>
                <a:ea typeface="Times New Roman" panose="02020603050405020304" pitchFamily="18" charset="0"/>
              </a:rPr>
              <a:t>FR Document:</a:t>
            </a:r>
            <a:r>
              <a:rPr lang="en-US" sz="1400" b="0" i="0" u="none" strike="noStrike" kern="1200" dirty="0">
                <a:solidFill>
                  <a:srgbClr val="000000"/>
                </a:solidFill>
                <a:effectLst/>
                <a:ea typeface="Times New Roman" panose="02020603050405020304" pitchFamily="18" charset="0"/>
              </a:rPr>
              <a:t> </a:t>
            </a:r>
            <a:r>
              <a:rPr lang="en-US" sz="1400" b="0" i="0" u="sng" strike="noStrike" kern="1200" dirty="0">
                <a:solidFill>
                  <a:srgbClr val="3071A9"/>
                </a:solidFill>
                <a:effectLst/>
                <a:ea typeface="Times New Roman" panose="02020603050405020304" pitchFamily="18" charset="0"/>
                <a:hlinkClick r:id="rId6"/>
              </a:rPr>
              <a:t>2021-10716</a:t>
            </a:r>
            <a:r>
              <a:rPr lang="en-US" sz="1400" b="0" kern="1200" dirty="0">
                <a:ea typeface="Times New Roman" panose="02020603050405020304" pitchFamily="18" charset="0"/>
              </a:rPr>
              <a:t>; </a:t>
            </a:r>
            <a:r>
              <a:rPr lang="en-US" sz="1400" b="1" i="0" u="none" strike="noStrike" kern="1200" dirty="0">
                <a:solidFill>
                  <a:srgbClr val="000000"/>
                </a:solidFill>
                <a:effectLst/>
                <a:ea typeface="Times New Roman" panose="02020603050405020304" pitchFamily="18" charset="0"/>
              </a:rPr>
              <a:t>Citation:</a:t>
            </a:r>
            <a:r>
              <a:rPr lang="en-US" sz="1400" b="0" i="0" u="none" strike="noStrike" kern="1200" dirty="0">
                <a:solidFill>
                  <a:srgbClr val="000000"/>
                </a:solidFill>
                <a:effectLst/>
                <a:ea typeface="Times New Roman" panose="02020603050405020304" pitchFamily="18" charset="0"/>
              </a:rPr>
              <a:t> 86 FR 35046; </a:t>
            </a:r>
            <a:r>
              <a:rPr lang="en-US" sz="1400" b="0" i="0" u="sng" strike="noStrike" kern="1200" dirty="0">
                <a:solidFill>
                  <a:srgbClr val="3071A9"/>
                </a:solidFill>
                <a:effectLst/>
                <a:ea typeface="Times New Roman" panose="02020603050405020304" pitchFamily="18" charset="0"/>
                <a:hlinkClick r:id="rId7"/>
              </a:rPr>
              <a:t>PDF</a:t>
            </a:r>
            <a:r>
              <a:rPr lang="en-US" sz="1400" b="1" i="0" u="none" strike="noStrike" kern="1200" dirty="0">
                <a:solidFill>
                  <a:srgbClr val="00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Pages 35046-35058 </a:t>
            </a:r>
            <a:r>
              <a:rPr lang="en-US" sz="1400" b="0" i="1" u="none" strike="noStrike" kern="1200" dirty="0">
                <a:solidFill>
                  <a:srgbClr val="000000"/>
                </a:solidFill>
                <a:effectLst/>
                <a:ea typeface="Times New Roman" panose="02020603050405020304" pitchFamily="18" charset="0"/>
              </a:rPr>
              <a:t>(13 pages); </a:t>
            </a:r>
            <a:r>
              <a:rPr lang="en-US" sz="1400" b="0" i="0" u="sng" strike="noStrike" kern="1200" dirty="0">
                <a:solidFill>
                  <a:srgbClr val="3071A9"/>
                </a:solidFill>
                <a:effectLst/>
                <a:ea typeface="Times New Roman" panose="02020603050405020304" pitchFamily="18" charset="0"/>
                <a:hlinkClick r:id="rId8"/>
              </a:rPr>
              <a:t>Permalink</a:t>
            </a:r>
            <a:r>
              <a:rPr lang="en-US" sz="1400" b="1" i="0" u="none" strike="noStrike" kern="1200" dirty="0">
                <a:solidFill>
                  <a:srgbClr val="000000"/>
                </a:solidFill>
                <a:effectLst/>
                <a:ea typeface="Times New Roman" panose="02020603050405020304" pitchFamily="18" charset="0"/>
              </a:rPr>
              <a:t> </a:t>
            </a:r>
            <a:endParaRPr lang="en-US" sz="1400" b="0" dirty="0"/>
          </a:p>
          <a:p>
            <a:pPr marL="238125">
              <a:spcBef>
                <a:spcPts val="0"/>
              </a:spcBef>
              <a:spcAft>
                <a:spcPts val="0"/>
              </a:spcAft>
              <a:buFont typeface="Arial" panose="020B0604020202020204" pitchFamily="34" charset="0"/>
              <a:buChar char="•"/>
            </a:pPr>
            <a:r>
              <a:rPr lang="en-US" sz="1400" b="0" dirty="0">
                <a:solidFill>
                  <a:srgbClr val="333333"/>
                </a:solidFill>
              </a:rPr>
              <a:t>Comments are due </a:t>
            </a:r>
            <a:r>
              <a:rPr lang="en-US" sz="1400" dirty="0">
                <a:solidFill>
                  <a:srgbClr val="333333"/>
                </a:solidFill>
              </a:rPr>
              <a:t>August 2, 2021. </a:t>
            </a:r>
            <a:r>
              <a:rPr lang="en-US" sz="1400" b="0" dirty="0">
                <a:solidFill>
                  <a:srgbClr val="333333"/>
                </a:solidFill>
              </a:rPr>
              <a:t>Reply comments are due August 30, 2021.</a:t>
            </a:r>
            <a:endParaRPr lang="en-US" sz="1400" dirty="0">
              <a:ea typeface="Calibri" panose="020F0502020204030204" pitchFamily="34" charset="0"/>
            </a:endParaRPr>
          </a:p>
          <a:p>
            <a:pPr marL="0" fontAlgn="ctr">
              <a:spcBef>
                <a:spcPts val="0"/>
              </a:spcBef>
              <a:spcAft>
                <a:spcPts val="0"/>
              </a:spcAft>
              <a:buFont typeface="Arial" panose="020B0604020202020204" pitchFamily="34" charset="0"/>
              <a:buChar char="•"/>
            </a:pPr>
            <a:r>
              <a:rPr lang="en-US" sz="1400" b="0" dirty="0">
                <a:ea typeface="Calibri" panose="020F0502020204030204" pitchFamily="34" charset="0"/>
              </a:rPr>
              <a:t>Abstract in notes on this slide.</a:t>
            </a:r>
          </a:p>
          <a:p>
            <a:pPr marL="0" fontAlgn="ctr">
              <a:spcBef>
                <a:spcPts val="0"/>
              </a:spcBef>
              <a:spcAft>
                <a:spcPts val="0"/>
              </a:spcAft>
              <a:buFont typeface="Arial" panose="020B0604020202020204" pitchFamily="34" charset="0"/>
              <a:buChar char="•"/>
            </a:pPr>
            <a:r>
              <a:rPr lang="en-US" sz="1400" b="0" dirty="0">
                <a:solidFill>
                  <a:srgbClr val="191919"/>
                </a:solidFill>
                <a:effectLst/>
                <a:ea typeface="Calibri" panose="020F0502020204030204" pitchFamily="34" charset="0"/>
              </a:rPr>
              <a:t>If </a:t>
            </a:r>
            <a:r>
              <a:rPr lang="en-US" sz="1400" b="0" dirty="0">
                <a:solidFill>
                  <a:srgbClr val="191919"/>
                </a:solidFill>
                <a:ea typeface="Calibri" panose="020F0502020204030204" pitchFamily="34" charset="0"/>
              </a:rPr>
              <a:t>anyone wants us to consider comments, please send some text along to get started, we would need to approve by 15july. </a:t>
            </a:r>
            <a:endParaRPr lang="en-US" sz="14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 – any feedback? </a:t>
            </a:r>
            <a:endParaRPr lang="en-US" sz="2000" dirty="0"/>
          </a:p>
        </p:txBody>
      </p:sp>
    </p:spTree>
    <p:extLst>
      <p:ext uri="{BB962C8B-B14F-4D97-AF65-F5344CB8AC3E}">
        <p14:creationId xmlns:p14="http://schemas.microsoft.com/office/powerpoint/2010/main" val="2098219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1540" y="1102674"/>
            <a:ext cx="10820400" cy="3697926"/>
          </a:xfrm>
        </p:spPr>
        <p:txBody>
          <a:bodyPr/>
          <a:lstStyle/>
          <a:p>
            <a:pPr marL="285750" indent="-285750">
              <a:buClrTx/>
              <a:buFont typeface="Wingdings" panose="05000000000000000000" pitchFamily="2" charset="2"/>
              <a:buChar char="n"/>
            </a:pPr>
            <a:r>
              <a:rPr lang="en-US" sz="1800" b="0" dirty="0">
                <a:solidFill>
                  <a:schemeClr val="tx1"/>
                </a:solidFill>
                <a:ea typeface="Times New Roman" panose="02020603050405020304" pitchFamily="18" charset="0"/>
              </a:rPr>
              <a:t>chair – add link to OJEU and upload to mentor the decision</a:t>
            </a:r>
          </a:p>
          <a:p>
            <a:pPr marL="285750" indent="-285750">
              <a:buClrTx/>
              <a:buFont typeface="Wingdings" panose="05000000000000000000" pitchFamily="2" charset="2"/>
              <a:buChar char="n"/>
            </a:pPr>
            <a:r>
              <a:rPr lang="en-US" sz="1800" b="0" dirty="0">
                <a:solidFill>
                  <a:schemeClr val="tx1"/>
                </a:solidFill>
                <a:ea typeface="Times New Roman" panose="02020603050405020304" pitchFamily="18" charset="0"/>
              </a:rPr>
              <a:t>chair – plenary agenda add 1) review affiliation on voters list (.18 web site) and let VC know if changes are needed.  2) reminder registration fee is required for the plenary.</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chair - add </a:t>
            </a:r>
            <a:r>
              <a:rPr lang="en-US" sz="1800" b="0" dirty="0" err="1">
                <a:solidFill>
                  <a:srgbClr val="00B0F0"/>
                </a:solidFill>
                <a:ea typeface="Times New Roman" panose="02020603050405020304" pitchFamily="18" charset="0"/>
              </a:rPr>
              <a:t>WIinnforum</a:t>
            </a:r>
            <a:r>
              <a:rPr lang="en-US" sz="1800" b="0" dirty="0">
                <a:solidFill>
                  <a:srgbClr val="00B0F0"/>
                </a:solidFill>
                <a:ea typeface="Times New Roman" panose="02020603050405020304" pitchFamily="18" charset="0"/>
              </a:rPr>
              <a:t> notes from last week for plenary agenda and its additional attendees.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chair - review slide form .11 on fee reminder for RR-TAG agenda.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chemeClr val="tx1"/>
                </a:solidFill>
                <a:ea typeface="Times New Roman" panose="02020603050405020304" pitchFamily="18" charset="0"/>
              </a:rPr>
              <a:t>All – input for a table of countries implementing 6GHz and a brief summary of their rules, consultations, etc.  </a:t>
            </a:r>
          </a:p>
          <a:p>
            <a:pPr marL="685800" lvl="1">
              <a:buClr>
                <a:srgbClr val="00B0F0"/>
              </a:buClr>
              <a:buFont typeface="Arial" panose="020B0604020202020204" pitchFamily="34" charset="0"/>
              <a:buChar char="•"/>
            </a:pPr>
            <a:r>
              <a:rPr lang="en-US" sz="1600" b="0" dirty="0">
                <a:solidFill>
                  <a:schemeClr val="tx1"/>
                </a:solidFill>
                <a:ea typeface="Times New Roman" panose="02020603050405020304" pitchFamily="18" charset="0"/>
              </a:rPr>
              <a:t>Note: seems this </a:t>
            </a:r>
            <a:r>
              <a:rPr lang="en-US" sz="1600" dirty="0">
                <a:solidFill>
                  <a:schemeClr val="tx1"/>
                </a:solidFill>
                <a:ea typeface="Times New Roman" panose="02020603050405020304" pitchFamily="18" charset="0"/>
              </a:rPr>
              <a:t>been</a:t>
            </a:r>
            <a:r>
              <a:rPr lang="en-US" sz="1600" b="0" dirty="0">
                <a:solidFill>
                  <a:schemeClr val="tx1"/>
                </a:solidFill>
                <a:ea typeface="Times New Roman" panose="02020603050405020304" pitchFamily="18" charset="0"/>
              </a:rPr>
              <a:t> Overcome By Events.  After some review,  not seeing the output will be that beneficial for effort.</a:t>
            </a:r>
          </a:p>
          <a:p>
            <a:pPr marL="685800" lvl="1">
              <a:buClr>
                <a:srgbClr val="00B0F0"/>
              </a:buClr>
              <a:buFont typeface="Arial" panose="020B0604020202020204" pitchFamily="34" charset="0"/>
              <a:buChar char="•"/>
            </a:pPr>
            <a:r>
              <a:rPr lang="en-US" sz="1600" dirty="0">
                <a:solidFill>
                  <a:schemeClr val="tx1"/>
                </a:solidFill>
                <a:ea typeface="Times New Roman" panose="02020603050405020304" pitchFamily="18" charset="0"/>
              </a:rPr>
              <a:t>Okay to drop, at least for now? </a:t>
            </a:r>
            <a:r>
              <a:rPr lang="en-US" sz="1600" b="1" dirty="0">
                <a:solidFill>
                  <a:schemeClr val="tx1"/>
                </a:solidFill>
                <a:ea typeface="Times New Roman" panose="02020603050405020304" pitchFamily="18" charset="0"/>
              </a:rPr>
              <a:t>__yes, drop for now. ___</a:t>
            </a: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r>
              <a:rPr lang="en-US" altLang="en-US" sz="16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indent="0">
              <a:spcBef>
                <a:spcPts val="0"/>
              </a:spcBef>
              <a:spcAft>
                <a:spcPts val="0"/>
              </a:spcAft>
            </a:pPr>
            <a:endParaRPr lang="en-US" sz="1800" dirty="0">
              <a:solidFill>
                <a:schemeClr val="tx1"/>
              </a:solidFill>
            </a:endParaRPr>
          </a:p>
          <a:p>
            <a:pPr marL="114300" lvl="1" indent="0">
              <a:spcBef>
                <a:spcPts val="0"/>
              </a:spcBef>
              <a:spcAft>
                <a:spcPts val="0"/>
              </a:spcAft>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08jul21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_10__ and voters on-line: _10___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05Aug –</a:t>
            </a:r>
            <a:r>
              <a:rPr lang="en-US" sz="1800" i="1" u="sng" dirty="0"/>
              <a:t>15:00–&lt;15:55</a:t>
            </a:r>
            <a:r>
              <a:rPr lang="en-US" sz="1800" dirty="0"/>
              <a:t> et </a:t>
            </a:r>
            <a:r>
              <a:rPr lang="en-US" sz="1600" dirty="0"/>
              <a:t>– </a:t>
            </a:r>
            <a:r>
              <a:rPr lang="en-US" sz="1600" dirty="0">
                <a:highlight>
                  <a:srgbClr val="FFFF00"/>
                </a:highlight>
              </a:rPr>
              <a:t>{no call on 29july)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Next 2 weeks are the plenary – same call-in (and basic agenda) as weeklies.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15:36et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 </a:t>
            </a:r>
            <a:r>
              <a:rPr lang="en-US" sz="1200" kern="1600" dirty="0" err="1"/>
              <a:t>oes</a:t>
            </a:r>
            <a:r>
              <a:rPr lang="en-US" sz="1200" kern="1600" dirty="0"/>
              <a:t>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4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08jul21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293060813"/>
              </p:ext>
            </p:extLst>
          </p:nvPr>
        </p:nvGraphicFramePr>
        <p:xfrm>
          <a:off x="8305800" y="5199063"/>
          <a:ext cx="1401762" cy="290512"/>
        </p:xfrm>
        <a:graphic>
          <a:graphicData uri="http://schemas.openxmlformats.org/presentationml/2006/ole">
            <mc:AlternateContent xmlns:mc="http://schemas.openxmlformats.org/markup-compatibility/2006">
              <mc:Choice xmlns:v="urn:schemas-microsoft-com:vml" Requires="v">
                <p:oleObj name="Packager Shell Object" showAsIcon="1" r:id="rId10" imgW="1402200" imgH="311400" progId="Package">
                  <p:embed/>
                </p:oleObj>
              </mc:Choice>
              <mc:Fallback>
                <p:oleObj name="Packager Shell Object" showAsIcon="1" r:id="rId10" imgW="1402200" imgH="311400" progId="Package">
                  <p:embed/>
                  <p:pic>
                    <p:nvPicPr>
                      <p:cNvPr id="0" name=""/>
                      <p:cNvPicPr/>
                      <p:nvPr/>
                    </p:nvPicPr>
                    <p:blipFill>
                      <a:blip r:embed="rId11"/>
                      <a:stretch>
                        <a:fillRect/>
                      </a:stretch>
                    </p:blipFill>
                    <p:spPr>
                      <a:xfrm>
                        <a:off x="8305800" y="5199063"/>
                        <a:ext cx="1401762" cy="290512"/>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3BC104E2-27D7-4988-B7F3-2D33801B66A6}"/>
              </a:ext>
            </a:extLst>
          </p:cNvPr>
          <p:cNvGraphicFramePr>
            <a:graphicFrameLocks noChangeAspect="1"/>
          </p:cNvGraphicFramePr>
          <p:nvPr>
            <p:extLst>
              <p:ext uri="{D42A27DB-BD31-4B8C-83A1-F6EECF244321}">
                <p14:modId xmlns:p14="http://schemas.microsoft.com/office/powerpoint/2010/main" val="4099604369"/>
              </p:ext>
            </p:extLst>
          </p:nvPr>
        </p:nvGraphicFramePr>
        <p:xfrm>
          <a:off x="9453812" y="4716894"/>
          <a:ext cx="571459" cy="482169"/>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0" name=""/>
                      <p:cNvPicPr/>
                      <p:nvPr/>
                    </p:nvPicPr>
                    <p:blipFill>
                      <a:blip r:embed="rId13"/>
                      <a:stretch>
                        <a:fillRect/>
                      </a:stretch>
                    </p:blipFill>
                    <p:spPr>
                      <a:xfrm>
                        <a:off x="9453812" y="4716894"/>
                        <a:ext cx="571459" cy="48216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08jul21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08jul21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833973" y="317270"/>
            <a:ext cx="2211387" cy="273050"/>
          </a:xfrm>
        </p:spPr>
        <p:txBody>
          <a:bodyPr/>
          <a:lstStyle/>
          <a:p>
            <a:r>
              <a:rPr lang="en-US" dirty="0"/>
              <a:t>08jul21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08jul21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08jul21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08jul21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08jul21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57200" lvl="1" indent="0">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    Don't be silent if inappropriate topics are discussed. Formally object to the discussion immediately.</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08jul21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 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 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 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 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08jul21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08jul21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Canada</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NPRM 60 GHz coming</a:t>
            </a:r>
          </a:p>
          <a:p>
            <a:pPr lvl="1">
              <a:spcBef>
                <a:spcPts val="0"/>
              </a:spcBef>
              <a:buFont typeface="Arial" panose="020B0604020202020204" pitchFamily="34" charset="0"/>
              <a:buChar char="•"/>
            </a:pPr>
            <a:r>
              <a:rPr lang="en-US" altLang="en-US" sz="1400" kern="0" dirty="0">
                <a:solidFill>
                  <a:schemeClr val="tx1"/>
                </a:solidFill>
              </a:rPr>
              <a:t>---FCC NPRM wireless mics in many bands.</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https://mentor.ieee.org/802.18/dcn/21/18-21-0082-00-0000-minutes-01jul21-rrtag-teleconference.docx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05-Jul-2021 20:51:09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Stuart K</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08jul21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681922"/>
            <a:ext cx="10881783" cy="5649028"/>
          </a:xfrm>
        </p:spPr>
        <p:txBody>
          <a:bodyPr/>
          <a:lstStyle/>
          <a:p>
            <a:pPr marL="1371600" lvl="3" indent="0"/>
            <a:endParaRPr lang="en-US" altLang="en-US" sz="9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spcBef>
                <a:spcPts val="0"/>
              </a:spcBef>
              <a:spcAft>
                <a:spcPts val="0"/>
              </a:spcAft>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spcBef>
                <a:spcPts val="0"/>
              </a:spcBef>
              <a:spcAft>
                <a:spcPts val="0"/>
              </a:spcAft>
              <a:buFont typeface="Arial" panose="020B0604020202020204" pitchFamily="34" charset="0"/>
              <a:buChar char="•"/>
            </a:pPr>
            <a:r>
              <a:rPr lang="en-US" altLang="en-US" sz="1800" dirty="0">
                <a:solidFill>
                  <a:schemeClr val="tx1"/>
                </a:solidFill>
              </a:rPr>
              <a:t>Also, the registration fee was approved.  </a:t>
            </a:r>
            <a:r>
              <a:rPr lang="en-US" sz="1600" b="1" dirty="0">
                <a:solidFill>
                  <a:schemeClr val="tx1"/>
                </a:solidFill>
              </a:rPr>
              <a:t>$75 registration fee after 30june. </a:t>
            </a:r>
            <a:r>
              <a:rPr lang="en-US" sz="1400" dirty="0">
                <a:solidFill>
                  <a:schemeClr val="tx1"/>
                </a:solidFill>
              </a:rPr>
              <a:t>&lt;&lt;&lt;just one fee for all WGs/TAGs combined</a:t>
            </a:r>
            <a:endParaRPr lang="en-US" sz="1600" dirty="0">
              <a:solidFill>
                <a:schemeClr val="tx1"/>
              </a:solidFill>
            </a:endParaRPr>
          </a:p>
          <a:p>
            <a:pPr lvl="2">
              <a:spcBef>
                <a:spcPts val="0"/>
              </a:spcBef>
              <a:spcAft>
                <a:spcPts val="0"/>
              </a:spcAft>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endParaRPr lang="en-US" sz="1600" b="1" i="0" dirty="0">
              <a:solidFill>
                <a:schemeClr val="tx1"/>
              </a:solidFill>
              <a:effectLst/>
              <a:latin typeface="tahoma" panose="020B0604030504040204" pitchFamily="34" charset="0"/>
            </a:endParaRPr>
          </a:p>
          <a:p>
            <a:pPr lvl="2">
              <a:spcBef>
                <a:spcPts val="0"/>
              </a:spcBef>
              <a:spcAft>
                <a:spcPts val="0"/>
              </a:spcAft>
              <a:buFont typeface="Arial" panose="020B0604020202020204" pitchFamily="34" charset="0"/>
              <a:buChar char="•"/>
            </a:pPr>
            <a:r>
              <a:rPr lang="en-US" sz="1600" dirty="0">
                <a:solidFill>
                  <a:srgbClr val="993300"/>
                </a:solidFill>
                <a:latin typeface="tahoma" panose="020B0604030504040204" pitchFamily="34" charset="0"/>
              </a:rPr>
              <a:t>Will add to the agenda that registration fee is required and if not paid would ask to leave the call. </a:t>
            </a:r>
            <a:r>
              <a:rPr lang="en-US" sz="1600" dirty="0">
                <a:solidFill>
                  <a:srgbClr val="993300"/>
                </a:solidFill>
              </a:rPr>
              <a:t>	</a:t>
            </a:r>
          </a:p>
          <a:p>
            <a:pPr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Looking at other WGs/TAGs: </a:t>
            </a:r>
          </a:p>
          <a:p>
            <a:pPr marL="177165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.11: 12-20 </a:t>
            </a:r>
            <a:r>
              <a:rPr lang="en-US" sz="1400" dirty="0" err="1">
                <a:effectLst/>
                <a:ea typeface="Calibri" panose="020F0502020204030204" pitchFamily="34" charset="0"/>
                <a:cs typeface="Times New Roman" panose="02020603050405020304" pitchFamily="18" charset="0"/>
              </a:rPr>
              <a:t>jul</a:t>
            </a:r>
            <a:r>
              <a:rPr lang="en-US" sz="1400" dirty="0">
                <a:effectLst/>
                <a:ea typeface="Calibri" panose="020F0502020204030204" pitchFamily="34" charset="0"/>
                <a:cs typeface="Times New Roman" panose="02020603050405020304" pitchFamily="18" charset="0"/>
              </a:rPr>
              <a:t> 21		time slot over .18:  13:30-15:30 (</a:t>
            </a:r>
            <a:r>
              <a:rPr lang="en-US" dirty="0">
                <a:solidFill>
                  <a:srgbClr val="333333"/>
                </a:solidFill>
              </a:rPr>
              <a:t>11az, 11bh) </a:t>
            </a:r>
          </a:p>
          <a:p>
            <a:pPr marL="1771650" lvl="4">
              <a:spcBef>
                <a:spcPts val="0"/>
              </a:spcBef>
              <a:spcAft>
                <a:spcPts val="0"/>
              </a:spcAft>
              <a:buFont typeface="Arial" panose="020B0604020202020204" pitchFamily="34" charset="0"/>
              <a:buChar char="•"/>
            </a:pPr>
            <a:r>
              <a:rPr lang="en-US" dirty="0">
                <a:solidFill>
                  <a:srgbClr val="333333"/>
                </a:solidFill>
              </a:rPr>
              <a:t>.15: 13-21 </a:t>
            </a:r>
            <a:r>
              <a:rPr lang="en-US" dirty="0" err="1">
                <a:solidFill>
                  <a:srgbClr val="333333"/>
                </a:solidFill>
              </a:rPr>
              <a:t>jul</a:t>
            </a:r>
            <a:r>
              <a:rPr lang="en-US" dirty="0">
                <a:solidFill>
                  <a:srgbClr val="333333"/>
                </a:solidFill>
              </a:rPr>
              <a:t> 21		time slot over .18:  15:00-17:00 (SG4ab-NG-UWB)</a:t>
            </a:r>
          </a:p>
          <a:p>
            <a:pPr>
              <a:spcBef>
                <a:spcPts val="0"/>
              </a:spcBef>
              <a:spcAft>
                <a:spcPts val="0"/>
              </a:spcAft>
              <a:buFont typeface="Arial" panose="020B0604020202020204" pitchFamily="34" charset="0"/>
              <a:buChar char="•"/>
            </a:pPr>
            <a:endParaRPr lang="en-US" sz="1600" dirty="0">
              <a:ea typeface="Calibri" panose="020F0502020204030204" pitchFamily="34" charset="0"/>
            </a:endParaRPr>
          </a:p>
          <a:p>
            <a:pPr>
              <a:spcBef>
                <a:spcPts val="0"/>
              </a:spcBef>
              <a:spcAft>
                <a:spcPts val="0"/>
              </a:spcAft>
              <a:buFont typeface="Arial" panose="020B0604020202020204" pitchFamily="34" charset="0"/>
              <a:buChar char="•"/>
            </a:pPr>
            <a:endParaRPr lang="en-US" sz="1600" dirty="0">
              <a:ea typeface="Calibri" panose="020F0502020204030204" pitchFamily="34" charset="0"/>
            </a:endParaRPr>
          </a:p>
          <a:p>
            <a:pPr>
              <a:spcBef>
                <a:spcPts val="0"/>
              </a:spcBef>
              <a:spcAft>
                <a:spcPts val="0"/>
              </a:spcAft>
              <a:buFont typeface="Arial" panose="020B0604020202020204" pitchFamily="34" charset="0"/>
              <a:buChar char="•"/>
            </a:pPr>
            <a:r>
              <a:rPr lang="en-US" sz="1600" dirty="0">
                <a:ea typeface="Calibri" panose="020F0502020204030204" pitchFamily="34" charset="0"/>
              </a:rPr>
              <a:t>From plenary announcement: </a:t>
            </a:r>
            <a:r>
              <a:rPr lang="en-US" sz="1600" b="0" dirty="0">
                <a:effectLst/>
                <a:ea typeface="Calibri" panose="020F0502020204030204" pitchFamily="34" charset="0"/>
              </a:rPr>
              <a:t>per earlier discussions, this would be a great time to ask all .18 voting members to check their affiliation in the voters list on the 802.18 web site, </a:t>
            </a:r>
            <a:r>
              <a:rPr lang="en-US" sz="1600" b="0" u="sng" dirty="0">
                <a:solidFill>
                  <a:srgbClr val="0000FF"/>
                </a:solidFill>
                <a:effectLst/>
                <a:ea typeface="Calibri" panose="020F0502020204030204" pitchFamily="34" charset="0"/>
                <a:hlinkClick r:id="rId4"/>
              </a:rPr>
              <a:t>https://www.ieee802.org/18/RRTAG_Voters.pdf</a:t>
            </a:r>
            <a:r>
              <a:rPr lang="en-US" sz="1600" b="0" dirty="0">
                <a:effectLst/>
                <a:ea typeface="Calibri" panose="020F0502020204030204" pitchFamily="34" charset="0"/>
              </a:rPr>
              <a:t>, and confirm their affiliation.  If an update is needed, then inform the 802.18 VC by sending an email directly to him at </a:t>
            </a:r>
            <a:r>
              <a:rPr lang="en-US" sz="1600" b="0" u="sng" dirty="0">
                <a:solidFill>
                  <a:srgbClr val="0000FF"/>
                </a:solidFill>
                <a:effectLst/>
                <a:ea typeface="Calibri" panose="020F0502020204030204" pitchFamily="34" charset="0"/>
                <a:hlinkClick r:id="rId5"/>
              </a:rPr>
              <a:t>stuart@ok-brit.com</a:t>
            </a:r>
            <a:r>
              <a:rPr lang="en-US" sz="1600" b="0" dirty="0">
                <a:effectLst/>
                <a:ea typeface="Calibri" panose="020F0502020204030204" pitchFamily="34" charset="0"/>
              </a:rPr>
              <a:t>. </a:t>
            </a:r>
          </a:p>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one ($50, $75, $125) registration fee for all groups. </a:t>
            </a: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spcBef>
                <a:spcPts val="0"/>
              </a:spcBef>
              <a:spcAft>
                <a:spcPts val="0"/>
              </a:spcAft>
              <a:buFont typeface="Arial" panose="020B0604020202020204" pitchFamily="34" charset="0"/>
              <a:buChar char="•"/>
            </a:pPr>
            <a:r>
              <a:rPr lang="en-US" altLang="en-US" sz="1600" dirty="0">
                <a:solidFill>
                  <a:schemeClr val="tx1"/>
                </a:solidFill>
              </a:rPr>
              <a:t>Looking at a wireless opening meeting Friday 10sep21 at 0900et (similar to what was done at f2fs)</a:t>
            </a:r>
          </a:p>
          <a:p>
            <a:pPr lvl="1">
              <a:spcBef>
                <a:spcPts val="0"/>
              </a:spcBef>
              <a:spcAft>
                <a:spcPts val="0"/>
              </a:spcAft>
              <a:buFont typeface="Arial" panose="020B0604020202020204" pitchFamily="34" charset="0"/>
              <a:buChar char="•"/>
            </a:pPr>
            <a:r>
              <a:rPr lang="en-US" altLang="en-US" sz="1600" dirty="0">
                <a:solidFill>
                  <a:schemeClr val="tx1"/>
                </a:solidFill>
              </a:rPr>
              <a:t>From WCSC yesterday (7</a:t>
            </a:r>
            <a:r>
              <a:rPr lang="en-US" altLang="en-US" sz="1600" baseline="30000" dirty="0">
                <a:solidFill>
                  <a:schemeClr val="tx1"/>
                </a:solidFill>
              </a:rPr>
              <a:t>th</a:t>
            </a:r>
            <a:r>
              <a:rPr lang="en-US" altLang="en-US" sz="1600" dirty="0">
                <a:solidFill>
                  <a:schemeClr val="tx1"/>
                </a:solidFill>
              </a:rPr>
              <a:t>):   $50 – 14jul-27aug;	$75 – 28aug-09sep;	$125 &gt;09sep;</a:t>
            </a:r>
          </a:p>
          <a:p>
            <a:pPr lvl="1">
              <a:spcBef>
                <a:spcPts val="0"/>
              </a:spcBef>
              <a:spcAft>
                <a:spcPts val="0"/>
              </a:spcAft>
              <a:buFont typeface="Arial" panose="020B0604020202020204" pitchFamily="34" charset="0"/>
              <a:buChar char="•"/>
            </a:pPr>
            <a:r>
              <a:rPr lang="en-US" altLang="en-US" sz="1600" dirty="0">
                <a:solidFill>
                  <a:schemeClr val="tx1"/>
                </a:solidFill>
              </a:rPr>
              <a:t>The 802 level meetings and .19 will require Webex registration ahead of time.  Experimenting with fee required to attend. </a:t>
            </a:r>
          </a:p>
          <a:p>
            <a:pPr lvl="2">
              <a:spcBef>
                <a:spcPts val="0"/>
              </a:spcBef>
              <a:spcAft>
                <a:spcPts val="0"/>
              </a:spcAft>
              <a:buFont typeface="Arial" panose="020B0604020202020204" pitchFamily="34" charset="0"/>
              <a:buChar char="•"/>
            </a:pPr>
            <a:r>
              <a:rPr lang="en-US" altLang="en-US" sz="1400" dirty="0">
                <a:solidFill>
                  <a:schemeClr val="tx1"/>
                </a:solidFill>
              </a:rPr>
              <a:t>What is lead time to register?   what is the process /screens? </a:t>
            </a:r>
          </a:p>
          <a:p>
            <a:pPr lvl="1">
              <a:spcBef>
                <a:spcPts val="0"/>
              </a:spcBef>
              <a:spcAft>
                <a:spcPts val="0"/>
              </a:spcAft>
              <a:buFont typeface="Arial" panose="020B0604020202020204" pitchFamily="34" charset="0"/>
              <a:buChar char="•"/>
            </a:pPr>
            <a:r>
              <a:rPr lang="en-US" altLang="en-US" sz="1600" dirty="0">
                <a:solidFill>
                  <a:schemeClr val="tx1"/>
                </a:solidFill>
              </a:rPr>
              <a:t>Sept (and July (now)) Chairs of all WG/TAGs are to report all attendees to meetings to compare against who paid fees. </a:t>
            </a:r>
          </a:p>
          <a:p>
            <a:pPr lvl="1">
              <a:spcBef>
                <a:spcPts val="0"/>
              </a:spcBef>
              <a:spcAft>
                <a:spcPts val="0"/>
              </a:spcAft>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08jul21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pic>
        <p:nvPicPr>
          <p:cNvPr id="7" name="Picture 6" descr="Graphical user interface, text, application&#10;&#10;Description automatically generated">
            <a:extLst>
              <a:ext uri="{FF2B5EF4-FFF2-40B4-BE49-F238E27FC236}">
                <a16:creationId xmlns:a16="http://schemas.microsoft.com/office/drawing/2014/main" id="{8BF37EB9-097C-4F6A-892C-2942D0234752}"/>
              </a:ext>
            </a:extLst>
          </p:cNvPr>
          <p:cNvPicPr/>
          <p:nvPr/>
        </p:nvPicPr>
        <p:blipFill rotWithShape="1">
          <a:blip r:embed="rId6">
            <a:extLst>
              <a:ext uri="{28A0092B-C50C-407E-A947-70E740481C1C}">
                <a14:useLocalDpi xmlns:a14="http://schemas.microsoft.com/office/drawing/2010/main" val="0"/>
              </a:ext>
            </a:extLst>
          </a:blip>
          <a:srcRect b="61513"/>
          <a:stretch/>
        </p:blipFill>
        <p:spPr bwMode="auto">
          <a:xfrm>
            <a:off x="1828800" y="3200400"/>
            <a:ext cx="8382001" cy="469235"/>
          </a:xfrm>
          <a:prstGeom prst="rect">
            <a:avLst/>
          </a:prstGeom>
          <a:noFill/>
          <a:ln>
            <a:noFill/>
          </a:ln>
        </p:spPr>
      </p:pic>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62759</TotalTime>
  <Words>8226</Words>
  <Application>Microsoft Office PowerPoint</Application>
  <PresentationFormat>Widescreen</PresentationFormat>
  <Paragraphs>773</Paragraphs>
  <Slides>30</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30</vt:i4>
      </vt:variant>
    </vt:vector>
  </HeadingPairs>
  <TitlesOfParts>
    <vt:vector size="43" baseType="lpstr">
      <vt:lpstr>Arial</vt:lpstr>
      <vt:lpstr>Calibri</vt:lpstr>
      <vt:lpstr>Consolas</vt:lpstr>
      <vt:lpstr>Helvetica</vt:lpstr>
      <vt:lpstr>Monotype Sorts</vt:lpstr>
      <vt:lpstr>Symbol</vt:lpstr>
      <vt:lpstr>tahoma</vt:lpstr>
      <vt:lpstr>Times New Roman</vt:lpstr>
      <vt:lpstr>Wingdings</vt:lpstr>
      <vt:lpstr>Office Theme</vt:lpstr>
      <vt:lpstr>Document</vt:lpstr>
      <vt:lpstr>Packager Shell Object</vt:lpstr>
      <vt:lpstr>Acrobat Document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 WRC items to share  -</vt:lpstr>
      <vt:lpstr>MSG 6 GHz</vt:lpstr>
      <vt:lpstr>IEEE 802 Stds Table of Frequency Bands</vt:lpstr>
      <vt:lpstr>General Discussion – any feedback? </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4096</cp:revision>
  <cp:lastPrinted>1601-01-01T00:00:00Z</cp:lastPrinted>
  <dcterms:created xsi:type="dcterms:W3CDTF">2016-03-03T14:54:45Z</dcterms:created>
  <dcterms:modified xsi:type="dcterms:W3CDTF">2021-07-12T13:31:41Z</dcterms:modified>
</cp:coreProperties>
</file>