
<file path=[Content_Types].xml><?xml version="1.0" encoding="utf-8"?>
<Types xmlns="http://schemas.openxmlformats.org/package/2006/content-types">
  <Default Extension="bin" ContentType="application/vnd.openxmlformats-officedocument.oleObject"/>
  <Default Extension="emf" ContentType="image/x-emf"/>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5">
  <p:sldMasterIdLst>
    <p:sldMasterId id="2147483648" r:id="rId1"/>
  </p:sldMasterIdLst>
  <p:notesMasterIdLst>
    <p:notesMasterId r:id="rId32"/>
  </p:notesMasterIdLst>
  <p:handoutMasterIdLst>
    <p:handoutMasterId r:id="rId33"/>
  </p:handoutMasterIdLst>
  <p:sldIdLst>
    <p:sldId id="256" r:id="rId2"/>
    <p:sldId id="341" r:id="rId3"/>
    <p:sldId id="329" r:id="rId4"/>
    <p:sldId id="604" r:id="rId5"/>
    <p:sldId id="624" r:id="rId6"/>
    <p:sldId id="605" r:id="rId7"/>
    <p:sldId id="516" r:id="rId8"/>
    <p:sldId id="596" r:id="rId9"/>
    <p:sldId id="690" r:id="rId10"/>
    <p:sldId id="762" r:id="rId11"/>
    <p:sldId id="763" r:id="rId12"/>
    <p:sldId id="782" r:id="rId13"/>
    <p:sldId id="769" r:id="rId14"/>
    <p:sldId id="766" r:id="rId15"/>
    <p:sldId id="743" r:id="rId16"/>
    <p:sldId id="781" r:id="rId17"/>
    <p:sldId id="650" r:id="rId18"/>
    <p:sldId id="498" r:id="rId19"/>
    <p:sldId id="402" r:id="rId20"/>
    <p:sldId id="403" r:id="rId21"/>
    <p:sldId id="777" r:id="rId22"/>
    <p:sldId id="778" r:id="rId23"/>
    <p:sldId id="774" r:id="rId24"/>
    <p:sldId id="717" r:id="rId25"/>
    <p:sldId id="768" r:id="rId26"/>
    <p:sldId id="737" r:id="rId27"/>
    <p:sldId id="739" r:id="rId28"/>
    <p:sldId id="728" r:id="rId29"/>
    <p:sldId id="656" r:id="rId30"/>
    <p:sldId id="655" r:id="rId31"/>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lcomb, Jay" initials="HJ" lastIdx="2" clrIdx="0">
    <p:extLst>
      <p:ext uri="{19B8F6BF-5375-455C-9EA6-DF929625EA0E}">
        <p15:presenceInfo xmlns:p15="http://schemas.microsoft.com/office/powerpoint/2012/main" userId="S::jholcomb@itron.com::aee8fcb3-73df-479f-8979-0e12987586b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3300"/>
    <a:srgbClr val="D5F4FF"/>
    <a:srgbClr val="FF9999"/>
    <a:srgbClr val="FF7C80"/>
    <a:srgbClr val="990033"/>
    <a:srgbClr val="CC6600"/>
    <a:srgbClr val="85D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115" autoAdjust="0"/>
    <p:restoredTop sz="96391" autoAdjust="0"/>
  </p:normalViewPr>
  <p:slideViewPr>
    <p:cSldViewPr>
      <p:cViewPr varScale="1">
        <p:scale>
          <a:sx n="98" d="100"/>
          <a:sy n="98" d="100"/>
        </p:scale>
        <p:origin x="102" y="180"/>
      </p:cViewPr>
      <p:guideLst>
        <p:guide orient="horz" pos="2160"/>
        <p:guide pos="3840"/>
      </p:guideLst>
    </p:cSldViewPr>
  </p:slideViewPr>
  <p:outlineViewPr>
    <p:cViewPr varScale="1">
      <p:scale>
        <a:sx n="170" d="200"/>
        <a:sy n="170" d="200"/>
      </p:scale>
      <p:origin x="0" y="-165486"/>
    </p:cViewPr>
  </p:outlineViewPr>
  <p:notesTextViewPr>
    <p:cViewPr>
      <p:scale>
        <a:sx n="200" d="100"/>
        <a:sy n="200" d="100"/>
      </p:scale>
      <p:origin x="0" y="0"/>
    </p:cViewPr>
  </p:notesTextViewPr>
  <p:sorterViewPr>
    <p:cViewPr>
      <p:scale>
        <a:sx n="75" d="100"/>
        <a:sy n="75" d="100"/>
      </p:scale>
      <p:origin x="0" y="-1128"/>
    </p:cViewPr>
  </p:sorterViewPr>
  <p:notesViewPr>
    <p:cSldViewPr>
      <p:cViewPr varScale="1">
        <p:scale>
          <a:sx n="96" d="100"/>
          <a:sy n="96" d="100"/>
        </p:scale>
        <p:origin x="237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12-Jul-21</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s://mentor.ieee.org/802-ec/dcn/17/ec-17-0090-23-0PNP-ieee-802-lmsc-operations-manual.pdf" TargetMode="External"/><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8" Type="http://schemas.openxmlformats.org/officeDocument/2006/relationships/hyperlink" Target="https://portal.etsi.org/webapp/teldir/ListPersDetails.asp?PersId=6230" TargetMode="External"/><Relationship Id="rId13" Type="http://schemas.openxmlformats.org/officeDocument/2006/relationships/hyperlink" Target="https://portal.etsi.org/webapp/teldir/ListPersDetails.asp?PersId=33473" TargetMode="External"/><Relationship Id="rId18" Type="http://schemas.openxmlformats.org/officeDocument/2006/relationships/hyperlink" Target="https://portal.etsi.org/webapp/teldir/QueryOrgaInfo.asp?OrgaId=5" TargetMode="External"/><Relationship Id="rId26" Type="http://schemas.openxmlformats.org/officeDocument/2006/relationships/hyperlink" Target="https://portal.etsi.org/webapp/teldir/ListPersDetails.asp?PersId=34395" TargetMode="External"/><Relationship Id="rId39" Type="http://schemas.openxmlformats.org/officeDocument/2006/relationships/hyperlink" Target="https://portal.etsi.org/webapp/teldir/QueryOrgaInfo.asp?OrgaId=11945" TargetMode="External"/><Relationship Id="rId3" Type="http://schemas.openxmlformats.org/officeDocument/2006/relationships/hyperlink" Target="https://portal.etsi.org/tb.aspx?tbid=286&amp;SubTB=286" TargetMode="External"/><Relationship Id="rId21" Type="http://schemas.openxmlformats.org/officeDocument/2006/relationships/hyperlink" Target="https://portal.etsi.org/webapp/teldir/ListPersDetails.asp?PersId=79376" TargetMode="External"/><Relationship Id="rId34" Type="http://schemas.openxmlformats.org/officeDocument/2006/relationships/hyperlink" Target="https://portal.etsi.org/webapp/teldir/ListPersDetails.asp?PersId=78115" TargetMode="External"/><Relationship Id="rId7" Type="http://schemas.openxmlformats.org/officeDocument/2006/relationships/hyperlink" Target="https://portal.etsi.org/tb.aspx?tbid=287&amp;SubTB=287" TargetMode="External"/><Relationship Id="rId12" Type="http://schemas.openxmlformats.org/officeDocument/2006/relationships/hyperlink" Target="https://portal.etsi.org/webapp/teldir/QueryOrgaInfo.asp?OrgaId=13790" TargetMode="External"/><Relationship Id="rId17" Type="http://schemas.openxmlformats.org/officeDocument/2006/relationships/hyperlink" Target="https://portal.etsi.org/webapp/teldir/ListPersDetails.asp?PersId=26309" TargetMode="External"/><Relationship Id="rId25" Type="http://schemas.openxmlformats.org/officeDocument/2006/relationships/hyperlink" Target="https://portal.etsi.org/webapp/teldir/ListPersDetails.asp?PersId=10561" TargetMode="External"/><Relationship Id="rId33" Type="http://schemas.openxmlformats.org/officeDocument/2006/relationships/hyperlink" Target="https://portal.etsi.org/webapp/teldir/ListPersDetails.asp?PersId=61793" TargetMode="External"/><Relationship Id="rId38" Type="http://schemas.openxmlformats.org/officeDocument/2006/relationships/hyperlink" Target="https://portal.etsi.org/webapp/teldir/ListPersDetails.asp?PersId=26729" TargetMode="External"/><Relationship Id="rId2" Type="http://schemas.openxmlformats.org/officeDocument/2006/relationships/slide" Target="../slides/slide10.xml"/><Relationship Id="rId16" Type="http://schemas.openxmlformats.org/officeDocument/2006/relationships/hyperlink" Target="https://portal.etsi.org/webapp/teldir/QueryOrgaInfo.asp?OrgaId=1" TargetMode="External"/><Relationship Id="rId20" Type="http://schemas.openxmlformats.org/officeDocument/2006/relationships/hyperlink" Target="https://portal.etsi.org/webapp/teldir/QueryOrgaInfo.asp?OrgaId=15932" TargetMode="External"/><Relationship Id="rId29" Type="http://schemas.openxmlformats.org/officeDocument/2006/relationships/hyperlink" Target="https://portal.etsi.org/webapp/teldir/QueryOrgaInfo.asp?OrgaId=121" TargetMode="External"/><Relationship Id="rId1" Type="http://schemas.openxmlformats.org/officeDocument/2006/relationships/notesMaster" Target="../notesMasters/notesMaster1.xml"/><Relationship Id="rId6" Type="http://schemas.openxmlformats.org/officeDocument/2006/relationships/hyperlink" Target="https://portal.etsi.org/tb.aspx?tbid=729&amp;SubTB=729" TargetMode="External"/><Relationship Id="rId11" Type="http://schemas.openxmlformats.org/officeDocument/2006/relationships/hyperlink" Target="https://portal.etsi.org/webapp/teldir/ListPersDetails.asp?PersId=63180" TargetMode="External"/><Relationship Id="rId24" Type="http://schemas.openxmlformats.org/officeDocument/2006/relationships/hyperlink" Target="https://portal.etsi.org/webapp/teldir/ListPersDetails.asp?PersId=2582" TargetMode="External"/><Relationship Id="rId32" Type="http://schemas.openxmlformats.org/officeDocument/2006/relationships/hyperlink" Target="https://portal.etsi.org/webapp/teldir/QueryOrgaInfo.asp?OrgaId=7380" TargetMode="External"/><Relationship Id="rId37" Type="http://schemas.openxmlformats.org/officeDocument/2006/relationships/hyperlink" Target="https://portal.etsi.org/webapp/teldir/QueryOrgaInfo.asp?OrgaId=13818" TargetMode="External"/><Relationship Id="rId40" Type="http://schemas.openxmlformats.org/officeDocument/2006/relationships/hyperlink" Target="https://portal.etsi.org/webapp/teldir/ListPersDetails.asp?PersId=53812" TargetMode="External"/><Relationship Id="rId5" Type="http://schemas.openxmlformats.org/officeDocument/2006/relationships/hyperlink" Target="https://portal.etsi.org/tb.aspx?tbid=442&amp;SubTB=442" TargetMode="External"/><Relationship Id="rId15" Type="http://schemas.openxmlformats.org/officeDocument/2006/relationships/hyperlink" Target="https://portal.etsi.org/webapp/teldir/ListPersDetails.asp?PersId=26441" TargetMode="External"/><Relationship Id="rId23" Type="http://schemas.openxmlformats.org/officeDocument/2006/relationships/hyperlink" Target="https://portal.etsi.org/webapp/teldir/ListPersDetails.asp?PersId=13676" TargetMode="External"/><Relationship Id="rId28" Type="http://schemas.openxmlformats.org/officeDocument/2006/relationships/hyperlink" Target="https://portal.etsi.org/webapp/teldir/ListPersDetails.asp?PersId=54791" TargetMode="External"/><Relationship Id="rId36" Type="http://schemas.openxmlformats.org/officeDocument/2006/relationships/hyperlink" Target="https://portal.etsi.org/webapp/teldir/ListPersDetails.asp?PersId=60301" TargetMode="External"/><Relationship Id="rId10" Type="http://schemas.openxmlformats.org/officeDocument/2006/relationships/hyperlink" Target="https://portal.etsi.org/webapp/teldir/QueryOrgaInfo.asp?OrgaId=14953" TargetMode="External"/><Relationship Id="rId19" Type="http://schemas.openxmlformats.org/officeDocument/2006/relationships/hyperlink" Target="https://portal.etsi.org/webapp/teldir/ListPersDetails.asp?PersId=77968" TargetMode="External"/><Relationship Id="rId31" Type="http://schemas.openxmlformats.org/officeDocument/2006/relationships/hyperlink" Target="https://portal.etsi.org/webapp/teldir/QueryOrgaInfo.asp?OrgaId=8870" TargetMode="External"/><Relationship Id="rId4" Type="http://schemas.openxmlformats.org/officeDocument/2006/relationships/hyperlink" Target="https://portal.etsi.org/tb.aspx?tbid=286&amp;SubTB=286#/50610-contributions" TargetMode="External"/><Relationship Id="rId9" Type="http://schemas.openxmlformats.org/officeDocument/2006/relationships/hyperlink" Target="https://portal.etsi.org/webapp/teldir/ListPersDetails.asp?PersId=49485" TargetMode="External"/><Relationship Id="rId14" Type="http://schemas.openxmlformats.org/officeDocument/2006/relationships/hyperlink" Target="https://portal.etsi.org/webapp/teldir/QueryOrgaInfo.asp?OrgaId=9173" TargetMode="External"/><Relationship Id="rId22" Type="http://schemas.openxmlformats.org/officeDocument/2006/relationships/hyperlink" Target="https://portal.etsi.org/webapp/teldir/ListPersDetails.asp?PersId=80177" TargetMode="External"/><Relationship Id="rId27" Type="http://schemas.openxmlformats.org/officeDocument/2006/relationships/hyperlink" Target="https://portal.etsi.org/webapp/teldir/QueryOrgaInfo.asp?OrgaId=42" TargetMode="External"/><Relationship Id="rId30" Type="http://schemas.openxmlformats.org/officeDocument/2006/relationships/hyperlink" Target="https://portal.etsi.org/webapp/teldir/ListPersDetails.asp?PersId=72859" TargetMode="External"/><Relationship Id="rId35" Type="http://schemas.openxmlformats.org/officeDocument/2006/relationships/hyperlink" Target="https://portal.etsi.org/webapp/teldir/QueryOrgaInfo.asp?OrgaId=16055" TargetMode="External"/></Relationships>
</file>

<file path=ppt/notesSlides/_rels/notesSlide6.xml.rels><?xml version="1.0" encoding="UTF-8" standalone="yes"?>
<Relationships xmlns="http://schemas.openxmlformats.org/package/2006/relationships"><Relationship Id="rId8" Type="http://schemas.openxmlformats.org/officeDocument/2006/relationships/hyperlink" Target="https://cept.org/ecc/groups/ecc/wg-fm/fm-57/" TargetMode="External"/><Relationship Id="rId3" Type="http://schemas.openxmlformats.org/officeDocument/2006/relationships/hyperlink" Target="https://cept.org/ecc/groups/ecc/wg-se/se-21/client/introduction/" TargetMode="External"/><Relationship Id="rId7" Type="http://schemas.openxmlformats.org/officeDocument/2006/relationships/hyperlink" Target="https://cept.org/ecc/groups/ecc/wg-se/se-45/" TargetMode="External"/><Relationship Id="rId2" Type="http://schemas.openxmlformats.org/officeDocument/2006/relationships/slide" Target="../slides/slide11.xml"/><Relationship Id="rId1" Type="http://schemas.openxmlformats.org/officeDocument/2006/relationships/notesMaster" Target="../notesMasters/notesMaster1.xml"/><Relationship Id="rId6" Type="http://schemas.openxmlformats.org/officeDocument/2006/relationships/hyperlink" Target="https://cept.org/ecc/groups/ecc/wg-se/se-24/client/introduction/" TargetMode="External"/><Relationship Id="rId5" Type="http://schemas.openxmlformats.org/officeDocument/2006/relationships/hyperlink" Target="https://cept.org/ecc/groups/ecc/wg-se/se-24/" TargetMode="External"/><Relationship Id="rId4" Type="http://schemas.openxmlformats.org/officeDocument/2006/relationships/hyperlink" Target="https://www.ecodocdb.dk/download/cc03c766-35f8/ECC%20Report%20302.pdf" TargetMode="Externa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3" Type="http://schemas.openxmlformats.org/officeDocument/2006/relationships/slide" Target="../slides/slide28.xml"/><Relationship Id="rId2" Type="http://schemas.openxmlformats.org/officeDocument/2006/relationships/slide" Target="../slides/slide13.xml"/><Relationship Id="rId1" Type="http://schemas.openxmlformats.org/officeDocument/2006/relationships/notesMaster" Target="../notesMasters/notesMaster1.xml"/><Relationship Id="rId6" Type="http://schemas.openxmlformats.org/officeDocument/2006/relationships/hyperlink" Target="https://mentor.ieee.org/802.18/dcn/20/18-20-0107-00-0000-res-811-wrc-19-wrc-23-agenda-items.docx" TargetMode="External"/><Relationship Id="rId5" Type="http://schemas.openxmlformats.org/officeDocument/2006/relationships/hyperlink" Target="https://www.itu.int/dms_pub/itu-r/oth/0c/0a/R0C0A00000D0041PDFE.pdf" TargetMode="External"/><Relationship Id="rId4" Type="http://schemas.openxmlformats.org/officeDocument/2006/relationships/hyperlink" Target="https://www.itu.int/en/ITU-R/study-groups/rcpm/Pages/wrc-23-studies.aspx" TargetMode="Externa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15</a:t>
            </a:fld>
            <a:endParaRPr lang="en-US" dirty="0"/>
          </a:p>
        </p:txBody>
      </p:sp>
    </p:spTree>
    <p:extLst>
      <p:ext uri="{BB962C8B-B14F-4D97-AF65-F5344CB8AC3E}">
        <p14:creationId xmlns:p14="http://schemas.microsoft.com/office/powerpoint/2010/main" val="179231911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400050" lvl="1">
              <a:spcBef>
                <a:spcPts val="0"/>
              </a:spcBef>
              <a:spcAft>
                <a:spcPts val="0"/>
              </a:spcAft>
              <a:buFont typeface="Arial" panose="020B0604020202020204" pitchFamily="34" charset="0"/>
              <a:buChar char="•"/>
            </a:pPr>
            <a:r>
              <a:rPr lang="en-US" sz="1400" b="0" dirty="0">
                <a:solidFill>
                  <a:srgbClr val="000000"/>
                </a:solidFill>
                <a:effectLst/>
                <a:ea typeface="Calibri" panose="020F0502020204030204" pitchFamily="34" charset="0"/>
              </a:rPr>
              <a:t> </a:t>
            </a:r>
            <a:r>
              <a:rPr lang="en-US" sz="1400" b="0" u="sng" dirty="0">
                <a:solidFill>
                  <a:srgbClr val="000000"/>
                </a:solidFill>
                <a:effectLst/>
                <a:ea typeface="Calibri" panose="020F0502020204030204" pitchFamily="34" charset="0"/>
              </a:rPr>
              <a:t>Background</a:t>
            </a:r>
            <a:r>
              <a:rPr lang="en-US" sz="1400" b="0" dirty="0">
                <a:solidFill>
                  <a:srgbClr val="000000"/>
                </a:solidFill>
                <a:effectLst/>
                <a:ea typeface="Calibri" panose="020F0502020204030204" pitchFamily="34" charset="0"/>
              </a:rPr>
              <a:t>: Section 15.255 of the Commission’s rules sets forth the operational policies and technical parameters for unlicensed device operation in </a:t>
            </a:r>
            <a:r>
              <a:rPr lang="en-US" sz="1400" dirty="0">
                <a:solidFill>
                  <a:srgbClr val="000000"/>
                </a:solidFill>
                <a:effectLst/>
                <a:ea typeface="Calibri" panose="020F0502020204030204" pitchFamily="34" charset="0"/>
              </a:rPr>
              <a:t>the 57-71 GHz band. </a:t>
            </a:r>
            <a:r>
              <a:rPr lang="en-US" sz="1400" b="0" dirty="0">
                <a:solidFill>
                  <a:srgbClr val="000000"/>
                </a:solidFill>
                <a:effectLst/>
                <a:ea typeface="Calibri" panose="020F0502020204030204" pitchFamily="34" charset="0"/>
              </a:rPr>
              <a:t>Unlicensed devices that operate here generally include indoor/outdoor communication devices such as </a:t>
            </a:r>
            <a:r>
              <a:rPr lang="en-US" sz="1400" b="0" dirty="0" err="1">
                <a:solidFill>
                  <a:srgbClr val="000000"/>
                </a:solidFill>
                <a:effectLst/>
                <a:ea typeface="Calibri" panose="020F0502020204030204" pitchFamily="34" charset="0"/>
              </a:rPr>
              <a:t>WiGig</a:t>
            </a:r>
            <a:r>
              <a:rPr lang="en-US" sz="1400" b="0" dirty="0">
                <a:solidFill>
                  <a:srgbClr val="000000"/>
                </a:solidFill>
                <a:effectLst/>
                <a:ea typeface="Calibri" panose="020F0502020204030204" pitchFamily="34" charset="0"/>
              </a:rPr>
              <a:t> wireless local area networking (WLAN) devices and outdoor fixed point-to-point communication links, as well as field disturbance sensors (FDS) (e.g., radar devices) that are used in fixed applications or operate on a mobile basis but are restricted to short-range interactive motion sensor (SRIMS) use. </a:t>
            </a:r>
            <a:endParaRPr lang="en-US" sz="1400" b="0" dirty="0">
              <a:effectLst/>
              <a:ea typeface="Calibri" panose="020F0502020204030204" pitchFamily="34" charset="0"/>
            </a:endParaRPr>
          </a:p>
          <a:p>
            <a:pPr marL="400050" lvl="1">
              <a:spcBef>
                <a:spcPts val="0"/>
              </a:spcBef>
              <a:spcAft>
                <a:spcPts val="0"/>
              </a:spcAft>
              <a:buFont typeface="Arial" panose="020B0604020202020204" pitchFamily="34" charset="0"/>
              <a:buChar char="•"/>
            </a:pPr>
            <a:r>
              <a:rPr lang="en-US" sz="1400" b="0" dirty="0">
                <a:effectLst/>
                <a:ea typeface="Calibri" panose="020F0502020204030204" pitchFamily="34" charset="0"/>
              </a:rPr>
              <a:t>Recent technological advancements for FDS/radar devices has led to increased demand for unlicensed mobile radar operations in the 57-64 GHz portion of the band. However, FDS/radar deployment to date is limited because the current rules limit the power limit to 30 dB below that of unlicensed communication devices in the band and restrict mobile operation to SRIMS applications. The Office of Engineering and Technology previously granted waivers to Google in 2018 and to a number of parties in early 2021 to operate mobile radars at higher power than permitted in the rules, but only in specific, narrowly defined situations. Moreover, in its January 14, 2021 meeting, the FCC’s Technology Advisory Committee recommended that the Commission initiate a rulemaking proceeding to take a comprehensive review of unlicensed use under Section 15.255; other interested parties have also encouraged this approach.</a:t>
            </a:r>
          </a:p>
          <a:p>
            <a:pPr marL="0" marR="0" lvl="0" indent="0" algn="l" defTabSz="449263" rtl="0" eaLnBrk="0" fontAlgn="base" latinLnBrk="0" hangingPunct="0">
              <a:lnSpc>
                <a:spcPct val="100000"/>
              </a:lnSpc>
              <a:spcBef>
                <a:spcPts val="0"/>
              </a:spcBef>
              <a:spcAft>
                <a:spcPts val="0"/>
              </a:spcAft>
              <a:buClr>
                <a:srgbClr val="000000"/>
              </a:buClr>
              <a:buSzPct val="100000"/>
              <a:buFont typeface="Arial" panose="020B0604020202020204" pitchFamily="34" charset="0"/>
              <a:buChar char="•"/>
              <a:tabLst/>
              <a:defRPr/>
            </a:pPr>
            <a:endParaRPr lang="en-US" sz="1400" b="0" dirty="0">
              <a:effectLst/>
              <a:latin typeface="Consolas" panose="020B0609020204030204" pitchFamily="49" charset="0"/>
              <a:ea typeface="Calibri" panose="020F0502020204030204" pitchFamily="34" charset="0"/>
            </a:endParaRPr>
          </a:p>
          <a:p>
            <a:pPr marL="0" marR="0" lvl="0" indent="0" algn="l" defTabSz="449263" rtl="0" eaLnBrk="0" fontAlgn="base" latinLnBrk="0" hangingPunct="0">
              <a:lnSpc>
                <a:spcPct val="100000"/>
              </a:lnSpc>
              <a:spcBef>
                <a:spcPts val="0"/>
              </a:spcBef>
              <a:spcAft>
                <a:spcPts val="0"/>
              </a:spcAft>
              <a:buClr>
                <a:srgbClr val="000000"/>
              </a:buClr>
              <a:buSzPct val="100000"/>
              <a:buFont typeface="Arial" panose="020B0604020202020204" pitchFamily="34" charset="0"/>
              <a:buChar char="•"/>
              <a:tabLst/>
              <a:defRPr/>
            </a:pPr>
            <a:r>
              <a:rPr lang="en-US" sz="1400" b="0" dirty="0">
                <a:effectLst/>
                <a:latin typeface="Consolas" panose="020B0609020204030204" pitchFamily="49" charset="0"/>
                <a:ea typeface="Calibri" panose="020F0502020204030204" pitchFamily="34" charset="0"/>
              </a:rPr>
              <a:t> </a:t>
            </a:r>
            <a:r>
              <a:rPr lang="en-US" sz="1600" b="1" i="0" u="none" strike="noStrike" kern="1200" dirty="0">
                <a:solidFill>
                  <a:srgbClr val="000000"/>
                </a:solidFill>
                <a:effectLst/>
                <a:ea typeface="Times New Roman" panose="02020603050405020304" pitchFamily="18" charset="0"/>
              </a:rPr>
              <a:t>Abstract: </a:t>
            </a:r>
            <a:r>
              <a:rPr lang="en-US" sz="1600" b="0" i="0" dirty="0">
                <a:solidFill>
                  <a:srgbClr val="333333"/>
                </a:solidFill>
                <a:effectLst/>
              </a:rPr>
              <a:t>In this document, the Commission aims to enhance the spectral efficiency of wireless microphones by permitting a recently developed type of wireless microphone system, termed herein as a Wireless Multi-Channel Audio System (WMAS), to operate in certain frequency bands. This emerging technology would enable more wireless microphones to operate in the spectrum available for wireless microphone operations, and thus advances an important Commission goal of promoting efficient spectrum use. The Commission proposes to revise the applicable technical rules for operation of low-power auxiliary station (LPAS) devices to permit WMAS to operate in the broadcast television (TV) bands and other LPAS frequency bands on a licensed basis. The Commission also proposes to update the existing LPAS and wireless microphone rules to reflect the end of the post-Incentive auction transition period and update references to international wireless microphone standards.</a:t>
            </a:r>
          </a:p>
          <a:p>
            <a:pPr marL="0" marR="0">
              <a:spcBef>
                <a:spcPts val="0"/>
              </a:spcBef>
              <a:spcAft>
                <a:spcPts val="0"/>
              </a:spcAft>
              <a:buFont typeface="Arial" panose="020B0604020202020204" pitchFamily="34" charset="0"/>
              <a:buChar char="•"/>
            </a:pPr>
            <a:endParaRPr lang="en-US" sz="1600" b="0" dirty="0">
              <a:effectLst/>
              <a:ea typeface="Calibri" panose="020F0502020204030204" pitchFamily="34" charset="0"/>
            </a:endParaRPr>
          </a:p>
          <a:p>
            <a:pPr marL="0" marR="0">
              <a:spcBef>
                <a:spcPts val="0"/>
              </a:spcBef>
              <a:spcAft>
                <a:spcPts val="0"/>
              </a:spcAft>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16</a:t>
            </a:fld>
            <a:endParaRPr lang="en-US" dirty="0"/>
          </a:p>
        </p:txBody>
      </p:sp>
    </p:spTree>
    <p:extLst>
      <p:ext uri="{BB962C8B-B14F-4D97-AF65-F5344CB8AC3E}">
        <p14:creationId xmlns:p14="http://schemas.microsoft.com/office/powerpoint/2010/main" val="4353834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17</a:t>
            </a:fld>
            <a:endParaRPr lang="en-US" dirty="0"/>
          </a:p>
        </p:txBody>
      </p:sp>
    </p:spTree>
    <p:extLst>
      <p:ext uri="{BB962C8B-B14F-4D97-AF65-F5344CB8AC3E}">
        <p14:creationId xmlns:p14="http://schemas.microsoft.com/office/powerpoint/2010/main" val="388626963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18</a:t>
            </a:fld>
            <a:endParaRPr lang="en-US" dirty="0"/>
          </a:p>
        </p:txBody>
      </p:sp>
    </p:spTree>
    <p:extLst>
      <p:ext uri="{BB962C8B-B14F-4D97-AF65-F5344CB8AC3E}">
        <p14:creationId xmlns:p14="http://schemas.microsoft.com/office/powerpoint/2010/main" val="301437684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21</a:t>
            </a:fld>
            <a:endParaRPr lang="en-US" dirty="0"/>
          </a:p>
        </p:txBody>
      </p:sp>
    </p:spTree>
    <p:extLst>
      <p:ext uri="{BB962C8B-B14F-4D97-AF65-F5344CB8AC3E}">
        <p14:creationId xmlns:p14="http://schemas.microsoft.com/office/powerpoint/2010/main" val="36418835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22</a:t>
            </a:fld>
            <a:endParaRPr lang="en-US" dirty="0"/>
          </a:p>
        </p:txBody>
      </p:sp>
    </p:spTree>
    <p:extLst>
      <p:ext uri="{BB962C8B-B14F-4D97-AF65-F5344CB8AC3E}">
        <p14:creationId xmlns:p14="http://schemas.microsoft.com/office/powerpoint/2010/main" val="226545864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23</a:t>
            </a:fld>
            <a:endParaRPr lang="en-US" dirty="0"/>
          </a:p>
        </p:txBody>
      </p:sp>
    </p:spTree>
    <p:extLst>
      <p:ext uri="{BB962C8B-B14F-4D97-AF65-F5344CB8AC3E}">
        <p14:creationId xmlns:p14="http://schemas.microsoft.com/office/powerpoint/2010/main" val="117704409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24</a:t>
            </a:fld>
            <a:endParaRPr lang="en-US" dirty="0"/>
          </a:p>
        </p:txBody>
      </p:sp>
    </p:spTree>
    <p:extLst>
      <p:ext uri="{BB962C8B-B14F-4D97-AF65-F5344CB8AC3E}">
        <p14:creationId xmlns:p14="http://schemas.microsoft.com/office/powerpoint/2010/main" val="115423046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25</a:t>
            </a:fld>
            <a:endParaRPr lang="en-US" dirty="0"/>
          </a:p>
        </p:txBody>
      </p:sp>
    </p:spTree>
    <p:extLst>
      <p:ext uri="{BB962C8B-B14F-4D97-AF65-F5344CB8AC3E}">
        <p14:creationId xmlns:p14="http://schemas.microsoft.com/office/powerpoint/2010/main" val="145182953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26</a:t>
            </a:fld>
            <a:endParaRPr lang="en-US" dirty="0"/>
          </a:p>
        </p:txBody>
      </p:sp>
    </p:spTree>
    <p:extLst>
      <p:ext uri="{BB962C8B-B14F-4D97-AF65-F5344CB8AC3E}">
        <p14:creationId xmlns:p14="http://schemas.microsoft.com/office/powerpoint/2010/main" val="2973608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27</a:t>
            </a:fld>
            <a:endParaRPr lang="en-US" dirty="0"/>
          </a:p>
        </p:txBody>
      </p:sp>
    </p:spTree>
    <p:extLst>
      <p:ext uri="{BB962C8B-B14F-4D97-AF65-F5344CB8AC3E}">
        <p14:creationId xmlns:p14="http://schemas.microsoft.com/office/powerpoint/2010/main" val="186709885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28</a:t>
            </a:fld>
            <a:endParaRPr lang="en-US" dirty="0"/>
          </a:p>
        </p:txBody>
      </p:sp>
    </p:spTree>
    <p:extLst>
      <p:ext uri="{BB962C8B-B14F-4D97-AF65-F5344CB8AC3E}">
        <p14:creationId xmlns:p14="http://schemas.microsoft.com/office/powerpoint/2010/main" val="37608923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8</a:t>
            </a:fld>
            <a:endParaRPr lang="en-US" dirty="0"/>
          </a:p>
        </p:txBody>
      </p:sp>
    </p:spTree>
    <p:extLst>
      <p:ext uri="{BB962C8B-B14F-4D97-AF65-F5344CB8AC3E}">
        <p14:creationId xmlns:p14="http://schemas.microsoft.com/office/powerpoint/2010/main" val="25495611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a:spcBef>
                <a:spcPts val="0"/>
              </a:spcBef>
              <a:spcAft>
                <a:spcPts val="0"/>
              </a:spcAft>
            </a:pPr>
            <a:r>
              <a:rPr lang="en-US" sz="1200" dirty="0">
                <a:effectLst/>
                <a:latin typeface="Calibri" panose="020F0502020204030204" pitchFamily="34" charset="0"/>
                <a:ea typeface="Calibri" panose="020F0502020204030204" pitchFamily="34" charset="0"/>
              </a:rPr>
              <a:t>Per the 802 Operations Manual,  </a:t>
            </a:r>
            <a:r>
              <a:rPr lang="en-US" sz="1200" u="sng" dirty="0">
                <a:solidFill>
                  <a:srgbClr val="0000FF"/>
                </a:solidFill>
                <a:effectLst/>
                <a:latin typeface="Calibri" panose="020F0502020204030204" pitchFamily="34" charset="0"/>
                <a:ea typeface="Calibri" panose="020F0502020204030204" pitchFamily="34" charset="0"/>
                <a:hlinkClick r:id="rId3"/>
              </a:rPr>
              <a:t>https://mentor.ieee.org/802-ec/dcn/17/ec-17-0090-23-0PNP-ieee-802-lmsc-operations-manual.pdf</a:t>
            </a:r>
            <a:r>
              <a:rPr lang="en-US" sz="1200" dirty="0">
                <a:effectLst/>
                <a:latin typeface="Calibri" panose="020F0502020204030204" pitchFamily="34" charset="0"/>
                <a:ea typeface="Calibri" panose="020F0502020204030204" pitchFamily="34" charset="0"/>
              </a:rPr>
              <a:t> , section 5, </a:t>
            </a:r>
          </a:p>
          <a:p>
            <a:pPr marL="0" marR="0">
              <a:spcBef>
                <a:spcPts val="0"/>
              </a:spcBef>
              <a:spcAft>
                <a:spcPts val="0"/>
              </a:spcAft>
            </a:pPr>
            <a:r>
              <a:rPr lang="en-US" sz="1200" dirty="0">
                <a:effectLst/>
                <a:latin typeface="Calibri" panose="020F0502020204030204" pitchFamily="34" charset="0"/>
                <a:ea typeface="Calibri" panose="020F0502020204030204" pitchFamily="34" charset="0"/>
              </a:rPr>
              <a:t>" </a:t>
            </a:r>
            <a:r>
              <a:rPr lang="en-US" sz="1200" dirty="0">
                <a:effectLst/>
                <a:latin typeface="Arial" panose="020B0604020202020204" pitchFamily="34" charset="0"/>
                <a:ea typeface="Calibri" panose="020F0502020204030204" pitchFamily="34" charset="0"/>
              </a:rPr>
              <a:t>Additionally, IEEE 802 LMSC Working Groups and Technical Advisory Groups are allowed to have electronic meetings to make decisions between Plenary Sessions, but such meetings do not count for participation credit.</a:t>
            </a:r>
            <a:r>
              <a:rPr lang="en-US" sz="1200" dirty="0">
                <a:effectLst/>
                <a:latin typeface="Calibri" panose="020F0502020204030204" pitchFamily="34" charset="0"/>
                <a:ea typeface="Calibri" panose="020F0502020204030204" pitchFamily="34" charset="0"/>
              </a:rPr>
              <a:t>“</a:t>
            </a:r>
          </a:p>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33890377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a:spcBef>
                <a:spcPts val="0"/>
              </a:spcBef>
              <a:buFont typeface="Arial" panose="020B0604020202020204" pitchFamily="34" charset="0"/>
              <a:buChar char="•"/>
            </a:pPr>
            <a:r>
              <a:rPr lang="en-US" sz="1600" dirty="0">
                <a:solidFill>
                  <a:schemeClr val="tx1"/>
                </a:solidFill>
              </a:rPr>
              <a:t>ETSI</a:t>
            </a:r>
            <a:r>
              <a:rPr lang="en-US" sz="1600" b="0" dirty="0">
                <a:solidFill>
                  <a:schemeClr val="tx1"/>
                </a:solidFill>
              </a:rPr>
              <a:t> </a:t>
            </a:r>
            <a:r>
              <a:rPr lang="en-US" sz="1600" b="0" u="sng" dirty="0">
                <a:hlinkClick r:id="rId3"/>
              </a:rPr>
              <a:t>&lt;ERM&gt;</a:t>
            </a:r>
            <a:r>
              <a:rPr lang="en-US" sz="1600" b="0" dirty="0"/>
              <a:t> </a:t>
            </a:r>
            <a:r>
              <a:rPr lang="en-US" sz="1600" dirty="0">
                <a:solidFill>
                  <a:schemeClr val="tx1"/>
                </a:solidFill>
              </a:rPr>
              <a:t>next call #73b, 23Feb21-07Jun21, correspondence </a:t>
            </a:r>
          </a:p>
          <a:p>
            <a:pPr lvl="1">
              <a:spcBef>
                <a:spcPts val="0"/>
              </a:spcBef>
              <a:buFont typeface="Arial" panose="020B0604020202020204" pitchFamily="34" charset="0"/>
              <a:buChar char="•"/>
            </a:pPr>
            <a:r>
              <a:rPr lang="en-US" sz="1400" dirty="0">
                <a:solidFill>
                  <a:schemeClr val="tx1"/>
                </a:solidFill>
              </a:rPr>
              <a:t>04mar: ERM sent a Liaison Statement, ERM(21)000006r2, to SE21 on  their work  on a </a:t>
            </a:r>
            <a:r>
              <a:rPr lang="en-GB" sz="1400" dirty="0">
                <a:ea typeface="Times New Roman" panose="02020603050405020304" pitchFamily="18" charset="0"/>
              </a:rPr>
              <a:t>draft ECC Recommendation on “Receiver resilience to transmission on adjacent frequency ranges”</a:t>
            </a:r>
            <a:r>
              <a:rPr lang="en-US" sz="1400" dirty="0">
                <a:solidFill>
                  <a:schemeClr val="tx1"/>
                </a:solidFill>
                <a:ea typeface="Times New Roman" panose="02020603050405020304" pitchFamily="18" charset="0"/>
              </a:rPr>
              <a:t> (</a:t>
            </a:r>
            <a:r>
              <a:rPr lang="en-US" sz="1400" dirty="0">
                <a:solidFill>
                  <a:schemeClr val="tx1"/>
                </a:solidFill>
              </a:rPr>
              <a:t>may add  burden to some receivers for limited or no benefit.)</a:t>
            </a:r>
          </a:p>
          <a:p>
            <a:pPr lvl="1">
              <a:spcBef>
                <a:spcPts val="0"/>
              </a:spcBef>
              <a:buFont typeface="Arial" panose="020B0604020202020204" pitchFamily="34" charset="0"/>
              <a:buChar char="•"/>
            </a:pPr>
            <a:r>
              <a:rPr lang="en-US" sz="1400" dirty="0">
                <a:solidFill>
                  <a:schemeClr val="tx1"/>
                </a:solidFill>
                <a:hlinkClick r:id="rId4"/>
              </a:rPr>
              <a:t>https://portal.etsi.org/tb.aspx?tbid=286&amp;SubTB=286#/50610-contributions</a:t>
            </a:r>
            <a:r>
              <a:rPr lang="en-US" sz="1400" dirty="0">
                <a:solidFill>
                  <a:schemeClr val="tx1"/>
                </a:solidFill>
              </a:rPr>
              <a:t> </a:t>
            </a:r>
            <a:endParaRPr lang="en-US" sz="1600" dirty="0">
              <a:solidFill>
                <a:schemeClr val="tx1"/>
              </a:solidFill>
            </a:endParaRPr>
          </a:p>
          <a:p>
            <a:pPr marL="0" marR="0" lvl="0" indent="0" algn="l" defTabSz="449263" rtl="0" eaLnBrk="0" fontAlgn="base" latinLnBrk="0" hangingPunct="0">
              <a:lnSpc>
                <a:spcPct val="100000"/>
              </a:lnSpc>
              <a:spcBef>
                <a:spcPts val="0"/>
              </a:spcBef>
              <a:spcAft>
                <a:spcPct val="0"/>
              </a:spcAft>
              <a:buClr>
                <a:srgbClr val="000000"/>
              </a:buClr>
              <a:buSzPct val="100000"/>
              <a:buFont typeface="Arial" panose="020B0604020202020204" pitchFamily="34" charset="0"/>
              <a:buChar char="•"/>
              <a:tabLst/>
              <a:defRPr/>
            </a:pPr>
            <a:r>
              <a:rPr lang="de-DE" sz="1200" b="1" i="0" dirty="0">
                <a:solidFill>
                  <a:srgbClr val="4D5156"/>
                </a:solidFill>
                <a:effectLst/>
              </a:rPr>
              <a:t> </a:t>
            </a:r>
            <a:r>
              <a:rPr lang="en-US" sz="1200" dirty="0">
                <a:solidFill>
                  <a:schemeClr val="tx1"/>
                </a:solidFill>
              </a:rPr>
              <a:t>ETSI - ERM - </a:t>
            </a:r>
            <a:r>
              <a:rPr lang="en-US" altLang="en-US" sz="1200" b="0" dirty="0">
                <a:hlinkClick r:id="rId5"/>
              </a:rPr>
              <a:t>&lt;TG-11&gt;</a:t>
            </a:r>
            <a:r>
              <a:rPr lang="en-US" altLang="en-US" sz="1200" b="0" dirty="0"/>
              <a:t>  </a:t>
            </a:r>
            <a:r>
              <a:rPr lang="en-US" sz="1200" dirty="0">
                <a:solidFill>
                  <a:schemeClr val="tx1"/>
                </a:solidFill>
              </a:rPr>
              <a:t>next meeting #57 </a:t>
            </a:r>
            <a:endParaRPr lang="de-DE" sz="1200" b="1" i="0" dirty="0">
              <a:solidFill>
                <a:srgbClr val="4D5156"/>
              </a:solidFill>
              <a:effectLst/>
            </a:endParaRPr>
          </a:p>
          <a:p>
            <a:pPr>
              <a:spcBef>
                <a:spcPts val="0"/>
              </a:spcBef>
              <a:buFont typeface="Arial" panose="020B0604020202020204" pitchFamily="34" charset="0"/>
              <a:buChar char="•"/>
            </a:pPr>
            <a:r>
              <a:rPr lang="en-US" sz="1400" dirty="0">
                <a:solidFill>
                  <a:schemeClr val="tx1"/>
                </a:solidFill>
              </a:rPr>
              <a:t>ETSI – ERM</a:t>
            </a:r>
            <a:r>
              <a:rPr lang="en-US" sz="1400" b="0" dirty="0">
                <a:solidFill>
                  <a:schemeClr val="tx1"/>
                </a:solidFill>
              </a:rPr>
              <a:t> </a:t>
            </a:r>
            <a:r>
              <a:rPr lang="en-US" sz="1400" b="0" dirty="0">
                <a:solidFill>
                  <a:schemeClr val="tx1"/>
                </a:solidFill>
                <a:hlinkClick r:id="rId6"/>
              </a:rPr>
              <a:t>&lt;TG-UWB&gt;</a:t>
            </a:r>
            <a:r>
              <a:rPr lang="en-US" sz="1400" b="0" dirty="0">
                <a:solidFill>
                  <a:schemeClr val="tx1"/>
                </a:solidFill>
              </a:rPr>
              <a:t> </a:t>
            </a:r>
            <a:r>
              <a:rPr lang="en-US" sz="1400" dirty="0">
                <a:solidFill>
                  <a:schemeClr val="tx1"/>
                </a:solidFill>
              </a:rPr>
              <a:t> next call, meeting #54,  22-23Jul20</a:t>
            </a:r>
            <a:endParaRPr lang="en-US" sz="1400" b="0" dirty="0">
              <a:solidFill>
                <a:schemeClr val="tx1"/>
              </a:solidFill>
            </a:endParaRPr>
          </a:p>
          <a:p>
            <a:endParaRPr lang="en-US" altLang="en-US" sz="1200" b="0" dirty="0">
              <a:hlinkClick r:id="rId7"/>
            </a:endParaRPr>
          </a:p>
          <a:p>
            <a:r>
              <a:rPr lang="en-US" altLang="en-US" sz="1200" b="0" dirty="0">
                <a:hlinkClick r:id="rId7"/>
              </a:rPr>
              <a:t>BRAN</a:t>
            </a:r>
            <a:r>
              <a:rPr lang="en-US" altLang="en-US" sz="1200" b="0" dirty="0"/>
              <a:t>;</a:t>
            </a:r>
            <a:r>
              <a:rPr lang="en-US" sz="1200" b="0" i="0" kern="1200" dirty="0">
                <a:solidFill>
                  <a:srgbClr val="000000"/>
                </a:solidFill>
                <a:effectLst/>
                <a:latin typeface="Times New Roman" pitchFamily="16" charset="0"/>
                <a:ea typeface="+mn-ea"/>
                <a:cs typeface="+mn-cs"/>
              </a:rPr>
              <a:t> Broadband Radio Access Networks</a:t>
            </a:r>
            <a:endParaRPr lang="en-US" sz="1200" kern="1200" dirty="0">
              <a:solidFill>
                <a:srgbClr val="000000"/>
              </a:solidFill>
              <a:effectLst/>
              <a:latin typeface="Times New Roman" pitchFamily="16" charset="0"/>
              <a:ea typeface="+mn-ea"/>
              <a:cs typeface="+mn-cs"/>
              <a:hlinkClick r:id="rId8"/>
            </a:endParaRPr>
          </a:p>
          <a:p>
            <a:r>
              <a:rPr lang="en-US" sz="1200" kern="1200" dirty="0">
                <a:solidFill>
                  <a:srgbClr val="000000"/>
                </a:solidFill>
                <a:effectLst/>
                <a:latin typeface="Times New Roman" pitchFamily="16" charset="0"/>
                <a:ea typeface="+mn-ea"/>
                <a:cs typeface="+mn-cs"/>
                <a:hlinkClick r:id="rId9"/>
              </a:rPr>
              <a:t>Hiertz Guido</a:t>
            </a:r>
            <a:r>
              <a:rPr lang="en-US" sz="1200" kern="1200" dirty="0">
                <a:solidFill>
                  <a:srgbClr val="000000"/>
                </a:solidFill>
                <a:effectLst/>
                <a:latin typeface="Times New Roman" pitchFamily="16" charset="0"/>
                <a:ea typeface="+mn-ea"/>
                <a:cs typeface="+mn-cs"/>
              </a:rPr>
              <a:t>Chairman</a:t>
            </a:r>
            <a:r>
              <a:rPr lang="en-US" sz="1200" kern="1200" dirty="0">
                <a:solidFill>
                  <a:srgbClr val="000000"/>
                </a:solidFill>
                <a:effectLst/>
                <a:latin typeface="Times New Roman" pitchFamily="16" charset="0"/>
                <a:ea typeface="+mn-ea"/>
                <a:cs typeface="+mn-cs"/>
                <a:hlinkClick r:id="rId10"/>
              </a:rPr>
              <a:t>Ericsson GmbH, Eurolab</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1"/>
              </a:rPr>
              <a:t>Zhou Hai</a:t>
            </a:r>
            <a:r>
              <a:rPr lang="en-US" sz="1200" kern="1200" dirty="0">
                <a:solidFill>
                  <a:srgbClr val="000000"/>
                </a:solidFill>
                <a:effectLst/>
                <a:latin typeface="Times New Roman" pitchFamily="16" charset="0"/>
                <a:ea typeface="+mn-ea"/>
                <a:cs typeface="+mn-cs"/>
              </a:rPr>
              <a:t>Vice Chairman</a:t>
            </a:r>
            <a:r>
              <a:rPr lang="en-US" sz="1200" kern="1200" dirty="0">
                <a:solidFill>
                  <a:srgbClr val="000000"/>
                </a:solidFill>
                <a:effectLst/>
                <a:latin typeface="Times New Roman" pitchFamily="16" charset="0"/>
                <a:ea typeface="+mn-ea"/>
                <a:cs typeface="+mn-cs"/>
                <a:hlinkClick r:id="rId12"/>
              </a:rPr>
              <a:t>Huawei Tech.(UK) Co., Ltd</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3"/>
              </a:rPr>
              <a:t>Boldy David</a:t>
            </a:r>
            <a:r>
              <a:rPr lang="en-US" sz="1200" kern="1200" dirty="0">
                <a:solidFill>
                  <a:srgbClr val="000000"/>
                </a:solidFill>
                <a:effectLst/>
                <a:latin typeface="Times New Roman" pitchFamily="16" charset="0"/>
                <a:ea typeface="+mn-ea"/>
                <a:cs typeface="+mn-cs"/>
              </a:rPr>
              <a:t>Vice Chairman</a:t>
            </a:r>
            <a:r>
              <a:rPr lang="en-US" sz="1200" kern="1200" dirty="0">
                <a:solidFill>
                  <a:srgbClr val="000000"/>
                </a:solidFill>
                <a:effectLst/>
                <a:latin typeface="Times New Roman" pitchFamily="16" charset="0"/>
                <a:ea typeface="+mn-ea"/>
                <a:cs typeface="+mn-cs"/>
                <a:hlinkClick r:id="rId14"/>
              </a:rPr>
              <a:t>BROADCOM CORPORATION</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5"/>
              </a:rPr>
              <a:t>Minaev Igor</a:t>
            </a:r>
            <a:r>
              <a:rPr lang="en-US" sz="1200" kern="1200" dirty="0">
                <a:solidFill>
                  <a:srgbClr val="000000"/>
                </a:solidFill>
                <a:effectLst/>
                <a:latin typeface="Times New Roman" pitchFamily="16" charset="0"/>
                <a:ea typeface="+mn-ea"/>
                <a:cs typeface="+mn-cs"/>
              </a:rPr>
              <a:t>Technical Officer</a:t>
            </a:r>
            <a:r>
              <a:rPr lang="en-US" sz="1200" kern="1200" dirty="0">
                <a:solidFill>
                  <a:srgbClr val="000000"/>
                </a:solidFill>
                <a:effectLst/>
                <a:latin typeface="Times New Roman" pitchFamily="16" charset="0"/>
                <a:ea typeface="+mn-ea"/>
                <a:cs typeface="+mn-cs"/>
                <a:hlinkClick r:id="rId16"/>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b="0" u="sng" dirty="0">
                <a:hlinkClick r:id="rId3"/>
              </a:rPr>
              <a:t>ERM</a:t>
            </a:r>
            <a:r>
              <a:rPr lang="en-US" sz="1200" b="0" u="sng" dirty="0"/>
              <a:t>;</a:t>
            </a:r>
            <a:r>
              <a:rPr lang="en-US" sz="1200" b="0" i="0" kern="1200" dirty="0">
                <a:solidFill>
                  <a:srgbClr val="000000"/>
                </a:solidFill>
                <a:effectLst/>
                <a:latin typeface="Times New Roman" pitchFamily="16" charset="0"/>
                <a:ea typeface="+mn-ea"/>
                <a:cs typeface="+mn-cs"/>
              </a:rPr>
              <a:t> EMC and Radio Spectrum Matters</a:t>
            </a:r>
            <a:endParaRPr lang="en-US" sz="1200" kern="1200" dirty="0">
              <a:solidFill>
                <a:srgbClr val="000000"/>
              </a:solidFill>
              <a:effectLst/>
              <a:latin typeface="Times New Roman" pitchFamily="16" charset="0"/>
              <a:ea typeface="+mn-ea"/>
              <a:cs typeface="+mn-cs"/>
              <a:hlinkClick r:id="rId8"/>
            </a:endParaRPr>
          </a:p>
          <a:p>
            <a:r>
              <a:rPr lang="en-US" sz="1200" kern="1200" dirty="0">
                <a:solidFill>
                  <a:srgbClr val="000000"/>
                </a:solidFill>
                <a:effectLst/>
                <a:latin typeface="Times New Roman" pitchFamily="16" charset="0"/>
                <a:ea typeface="+mn-ea"/>
                <a:cs typeface="+mn-cs"/>
                <a:hlinkClick r:id="rId17"/>
              </a:rPr>
              <a:t>Butscheidt </a:t>
            </a:r>
            <a:r>
              <a:rPr lang="en-US" sz="1200" kern="1200" dirty="0" err="1">
                <a:solidFill>
                  <a:srgbClr val="000000"/>
                </a:solidFill>
                <a:effectLst/>
                <a:latin typeface="Times New Roman" pitchFamily="16" charset="0"/>
                <a:ea typeface="+mn-ea"/>
                <a:cs typeface="+mn-cs"/>
                <a:hlinkClick r:id="rId17"/>
              </a:rPr>
              <a:t>Holger</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18"/>
              </a:rPr>
              <a:t>BMWi</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9"/>
              </a:rPr>
              <a:t>Marshall </a:t>
            </a:r>
            <a:r>
              <a:rPr lang="en-US" sz="1200" kern="1200" dirty="0" err="1">
                <a:solidFill>
                  <a:srgbClr val="000000"/>
                </a:solidFill>
                <a:effectLst/>
                <a:latin typeface="Times New Roman" pitchFamily="16" charset="0"/>
                <a:ea typeface="+mn-ea"/>
                <a:cs typeface="+mn-cs"/>
                <a:hlinkClick r:id="rId19"/>
              </a:rPr>
              <a:t>Ian</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20"/>
              </a:rPr>
              <a:t>Ruckus</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1"/>
              </a:rPr>
              <a:t>Mouquet </a:t>
            </a:r>
            <a:r>
              <a:rPr lang="en-US" sz="1200" kern="1200" dirty="0" err="1">
                <a:solidFill>
                  <a:srgbClr val="000000"/>
                </a:solidFill>
                <a:effectLst/>
                <a:latin typeface="Times New Roman" pitchFamily="16" charset="0"/>
                <a:ea typeface="+mn-ea"/>
                <a:cs typeface="+mn-cs"/>
                <a:hlinkClick r:id="rId21"/>
              </a:rPr>
              <a:t>Antoine</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6"/>
              </a:rPr>
              <a:t>ETSI</a:t>
            </a:r>
            <a:r>
              <a:rPr lang="en-US" sz="1200" kern="1200" dirty="0" err="1">
                <a:solidFill>
                  <a:srgbClr val="000000"/>
                </a:solidFill>
                <a:effectLst/>
                <a:latin typeface="Times New Roman" pitchFamily="16" charset="0"/>
                <a:ea typeface="+mn-ea"/>
                <a:cs typeface="+mn-cs"/>
                <a:hlinkClick r:id="rId22"/>
              </a:rPr>
              <a:t>Vietti</a:t>
            </a:r>
            <a:r>
              <a:rPr lang="en-US" sz="1200" kern="1200" dirty="0">
                <a:solidFill>
                  <a:srgbClr val="000000"/>
                </a:solidFill>
                <a:effectLst/>
                <a:latin typeface="Times New Roman" pitchFamily="16" charset="0"/>
                <a:ea typeface="+mn-ea"/>
                <a:cs typeface="+mn-cs"/>
                <a:hlinkClick r:id="rId22"/>
              </a:rPr>
              <a:t> </a:t>
            </a:r>
            <a:r>
              <a:rPr lang="en-US" sz="1200" kern="1200" dirty="0" err="1">
                <a:solidFill>
                  <a:srgbClr val="000000"/>
                </a:solidFill>
                <a:effectLst/>
                <a:latin typeface="Times New Roman" pitchFamily="16" charset="0"/>
                <a:ea typeface="+mn-ea"/>
                <a:cs typeface="+mn-cs"/>
                <a:hlinkClick r:id="rId22"/>
              </a:rPr>
              <a:t>Guillermo</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6"/>
              </a:rPr>
              <a:t>ETSI</a:t>
            </a:r>
            <a:r>
              <a:rPr lang="en-US" sz="1200" kern="1200" dirty="0" err="1">
                <a:solidFill>
                  <a:srgbClr val="000000"/>
                </a:solidFill>
                <a:effectLst/>
                <a:latin typeface="Times New Roman" pitchFamily="16" charset="0"/>
                <a:ea typeface="+mn-ea"/>
                <a:cs typeface="+mn-cs"/>
                <a:hlinkClick r:id="rId23"/>
              </a:rPr>
              <a:t>Pagnozzi</a:t>
            </a:r>
            <a:r>
              <a:rPr lang="en-US" sz="1200" kern="1200" dirty="0">
                <a:solidFill>
                  <a:srgbClr val="000000"/>
                </a:solidFill>
                <a:effectLst/>
                <a:latin typeface="Times New Roman" pitchFamily="16" charset="0"/>
                <a:ea typeface="+mn-ea"/>
                <a:cs typeface="+mn-cs"/>
                <a:hlinkClick r:id="rId23"/>
              </a:rPr>
              <a:t> </a:t>
            </a:r>
            <a:r>
              <a:rPr lang="en-US" sz="1200" kern="1200" dirty="0" err="1">
                <a:solidFill>
                  <a:srgbClr val="000000"/>
                </a:solidFill>
                <a:effectLst/>
                <a:latin typeface="Times New Roman" pitchFamily="16" charset="0"/>
                <a:ea typeface="+mn-ea"/>
                <a:cs typeface="+mn-cs"/>
                <a:hlinkClick r:id="rId23"/>
              </a:rPr>
              <a:t>Marcello</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6"/>
              </a:rPr>
              <a:t>ETSI</a:t>
            </a:r>
            <a:r>
              <a:rPr lang="en-US" sz="1200" kern="1200" dirty="0" err="1">
                <a:solidFill>
                  <a:srgbClr val="000000"/>
                </a:solidFill>
                <a:effectLst/>
                <a:latin typeface="Times New Roman" pitchFamily="16" charset="0"/>
                <a:ea typeface="+mn-ea"/>
                <a:cs typeface="+mn-cs"/>
                <a:hlinkClick r:id="rId15"/>
              </a:rPr>
              <a:t>Minaev</a:t>
            </a:r>
            <a:r>
              <a:rPr lang="en-US" sz="1200" kern="1200" dirty="0">
                <a:solidFill>
                  <a:srgbClr val="000000"/>
                </a:solidFill>
                <a:effectLst/>
                <a:latin typeface="Times New Roman" pitchFamily="16" charset="0"/>
                <a:ea typeface="+mn-ea"/>
                <a:cs typeface="+mn-cs"/>
                <a:hlinkClick r:id="rId15"/>
              </a:rPr>
              <a:t> Igor</a:t>
            </a:r>
            <a:r>
              <a:rPr lang="en-US" sz="1200" kern="1200" dirty="0">
                <a:solidFill>
                  <a:srgbClr val="000000"/>
                </a:solidFill>
                <a:effectLst/>
                <a:latin typeface="Times New Roman" pitchFamily="16" charset="0"/>
                <a:ea typeface="+mn-ea"/>
                <a:cs typeface="+mn-cs"/>
              </a:rPr>
              <a:t>Technical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6"/>
              </a:rPr>
              <a:t>ETSI</a:t>
            </a:r>
            <a:r>
              <a:rPr lang="en-US" sz="1200" kern="1200" dirty="0" err="1">
                <a:solidFill>
                  <a:srgbClr val="000000"/>
                </a:solidFill>
                <a:effectLst/>
                <a:latin typeface="Times New Roman" pitchFamily="16" charset="0"/>
                <a:ea typeface="+mn-ea"/>
                <a:cs typeface="+mn-cs"/>
                <a:hlinkClick r:id="rId24"/>
              </a:rPr>
              <a:t>Forina</a:t>
            </a:r>
            <a:r>
              <a:rPr lang="en-US" sz="1200" kern="1200" dirty="0">
                <a:solidFill>
                  <a:srgbClr val="000000"/>
                </a:solidFill>
                <a:effectLst/>
                <a:latin typeface="Times New Roman" pitchFamily="16" charset="0"/>
                <a:ea typeface="+mn-ea"/>
                <a:cs typeface="+mn-cs"/>
                <a:hlinkClick r:id="rId24"/>
              </a:rPr>
              <a:t> </a:t>
            </a:r>
            <a:r>
              <a:rPr lang="en-US" sz="1200" kern="1200" dirty="0" err="1">
                <a:solidFill>
                  <a:srgbClr val="000000"/>
                </a:solidFill>
                <a:effectLst/>
                <a:latin typeface="Times New Roman" pitchFamily="16" charset="0"/>
                <a:ea typeface="+mn-ea"/>
                <a:cs typeface="+mn-cs"/>
                <a:hlinkClick r:id="rId24"/>
              </a:rPr>
              <a:t>Marlène</a:t>
            </a:r>
            <a:r>
              <a:rPr lang="en-US" sz="1200" kern="1200" dirty="0" err="1">
                <a:solidFill>
                  <a:srgbClr val="000000"/>
                </a:solidFill>
                <a:effectLst/>
                <a:latin typeface="Times New Roman" pitchFamily="16" charset="0"/>
                <a:ea typeface="+mn-ea"/>
                <a:cs typeface="+mn-cs"/>
              </a:rPr>
              <a:t>Support</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Assistant</a:t>
            </a:r>
            <a:r>
              <a:rPr lang="en-US" sz="1200" kern="1200" dirty="0" err="1">
                <a:solidFill>
                  <a:srgbClr val="000000"/>
                </a:solidFill>
                <a:effectLst/>
                <a:latin typeface="Times New Roman" pitchFamily="16" charset="0"/>
                <a:ea typeface="+mn-ea"/>
                <a:cs typeface="+mn-cs"/>
                <a:hlinkClick r:id="rId16"/>
              </a:rPr>
              <a:t>ETSI</a:t>
            </a:r>
            <a:r>
              <a:rPr lang="en-US" sz="1200" kern="1200" dirty="0" err="1">
                <a:solidFill>
                  <a:srgbClr val="000000"/>
                </a:solidFill>
                <a:effectLst/>
                <a:latin typeface="Times New Roman" pitchFamily="16" charset="0"/>
                <a:ea typeface="+mn-ea"/>
                <a:cs typeface="+mn-cs"/>
                <a:hlinkClick r:id="rId25"/>
              </a:rPr>
              <a:t>Schmidt</a:t>
            </a:r>
            <a:r>
              <a:rPr lang="en-US" sz="1200" kern="1200" dirty="0">
                <a:solidFill>
                  <a:srgbClr val="000000"/>
                </a:solidFill>
                <a:effectLst/>
                <a:latin typeface="Times New Roman" pitchFamily="16" charset="0"/>
                <a:ea typeface="+mn-ea"/>
                <a:cs typeface="+mn-cs"/>
                <a:hlinkClick r:id="rId25"/>
              </a:rPr>
              <a:t> </a:t>
            </a:r>
            <a:r>
              <a:rPr lang="en-US" sz="1200" kern="1200" dirty="0" err="1">
                <a:solidFill>
                  <a:srgbClr val="000000"/>
                </a:solidFill>
                <a:effectLst/>
                <a:latin typeface="Times New Roman" pitchFamily="16" charset="0"/>
                <a:ea typeface="+mn-ea"/>
                <a:cs typeface="+mn-cs"/>
                <a:hlinkClick r:id="rId25"/>
              </a:rPr>
              <a:t>Helene</a:t>
            </a:r>
            <a:r>
              <a:rPr lang="en-US" sz="1200" kern="1200" dirty="0" err="1">
                <a:solidFill>
                  <a:srgbClr val="000000"/>
                </a:solidFill>
                <a:effectLst/>
                <a:latin typeface="Times New Roman" pitchFamily="16" charset="0"/>
                <a:ea typeface="+mn-ea"/>
                <a:cs typeface="+mn-cs"/>
              </a:rPr>
              <a:t>Support</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Assistant</a:t>
            </a:r>
            <a:r>
              <a:rPr lang="en-US" sz="1200" kern="1200" dirty="0" err="1">
                <a:solidFill>
                  <a:srgbClr val="000000"/>
                </a:solidFill>
                <a:effectLst/>
                <a:latin typeface="Times New Roman" pitchFamily="16" charset="0"/>
                <a:ea typeface="+mn-ea"/>
                <a:cs typeface="+mn-cs"/>
                <a:hlinkClick r:id="rId16"/>
              </a:rPr>
              <a:t>ETSI</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6"/>
              </a:rPr>
              <a:t>Mahler </a:t>
            </a:r>
            <a:r>
              <a:rPr lang="en-US" sz="1200" kern="1200" dirty="0" err="1">
                <a:solidFill>
                  <a:srgbClr val="000000"/>
                </a:solidFill>
                <a:effectLst/>
                <a:latin typeface="Times New Roman" pitchFamily="16" charset="0"/>
                <a:ea typeface="+mn-ea"/>
                <a:cs typeface="+mn-cs"/>
                <a:hlinkClick r:id="rId26"/>
              </a:rPr>
              <a:t>Michael</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7"/>
              </a:rPr>
              <a:t>ROBERT</a:t>
            </a:r>
            <a:r>
              <a:rPr lang="en-US" sz="1200" kern="1200" dirty="0">
                <a:solidFill>
                  <a:srgbClr val="000000"/>
                </a:solidFill>
                <a:effectLst/>
                <a:latin typeface="Times New Roman" pitchFamily="16" charset="0"/>
                <a:ea typeface="+mn-ea"/>
                <a:cs typeface="+mn-cs"/>
                <a:hlinkClick r:id="rId27"/>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8"/>
              </a:rPr>
              <a:t>Chiara </a:t>
            </a:r>
            <a:r>
              <a:rPr lang="en-US" sz="1200" kern="1200" dirty="0" err="1">
                <a:solidFill>
                  <a:srgbClr val="000000"/>
                </a:solidFill>
                <a:effectLst/>
                <a:latin typeface="Times New Roman" pitchFamily="16" charset="0"/>
                <a:ea typeface="+mn-ea"/>
                <a:cs typeface="+mn-cs"/>
                <a:hlinkClick r:id="rId28"/>
              </a:rPr>
              <a:t>Donatella</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9"/>
              </a:rPr>
              <a:t>TELECOM</a:t>
            </a:r>
            <a:r>
              <a:rPr lang="en-US" sz="1200" kern="1200" dirty="0">
                <a:solidFill>
                  <a:srgbClr val="000000"/>
                </a:solidFill>
                <a:effectLst/>
                <a:latin typeface="Times New Roman" pitchFamily="16" charset="0"/>
                <a:ea typeface="+mn-ea"/>
                <a:cs typeface="+mn-cs"/>
                <a:hlinkClick r:id="rId29"/>
              </a:rPr>
              <a:t> ITALIA S.p.A.</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0"/>
              </a:rPr>
              <a:t>Blue </a:t>
            </a:r>
            <a:r>
              <a:rPr lang="en-US" sz="1200" kern="1200" dirty="0" err="1">
                <a:solidFill>
                  <a:srgbClr val="000000"/>
                </a:solidFill>
                <a:effectLst/>
                <a:latin typeface="Times New Roman" pitchFamily="16" charset="0"/>
                <a:ea typeface="+mn-ea"/>
                <a:cs typeface="+mn-cs"/>
                <a:hlinkClick r:id="rId30"/>
              </a:rPr>
              <a:t>Scott</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31"/>
              </a:rPr>
              <a:t>Microsoft</a:t>
            </a:r>
            <a:r>
              <a:rPr lang="en-US" sz="1200" kern="1200" dirty="0">
                <a:solidFill>
                  <a:srgbClr val="000000"/>
                </a:solidFill>
                <a:effectLst/>
                <a:latin typeface="Times New Roman" pitchFamily="16" charset="0"/>
                <a:ea typeface="+mn-ea"/>
                <a:cs typeface="+mn-cs"/>
                <a:hlinkClick r:id="rId31"/>
              </a:rPr>
              <a:t> Europe SARL</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8"/>
              </a:rPr>
              <a:t>Vangeel</a:t>
            </a:r>
            <a:r>
              <a:rPr lang="en-US" sz="1200" kern="1200" dirty="0">
                <a:solidFill>
                  <a:srgbClr val="000000"/>
                </a:solidFill>
                <a:effectLst/>
                <a:latin typeface="Times New Roman" pitchFamily="16" charset="0"/>
                <a:ea typeface="+mn-ea"/>
                <a:cs typeface="+mn-cs"/>
                <a:hlinkClick r:id="rId8"/>
              </a:rPr>
              <a:t> </a:t>
            </a:r>
            <a:r>
              <a:rPr lang="en-US" sz="1200" kern="1200" dirty="0" err="1">
                <a:solidFill>
                  <a:srgbClr val="000000"/>
                </a:solidFill>
                <a:effectLst/>
                <a:latin typeface="Times New Roman" pitchFamily="16" charset="0"/>
                <a:ea typeface="+mn-ea"/>
                <a:cs typeface="+mn-cs"/>
                <a:hlinkClick r:id="rId8"/>
              </a:rPr>
              <a:t>Edgard</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32"/>
              </a:rPr>
              <a:t>Cisco</a:t>
            </a:r>
            <a:r>
              <a:rPr lang="en-US" sz="1200" kern="1200" dirty="0">
                <a:solidFill>
                  <a:srgbClr val="000000"/>
                </a:solidFill>
                <a:effectLst/>
                <a:latin typeface="Times New Roman" pitchFamily="16" charset="0"/>
                <a:ea typeface="+mn-ea"/>
                <a:cs typeface="+mn-cs"/>
                <a:hlinkClick r:id="rId32"/>
              </a:rPr>
              <a:t> Systems Belgium</a:t>
            </a:r>
            <a:endParaRPr lang="en-US" sz="1200" kern="1200" dirty="0">
              <a:solidFill>
                <a:srgbClr val="000000"/>
              </a:solidFill>
              <a:effectLst/>
              <a:latin typeface="Times New Roman" pitchFamily="16" charset="0"/>
              <a:ea typeface="+mn-ea"/>
              <a:cs typeface="+mn-cs"/>
              <a:hlinkClick r:id="rId8"/>
            </a:endParaRPr>
          </a:p>
          <a:p>
            <a:endParaRPr lang="en-US" sz="1200" kern="1200" dirty="0">
              <a:solidFill>
                <a:srgbClr val="000000"/>
              </a:solidFill>
              <a:effectLst/>
              <a:latin typeface="Times New Roman" pitchFamily="16" charset="0"/>
              <a:ea typeface="+mn-ea"/>
              <a:cs typeface="+mn-cs"/>
              <a:hlinkClick r:id="rId8"/>
            </a:endParaRPr>
          </a:p>
          <a:p>
            <a:r>
              <a:rPr lang="en-US" sz="1200" kern="1200" dirty="0">
                <a:solidFill>
                  <a:srgbClr val="000000"/>
                </a:solidFill>
                <a:effectLst/>
                <a:latin typeface="Times New Roman" pitchFamily="16" charset="0"/>
                <a:ea typeface="+mn-ea"/>
                <a:cs typeface="+mn-cs"/>
                <a:hlinkClick r:id="rId8"/>
              </a:rPr>
              <a:t>TG-11; </a:t>
            </a:r>
            <a:r>
              <a:rPr lang="en-US" dirty="0"/>
              <a:t>Wideband Data Systems 				</a:t>
            </a:r>
            <a:r>
              <a:rPr lang="en-US" dirty="0">
                <a:solidFill>
                  <a:srgbClr val="FF0000"/>
                </a:solidFill>
              </a:rPr>
              <a:t>note doc drafts are on the ERM page. </a:t>
            </a:r>
            <a:endParaRPr lang="en-US" sz="1200" kern="1200" dirty="0">
              <a:solidFill>
                <a:srgbClr val="FF0000"/>
              </a:solidFill>
              <a:effectLst/>
              <a:latin typeface="Times New Roman" pitchFamily="16" charset="0"/>
              <a:ea typeface="+mn-ea"/>
              <a:cs typeface="+mn-cs"/>
              <a:hlinkClick r:id="rId8"/>
            </a:endParaRPr>
          </a:p>
          <a:p>
            <a:r>
              <a:rPr lang="en-US" sz="1200" kern="1200" dirty="0" err="1">
                <a:solidFill>
                  <a:srgbClr val="000000"/>
                </a:solidFill>
                <a:effectLst/>
                <a:latin typeface="Times New Roman" pitchFamily="16" charset="0"/>
                <a:ea typeface="+mn-ea"/>
                <a:cs typeface="+mn-cs"/>
                <a:hlinkClick r:id="rId8"/>
              </a:rPr>
              <a:t>Vangeel</a:t>
            </a:r>
            <a:r>
              <a:rPr lang="en-US" sz="1200" kern="1200" dirty="0">
                <a:solidFill>
                  <a:srgbClr val="000000"/>
                </a:solidFill>
                <a:effectLst/>
                <a:latin typeface="Times New Roman" pitchFamily="16" charset="0"/>
                <a:ea typeface="+mn-ea"/>
                <a:cs typeface="+mn-cs"/>
                <a:hlinkClick r:id="rId8"/>
              </a:rPr>
              <a:t> </a:t>
            </a:r>
            <a:r>
              <a:rPr lang="en-US" sz="1200" kern="1200" dirty="0" err="1">
                <a:solidFill>
                  <a:srgbClr val="000000"/>
                </a:solidFill>
                <a:effectLst/>
                <a:latin typeface="Times New Roman" pitchFamily="16" charset="0"/>
                <a:ea typeface="+mn-ea"/>
                <a:cs typeface="+mn-cs"/>
                <a:hlinkClick r:id="rId8"/>
              </a:rPr>
              <a:t>Edgard</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2"/>
              </a:rPr>
              <a:t>Cisco</a:t>
            </a:r>
            <a:r>
              <a:rPr lang="en-US" sz="1200" kern="1200" dirty="0">
                <a:solidFill>
                  <a:srgbClr val="000000"/>
                </a:solidFill>
                <a:effectLst/>
                <a:latin typeface="Times New Roman" pitchFamily="16" charset="0"/>
                <a:ea typeface="+mn-ea"/>
                <a:cs typeface="+mn-cs"/>
                <a:hlinkClick r:id="rId32"/>
              </a:rPr>
              <a:t> Systems Belgium</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3"/>
              </a:rPr>
              <a:t>Prats </a:t>
            </a:r>
            <a:r>
              <a:rPr lang="en-US" sz="1200" kern="1200" dirty="0" err="1">
                <a:solidFill>
                  <a:srgbClr val="000000"/>
                </a:solidFill>
                <a:effectLst/>
                <a:latin typeface="Times New Roman" pitchFamily="16" charset="0"/>
                <a:ea typeface="+mn-ea"/>
                <a:cs typeface="+mn-cs"/>
                <a:hlinkClick r:id="rId33"/>
              </a:rPr>
              <a:t>Jose</a:t>
            </a:r>
            <a:r>
              <a:rPr lang="en-US" sz="1200" kern="1200" dirty="0" err="1">
                <a:solidFill>
                  <a:srgbClr val="000000"/>
                </a:solidFill>
                <a:effectLst/>
                <a:latin typeface="Times New Roman" pitchFamily="16" charset="0"/>
                <a:ea typeface="+mn-ea"/>
                <a:cs typeface="+mn-cs"/>
              </a:rPr>
              <a:t>Secretary</a:t>
            </a:r>
            <a:r>
              <a:rPr lang="en-US" sz="1200" kern="1200" dirty="0" err="1">
                <a:solidFill>
                  <a:srgbClr val="000000"/>
                </a:solidFill>
                <a:effectLst/>
                <a:latin typeface="Times New Roman" pitchFamily="16" charset="0"/>
                <a:ea typeface="+mn-ea"/>
                <a:cs typeface="+mn-cs"/>
                <a:hlinkClick r:id="rId27"/>
              </a:rPr>
              <a:t>ROBERT</a:t>
            </a:r>
            <a:r>
              <a:rPr lang="en-US" sz="1200" kern="1200" dirty="0">
                <a:solidFill>
                  <a:srgbClr val="000000"/>
                </a:solidFill>
                <a:effectLst/>
                <a:latin typeface="Times New Roman" pitchFamily="16" charset="0"/>
                <a:ea typeface="+mn-ea"/>
                <a:cs typeface="+mn-cs"/>
                <a:hlinkClick r:id="rId27"/>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5"/>
              </a:rPr>
              <a:t>Minaev Igor</a:t>
            </a:r>
            <a:r>
              <a:rPr lang="en-US" sz="1200" kern="1200" dirty="0">
                <a:solidFill>
                  <a:srgbClr val="000000"/>
                </a:solidFill>
                <a:effectLst/>
                <a:latin typeface="Times New Roman" pitchFamily="16" charset="0"/>
                <a:ea typeface="+mn-ea"/>
                <a:cs typeface="+mn-cs"/>
              </a:rPr>
              <a:t>Technical Officer</a:t>
            </a:r>
            <a:r>
              <a:rPr lang="en-US" sz="1200" kern="1200" dirty="0">
                <a:solidFill>
                  <a:srgbClr val="000000"/>
                </a:solidFill>
                <a:effectLst/>
                <a:latin typeface="Times New Roman" pitchFamily="16" charset="0"/>
                <a:ea typeface="+mn-ea"/>
                <a:cs typeface="+mn-cs"/>
                <a:hlinkClick r:id="rId16"/>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b="0" dirty="0">
                <a:solidFill>
                  <a:schemeClr val="tx1"/>
                </a:solidFill>
                <a:hlinkClick r:id="rId6"/>
              </a:rPr>
              <a:t>TG-UWB</a:t>
            </a:r>
            <a:r>
              <a:rPr lang="en-US" sz="1200" kern="1200" dirty="0">
                <a:solidFill>
                  <a:srgbClr val="000000"/>
                </a:solidFill>
                <a:effectLst/>
                <a:latin typeface="Times New Roman" pitchFamily="16" charset="0"/>
                <a:ea typeface="+mn-ea"/>
                <a:cs typeface="+mn-cs"/>
              </a:rPr>
              <a:t>; Ultra Wide Band</a:t>
            </a:r>
          </a:p>
          <a:p>
            <a:r>
              <a:rPr lang="en-US" sz="1200" kern="1200" dirty="0">
                <a:solidFill>
                  <a:srgbClr val="000000"/>
                </a:solidFill>
                <a:effectLst/>
                <a:latin typeface="Times New Roman" pitchFamily="16" charset="0"/>
                <a:ea typeface="+mn-ea"/>
                <a:cs typeface="+mn-cs"/>
                <a:hlinkClick r:id="rId26"/>
              </a:rPr>
              <a:t>Mahler </a:t>
            </a:r>
            <a:r>
              <a:rPr lang="en-US" sz="1200" kern="1200" dirty="0" err="1">
                <a:solidFill>
                  <a:srgbClr val="000000"/>
                </a:solidFill>
                <a:effectLst/>
                <a:latin typeface="Times New Roman" pitchFamily="16" charset="0"/>
                <a:ea typeface="+mn-ea"/>
                <a:cs typeface="+mn-cs"/>
                <a:hlinkClick r:id="rId26"/>
              </a:rPr>
              <a:t>Michael</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27"/>
              </a:rPr>
              <a:t>ROBERT</a:t>
            </a:r>
            <a:r>
              <a:rPr lang="en-US" sz="1200" kern="1200" dirty="0">
                <a:solidFill>
                  <a:srgbClr val="000000"/>
                </a:solidFill>
                <a:effectLst/>
                <a:latin typeface="Times New Roman" pitchFamily="16" charset="0"/>
                <a:ea typeface="+mn-ea"/>
                <a:cs typeface="+mn-cs"/>
                <a:hlinkClick r:id="rId27"/>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4"/>
              </a:rPr>
              <a:t>Harrington </a:t>
            </a:r>
            <a:r>
              <a:rPr lang="en-US" sz="1200" kern="1200" dirty="0" err="1">
                <a:solidFill>
                  <a:srgbClr val="000000"/>
                </a:solidFill>
                <a:effectLst/>
                <a:latin typeface="Times New Roman" pitchFamily="16" charset="0"/>
                <a:ea typeface="+mn-ea"/>
                <a:cs typeface="+mn-cs"/>
                <a:hlinkClick r:id="rId34"/>
              </a:rPr>
              <a:t>Timothy</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5"/>
              </a:rPr>
              <a:t>UWB</a:t>
            </a:r>
            <a:r>
              <a:rPr lang="en-US" sz="1200" kern="1200" dirty="0">
                <a:solidFill>
                  <a:srgbClr val="000000"/>
                </a:solidFill>
                <a:effectLst/>
                <a:latin typeface="Times New Roman" pitchFamily="16" charset="0"/>
                <a:ea typeface="+mn-ea"/>
                <a:cs typeface="+mn-cs"/>
                <a:hlinkClick r:id="rId35"/>
              </a:rPr>
              <a:t> Alliance</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36"/>
              </a:rPr>
              <a:t>Neirynck</a:t>
            </a:r>
            <a:r>
              <a:rPr lang="en-US" sz="1200" kern="1200" dirty="0">
                <a:solidFill>
                  <a:srgbClr val="000000"/>
                </a:solidFill>
                <a:effectLst/>
                <a:latin typeface="Times New Roman" pitchFamily="16" charset="0"/>
                <a:ea typeface="+mn-ea"/>
                <a:cs typeface="+mn-cs"/>
                <a:hlinkClick r:id="rId36"/>
              </a:rPr>
              <a:t> </a:t>
            </a:r>
            <a:r>
              <a:rPr lang="en-US" sz="1200" kern="1200" dirty="0" err="1">
                <a:solidFill>
                  <a:srgbClr val="000000"/>
                </a:solidFill>
                <a:effectLst/>
                <a:latin typeface="Times New Roman" pitchFamily="16" charset="0"/>
                <a:ea typeface="+mn-ea"/>
                <a:cs typeface="+mn-cs"/>
                <a:hlinkClick r:id="rId36"/>
              </a:rPr>
              <a:t>Dries</a:t>
            </a:r>
            <a:r>
              <a:rPr lang="en-US" sz="1200" kern="1200" dirty="0" err="1">
                <a:solidFill>
                  <a:srgbClr val="000000"/>
                </a:solidFill>
                <a:effectLst/>
                <a:latin typeface="Times New Roman" pitchFamily="16" charset="0"/>
                <a:ea typeface="+mn-ea"/>
                <a:cs typeface="+mn-cs"/>
              </a:rPr>
              <a:t>Secretary</a:t>
            </a:r>
            <a:r>
              <a:rPr lang="en-US" sz="1200" kern="1200" dirty="0" err="1">
                <a:solidFill>
                  <a:srgbClr val="000000"/>
                </a:solidFill>
                <a:effectLst/>
                <a:latin typeface="Times New Roman" pitchFamily="16" charset="0"/>
                <a:ea typeface="+mn-ea"/>
                <a:cs typeface="+mn-cs"/>
                <a:hlinkClick r:id="rId37"/>
              </a:rPr>
              <a:t>DecaWave</a:t>
            </a:r>
            <a:r>
              <a:rPr lang="en-US" sz="1200" kern="1200" dirty="0">
                <a:solidFill>
                  <a:srgbClr val="000000"/>
                </a:solidFill>
                <a:effectLst/>
                <a:latin typeface="Times New Roman" pitchFamily="16" charset="0"/>
                <a:ea typeface="+mn-ea"/>
                <a:cs typeface="+mn-cs"/>
                <a:hlinkClick r:id="rId37"/>
              </a:rPr>
              <a:t> Ltd</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5"/>
              </a:rPr>
              <a:t>Minaev Igor</a:t>
            </a:r>
            <a:r>
              <a:rPr lang="en-US" sz="1200" kern="1200" dirty="0">
                <a:solidFill>
                  <a:srgbClr val="000000"/>
                </a:solidFill>
                <a:effectLst/>
                <a:latin typeface="Times New Roman" pitchFamily="16" charset="0"/>
                <a:ea typeface="+mn-ea"/>
                <a:cs typeface="+mn-cs"/>
              </a:rPr>
              <a:t>Technical Officer</a:t>
            </a:r>
            <a:r>
              <a:rPr lang="en-US" sz="1200" kern="1200" dirty="0">
                <a:solidFill>
                  <a:srgbClr val="000000"/>
                </a:solidFill>
                <a:effectLst/>
                <a:latin typeface="Times New Roman" pitchFamily="16" charset="0"/>
                <a:ea typeface="+mn-ea"/>
                <a:cs typeface="+mn-cs"/>
                <a:hlinkClick r:id="rId16"/>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rPr>
              <a:t>TG37; Intelligent Transport Systems</a:t>
            </a:r>
          </a:p>
          <a:p>
            <a:r>
              <a:rPr lang="en-US" sz="1200" kern="1200" dirty="0">
                <a:solidFill>
                  <a:srgbClr val="000000"/>
                </a:solidFill>
                <a:effectLst/>
                <a:latin typeface="Times New Roman" pitchFamily="16" charset="0"/>
                <a:ea typeface="+mn-ea"/>
                <a:cs typeface="+mn-cs"/>
                <a:hlinkClick r:id="rId38"/>
              </a:rPr>
              <a:t>Johansson </a:t>
            </a:r>
            <a:r>
              <a:rPr lang="en-US" sz="1200" kern="1200" dirty="0" err="1">
                <a:solidFill>
                  <a:srgbClr val="000000"/>
                </a:solidFill>
                <a:effectLst/>
                <a:latin typeface="Times New Roman" pitchFamily="16" charset="0"/>
                <a:ea typeface="+mn-ea"/>
                <a:cs typeface="+mn-cs"/>
                <a:hlinkClick r:id="rId38"/>
              </a:rPr>
              <a:t>Hans</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9"/>
              </a:rPr>
              <a:t>Kapsch</a:t>
            </a:r>
            <a:r>
              <a:rPr lang="en-US" sz="1200" kern="1200" dirty="0">
                <a:solidFill>
                  <a:srgbClr val="000000"/>
                </a:solidFill>
                <a:effectLst/>
                <a:latin typeface="Times New Roman" pitchFamily="16" charset="0"/>
                <a:ea typeface="+mn-ea"/>
                <a:cs typeface="+mn-cs"/>
                <a:hlinkClick r:id="rId39"/>
              </a:rPr>
              <a:t> </a:t>
            </a:r>
            <a:r>
              <a:rPr lang="en-US" sz="1200" kern="1200" dirty="0" err="1">
                <a:solidFill>
                  <a:srgbClr val="000000"/>
                </a:solidFill>
                <a:effectLst/>
                <a:latin typeface="Times New Roman" pitchFamily="16" charset="0"/>
                <a:ea typeface="+mn-ea"/>
                <a:cs typeface="+mn-cs"/>
                <a:hlinkClick r:id="rId39"/>
              </a:rPr>
              <a:t>TrafficCom</a:t>
            </a:r>
            <a:r>
              <a:rPr lang="en-US" sz="1200" kern="1200" dirty="0">
                <a:solidFill>
                  <a:srgbClr val="000000"/>
                </a:solidFill>
                <a:effectLst/>
                <a:latin typeface="Times New Roman" pitchFamily="16" charset="0"/>
                <a:ea typeface="+mn-ea"/>
                <a:cs typeface="+mn-cs"/>
                <a:hlinkClick r:id="rId39"/>
              </a:rPr>
              <a:t> AB</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40"/>
              </a:rPr>
              <a:t>Lorelli</a:t>
            </a:r>
            <a:r>
              <a:rPr lang="en-US" sz="1200" kern="1200" dirty="0">
                <a:solidFill>
                  <a:srgbClr val="000000"/>
                </a:solidFill>
                <a:effectLst/>
                <a:latin typeface="Times New Roman" pitchFamily="16" charset="0"/>
                <a:ea typeface="+mn-ea"/>
                <a:cs typeface="+mn-cs"/>
                <a:hlinkClick r:id="rId40"/>
              </a:rPr>
              <a:t> </a:t>
            </a:r>
            <a:r>
              <a:rPr lang="en-US" sz="1200" kern="1200" dirty="0" err="1">
                <a:solidFill>
                  <a:srgbClr val="000000"/>
                </a:solidFill>
                <a:effectLst/>
                <a:latin typeface="Times New Roman" pitchFamily="16" charset="0"/>
                <a:ea typeface="+mn-ea"/>
                <a:cs typeface="+mn-cs"/>
                <a:hlinkClick r:id="rId40"/>
              </a:rPr>
              <a:t>Andrea</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Officer</a:t>
            </a:r>
            <a:r>
              <a:rPr lang="en-US" sz="1200" kern="1200" dirty="0">
                <a:solidFill>
                  <a:srgbClr val="000000"/>
                </a:solidFill>
                <a:effectLst/>
                <a:latin typeface="Times New Roman" pitchFamily="16" charset="0"/>
                <a:ea typeface="+mn-ea"/>
                <a:cs typeface="+mn-cs"/>
                <a:hlinkClick r:id="rId16"/>
              </a:rPr>
              <a:t>ETSI</a:t>
            </a:r>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10</a:t>
            </a:fld>
            <a:endParaRPr lang="en-US" dirty="0"/>
          </a:p>
        </p:txBody>
      </p:sp>
    </p:spTree>
    <p:extLst>
      <p:ext uri="{BB962C8B-B14F-4D97-AF65-F5344CB8AC3E}">
        <p14:creationId xmlns:p14="http://schemas.microsoft.com/office/powerpoint/2010/main" val="281847159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a:xfrm>
            <a:off x="114301" y="4408488"/>
            <a:ext cx="6553200" cy="4175125"/>
          </a:xfrm>
        </p:spPr>
        <p:txBody>
          <a:bodyPr/>
          <a:lstStyle/>
          <a:p>
            <a:pPr>
              <a:spcBef>
                <a:spcPts val="0"/>
              </a:spcBef>
              <a:spcAft>
                <a:spcPts val="0"/>
              </a:spcAft>
              <a:buFont typeface="Arial" panose="020B0604020202020204" pitchFamily="34" charset="0"/>
              <a:buChar char="•"/>
            </a:pPr>
            <a:r>
              <a:rPr lang="en-US" sz="1200" dirty="0">
                <a:solidFill>
                  <a:schemeClr val="tx1"/>
                </a:solidFill>
              </a:rPr>
              <a:t>CEPT – ECC </a:t>
            </a:r>
            <a:r>
              <a:rPr lang="en-US" altLang="en-US" sz="1200" b="0" dirty="0">
                <a:hlinkClick r:id="rId3"/>
              </a:rPr>
              <a:t>&lt;SE21&gt; </a:t>
            </a:r>
            <a:r>
              <a:rPr lang="en-US" altLang="en-US" sz="1200" b="0" dirty="0"/>
              <a:t> </a:t>
            </a:r>
            <a:r>
              <a:rPr lang="en-US" altLang="en-US" sz="1200" dirty="0">
                <a:solidFill>
                  <a:schemeClr val="tx1"/>
                </a:solidFill>
              </a:rPr>
              <a:t>next call #113, 14-16Jul21</a:t>
            </a:r>
            <a:endParaRPr lang="en-US" sz="1200" dirty="0">
              <a:ea typeface="Calibri" panose="020F050202020403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ECC Report 316:    Sharing studies assessing short-term interference from Wireless Access Systems including Radio Local Area Networks (WAS/RLAN) into Fixed Service in the frequency band 5925-6425 MHz</a:t>
            </a:r>
            <a:endParaRPr kumimoji="0" lang="en-GB" altLang="en-US" sz="1800" b="0" i="0" u="none" strike="noStrike" cap="none" normalizeH="0" baseline="0" dirty="0">
              <a:ln>
                <a:noFill/>
              </a:ln>
              <a:solidFill>
                <a:schemeClr val="tx1"/>
              </a:solidFill>
              <a:effectLst/>
              <a:latin typeface="Arial" panose="020B060402020202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0" i="0" u="sng" kern="1200" dirty="0">
              <a:solidFill>
                <a:srgbClr val="000000"/>
              </a:solidFill>
              <a:effectLst/>
              <a:latin typeface="Times New Roman" pitchFamily="16" charset="0"/>
              <a:ea typeface="+mn-ea"/>
              <a:cs typeface="+mn-cs"/>
              <a:hlinkClick r:id="rId4"/>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u="sng" kern="1200" dirty="0">
                <a:solidFill>
                  <a:srgbClr val="000000"/>
                </a:solidFill>
                <a:effectLst/>
                <a:latin typeface="Times New Roman" pitchFamily="16" charset="0"/>
                <a:ea typeface="+mn-ea"/>
                <a:cs typeface="+mn-cs"/>
                <a:hlinkClick r:id="rId4"/>
              </a:rPr>
              <a:t>ECC Report 302 - Sharing and compatibility studies related to Wireless Access Systems including Radio Local Area Networks (WAS/RLAN) in the frequency band 5925-6425 MHz</a:t>
            </a:r>
            <a:endPar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r>
              <a:rPr lang="en-US" dirty="0">
                <a:effectLst/>
              </a:rPr>
              <a:t>Report from CEPT to the European Commission in response to the Mandate </a:t>
            </a:r>
          </a:p>
          <a:p>
            <a:r>
              <a:rPr lang="en-GB" dirty="0">
                <a:effectLst/>
              </a:rPr>
              <a:t>“to study feasibility and identify harmonised technical conditions for Wireless Access Systems including Radio Local Area Networks in the 5925-6425 MHz band for the provision of wireless broadband services”</a:t>
            </a:r>
            <a:endParaRPr lang="en-US" dirty="0">
              <a:effectLst/>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GB" sz="1200"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GB" sz="1200" kern="1200" dirty="0">
                <a:solidFill>
                  <a:srgbClr val="000000"/>
                </a:solidFill>
                <a:effectLst/>
                <a:latin typeface="Times New Roman" pitchFamily="16" charset="0"/>
                <a:ea typeface="+mn-ea"/>
                <a:cs typeface="+mn-cs"/>
              </a:rPr>
              <a:t>CEPT Report B on WAS/RLAN use in 5 925-6 425 MHz band , harmonised technical conditions </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GB" dirty="0">
                <a:effectLst/>
              </a:rPr>
              <a:t>      Task 2: Harmonised technical parameters for WAS/RLANs operating on a coexistence basis with appropriate mitigation techniques and/or operational compatibility/coexistence conditions, operating on the basis of a    general authorisation.</a:t>
            </a:r>
          </a:p>
          <a:p>
            <a:endParaRPr lang="en-US" dirty="0">
              <a:effectLst/>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kern="1200" dirty="0">
                <a:solidFill>
                  <a:srgbClr val="000000"/>
                </a:solidFill>
                <a:effectLst/>
                <a:latin typeface="Times New Roman" pitchFamily="16" charset="0"/>
                <a:ea typeface="+mn-ea"/>
                <a:cs typeface="+mn-cs"/>
              </a:rPr>
              <a:t>CEPT Report A: Assessment and study of compatibility and coexistence scenarios in the band 5925-6425 MHz</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1" kern="1200" cap="all" dirty="0">
                <a:solidFill>
                  <a:srgbClr val="000000"/>
                </a:solidFill>
                <a:effectLst/>
                <a:latin typeface="Times New Roman" pitchFamily="16" charset="0"/>
                <a:ea typeface="+mn-ea"/>
                <a:cs typeface="+mn-cs"/>
              </a:rPr>
              <a:t>ECC - ELECTRONIC COMMUNICATIONS COMMITTEE</a:t>
            </a:r>
          </a:p>
          <a:p>
            <a:r>
              <a:rPr lang="en-US" sz="1200" b="0" i="0" kern="1200" dirty="0">
                <a:solidFill>
                  <a:srgbClr val="000000"/>
                </a:solidFill>
                <a:effectLst/>
                <a:latin typeface="Times New Roman" pitchFamily="16" charset="0"/>
                <a:ea typeface="+mn-ea"/>
                <a:cs typeface="+mn-cs"/>
              </a:rPr>
              <a:t>The ECC considers and develops policies on electronic communications activities in European context, taking account of European and international legislations and regulations.</a:t>
            </a:r>
            <a:endParaRPr lang="fr-FR" sz="1200" b="0" i="0" u="none" strike="noStrike"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1" kern="1200" cap="all" dirty="0">
                <a:solidFill>
                  <a:srgbClr val="000000"/>
                </a:solidFill>
                <a:effectLst/>
                <a:latin typeface="Times New Roman" pitchFamily="16" charset="0"/>
                <a:ea typeface="+mn-ea"/>
                <a:cs typeface="+mn-cs"/>
              </a:rPr>
              <a:t>ECO -EUROPEAN COMMUNICATIONS OFFICE</a:t>
            </a:r>
          </a:p>
          <a:p>
            <a:r>
              <a:rPr lang="en-US" sz="1200" b="0" i="0" kern="1200" dirty="0">
                <a:solidFill>
                  <a:srgbClr val="000000"/>
                </a:solidFill>
                <a:effectLst/>
                <a:latin typeface="Times New Roman" pitchFamily="16" charset="0"/>
                <a:ea typeface="+mn-ea"/>
                <a:cs typeface="+mn-cs"/>
              </a:rPr>
              <a:t>ECO provides advice and support to CEPT to help it to develop and deliver its policies and decisions in an effective and transparent way.</a:t>
            </a:r>
            <a:endParaRPr lang="fr-FR" sz="1200" b="0" i="0" u="none" strike="noStrike" kern="1200" dirty="0">
              <a:solidFill>
                <a:srgbClr val="000000"/>
              </a:solidFill>
              <a:effectLst/>
              <a:latin typeface="Times New Roman" pitchFamily="16" charset="0"/>
              <a:ea typeface="+mn-ea"/>
              <a:cs typeface="+mn-cs"/>
              <a:hlinkClick r:id="rId5"/>
            </a:endParaRPr>
          </a:p>
          <a:p>
            <a:endParaRPr lang="fr-FR" sz="1200" b="0" i="0" u="none" strike="noStrike" kern="1200" dirty="0">
              <a:solidFill>
                <a:srgbClr val="000000"/>
              </a:solidFill>
              <a:effectLst/>
              <a:latin typeface="Times New Roman" pitchFamily="16" charset="0"/>
              <a:ea typeface="+mn-ea"/>
              <a:cs typeface="+mn-cs"/>
              <a:hlinkClick r:id="rId5"/>
            </a:endParaRPr>
          </a:p>
          <a:p>
            <a:r>
              <a:rPr lang="en-US" sz="1200" dirty="0">
                <a:solidFill>
                  <a:schemeClr val="tx1"/>
                </a:solidFill>
              </a:rPr>
              <a:t>CEPT–ECC  </a:t>
            </a:r>
            <a:r>
              <a:rPr lang="en-US" sz="1200" b="0" dirty="0">
                <a:solidFill>
                  <a:schemeClr val="tx1"/>
                </a:solidFill>
                <a:hlinkClick r:id="rId6"/>
              </a:rPr>
              <a:t>&lt;SE24&gt;</a:t>
            </a:r>
            <a:r>
              <a:rPr lang="en-US" sz="1200" b="0" dirty="0">
                <a:solidFill>
                  <a:schemeClr val="tx1"/>
                </a:solidFill>
              </a:rPr>
              <a:t>   </a:t>
            </a:r>
            <a:r>
              <a:rPr lang="fr-FR" sz="1200" b="0" i="0" u="none" strike="noStrike" kern="1200" dirty="0">
                <a:solidFill>
                  <a:srgbClr val="000000"/>
                </a:solidFill>
                <a:effectLst/>
                <a:latin typeface="Times New Roman" pitchFamily="16" charset="0"/>
                <a:ea typeface="+mn-ea"/>
                <a:cs typeface="+mn-cs"/>
                <a:hlinkClick r:id="rId5"/>
              </a:rPr>
              <a:t>SE 24 - Short Range </a:t>
            </a:r>
            <a:r>
              <a:rPr lang="fr-FR" sz="1200" b="0" i="0" u="none" strike="noStrike" kern="1200" dirty="0" err="1">
                <a:solidFill>
                  <a:srgbClr val="000000"/>
                </a:solidFill>
                <a:effectLst/>
                <a:latin typeface="Times New Roman" pitchFamily="16" charset="0"/>
                <a:ea typeface="+mn-ea"/>
                <a:cs typeface="+mn-cs"/>
                <a:hlinkClick r:id="rId5"/>
              </a:rPr>
              <a:t>Devices</a:t>
            </a:r>
            <a:endParaRPr lang="fr-FR"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a:t>
            </a:r>
            <a:r>
              <a:rPr lang="en-US" sz="1200" b="0" i="0" kern="1200" dirty="0" err="1">
                <a:solidFill>
                  <a:srgbClr val="000000"/>
                </a:solidFill>
                <a:effectLst/>
                <a:latin typeface="Times New Roman" pitchFamily="16" charset="0"/>
                <a:ea typeface="+mn-ea"/>
                <a:cs typeface="+mn-cs"/>
              </a:rPr>
              <a:t>Fatih</a:t>
            </a:r>
            <a:r>
              <a:rPr lang="en-US" sz="1200" b="0" i="0" kern="1200" dirty="0">
                <a:solidFill>
                  <a:srgbClr val="000000"/>
                </a:solidFill>
                <a:effectLst/>
                <a:latin typeface="Times New Roman" pitchFamily="16" charset="0"/>
                <a:ea typeface="+mn-ea"/>
                <a:cs typeface="+mn-cs"/>
              </a:rPr>
              <a:t> Mehmet </a:t>
            </a:r>
            <a:r>
              <a:rPr lang="en-US" sz="1200" b="0" i="0" kern="1200" dirty="0" err="1">
                <a:solidFill>
                  <a:srgbClr val="000000"/>
                </a:solidFill>
                <a:effectLst/>
                <a:latin typeface="Times New Roman" pitchFamily="16" charset="0"/>
                <a:ea typeface="+mn-ea"/>
                <a:cs typeface="+mn-cs"/>
              </a:rPr>
              <a:t>Yurdal</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Bolt&amp;Yurdal</a:t>
            </a:r>
            <a:r>
              <a:rPr lang="en-US" sz="1200" b="0" i="0" kern="1200" dirty="0">
                <a:solidFill>
                  <a:srgbClr val="000000"/>
                </a:solidFill>
                <a:effectLst/>
                <a:latin typeface="Times New Roman" pitchFamily="16" charset="0"/>
                <a:ea typeface="+mn-ea"/>
                <a:cs typeface="+mn-cs"/>
              </a:rPr>
              <a:t> Consulting </a:t>
            </a:r>
            <a:r>
              <a:rPr lang="en-US" sz="1200" b="0" i="0" kern="1200" dirty="0" err="1">
                <a:solidFill>
                  <a:srgbClr val="000000"/>
                </a:solidFill>
                <a:effectLst/>
                <a:latin typeface="Times New Roman" pitchFamily="16" charset="0"/>
                <a:ea typeface="+mn-ea"/>
                <a:cs typeface="+mn-cs"/>
              </a:rPr>
              <a:t>ApS</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fr-FR" sz="1200" b="0" i="0" u="none" strike="noStrike" kern="1200" dirty="0">
              <a:solidFill>
                <a:srgbClr val="000000"/>
              </a:solidFill>
              <a:effectLst/>
              <a:latin typeface="Times New Roman" pitchFamily="16" charset="0"/>
              <a:ea typeface="+mn-ea"/>
              <a:cs typeface="+mn-cs"/>
              <a:hlinkClick r:id="rId7"/>
            </a:endParaRPr>
          </a:p>
          <a:p>
            <a:r>
              <a:rPr lang="en-US" sz="1200" b="0" i="0" u="none" strike="noStrike" kern="1200" dirty="0">
                <a:solidFill>
                  <a:srgbClr val="000000"/>
                </a:solidFill>
                <a:effectLst/>
                <a:latin typeface="Times New Roman" pitchFamily="16" charset="0"/>
                <a:ea typeface="+mn-ea"/>
                <a:cs typeface="+mn-cs"/>
                <a:hlinkClick r:id="rId7"/>
              </a:rPr>
              <a:t>SE 45 - WAS/RLANs in the frequency band 5925 – 6425 MHz</a:t>
            </a:r>
            <a:endParaRPr lang="en-US"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Ivica </a:t>
            </a:r>
            <a:r>
              <a:rPr lang="en-US" sz="1200" b="0" i="0" kern="1200" dirty="0" err="1">
                <a:solidFill>
                  <a:srgbClr val="000000"/>
                </a:solidFill>
                <a:effectLst/>
                <a:latin typeface="Times New Roman" pitchFamily="16" charset="0"/>
                <a:ea typeface="+mn-ea"/>
                <a:cs typeface="+mn-cs"/>
              </a:rPr>
              <a:t>Stevanovic</a:t>
            </a:r>
            <a:r>
              <a:rPr lang="en-US" sz="1200" b="0" i="0" kern="1200" dirty="0">
                <a:solidFill>
                  <a:srgbClr val="000000"/>
                </a:solidFill>
                <a:effectLst/>
                <a:latin typeface="Times New Roman" pitchFamily="16" charset="0"/>
                <a:ea typeface="+mn-ea"/>
                <a:cs typeface="+mn-cs"/>
              </a:rPr>
              <a:t> Federal Office of Communications OFCOM</a:t>
            </a:r>
          </a:p>
          <a:p>
            <a:pPr marL="0" marR="0" lvl="0" indent="0" algn="l" defTabSz="449263" rtl="0" eaLnBrk="0" fontAlgn="t"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en-US" sz="1200" b="0" i="0" u="none" strike="noStrike" kern="1200" dirty="0">
              <a:solidFill>
                <a:srgbClr val="000000"/>
              </a:solidFill>
              <a:effectLst/>
              <a:latin typeface="Times New Roman" pitchFamily="16" charset="0"/>
              <a:ea typeface="+mn-ea"/>
              <a:cs typeface="+mn-cs"/>
              <a:hlinkClick r:id="rId8"/>
            </a:endParaRPr>
          </a:p>
          <a:p>
            <a:r>
              <a:rPr lang="en-US" sz="1200" b="0" i="0" u="none" strike="noStrike" kern="1200" dirty="0">
                <a:solidFill>
                  <a:srgbClr val="000000"/>
                </a:solidFill>
                <a:effectLst/>
                <a:latin typeface="Times New Roman" pitchFamily="16" charset="0"/>
                <a:ea typeface="+mn-ea"/>
                <a:cs typeface="+mn-cs"/>
                <a:hlinkClick r:id="rId8"/>
              </a:rPr>
              <a:t>FM 57 - WAS/RLAN above 5 GHz</a:t>
            </a:r>
            <a:endParaRPr lang="en-US"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Stephen Talbot Ofcom</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en-US" sz="1200" b="0" i="0" u="none" strike="noStrike"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dirty="0">
                <a:solidFill>
                  <a:schemeClr val="tx1"/>
                </a:solidFill>
              </a:rPr>
              <a:t>(SE45-specs; FM57-policies and EC decisions;  have different regulators between them)</a:t>
            </a:r>
          </a:p>
          <a:p>
            <a:endParaRPr lang="en-US" sz="1200" b="0" i="0" kern="1200" dirty="0">
              <a:solidFill>
                <a:srgbClr val="000000"/>
              </a:solidFill>
              <a:effectLst/>
              <a:latin typeface="Times New Roman" pitchFamily="16" charset="0"/>
              <a:ea typeface="+mn-ea"/>
              <a:cs typeface="+mn-cs"/>
            </a:endParaRPr>
          </a:p>
          <a:p>
            <a:r>
              <a:rPr lang="en-US" sz="1200" b="0" i="0" kern="1200" dirty="0">
                <a:solidFill>
                  <a:srgbClr val="000000"/>
                </a:solidFill>
                <a:effectLst/>
                <a:latin typeface="Times New Roman" pitchFamily="16" charset="0"/>
                <a:ea typeface="+mn-ea"/>
                <a:cs typeface="+mn-cs"/>
              </a:rPr>
              <a:t>The ECC Working Group Spectrum Engineering (WG SE) is responsible for developing technical guidelines and sharing and compatibility arrangements for radio spectrum use by various radiocommunications services using the same or different frequency bands respectively.</a:t>
            </a:r>
          </a:p>
          <a:p>
            <a:pPr fontAlgn="t"/>
            <a:r>
              <a:rPr lang="fr-FR" sz="1200" b="0" i="0" kern="1200" dirty="0">
                <a:solidFill>
                  <a:srgbClr val="000000"/>
                </a:solidFill>
                <a:effectLst/>
                <a:latin typeface="Times New Roman" pitchFamily="16" charset="0"/>
                <a:ea typeface="+mn-ea"/>
                <a:cs typeface="+mn-cs"/>
              </a:rPr>
              <a:t>Chairman Jerome </a:t>
            </a:r>
            <a:r>
              <a:rPr lang="fr-FR" sz="1200" b="0" i="0" kern="1200" dirty="0" err="1">
                <a:solidFill>
                  <a:srgbClr val="000000"/>
                </a:solidFill>
                <a:effectLst/>
                <a:latin typeface="Times New Roman" pitchFamily="16" charset="0"/>
                <a:ea typeface="+mn-ea"/>
                <a:cs typeface="+mn-cs"/>
              </a:rPr>
              <a:t>Andre</a:t>
            </a:r>
            <a:r>
              <a:rPr lang="fr-FR" sz="1200" b="0" i="0" kern="1200" dirty="0">
                <a:solidFill>
                  <a:srgbClr val="000000"/>
                </a:solidFill>
                <a:effectLst/>
                <a:latin typeface="Times New Roman" pitchFamily="16" charset="0"/>
                <a:ea typeface="+mn-ea"/>
                <a:cs typeface="+mn-cs"/>
              </a:rPr>
              <a:t> Agence Nationale des Fréquences</a:t>
            </a:r>
          </a:p>
          <a:p>
            <a:pPr fontAlgn="t"/>
            <a:r>
              <a:rPr lang="en-US" sz="1200" b="0" i="0" kern="1200" dirty="0">
                <a:solidFill>
                  <a:srgbClr val="000000"/>
                </a:solidFill>
                <a:effectLst/>
                <a:latin typeface="Times New Roman" pitchFamily="16" charset="0"/>
                <a:ea typeface="+mn-ea"/>
                <a:cs typeface="+mn-cs"/>
              </a:rPr>
              <a:t>Vice Chairman Ivica </a:t>
            </a:r>
            <a:r>
              <a:rPr lang="en-US" sz="1200" b="0" i="0" kern="1200" dirty="0" err="1">
                <a:solidFill>
                  <a:srgbClr val="000000"/>
                </a:solidFill>
                <a:effectLst/>
                <a:latin typeface="Times New Roman" pitchFamily="16" charset="0"/>
                <a:ea typeface="+mn-ea"/>
                <a:cs typeface="+mn-cs"/>
              </a:rPr>
              <a:t>Stevanovic</a:t>
            </a:r>
            <a:r>
              <a:rPr lang="en-US" sz="1200" b="0" i="0" kern="1200" dirty="0">
                <a:solidFill>
                  <a:srgbClr val="000000"/>
                </a:solidFill>
                <a:effectLst/>
                <a:latin typeface="Times New Roman" pitchFamily="16" charset="0"/>
                <a:ea typeface="+mn-ea"/>
                <a:cs typeface="+mn-cs"/>
              </a:rPr>
              <a:t> Federal Office of Communications OFCOM</a:t>
            </a:r>
          </a:p>
          <a:p>
            <a:pPr fontAlgn="t"/>
            <a:r>
              <a:rPr lang="en-US" sz="1200" b="0" i="0" kern="1200" dirty="0">
                <a:solidFill>
                  <a:srgbClr val="000000"/>
                </a:solidFill>
                <a:effectLst/>
                <a:latin typeface="Times New Roman" pitchFamily="16" charset="0"/>
                <a:ea typeface="+mn-ea"/>
                <a:cs typeface="+mn-cs"/>
              </a:rPr>
              <a:t>Vice Chairman </a:t>
            </a:r>
            <a:r>
              <a:rPr lang="en-US" sz="1200" b="0" i="0" kern="1200" dirty="0" err="1">
                <a:solidFill>
                  <a:srgbClr val="000000"/>
                </a:solidFill>
                <a:effectLst/>
                <a:latin typeface="Times New Roman" pitchFamily="16" charset="0"/>
                <a:ea typeface="+mn-ea"/>
                <a:cs typeface="+mn-cs"/>
              </a:rPr>
              <a:t>Krunoslav</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Bejuk</a:t>
            </a:r>
            <a:r>
              <a:rPr lang="en-US" sz="1200" b="0" i="0" kern="1200" dirty="0">
                <a:solidFill>
                  <a:srgbClr val="000000"/>
                </a:solidFill>
                <a:effectLst/>
                <a:latin typeface="Times New Roman" pitchFamily="16" charset="0"/>
                <a:ea typeface="+mn-ea"/>
                <a:cs typeface="+mn-cs"/>
              </a:rPr>
              <a:t> HAKOM</a:t>
            </a:r>
          </a:p>
          <a:p>
            <a:pPr marL="0" marR="0" lvl="0" indent="0" algn="l" defTabSz="449263" rtl="0" eaLnBrk="0" fontAlgn="t"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Secretary Technical Rabie </a:t>
            </a:r>
            <a:r>
              <a:rPr lang="en-US" sz="1200" b="0" i="0" kern="1200" dirty="0" err="1">
                <a:solidFill>
                  <a:srgbClr val="000000"/>
                </a:solidFill>
                <a:effectLst/>
                <a:latin typeface="Times New Roman" pitchFamily="16" charset="0"/>
                <a:ea typeface="+mn-ea"/>
                <a:cs typeface="+mn-cs"/>
              </a:rPr>
              <a:t>Oularbi</a:t>
            </a:r>
            <a:r>
              <a:rPr lang="en-US" sz="1200" b="0" i="0" kern="1200" dirty="0">
                <a:solidFill>
                  <a:srgbClr val="000000"/>
                </a:solidFill>
                <a:effectLst/>
                <a:latin typeface="Times New Roman" pitchFamily="16" charset="0"/>
                <a:ea typeface="+mn-ea"/>
                <a:cs typeface="+mn-cs"/>
              </a:rPr>
              <a:t> </a:t>
            </a:r>
            <a:r>
              <a:rPr lang="fr-FR" sz="1200" b="0" i="0" kern="1200" dirty="0">
                <a:solidFill>
                  <a:srgbClr val="000000"/>
                </a:solidFill>
                <a:effectLst/>
                <a:latin typeface="Times New Roman" pitchFamily="16" charset="0"/>
                <a:ea typeface="+mn-ea"/>
                <a:cs typeface="+mn-cs"/>
              </a:rPr>
              <a:t>Agence Nationale des Fréquences</a:t>
            </a:r>
          </a:p>
          <a:p>
            <a:pPr fontAlgn="t"/>
            <a:endParaRPr lang="en-US" sz="1200" b="0" i="0" kern="1200" dirty="0">
              <a:solidFill>
                <a:srgbClr val="000000"/>
              </a:solidFill>
              <a:effectLst/>
              <a:latin typeface="Times New Roman" pitchFamily="16" charset="0"/>
              <a:ea typeface="+mn-ea"/>
              <a:cs typeface="+mn-cs"/>
            </a:endParaRPr>
          </a:p>
          <a:p>
            <a:r>
              <a:rPr lang="en-US" sz="1200" b="0" i="0" kern="1200" dirty="0">
                <a:solidFill>
                  <a:srgbClr val="000000"/>
                </a:solidFill>
                <a:effectLst/>
                <a:latin typeface="Times New Roman" pitchFamily="16" charset="0"/>
                <a:ea typeface="+mn-ea"/>
                <a:cs typeface="+mn-cs"/>
              </a:rPr>
              <a:t>The ECC's Working Group Frequency Management (WG FM) is responsible for developing strategies, plans and implementation advice for the management of the radio spectrum.</a:t>
            </a:r>
          </a:p>
          <a:p>
            <a:pPr fontAlgn="t"/>
            <a:r>
              <a:rPr lang="en-US" sz="1200" b="0" i="0" kern="1200" dirty="0">
                <a:solidFill>
                  <a:srgbClr val="000000"/>
                </a:solidFill>
                <a:effectLst/>
                <a:latin typeface="Times New Roman" pitchFamily="16" charset="0"/>
                <a:ea typeface="+mn-ea"/>
                <a:cs typeface="+mn-cs"/>
              </a:rPr>
              <a:t>Chairman Thomas </a:t>
            </a:r>
            <a:r>
              <a:rPr lang="en-US" sz="1200" b="0" i="0" kern="1200" dirty="0" err="1">
                <a:solidFill>
                  <a:srgbClr val="000000"/>
                </a:solidFill>
                <a:effectLst/>
                <a:latin typeface="Times New Roman" pitchFamily="16" charset="0"/>
                <a:ea typeface="+mn-ea"/>
                <a:cs typeface="+mn-cs"/>
              </a:rPr>
              <a:t>Weilacher</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BNetzA</a:t>
            </a:r>
            <a:endParaRPr lang="en-US" sz="1200" b="0" i="0"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Vice Chairman Stephen Talbot Ofcom</a:t>
            </a:r>
          </a:p>
          <a:p>
            <a:pPr fontAlgn="t"/>
            <a:r>
              <a:rPr lang="en-US" sz="1200" b="0" i="0" kern="1200" dirty="0">
                <a:solidFill>
                  <a:srgbClr val="000000"/>
                </a:solidFill>
                <a:effectLst/>
                <a:latin typeface="Times New Roman" pitchFamily="16" charset="0"/>
                <a:ea typeface="+mn-ea"/>
                <a:cs typeface="+mn-cs"/>
              </a:rPr>
              <a:t>Vice Chairman Vincent </a:t>
            </a:r>
            <a:r>
              <a:rPr lang="en-US" sz="1200" b="0" i="0" kern="1200" dirty="0" err="1">
                <a:solidFill>
                  <a:srgbClr val="000000"/>
                </a:solidFill>
                <a:effectLst/>
                <a:latin typeface="Times New Roman" pitchFamily="16" charset="0"/>
                <a:ea typeface="+mn-ea"/>
                <a:cs typeface="+mn-cs"/>
              </a:rPr>
              <a:t>Durepaire</a:t>
            </a:r>
            <a:r>
              <a:rPr lang="en-US" sz="1200" b="0" i="0" kern="1200" dirty="0">
                <a:solidFill>
                  <a:srgbClr val="000000"/>
                </a:solidFill>
                <a:effectLst/>
                <a:latin typeface="Times New Roman" pitchFamily="16" charset="0"/>
                <a:ea typeface="+mn-ea"/>
                <a:cs typeface="+mn-cs"/>
              </a:rPr>
              <a:t> ANFR</a:t>
            </a:r>
          </a:p>
          <a:p>
            <a:pPr fontAlgn="t"/>
            <a:r>
              <a:rPr lang="en-US" sz="1200" b="0" i="0" kern="1200" dirty="0">
                <a:solidFill>
                  <a:srgbClr val="000000"/>
                </a:solidFill>
                <a:effectLst/>
                <a:latin typeface="Times New Roman" pitchFamily="16" charset="0"/>
                <a:ea typeface="+mn-ea"/>
                <a:cs typeface="+mn-cs"/>
              </a:rPr>
              <a:t>Secretary Technical Silvio Schwarz </a:t>
            </a:r>
            <a:r>
              <a:rPr lang="en-US" sz="1200" b="0" i="0" kern="1200" dirty="0" err="1">
                <a:solidFill>
                  <a:srgbClr val="000000"/>
                </a:solidFill>
                <a:effectLst/>
                <a:latin typeface="Times New Roman" pitchFamily="16" charset="0"/>
                <a:ea typeface="+mn-ea"/>
                <a:cs typeface="+mn-cs"/>
              </a:rPr>
              <a:t>BNetzA</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Secretary Administrative Ali </a:t>
            </a:r>
            <a:r>
              <a:rPr lang="en-US" sz="1200" b="0" i="0" kern="1200" dirty="0" err="1">
                <a:solidFill>
                  <a:srgbClr val="000000"/>
                </a:solidFill>
                <a:effectLst/>
                <a:latin typeface="Times New Roman" pitchFamily="16" charset="0"/>
                <a:ea typeface="+mn-ea"/>
                <a:cs typeface="+mn-cs"/>
              </a:rPr>
              <a:t>Daheur</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Bundesnetzagentur</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ECO contact Robin Donoghue ECO</a:t>
            </a: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11</a:t>
            </a:fld>
            <a:endParaRPr lang="en-US" dirty="0"/>
          </a:p>
        </p:txBody>
      </p:sp>
    </p:spTree>
    <p:extLst>
      <p:ext uri="{BB962C8B-B14F-4D97-AF65-F5344CB8AC3E}">
        <p14:creationId xmlns:p14="http://schemas.microsoft.com/office/powerpoint/2010/main" val="365419274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12</a:t>
            </a:fld>
            <a:endParaRPr lang="en-US" dirty="0"/>
          </a:p>
        </p:txBody>
      </p:sp>
    </p:spTree>
    <p:extLst>
      <p:ext uri="{BB962C8B-B14F-4D97-AF65-F5344CB8AC3E}">
        <p14:creationId xmlns:p14="http://schemas.microsoft.com/office/powerpoint/2010/main" val="179552293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a:xfrm>
            <a:off x="114301" y="4408488"/>
            <a:ext cx="6553200" cy="4175125"/>
          </a:xfrm>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Arial" panose="020B0604020202020204" pitchFamily="34" charset="0"/>
              <a:buChar char="•"/>
              <a:tabLst/>
              <a:defRPr/>
            </a:pPr>
            <a:r>
              <a:rPr lang="en-US" sz="1200" dirty="0">
                <a:solidFill>
                  <a:schemeClr val="tx1"/>
                </a:solidFill>
              </a:rPr>
              <a:t>For miscellaneous links for ITU-R , SGs, WPs and calendars, </a:t>
            </a:r>
            <a:r>
              <a:rPr lang="en-US" sz="1200" dirty="0">
                <a:solidFill>
                  <a:schemeClr val="tx1"/>
                </a:solidFill>
                <a:hlinkClick r:id="rId3" action="ppaction://hlinksldjump"/>
              </a:rPr>
              <a:t>see back up slides later</a:t>
            </a:r>
            <a:r>
              <a:rPr lang="en-US" sz="1050" dirty="0">
                <a:solidFill>
                  <a:schemeClr val="tx1"/>
                </a:solidFill>
                <a:hlinkClick r:id="rId3" action="ppaction://hlinksldjump"/>
              </a:rPr>
              <a:t>. </a:t>
            </a:r>
            <a:endParaRPr lang="en-US" sz="100" dirty="0"/>
          </a:p>
          <a:p>
            <a:pPr lvl="0">
              <a:buFont typeface="Arial" panose="020B0604020202020204" pitchFamily="34" charset="0"/>
              <a:buChar char="•"/>
            </a:pPr>
            <a:endParaRPr lang="en-US" sz="1200" b="0" dirty="0">
              <a:solidFill>
                <a:schemeClr val="tx1"/>
              </a:solidFill>
            </a:endParaRPr>
          </a:p>
          <a:p>
            <a:pPr lvl="0">
              <a:buFont typeface="Arial" panose="020B0604020202020204" pitchFamily="34" charset="0"/>
              <a:buChar char="•"/>
            </a:pPr>
            <a:r>
              <a:rPr lang="en-US" sz="1200" b="0" dirty="0">
                <a:solidFill>
                  <a:schemeClr val="tx1"/>
                </a:solidFill>
              </a:rPr>
              <a:t>WRC-23 agenda items, the list is on the ITU-R website at:</a:t>
            </a:r>
            <a:r>
              <a:rPr lang="en-US" sz="1200" dirty="0">
                <a:solidFill>
                  <a:schemeClr val="tx1"/>
                </a:solidFill>
              </a:rPr>
              <a:t> </a:t>
            </a:r>
          </a:p>
          <a:p>
            <a:pPr lvl="2">
              <a:spcBef>
                <a:spcPts val="0"/>
              </a:spcBef>
              <a:buFont typeface="Arial" panose="020B0604020202020204" pitchFamily="34" charset="0"/>
              <a:buChar char="•"/>
            </a:pPr>
            <a:r>
              <a:rPr lang="en-US" sz="1200" dirty="0">
                <a:hlinkClick r:id="rId4"/>
              </a:rPr>
              <a:t>https://www.itu.int/en/ITU-R/study-groups/rcpm/Pages/wrc-23-studies.aspx</a:t>
            </a:r>
            <a:r>
              <a:rPr lang="en-US" sz="1200" dirty="0">
                <a:solidFill>
                  <a:srgbClr val="00B0F0"/>
                </a:solidFill>
              </a:rPr>
              <a:t>  </a:t>
            </a:r>
            <a:r>
              <a:rPr lang="en-US" sz="1200" dirty="0">
                <a:solidFill>
                  <a:srgbClr val="7030A0"/>
                </a:solidFill>
              </a:rPr>
              <a:t> (updated 26Aug20)</a:t>
            </a:r>
          </a:p>
          <a:p>
            <a:pPr lvl="2">
              <a:spcBef>
                <a:spcPts val="0"/>
              </a:spcBef>
              <a:buFont typeface="Arial" panose="020B0604020202020204" pitchFamily="34" charset="0"/>
              <a:buChar char="•"/>
            </a:pPr>
            <a:r>
              <a:rPr lang="en-US" sz="1200" dirty="0">
                <a:hlinkClick r:id="rId5"/>
              </a:rPr>
              <a:t>https://www.itu.int/dms_pub/itu-r/oth/0c/0a/R0C0A00000D0041PDFE.pdf</a:t>
            </a:r>
            <a:endParaRPr lang="en-US" sz="1200" dirty="0"/>
          </a:p>
          <a:p>
            <a:pPr lvl="1">
              <a:spcBef>
                <a:spcPts val="0"/>
              </a:spcBef>
              <a:buFont typeface="Arial" panose="020B0604020202020204" pitchFamily="34" charset="0"/>
              <a:buChar char="•"/>
            </a:pPr>
            <a:r>
              <a:rPr lang="en-US" sz="1200" b="0" dirty="0">
                <a:solidFill>
                  <a:schemeClr val="tx1"/>
                </a:solidFill>
              </a:rPr>
              <a:t>With 18-20/0107, we will over time </a:t>
            </a:r>
            <a:r>
              <a:rPr lang="en-US" sz="1200" dirty="0">
                <a:solidFill>
                  <a:schemeClr val="tx1"/>
                </a:solidFill>
              </a:rPr>
              <a:t>ID </a:t>
            </a:r>
            <a:r>
              <a:rPr lang="en-US" sz="1200" b="0" dirty="0">
                <a:solidFill>
                  <a:schemeClr val="tx1"/>
                </a:solidFill>
              </a:rPr>
              <a:t>the Agenda Items of interest to IEEE 802,  to form viewpoints.     </a:t>
            </a:r>
          </a:p>
          <a:p>
            <a:pPr lvl="1">
              <a:spcBef>
                <a:spcPts val="0"/>
              </a:spcBef>
              <a:buFont typeface="Arial" panose="020B0604020202020204" pitchFamily="34" charset="0"/>
              <a:buChar char="•"/>
            </a:pPr>
            <a:r>
              <a:rPr lang="en-US" sz="1200" b="1" dirty="0">
                <a:solidFill>
                  <a:schemeClr val="tx1"/>
                </a:solidFill>
              </a:rPr>
              <a:t>Note: will fill in at end of calls working through the list, when time permits. </a:t>
            </a:r>
          </a:p>
          <a:p>
            <a:pPr lvl="1">
              <a:spcBef>
                <a:spcPts val="0"/>
              </a:spcBef>
              <a:buFont typeface="Arial" panose="020B0604020202020204" pitchFamily="34" charset="0"/>
              <a:buChar char="•"/>
            </a:pPr>
            <a:r>
              <a:rPr lang="en-US" sz="1200" dirty="0">
                <a:solidFill>
                  <a:schemeClr val="tx1"/>
                </a:solidFill>
              </a:rPr>
              <a:t>Updated WRC-23 AI list:  </a:t>
            </a:r>
            <a:r>
              <a:rPr lang="en-US" sz="1200" dirty="0">
                <a:solidFill>
                  <a:srgbClr val="00B0F0"/>
                </a:solidFill>
                <a:hlinkClick r:id="rId6"/>
              </a:rPr>
              <a:t>https://mentor.ieee.org/802.18/dcn/20/18-20-0107-01-0000-res-811-wrc-19-wrc-23-agenda-items.docx</a:t>
            </a:r>
            <a:r>
              <a:rPr lang="en-US" sz="1200" dirty="0">
                <a:solidFill>
                  <a:srgbClr val="00B0F0"/>
                </a:solidFill>
              </a:rPr>
              <a:t> </a:t>
            </a:r>
          </a:p>
          <a:p>
            <a:pPr lvl="1">
              <a:spcBef>
                <a:spcPts val="0"/>
              </a:spcBef>
              <a:buFont typeface="Arial" panose="020B0604020202020204" pitchFamily="34" charset="0"/>
              <a:buChar char="•"/>
            </a:pPr>
            <a:r>
              <a:rPr lang="en-US" sz="1200" dirty="0">
                <a:solidFill>
                  <a:schemeClr val="tx1"/>
                </a:solidFill>
              </a:rPr>
              <a:t>btw- the initial AIs to consider IEEE 802 viewpoints: </a:t>
            </a:r>
          </a:p>
          <a:p>
            <a:pPr lvl="1">
              <a:spcBef>
                <a:spcPts val="0"/>
              </a:spcBef>
              <a:spcAft>
                <a:spcPts val="0"/>
              </a:spcAft>
              <a:buFont typeface="+mj-lt"/>
              <a:buAutoNum type="arabicParenBoth"/>
            </a:pPr>
            <a:r>
              <a:rPr lang="en-US" sz="1200" dirty="0">
                <a:ea typeface="SimSun" panose="02010600030101010101" pitchFamily="2" charset="-122"/>
              </a:rPr>
              <a:t>1.1  -</a:t>
            </a:r>
            <a:r>
              <a:rPr lang="en-GB" sz="1200" dirty="0">
                <a:ea typeface="Times New Roman" panose="02020603050405020304" pitchFamily="18" charset="0"/>
              </a:rPr>
              <a:t>800-4 990 MHz and Resolution 223.  Connection w/ITS going there?</a:t>
            </a:r>
            <a:endParaRPr lang="en-US" sz="1200" dirty="0">
              <a:ea typeface="SimSun" panose="02010600030101010101" pitchFamily="2" charset="-122"/>
            </a:endParaRPr>
          </a:p>
          <a:p>
            <a:pPr lvl="1">
              <a:spcBef>
                <a:spcPts val="0"/>
              </a:spcBef>
              <a:spcAft>
                <a:spcPts val="0"/>
              </a:spcAft>
              <a:buFont typeface="+mj-lt"/>
              <a:buAutoNum type="arabicParenBoth"/>
            </a:pPr>
            <a:r>
              <a:rPr lang="en-US" sz="1200" dirty="0">
                <a:ea typeface="SimSun" panose="02010600030101010101" pitchFamily="2" charset="-122"/>
              </a:rPr>
              <a:t>1.2</a:t>
            </a:r>
            <a:r>
              <a:rPr lang="en-GB" sz="1200" dirty="0">
                <a:ea typeface="SimSun" panose="02010600030101010101" pitchFamily="2" charset="-122"/>
              </a:rPr>
              <a:t>  -</a:t>
            </a:r>
            <a:r>
              <a:rPr lang="en-GB" sz="1200" dirty="0">
                <a:ea typeface="Times New Roman" panose="02020603050405020304" pitchFamily="18" charset="0"/>
              </a:rPr>
              <a:t>300-3 400MHz, 3 600-3 800MHz, 6 425-7 025MHz, 7 025-7 125MHz and 10.0-10.5GHz for International Mobile Telecommunications (IMT) and resolution 245.</a:t>
            </a:r>
            <a:endParaRPr lang="en-US" sz="1200" dirty="0">
              <a:ea typeface="SimSun" panose="02010600030101010101" pitchFamily="2" charset="-122"/>
            </a:endParaRPr>
          </a:p>
          <a:p>
            <a:pPr lvl="1">
              <a:spcBef>
                <a:spcPts val="0"/>
              </a:spcBef>
              <a:spcAft>
                <a:spcPts val="0"/>
              </a:spcAft>
              <a:buFont typeface="+mj-lt"/>
              <a:buAutoNum type="arabicParenBoth"/>
            </a:pPr>
            <a:r>
              <a:rPr lang="en-US" sz="1200" dirty="0">
                <a:ea typeface="SimSun" panose="02010600030101010101" pitchFamily="2" charset="-122"/>
              </a:rPr>
              <a:t>1.5  -4</a:t>
            </a:r>
            <a:r>
              <a:rPr lang="en-GB" sz="1200" dirty="0">
                <a:ea typeface="Times New Roman" panose="02020603050405020304" pitchFamily="18" charset="0"/>
              </a:rPr>
              <a:t>70-960 MHz in Region 1-consider possible regulatory actions, Resolution</a:t>
            </a:r>
            <a:r>
              <a:rPr lang="en-GB" sz="1200" b="1" dirty="0">
                <a:ea typeface="Times New Roman" panose="02020603050405020304" pitchFamily="18" charset="0"/>
              </a:rPr>
              <a:t> 235.</a:t>
            </a:r>
            <a:endParaRPr lang="en-US" sz="1200" dirty="0">
              <a:ea typeface="SimSun" panose="02010600030101010101" pitchFamily="2" charset="-122"/>
            </a:endParaRPr>
          </a:p>
          <a:p>
            <a:pPr lvl="1">
              <a:spcBef>
                <a:spcPts val="0"/>
              </a:spcBef>
              <a:spcAft>
                <a:spcPts val="0"/>
              </a:spcAft>
              <a:buFont typeface="+mj-lt"/>
              <a:buAutoNum type="arabicParenBoth"/>
            </a:pPr>
            <a:r>
              <a:rPr lang="en-GB" sz="1200" dirty="0">
                <a:ea typeface="Times New Roman" panose="02020603050405020304" pitchFamily="18" charset="0"/>
              </a:rPr>
              <a:t>10</a:t>
            </a:r>
            <a:r>
              <a:rPr lang="en-GB" sz="1200" b="1" dirty="0">
                <a:ea typeface="Times New Roman" panose="02020603050405020304" pitchFamily="18" charset="0"/>
              </a:rPr>
              <a:t>   -</a:t>
            </a:r>
            <a:r>
              <a:rPr lang="en-GB" sz="1200" dirty="0">
                <a:solidFill>
                  <a:srgbClr val="444444"/>
                </a:solidFill>
                <a:ea typeface="Times New Roman" panose="02020603050405020304" pitchFamily="18" charset="0"/>
              </a:rPr>
              <a:t>recommend to the Council items for inclusion in the agenda for the next WRC</a:t>
            </a:r>
          </a:p>
          <a:p>
            <a:pPr>
              <a:spcBef>
                <a:spcPts val="0"/>
              </a:spcBef>
              <a:buFont typeface="Arial" panose="020B0604020202020204" pitchFamily="34" charset="0"/>
              <a:buChar char="•"/>
            </a:pPr>
            <a:r>
              <a:rPr lang="en-US" sz="1200" b="0" dirty="0">
                <a:solidFill>
                  <a:schemeClr val="tx1"/>
                </a:solidFill>
              </a:rPr>
              <a:t> </a:t>
            </a:r>
          </a:p>
          <a:p>
            <a:pPr>
              <a:spcBef>
                <a:spcPts val="0"/>
              </a:spcBef>
              <a:buFont typeface="Arial" panose="020B0604020202020204" pitchFamily="34" charset="0"/>
              <a:buNone/>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13</a:t>
            </a:fld>
            <a:endParaRPr lang="en-US" dirty="0"/>
          </a:p>
        </p:txBody>
      </p:sp>
    </p:spTree>
    <p:extLst>
      <p:ext uri="{BB962C8B-B14F-4D97-AF65-F5344CB8AC3E}">
        <p14:creationId xmlns:p14="http://schemas.microsoft.com/office/powerpoint/2010/main" val="82110339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14</a:t>
            </a:fld>
            <a:endParaRPr lang="en-US" dirty="0"/>
          </a:p>
        </p:txBody>
      </p:sp>
    </p:spTree>
    <p:extLst>
      <p:ext uri="{BB962C8B-B14F-4D97-AF65-F5344CB8AC3E}">
        <p14:creationId xmlns:p14="http://schemas.microsoft.com/office/powerpoint/2010/main" val="34934277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5689601" y="6475414"/>
            <a:ext cx="808567"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2" name="Rectangle 3"/>
          <p:cNvSpPr>
            <a:spLocks noGrp="1" noChangeArrowheads="1"/>
          </p:cNvSpPr>
          <p:nvPr>
            <p:ph type="dt" idx="15"/>
          </p:nvPr>
        </p:nvSpPr>
        <p:spPr bwMode="auto">
          <a:xfrm>
            <a:off x="914400" y="304800"/>
            <a:ext cx="3048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08jul21</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912285" y="382970"/>
            <a:ext cx="2948516" cy="273050"/>
          </a:xfrm>
        </p:spPr>
        <p:txBody>
          <a:bodyPr/>
          <a:lstStyle>
            <a:lvl1pPr>
              <a:defRPr/>
            </a:lvl1pPr>
          </a:lstStyle>
          <a:p>
            <a:r>
              <a:rPr lang="en-US"/>
              <a:t>08jul21</a:t>
            </a:r>
            <a:endParaRPr lang="en-GB" dirty="0"/>
          </a:p>
        </p:txBody>
      </p:sp>
      <p:sp>
        <p:nvSpPr>
          <p:cNvPr id="3" name="Footer Placeholder 2"/>
          <p:cNvSpPr>
            <a:spLocks noGrp="1"/>
          </p:cNvSpPr>
          <p:nvPr>
            <p:ph type="ftr" idx="11"/>
          </p:nvPr>
        </p:nvSpPr>
        <p:spPr/>
        <p:txBody>
          <a:bodyPr/>
          <a:lstStyle>
            <a:lvl1pPr>
              <a:defRPr/>
            </a:lvl1pPr>
          </a:lstStyle>
          <a:p>
            <a:r>
              <a:rPr lang="en-US" dirty="0"/>
              <a:t>Jay Holcomb (Itron)</a:t>
            </a:r>
            <a:endParaRPr lang="en-GB" dirty="0"/>
          </a:p>
        </p:txBody>
      </p:sp>
      <p:sp>
        <p:nvSpPr>
          <p:cNvPr id="4" name="Slide Number Placeholder 3"/>
          <p:cNvSpPr>
            <a:spLocks noGrp="1"/>
          </p:cNvSpPr>
          <p:nvPr>
            <p:ph type="sldNum" idx="12"/>
          </p:nvPr>
        </p:nvSpPr>
        <p:spPr>
          <a:xfrm>
            <a:off x="5588001" y="6475414"/>
            <a:ext cx="910167"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12285" y="382970"/>
            <a:ext cx="2948516"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08jul21</a:t>
            </a:r>
            <a:endParaRPr lang="en-GB" dirty="0"/>
          </a:p>
        </p:txBody>
      </p:sp>
      <p:sp>
        <p:nvSpPr>
          <p:cNvPr id="1028" name="Rectangle 4"/>
          <p:cNvSpPr>
            <a:spLocks noGrp="1" noChangeArrowheads="1"/>
          </p:cNvSpPr>
          <p:nvPr>
            <p:ph type="ftr"/>
          </p:nvPr>
        </p:nvSpPr>
        <p:spPr bwMode="auto">
          <a:xfrm>
            <a:off x="7112000"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029" name="Rectangle 5"/>
          <p:cNvSpPr>
            <a:spLocks noGrp="1" noChangeArrowheads="1"/>
          </p:cNvSpPr>
          <p:nvPr>
            <p:ph type="sldNum"/>
          </p:nvPr>
        </p:nvSpPr>
        <p:spPr bwMode="auto">
          <a:xfrm>
            <a:off x="5588001" y="6475414"/>
            <a:ext cx="91016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71587" y="597222"/>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4"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802.18-21/0084r01</a:t>
            </a: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8" Type="http://schemas.openxmlformats.org/officeDocument/2006/relationships/hyperlink" Target="https://portal.etsi.org/LoginRedirection.aspx?ReturnUrl=%2fngppapp%2fContributionCreation.aspx%3fprimarykeys%3d227862" TargetMode="External"/><Relationship Id="rId3" Type="http://schemas.openxmlformats.org/officeDocument/2006/relationships/hyperlink" Target="https://eur-lex.europa.eu/oj/direct-access.html" TargetMode="External"/><Relationship Id="rId7" Type="http://schemas.openxmlformats.org/officeDocument/2006/relationships/hyperlink" Target="https://portal.etsi.org/tb.aspx?tbid=287&amp;SubTB=287"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 Id="rId6" Type="http://schemas.openxmlformats.org/officeDocument/2006/relationships/hyperlink" Target="https://mentor.ieee.org/802.18/dcn/21/18-21-0083-00-0000-european-commission-decision-eu-2021-1067-for-6ghz-in-ojeu.pdf" TargetMode="External"/><Relationship Id="rId5" Type="http://schemas.openxmlformats.org/officeDocument/2006/relationships/hyperlink" Target="https://www.etsi.org/deliver/etsi_en/" TargetMode="External"/><Relationship Id="rId10" Type="http://schemas.openxmlformats.org/officeDocument/2006/relationships/hyperlink" Target="https://portal.etsi.org/tb.aspx?tbid=442&amp;SubTB=442" TargetMode="External"/><Relationship Id="rId4" Type="http://schemas.openxmlformats.org/officeDocument/2006/relationships/hyperlink" Target="https://ec.europa.eu/growth/single-market/european-standards/harmonised-standards/" TargetMode="External"/><Relationship Id="rId9" Type="http://schemas.openxmlformats.org/officeDocument/2006/relationships/hyperlink" Target="https://portal.etsi.org/tb.aspx?tbid=286&amp;SubTB=286" TargetMode="External"/></Relationships>
</file>

<file path=ppt/slides/_rels/slide11.xml.rels><?xml version="1.0" encoding="UTF-8" standalone="yes"?>
<Relationships xmlns="http://schemas.openxmlformats.org/package/2006/relationships"><Relationship Id="rId8" Type="http://schemas.openxmlformats.org/officeDocument/2006/relationships/image" Target="../media/image5.wmf"/><Relationship Id="rId3" Type="http://schemas.openxmlformats.org/officeDocument/2006/relationships/hyperlink" Target="https://cept.org/ecc/groups/ecc/client/introduction/" TargetMode="External"/><Relationship Id="rId7" Type="http://schemas.openxmlformats.org/officeDocument/2006/relationships/hyperlink" Target="https://cept.org/ecc/groups/ecc/wg-fm/fm-57/client/introduction/"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hyperlink" Target="https://cept.org/ecc/groups/ecc/wg-fm/client/introduction/" TargetMode="External"/><Relationship Id="rId5" Type="http://schemas.openxmlformats.org/officeDocument/2006/relationships/hyperlink" Target="https://cept.org/ecc/groups/ecc/wg-se/se-45/client/introduction/" TargetMode="External"/><Relationship Id="rId4" Type="http://schemas.openxmlformats.org/officeDocument/2006/relationships/hyperlink" Target="https://cept.org/ecc/groups/ecc/wg-se/client/introduction/"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www.citc.gov.sa/en/new/publicConsultation/Pages/144207.aspx" TargetMode="External"/><Relationship Id="rId7" Type="http://schemas.openxmlformats.org/officeDocument/2006/relationships/hyperlink" Target="https://mentor.ieee.org/802.18/dcn/21/18-21-0070-00-0000-canadian-6-ghz-consultation-rss-248.pdf"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 Id="rId6" Type="http://schemas.openxmlformats.org/officeDocument/2006/relationships/hyperlink" Target="https://www.rabc-cccr.ca/ised-radio-standards-specifications-rss-248-issue-1-june-2021-draft-radio-local-area-network-rlan-devices-in-the-5925-7125-mhz-band/" TargetMode="External"/><Relationship Id="rId5" Type="http://schemas.openxmlformats.org/officeDocument/2006/relationships/hyperlink" Target="mailto:Spectrum.Strategy@citc.gov.sa" TargetMode="External"/><Relationship Id="rId4" Type="http://schemas.openxmlformats.org/officeDocument/2006/relationships/hyperlink" Target="https://mentor.ieee.org/802.18/dcn/21/18-21-0074-00-0000-saudi-arabia-radio-spectrum-allocation-and-use-regulation-for-wlan-applications.docx"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18/dcn/21/18-21-0086-00-0000-ls-for-updating-itu-r-m-2012-to-rev-6.docx" TargetMode="External"/><Relationship Id="rId2" Type="http://schemas.openxmlformats.org/officeDocument/2006/relationships/notesSlide" Target="../notesSlides/notesSlide8.xml"/><Relationship Id="rId1" Type="http://schemas.openxmlformats.org/officeDocument/2006/relationships/slideLayout" Target="../slideLayouts/slideLayout1.xml"/><Relationship Id="rId5" Type="http://schemas.openxmlformats.org/officeDocument/2006/relationships/hyperlink" Target="https://mentor.ieee.org/802.18/dcn/21/18-21-0039-00-0000-ieee-802-viewpoints-on-wrc-23-agenda-items.pptx" TargetMode="External"/><Relationship Id="rId4" Type="http://schemas.openxmlformats.org/officeDocument/2006/relationships/hyperlink" Target="https://mentor.ieee.org/802.18/dcn/21/18-21-0080-00-0000-request-for-information-itu-r-wp-1a.docx"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www.wirelessinnovation.org/6ghz-multistakeholder-committee"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4" Type="http://schemas.openxmlformats.org/officeDocument/2006/relationships/hyperlink" Target="https://groups.wirelessinnovation.org/wg/6MSG/dashboard"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18/dcn/21/18-21-0036-06-0000-frequency-table-template.xlsx" TargetMode="External"/><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8" Type="http://schemas.openxmlformats.org/officeDocument/2006/relationships/hyperlink" Target="https://urldefense.com/v3/__https:/www.federalregister.gov/d/2021-10716?utm_medium=email&amp;utm_campaign=subscription*mailing*list&amp;utm_source=federalregister.gov__;Kys!!F7jv3iA!j87MsttnSpmKFqGfoadDmPUhrBzJed2NK7q_uNXa2NLBjWF_ciMxm-zV9QjeioLFkA$" TargetMode="External"/><Relationship Id="rId3" Type="http://schemas.openxmlformats.org/officeDocument/2006/relationships/hyperlink" Target="https://www.fcc.gov/document/fcc-announces-tentative-agenda-july-open-meeting-8" TargetMode="External"/><Relationship Id="rId7" Type="http://schemas.openxmlformats.org/officeDocument/2006/relationships/hyperlink" Target="https://urldefense.com/v3/__https:/www.govinfo.gov/content/pkg/FR-2021-07-01/pdf/2021-10716.pdf?utm_campaign=subscription*mailing*list&amp;utm_source=federalregister.gov&amp;utm_medium=email__;Kys!!F7jv3iA!j87MsttnSpmKFqGfoadDmPUhrBzJed2NK7q_uNXa2NLBjWF_ciMxm-zV9QjDsurfdA$"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urldefense.com/v3/__https:/www.federalregister.gov/documents/2021/07/01/2021-10716/wireless-microphones-in-the-tv-bands-600-mhz-guard-band-600-mhz-duplex-gap-and-the-9415-944-mhz?utm_source=federalregister.gov&amp;utm_medium=email&amp;utm_campaign=subscription*mailing*list__;Kys!!F7jv3iA!j87MsttnSpmKFqGfoadDmPUhrBzJed2NK7q_uNXa2NLBjWF_ciMxm-zV9QhcdNn8aQ$" TargetMode="External"/><Relationship Id="rId5" Type="http://schemas.openxmlformats.org/officeDocument/2006/relationships/hyperlink" Target="https://urldefense.com/v3/__https:/mentor.ieee.org/802.18/dcn/21/18-21-0079-00-0000-fcc-nprm-allowing-expanded-flexibility-for-radar-operation-in-57-64-ghz-band.docx__;!!F7jv3iA!iHSNDjm_0wQnPNpjM0_urBR1YgYnCXA02Aa3pUkbzQ5nksw-fG7CyqIZkPEzErWp_g$" TargetMode="External"/><Relationship Id="rId4" Type="http://schemas.openxmlformats.org/officeDocument/2006/relationships/hyperlink" Target="https://docs.fcc.gov/public/attachments/DOC-373482A1.pdf"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www.cisco.com/c/en/us/solutions/executive-perspectives/annual-internet-report/air-highlights.html"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hyperlink" Target="https://www.imf.org/en/Publications/WEO/Issues/2020/09/30/world-economic-outlook-october-2020" TargetMode="External"/><Relationship Id="rId4" Type="http://schemas.openxmlformats.org/officeDocument/2006/relationships/hyperlink" Target="https://www.imf.org/~/media/Files/Publications/WEO/2020/October/English/data/WEOOctober-2020Ch2.ashx?la=en" TargetMode="Externa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slide" Target="slide23.xml"/><Relationship Id="rId2" Type="http://schemas.openxmlformats.org/officeDocument/2006/relationships/hyperlink" Target="https://mentor.ieee.org/802.18/dcn/16/18-16-0038-17-0000-teleconference-call-in-info.pptx" TargetMode="External"/><Relationship Id="rId1" Type="http://schemas.openxmlformats.org/officeDocument/2006/relationships/slideLayout" Target="../slideLayouts/slideLayout1.xml"/><Relationship Id="rId4" Type="http://schemas.openxmlformats.org/officeDocument/2006/relationships/hyperlink" Target="http://ieee802.org/802tele_calendar.html" TargetMode="External"/></Relationships>
</file>

<file path=ppt/slides/_rels/slide2.xml.rels><?xml version="1.0" encoding="UTF-8" standalone="yes"?>
<Relationships xmlns="http://schemas.openxmlformats.org/package/2006/relationships"><Relationship Id="rId8" Type="http://schemas.openxmlformats.org/officeDocument/2006/relationships/hyperlink" Target="https://standards.ieee.org/faqs/copyrights/index.html#1" TargetMode="External"/><Relationship Id="rId13" Type="http://schemas.openxmlformats.org/officeDocument/2006/relationships/image" Target="../media/image3.emf"/><Relationship Id="rId3" Type="http://schemas.openxmlformats.org/officeDocument/2006/relationships/hyperlink" Target="mailto:apetrick@ieee.org" TargetMode="External"/><Relationship Id="rId7" Type="http://schemas.openxmlformats.org/officeDocument/2006/relationships/hyperlink" Target="https://standards.ieee.org/about/sasb/patcom/materials.html" TargetMode="External"/><Relationship Id="rId12" Type="http://schemas.openxmlformats.org/officeDocument/2006/relationships/oleObject" Target="../embeddings/oleObject3.bin"/><Relationship Id="rId2" Type="http://schemas.openxmlformats.org/officeDocument/2006/relationships/hyperlink" Target="mailto:stuart@ok-brit.com" TargetMode="External"/><Relationship Id="rId1" Type="http://schemas.openxmlformats.org/officeDocument/2006/relationships/slideLayout" Target="../slideLayouts/slideLayout1.xml"/><Relationship Id="rId6" Type="http://schemas.openxmlformats.org/officeDocument/2006/relationships/hyperlink" Target="http://www.ieee802.org/devdocs.shtml" TargetMode="External"/><Relationship Id="rId11" Type="http://schemas.openxmlformats.org/officeDocument/2006/relationships/image" Target="../media/image2.wmf"/><Relationship Id="rId5" Type="http://schemas.openxmlformats.org/officeDocument/2006/relationships/hyperlink" Target="http://standards.ieee.org/resources/antitrust-guidelines.pdf" TargetMode="External"/><Relationship Id="rId10" Type="http://schemas.openxmlformats.org/officeDocument/2006/relationships/oleObject" Target="../embeddings/oleObject2.bin"/><Relationship Id="rId4" Type="http://schemas.openxmlformats.org/officeDocument/2006/relationships/hyperlink" Target="http://standards.ieee.org/faqs/affiliationFAQ.html" TargetMode="External"/><Relationship Id="rId9" Type="http://schemas.openxmlformats.org/officeDocument/2006/relationships/hyperlink" Target="http://standards.ieee.org/develop/policies/opman/sb_om.pdf"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8" Type="http://schemas.openxmlformats.org/officeDocument/2006/relationships/hyperlink" Target="file:///C:\Users\jholcomb\OneDrive%20-%20Itron\Documents\2standards\+stuff_stds\%20sip:1292314140.ieeesa@lync.webex.com" TargetMode="External"/><Relationship Id="rId3" Type="http://schemas.openxmlformats.org/officeDocument/2006/relationships/hyperlink" Target="https://ieeesa.webex.com/ieeesa/j.php?MTID=m755ab94a63535e46bf04429654757914" TargetMode="External"/><Relationship Id="rId7" Type="http://schemas.openxmlformats.org/officeDocument/2006/relationships/hyperlink" Target="file:///C:\Users\jholcomb\OneDrive%20-%20Itron\Documents\2standards\+stuff_stds\%20sip:1292314140@ieeesa.webex.com"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hyperlink" Target="https://urldefense.com/v3/__https:/ieeesa.webex.com/ieeesa/globalcallin.php?MTID=m3d28595b0e49e809e299f132f481bf8f__;!!F7jv3iA!n6P6_hputRq0MzCvXMLH53IyiAf16OKrEl3FEqSBAi-x9I80kvMycRYbGHzzmDRrVw$" TargetMode="External"/><Relationship Id="rId5" Type="http://schemas.openxmlformats.org/officeDocument/2006/relationships/hyperlink" Target="tel:%2B1-213-306-3065,,*01*1292314140%23%23*01*" TargetMode="External"/><Relationship Id="rId4" Type="http://schemas.openxmlformats.org/officeDocument/2006/relationships/hyperlink" Target="tel:%2B1-646-992-2010,,*01*1292314140%23%23*01*" TargetMode="External"/><Relationship Id="rId9" Type="http://schemas.openxmlformats.org/officeDocument/2006/relationships/hyperlink" Target="https://urldefense.com/v3/__https:/help.webex.com__;!!F7jv3iA!n6P6_hputRq0MzCvXMLH53IyiAf16OKrEl3FEqSBAi-x9I80kvMycRYbGHwWmifpAw$" TargetMode="External"/></Relationships>
</file>

<file path=ppt/slides/_rels/slide22.xml.rels><?xml version="1.0" encoding="UTF-8" standalone="yes"?>
<Relationships xmlns="http://schemas.openxmlformats.org/package/2006/relationships"><Relationship Id="rId8" Type="http://schemas.openxmlformats.org/officeDocument/2006/relationships/hyperlink" Target="https://urldefense.com/v3/__https:/help.webex.com__;!!F7jv3iA!mGQNqkHGSIw6-M1sX5pS66B4EoUzxLumCcZcSOlL_65lM8-GGNb0Klny0H4tHWr2gQ$" TargetMode="External"/><Relationship Id="rId3" Type="http://schemas.openxmlformats.org/officeDocument/2006/relationships/hyperlink" Target="https://ieeesa.webex.com/ieeesa/j.php?MTID=m8a25dd8187a6f955433573a347cf4daa" TargetMode="External"/><Relationship Id="rId7" Type="http://schemas.openxmlformats.org/officeDocument/2006/relationships/hyperlink" Target="file:///C:\Users\jholcomb\OneDrive%20-%20Itron\Documents\2standards\+stuff_stds\%20sip:1735192199@ieeesa.webex.com"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hyperlink" Target="https://urldefense.com/v3/__https:/ieeesa.webex.com/ieeesa/globalcallin.php?MTID=m5c86ac8d6043e0e4bf0c026bd4cff9f1__;!!F7jv3iA!mGQNqkHGSIw6-M1sX5pS66B4EoUzxLumCcZcSOlL_65lM8-GGNb0Klny0H7XPcRo4g$" TargetMode="External"/><Relationship Id="rId5" Type="http://schemas.openxmlformats.org/officeDocument/2006/relationships/hyperlink" Target="tel:%2B1-213-306-3065,,*01*1735192199%23%23*01*" TargetMode="External"/><Relationship Id="rId4" Type="http://schemas.openxmlformats.org/officeDocument/2006/relationships/hyperlink" Target="tel:%2B1-646-992-2010,,*01*1735192199%23%23*01*" TargetMode="External"/></Relationships>
</file>

<file path=ppt/slides/_rels/slide23.xml.rels><?xml version="1.0" encoding="UTF-8" standalone="yes"?>
<Relationships xmlns="http://schemas.openxmlformats.org/package/2006/relationships"><Relationship Id="rId8" Type="http://schemas.openxmlformats.org/officeDocument/2006/relationships/hyperlink" Target="file:///C:\Users\jholcomb\OneDrive%20-%20Itron\Documents\2standards\+stuff_stds\%20sip:1293066020.ieeesa@lync.webex.com" TargetMode="External"/><Relationship Id="rId3" Type="http://schemas.openxmlformats.org/officeDocument/2006/relationships/hyperlink" Target="https://ieeesa.webex.com/ieeesa/j.php?MTID=m7c3f1ed3861a4ebdd693d17d47519a82" TargetMode="External"/><Relationship Id="rId7" Type="http://schemas.openxmlformats.org/officeDocument/2006/relationships/hyperlink" Target="file:///C:\Users\jholcomb\OneDrive%20-%20Itron\Documents\2standards\+stuff_stds\%20sip:1293066020@ieeesa.webex.com"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hyperlink" Target="https://urldefense.com/v3/__https:/ieeesa.webex.com/ieeesa/globalcallin.php?MTID=m92206683b0eae3403acea1c470783093__;!!F7jv3iA!klDD3bz4X3oXWPM0PYZAYe20lTkdJQmQcBtBnHbitN-ABnkDBFhDfYXtEaURwkfVjA$" TargetMode="External"/><Relationship Id="rId5" Type="http://schemas.openxmlformats.org/officeDocument/2006/relationships/hyperlink" Target="tel:%2B1-213-306-3065,,*01*1293066020%23%23*01*" TargetMode="External"/><Relationship Id="rId4" Type="http://schemas.openxmlformats.org/officeDocument/2006/relationships/hyperlink" Target="tel:%2B1-646-992-2010,,*01*1293066020%23%23*01*" TargetMode="External"/><Relationship Id="rId9" Type="http://schemas.openxmlformats.org/officeDocument/2006/relationships/hyperlink" Target="https://urldefense.com/v3/__https:/help.webex.com__;!!F7jv3iA!klDD3bz4X3oXWPM0PYZAYe20lTkdJQmQcBtBnHbitN-ABnkDBFhDfYXtEaWxy4B5yA$" TargetMode="Externa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hyperlink" Target="https://mentor.ieee.org/802-ec/dcn/20/ec-20-0245-00-00EC-frequency-tables-of-ieee-802-wireless-standards.pptx" TargetMode="External"/><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8" Type="http://schemas.openxmlformats.org/officeDocument/2006/relationships/hyperlink" Target="https://cept.org/ecc/groups/ecc/cpg/page/weekly-report-from-wrc-19" TargetMode="External"/><Relationship Id="rId13" Type="http://schemas.openxmlformats.org/officeDocument/2006/relationships/hyperlink" Target="https://www.itu.int/en/myitu/Publications/2020/09/02/14/23/Radio-Regulations-2020" TargetMode="External"/><Relationship Id="rId18" Type="http://schemas.openxmlformats.org/officeDocument/2006/relationships/hyperlink" Target="https://www.itu.int/go/ITU-R/sg5" TargetMode="External"/><Relationship Id="rId3" Type="http://schemas.openxmlformats.org/officeDocument/2006/relationships/hyperlink" Target="https://www.itu.int/en/ITU-R/study-groups/rcpm/Pages/wrc-23-studies.aspx" TargetMode="External"/><Relationship Id="rId21" Type="http://schemas.openxmlformats.org/officeDocument/2006/relationships/hyperlink" Target="https://www.itu.int/events/eventdetails.asp?eventid=17206" TargetMode="External"/><Relationship Id="rId7" Type="http://schemas.openxmlformats.org/officeDocument/2006/relationships/hyperlink" Target="https://urldefense.proofpoint.com/v2/url?u=https-3A__gcc01.safelinks.protection.outlook.com_-3Furl-3Dhttps-253A-252F-252Fwww.itu.int-252Fpub-252FR-2DACT-2DWRC.14-2D2019-26data-3D02-257C01-257CNajarianPB-2540state.gov-257C8242efca777048773deb08d7d582b4b5-257C66cf50745afe48d1a691a12b2121f44b-257C0-257C0-257C637212629662417248-26sdata-3DF5Rd1mI5z3Efc9BGTWzf5oUypBFQqpY1Wu65d0k7ddM-253D-26reserved-3D0&amp;d=DwMGaQ&amp;c=pqcuzKEN_84c78MOSc5_fw&amp;r=z8R-nWJ8GIxwjOjNKhEFByb-tZ6XE3GZXWSggNdVo-w&amp;m=5Y4bdaAffnVmfrZUPN7SQo866G70ZNPPMYY7_A7ZyHc&amp;s=oO4_iXa0BjSX_oYniXZVCuAo7BQ-wXYYlom87RPlNkA&amp;e=" TargetMode="External"/><Relationship Id="rId12" Type="http://schemas.openxmlformats.org/officeDocument/2006/relationships/hyperlink" Target="https://mentor.ieee.org/802.18/dcn/19/18-19-0152-00-0000-summary-of-the-decisions-of-selected-agenda-items-in-wrc-19.pptx" TargetMode="External"/><Relationship Id="rId17" Type="http://schemas.openxmlformats.org/officeDocument/2006/relationships/hyperlink" Target="https://www.itu.int/go/ITU-R/wp1c" TargetMode="External"/><Relationship Id="rId2" Type="http://schemas.openxmlformats.org/officeDocument/2006/relationships/notesSlide" Target="../notesSlides/notesSlide21.xml"/><Relationship Id="rId16" Type="http://schemas.openxmlformats.org/officeDocument/2006/relationships/hyperlink" Target="https://www.itu.int/go/ITU-R/wp1a" TargetMode="External"/><Relationship Id="rId20" Type="http://schemas.openxmlformats.org/officeDocument/2006/relationships/hyperlink" Target="https://www.itu.int/go/ITU-R/wp5d" TargetMode="External"/><Relationship Id="rId1" Type="http://schemas.openxmlformats.org/officeDocument/2006/relationships/slideLayout" Target="../slideLayouts/slideLayout1.xml"/><Relationship Id="rId6" Type="http://schemas.openxmlformats.org/officeDocument/2006/relationships/hyperlink" Target="mailto:p.rajkotia@ieee.org" TargetMode="External"/><Relationship Id="rId11" Type="http://schemas.openxmlformats.org/officeDocument/2006/relationships/hyperlink" Target="https://mentor.ieee.org/802.18/dcn/17/18-17-0073-07-0000-ieee-802-viewpoints-on-wrc-19-agenda-items.pptx" TargetMode="External"/><Relationship Id="rId5" Type="http://schemas.openxmlformats.org/officeDocument/2006/relationships/hyperlink" Target="https://mentor.ieee.org/802.18/dcn/20/18-20-0107-00-0000-res-811-wrc-19-wrc-23-agenda-items.docx" TargetMode="External"/><Relationship Id="rId15" Type="http://schemas.openxmlformats.org/officeDocument/2006/relationships/hyperlink" Target="https://www.itu.int/go/ITU-R/sg1" TargetMode="External"/><Relationship Id="rId10" Type="http://schemas.openxmlformats.org/officeDocument/2006/relationships/hyperlink" Target="https://www.itu.int/en/ITU-R/conferences/wrc/2019/Documents/PFA-WRC19-E.pdf" TargetMode="External"/><Relationship Id="rId19" Type="http://schemas.openxmlformats.org/officeDocument/2006/relationships/hyperlink" Target="https://www.itu.int/go/ITU-R/wp5a" TargetMode="External"/><Relationship Id="rId4" Type="http://schemas.openxmlformats.org/officeDocument/2006/relationships/hyperlink" Target="https://www.itu.int/dms_pub/itu-r/oth/0c/0a/R0C0A00000D0041PDFE.pdf" TargetMode="External"/><Relationship Id="rId9" Type="http://schemas.openxmlformats.org/officeDocument/2006/relationships/hyperlink" Target="https://cept.org/ecc/groups/ecc/cpg/page/weekly-report-from-wrc-19/" TargetMode="External"/><Relationship Id="rId14" Type="http://schemas.openxmlformats.org/officeDocument/2006/relationships/hyperlink" Target="https://www.itu.int/en/events/Pages/Calendar-Events.aspx?sector=ITU-R" TargetMode="External"/></Relationships>
</file>

<file path=ppt/slides/_rels/slide2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4" Type="http://schemas.openxmlformats.org/officeDocument/2006/relationships/hyperlink" Target="http://www.ieee.org/about/corporate/governance" TargetMode="External"/></Relationships>
</file>

<file path=ppt/slides/_rels/slide5.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https://mentor.ieee.org/802.18/dcn/21/18-21-0082-00-0000-minutes-01jul21-rrtag-teleconference.docx"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cvent.me/D5LYLq"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hyperlink" Target="mailto:stuart@ok-brit.com" TargetMode="External"/><Relationship Id="rId4" Type="http://schemas.openxmlformats.org/officeDocument/2006/relationships/hyperlink" Target="https://urldefense.com/v3/__https:/www.ieee802.org/18/RRTAG_Voters.pdf__;!!F7jv3iA!nEuOkVitFVRw_Qm9zNCzAU62sjb8Xc938eoHxAwSXpzBwUFBETuwZ3CVIdNGb8XWJQ$"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921766" y="322262"/>
            <a:ext cx="2303451" cy="273050"/>
          </a:xfrm>
        </p:spPr>
        <p:txBody>
          <a:bodyPr/>
          <a:lstStyle/>
          <a:p>
            <a:r>
              <a:rPr lang="en-US"/>
              <a:t>08jul21</a:t>
            </a:r>
            <a:endParaRPr lang="en-GB" dirty="0"/>
          </a:p>
        </p:txBody>
      </p:sp>
      <p:sp>
        <p:nvSpPr>
          <p:cNvPr id="7" name="Footer Placeholder 4"/>
          <p:cNvSpPr>
            <a:spLocks noGrp="1"/>
          </p:cNvSpPr>
          <p:nvPr>
            <p:ph type="ftr" idx="14"/>
          </p:nvPr>
        </p:nvSpPr>
        <p:spPr>
          <a:xfrm>
            <a:off x="8380499" y="6476207"/>
            <a:ext cx="3041644" cy="180975"/>
          </a:xfrm>
        </p:spPr>
        <p:txBody>
          <a:bodyPr/>
          <a:lstStyle/>
          <a:p>
            <a:r>
              <a:rPr lang="en-US" dirty="0"/>
              <a:t>Jay Holcomb (Itron)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2209800" y="685800"/>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Teleconference Agenda</a:t>
            </a:r>
            <a:endParaRPr lang="en-GB" dirty="0"/>
          </a:p>
        </p:txBody>
      </p:sp>
      <p:sp>
        <p:nvSpPr>
          <p:cNvPr id="3074" name="Rectangle 2"/>
          <p:cNvSpPr>
            <a:spLocks noGrp="1" noChangeArrowheads="1"/>
          </p:cNvSpPr>
          <p:nvPr>
            <p:ph type="body" idx="1"/>
          </p:nvPr>
        </p:nvSpPr>
        <p:spPr>
          <a:xfrm>
            <a:off x="2128921" y="1905000"/>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 </a:t>
            </a:r>
            <a:r>
              <a:rPr lang="en-GB" sz="2000" b="0" dirty="0"/>
              <a:t>08 July 2021</a:t>
            </a:r>
          </a:p>
        </p:txBody>
      </p:sp>
      <p:graphicFrame>
        <p:nvGraphicFramePr>
          <p:cNvPr id="3075" name="Object 3"/>
          <p:cNvGraphicFramePr>
            <a:graphicFrameLocks noChangeAspect="1"/>
          </p:cNvGraphicFramePr>
          <p:nvPr>
            <p:extLst>
              <p:ext uri="{D42A27DB-BD31-4B8C-83A1-F6EECF244321}">
                <p14:modId xmlns:p14="http://schemas.microsoft.com/office/powerpoint/2010/main" val="2210880817"/>
              </p:ext>
            </p:extLst>
          </p:nvPr>
        </p:nvGraphicFramePr>
        <p:xfrm>
          <a:off x="2133601" y="3584576"/>
          <a:ext cx="7997825" cy="2468563"/>
        </p:xfrm>
        <a:graphic>
          <a:graphicData uri="http://schemas.openxmlformats.org/presentationml/2006/ole">
            <mc:AlternateContent xmlns:mc="http://schemas.openxmlformats.org/markup-compatibility/2006">
              <mc:Choice xmlns:v="urn:schemas-microsoft-com:vml" Requires="v">
                <p:oleObj name="Document" r:id="rId3" imgW="8469037" imgH="2630326" progId="Word.Document.8">
                  <p:embed/>
                </p:oleObj>
              </mc:Choice>
              <mc:Fallback>
                <p:oleObj name="Document" r:id="rId3" imgW="8469037" imgH="2630326" progId="Word.Document.8">
                  <p:embed/>
                  <p:pic>
                    <p:nvPicPr>
                      <p:cNvPr id="0" name="Picture 3"/>
                      <p:cNvPicPr>
                        <a:picLocks noChangeAspect="1" noChangeArrowheads="1"/>
                      </p:cNvPicPr>
                      <p:nvPr/>
                    </p:nvPicPr>
                    <p:blipFill>
                      <a:blip r:embed="rId4"/>
                      <a:srcRect/>
                      <a:stretch>
                        <a:fillRect/>
                      </a:stretch>
                    </p:blipFill>
                    <p:spPr bwMode="auto">
                      <a:xfrm>
                        <a:off x="2133601" y="3584576"/>
                        <a:ext cx="7997825" cy="2468563"/>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2073492" y="304006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15950"/>
            <a:ext cx="7770813" cy="450850"/>
          </a:xfrm>
        </p:spPr>
        <p:txBody>
          <a:bodyPr/>
          <a:lstStyle/>
          <a:p>
            <a:r>
              <a:rPr lang="en-US" sz="2400" dirty="0"/>
              <a:t>EU items to share </a:t>
            </a:r>
            <a:r>
              <a:rPr lang="en-US" sz="1400" dirty="0"/>
              <a:t>-1</a:t>
            </a:r>
            <a:endParaRPr lang="en-US" sz="1200" dirty="0"/>
          </a:p>
        </p:txBody>
      </p:sp>
      <p:sp>
        <p:nvSpPr>
          <p:cNvPr id="3" name="Content Placeholder 2"/>
          <p:cNvSpPr>
            <a:spLocks noGrp="1"/>
          </p:cNvSpPr>
          <p:nvPr>
            <p:ph idx="1"/>
          </p:nvPr>
        </p:nvSpPr>
        <p:spPr>
          <a:xfrm>
            <a:off x="950384" y="914400"/>
            <a:ext cx="10439400" cy="5484813"/>
          </a:xfrm>
        </p:spPr>
        <p:txBody>
          <a:bodyPr/>
          <a:lstStyle/>
          <a:p>
            <a:pPr>
              <a:buFont typeface="Arial" panose="020B0604020202020204" pitchFamily="34" charset="0"/>
              <a:buChar char="•"/>
            </a:pPr>
            <a:r>
              <a:rPr lang="en-US" sz="1800" dirty="0">
                <a:solidFill>
                  <a:schemeClr val="tx1"/>
                </a:solidFill>
              </a:rPr>
              <a:t>General EU info: </a:t>
            </a:r>
            <a:r>
              <a:rPr lang="en-US" altLang="en-US" sz="1800" dirty="0"/>
              <a:t> </a:t>
            </a:r>
            <a:r>
              <a:rPr lang="en-US" altLang="en-US" sz="1800" b="0" dirty="0">
                <a:hlinkClick r:id="rId3"/>
              </a:rPr>
              <a:t>&lt;</a:t>
            </a:r>
            <a:r>
              <a:rPr lang="en-US" altLang="en-US" sz="1800" b="0" dirty="0" err="1">
                <a:hlinkClick r:id="rId3"/>
              </a:rPr>
              <a:t>ojeu</a:t>
            </a:r>
            <a:r>
              <a:rPr lang="en-US" altLang="en-US" sz="1800" b="0" dirty="0">
                <a:hlinkClick r:id="rId3"/>
              </a:rPr>
              <a:t>&gt;</a:t>
            </a:r>
            <a:r>
              <a:rPr lang="en-US" altLang="en-US" sz="1800" b="0" dirty="0"/>
              <a:t>   </a:t>
            </a:r>
            <a:r>
              <a:rPr lang="en-US" altLang="en-US" sz="1800" b="0" dirty="0">
                <a:hlinkClick r:id="rId4"/>
              </a:rPr>
              <a:t>&lt;</a:t>
            </a:r>
            <a:r>
              <a:rPr lang="en-US" altLang="en-US" sz="1800" b="0" dirty="0" err="1">
                <a:hlinkClick r:id="rId4"/>
              </a:rPr>
              <a:t>HStds</a:t>
            </a:r>
            <a:r>
              <a:rPr lang="en-US" altLang="en-US" sz="1800" b="0" dirty="0">
                <a:hlinkClick r:id="rId4"/>
              </a:rPr>
              <a:t>&gt;</a:t>
            </a:r>
            <a:r>
              <a:rPr lang="en-US" altLang="en-US" sz="1800" b="0" dirty="0"/>
              <a:t>   </a:t>
            </a:r>
            <a:r>
              <a:rPr lang="en-US" altLang="en-US" sz="1800" b="0" dirty="0">
                <a:hlinkClick r:id="rId5"/>
              </a:rPr>
              <a:t>https://www.etsi.org/deliver/etsi_en/</a:t>
            </a:r>
            <a:r>
              <a:rPr lang="en-US" altLang="en-US" sz="1800" b="0" dirty="0"/>
              <a:t> </a:t>
            </a:r>
            <a:endParaRPr lang="en-US" sz="1800" dirty="0">
              <a:solidFill>
                <a:schemeClr val="tx1"/>
              </a:solidFill>
            </a:endParaRPr>
          </a:p>
          <a:p>
            <a:pPr>
              <a:spcBef>
                <a:spcPts val="0"/>
              </a:spcBef>
              <a:buFont typeface="Arial" panose="020B0604020202020204" pitchFamily="34" charset="0"/>
              <a:buChar char="•"/>
            </a:pPr>
            <a:r>
              <a:rPr lang="en-US" sz="1400" dirty="0">
                <a:solidFill>
                  <a:srgbClr val="0070C0"/>
                </a:solidFill>
              </a:rPr>
              <a:t>Remember – BRAN documents can be found in the 802.11 private area documents (daily refresh)</a:t>
            </a:r>
            <a:endParaRPr lang="en-US" sz="1400" dirty="0">
              <a:solidFill>
                <a:schemeClr val="tx1"/>
              </a:solidFill>
            </a:endParaRPr>
          </a:p>
          <a:p>
            <a:pPr>
              <a:spcBef>
                <a:spcPts val="0"/>
              </a:spcBef>
              <a:buFont typeface="Arial" panose="020B0604020202020204" pitchFamily="34" charset="0"/>
              <a:buChar char="•"/>
            </a:pPr>
            <a:r>
              <a:rPr lang="en-US" sz="1800" dirty="0">
                <a:solidFill>
                  <a:schemeClr val="tx1"/>
                </a:solidFill>
              </a:rPr>
              <a:t>Is the EC 6 GHz Decision on the OJEU yet? yes</a:t>
            </a:r>
          </a:p>
          <a:p>
            <a:pPr lvl="1">
              <a:spcBef>
                <a:spcPts val="0"/>
              </a:spcBef>
              <a:buFont typeface="Arial" panose="020B0604020202020204" pitchFamily="34" charset="0"/>
              <a:buChar char="•"/>
            </a:pPr>
            <a:r>
              <a:rPr lang="en-US" sz="1400" dirty="0">
                <a:solidFill>
                  <a:schemeClr val="tx1"/>
                </a:solidFill>
                <a:hlinkClick r:id="rId6"/>
              </a:rPr>
              <a:t>https://mentor.ieee.org/802.18/dcn/21/18-21-0083-00-0000-european-commission-decision-eu-2021-1067-for-6ghz-in-ojeu.pdf</a:t>
            </a:r>
            <a:r>
              <a:rPr lang="en-US" sz="1400" dirty="0">
                <a:solidFill>
                  <a:schemeClr val="tx1"/>
                </a:solidFill>
              </a:rPr>
              <a:t> </a:t>
            </a:r>
          </a:p>
          <a:p>
            <a:pPr>
              <a:spcBef>
                <a:spcPts val="0"/>
              </a:spcBef>
              <a:buFont typeface="Arial" panose="020B0604020202020204" pitchFamily="34" charset="0"/>
              <a:buChar char="•"/>
            </a:pPr>
            <a:endParaRPr lang="en-US" sz="1800" dirty="0">
              <a:solidFill>
                <a:schemeClr val="tx1"/>
              </a:solidFill>
            </a:endParaRPr>
          </a:p>
          <a:p>
            <a:pPr>
              <a:spcBef>
                <a:spcPts val="0"/>
              </a:spcBef>
              <a:buFont typeface="Arial" panose="020B0604020202020204" pitchFamily="34" charset="0"/>
              <a:buChar char="•"/>
            </a:pPr>
            <a:r>
              <a:rPr lang="en-US" sz="1800" dirty="0">
                <a:solidFill>
                  <a:schemeClr val="tx1"/>
                </a:solidFill>
              </a:rPr>
              <a:t>ETSI – </a:t>
            </a:r>
            <a:r>
              <a:rPr lang="en-US" altLang="en-US" sz="1800" b="0" dirty="0">
                <a:hlinkClick r:id="rId7"/>
              </a:rPr>
              <a:t>&lt;BRAN&gt;</a:t>
            </a:r>
            <a:r>
              <a:rPr lang="en-US" altLang="en-US" sz="1800" b="0" dirty="0"/>
              <a:t>  </a:t>
            </a:r>
            <a:r>
              <a:rPr lang="en-US" altLang="en-US" sz="1800" dirty="0">
                <a:solidFill>
                  <a:schemeClr val="tx1"/>
                </a:solidFill>
                <a:sym typeface="Wingdings" panose="05000000000000000000" pitchFamily="2" charset="2"/>
              </a:rPr>
              <a:t>next meeting </a:t>
            </a:r>
            <a:r>
              <a:rPr lang="en-US" sz="1800" dirty="0">
                <a:solidFill>
                  <a:schemeClr val="tx1"/>
                </a:solidFill>
                <a:sym typeface="Wingdings" panose="05000000000000000000" pitchFamily="2" charset="2"/>
              </a:rPr>
              <a:t>#111 27sep-01oct21;  ad </a:t>
            </a:r>
            <a:r>
              <a:rPr lang="en-US" sz="1800" dirty="0" err="1">
                <a:solidFill>
                  <a:schemeClr val="tx1"/>
                </a:solidFill>
                <a:sym typeface="Wingdings" panose="05000000000000000000" pitchFamily="2" charset="2"/>
              </a:rPr>
              <a:t>hocs</a:t>
            </a:r>
            <a:r>
              <a:rPr lang="en-US" sz="1800" dirty="0">
                <a:solidFill>
                  <a:schemeClr val="tx1"/>
                </a:solidFill>
                <a:sym typeface="Wingdings" panose="05000000000000000000" pitchFamily="2" charset="2"/>
              </a:rPr>
              <a:t> #110a-f; </a:t>
            </a:r>
            <a:r>
              <a:rPr lang="en-US" sz="1800" b="0" dirty="0">
                <a:solidFill>
                  <a:schemeClr val="tx1"/>
                </a:solidFill>
                <a:sym typeface="Wingdings" panose="05000000000000000000" pitchFamily="2" charset="2"/>
              </a:rPr>
              <a:t>05aug; 09</a:t>
            </a:r>
            <a:r>
              <a:rPr lang="en-US" sz="1800" dirty="0">
                <a:solidFill>
                  <a:schemeClr val="tx1"/>
                </a:solidFill>
                <a:sym typeface="Wingdings" panose="05000000000000000000" pitchFamily="2" charset="2"/>
              </a:rPr>
              <a:t>, 01,02,06,</a:t>
            </a:r>
            <a:r>
              <a:rPr lang="en-US" sz="1800" b="0" dirty="0">
                <a:solidFill>
                  <a:schemeClr val="tx1"/>
                </a:solidFill>
                <a:sym typeface="Wingdings" panose="05000000000000000000" pitchFamily="2" charset="2"/>
              </a:rPr>
              <a:t>07</a:t>
            </a:r>
            <a:r>
              <a:rPr lang="en-US" sz="1800" dirty="0">
                <a:solidFill>
                  <a:schemeClr val="tx1"/>
                </a:solidFill>
                <a:sym typeface="Wingdings" panose="05000000000000000000" pitchFamily="2" charset="2"/>
              </a:rPr>
              <a:t>sep21</a:t>
            </a:r>
          </a:p>
          <a:p>
            <a:pPr lvl="1">
              <a:spcBef>
                <a:spcPts val="0"/>
              </a:spcBef>
              <a:buFont typeface="Arial" panose="020B0604020202020204" pitchFamily="34" charset="0"/>
              <a:buChar char="•"/>
            </a:pPr>
            <a:r>
              <a:rPr lang="en-US" sz="1600" i="0" dirty="0">
                <a:solidFill>
                  <a:schemeClr val="tx1"/>
                </a:solidFill>
                <a:effectLst/>
              </a:rPr>
              <a:t>nothing shared </a:t>
            </a:r>
          </a:p>
          <a:p>
            <a:pPr lvl="1">
              <a:spcBef>
                <a:spcPts val="0"/>
              </a:spcBef>
              <a:buFont typeface="Arial" panose="020B0604020202020204" pitchFamily="34" charset="0"/>
              <a:buChar char="•"/>
            </a:pPr>
            <a:endParaRPr lang="en-US" sz="1200" dirty="0">
              <a:solidFill>
                <a:srgbClr val="222222"/>
              </a:solidFill>
            </a:endParaRPr>
          </a:p>
          <a:p>
            <a:pPr lvl="1">
              <a:spcBef>
                <a:spcPts val="0"/>
              </a:spcBef>
              <a:buFont typeface="Arial" panose="020B0604020202020204" pitchFamily="34" charset="0"/>
              <a:buChar char="•"/>
            </a:pPr>
            <a:endParaRPr lang="en-US" sz="1200" dirty="0">
              <a:solidFill>
                <a:srgbClr val="222222"/>
              </a:solidFill>
            </a:endParaRPr>
          </a:p>
          <a:p>
            <a:pPr lvl="1">
              <a:spcBef>
                <a:spcPts val="0"/>
              </a:spcBef>
              <a:buFont typeface="Arial" panose="020B0604020202020204" pitchFamily="34" charset="0"/>
              <a:buChar char="•"/>
            </a:pPr>
            <a:endParaRPr lang="en-US" sz="1200" dirty="0">
              <a:solidFill>
                <a:srgbClr val="222222"/>
              </a:solidFill>
            </a:endParaRPr>
          </a:p>
          <a:p>
            <a:pPr lvl="1">
              <a:spcBef>
                <a:spcPts val="0"/>
              </a:spcBef>
              <a:buFont typeface="Arial" panose="020B0604020202020204" pitchFamily="34" charset="0"/>
              <a:buChar char="•"/>
            </a:pPr>
            <a:endParaRPr lang="en-US" sz="1200" dirty="0">
              <a:solidFill>
                <a:srgbClr val="222222"/>
              </a:solidFill>
            </a:endParaRPr>
          </a:p>
          <a:p>
            <a:pPr lvl="1">
              <a:spcBef>
                <a:spcPts val="0"/>
              </a:spcBef>
              <a:buFont typeface="Arial" panose="020B0604020202020204" pitchFamily="34" charset="0"/>
              <a:buChar char="•"/>
            </a:pPr>
            <a:endParaRPr lang="en-US" sz="1200" dirty="0">
              <a:solidFill>
                <a:srgbClr val="222222"/>
              </a:solidFill>
            </a:endParaRPr>
          </a:p>
          <a:p>
            <a:pPr lvl="1">
              <a:spcBef>
                <a:spcPts val="0"/>
              </a:spcBef>
              <a:buFont typeface="Arial" panose="020B0604020202020204" pitchFamily="34" charset="0"/>
              <a:buChar char="•"/>
            </a:pPr>
            <a:r>
              <a:rPr lang="en-US" sz="1200" dirty="0">
                <a:solidFill>
                  <a:srgbClr val="222222"/>
                </a:solidFill>
              </a:rPr>
              <a:t>24jun: </a:t>
            </a:r>
            <a:r>
              <a:rPr lang="en-US" sz="1200" i="0" dirty="0">
                <a:solidFill>
                  <a:srgbClr val="222222"/>
                </a:solidFill>
                <a:effectLst/>
              </a:rPr>
              <a:t>For those with an ETSI account or access to .11 private area there is a clean next draft of the  6 GHz standard,  </a:t>
            </a:r>
            <a:r>
              <a:rPr lang="en-US" sz="1200" dirty="0">
                <a:effectLst/>
                <a:latin typeface="Times New Roman" panose="02020603050405020304" pitchFamily="18" charset="0"/>
                <a:ea typeface="SimSun" panose="02010600030101010101" pitchFamily="2" charset="-122"/>
              </a:rPr>
              <a:t>(and the 5GHz clean draft will also be there.) 		</a:t>
            </a:r>
            <a:r>
              <a:rPr lang="en-US" sz="1000" u="sng" dirty="0">
                <a:solidFill>
                  <a:srgbClr val="0000FF"/>
                </a:solidFill>
                <a:effectLst/>
                <a:ea typeface="Calibri" panose="020F0502020204030204" pitchFamily="34" charset="0"/>
                <a:hlinkClick r:id="rId8"/>
              </a:rPr>
              <a:t>BRAN(21)110053r1 - Clean proposal for EN 303 687 v0.0.13</a:t>
            </a:r>
            <a:r>
              <a:rPr lang="en-US" sz="1000" u="sng" dirty="0">
                <a:solidFill>
                  <a:srgbClr val="0000FF"/>
                </a:solidFill>
                <a:effectLst/>
                <a:ea typeface="Calibri" panose="020F0502020204030204" pitchFamily="34" charset="0"/>
              </a:rPr>
              <a:t>.  </a:t>
            </a:r>
            <a:endParaRPr lang="en-US" sz="1000" dirty="0">
              <a:solidFill>
                <a:srgbClr val="222222"/>
              </a:solidFill>
            </a:endParaRPr>
          </a:p>
          <a:p>
            <a:pPr lvl="2">
              <a:spcBef>
                <a:spcPts val="0"/>
              </a:spcBef>
              <a:buFont typeface="Arial" panose="020B0604020202020204" pitchFamily="34" charset="0"/>
              <a:buChar char="•"/>
            </a:pPr>
            <a:r>
              <a:rPr lang="en-US" sz="1200" i="0" dirty="0">
                <a:solidFill>
                  <a:srgbClr val="222222"/>
                </a:solidFill>
                <a:effectLst/>
              </a:rPr>
              <a:t>CDC and test of CDC </a:t>
            </a:r>
            <a:r>
              <a:rPr lang="en-US" sz="1200" dirty="0">
                <a:solidFill>
                  <a:srgbClr val="222222"/>
                </a:solidFill>
              </a:rPr>
              <a:t>document still being worked, </a:t>
            </a:r>
            <a:r>
              <a:rPr lang="en-US" sz="1200" i="0" dirty="0">
                <a:solidFill>
                  <a:srgbClr val="222222"/>
                </a:solidFill>
                <a:effectLst/>
              </a:rPr>
              <a:t>RFC 5985, HART.  </a:t>
            </a:r>
            <a:r>
              <a:rPr lang="en-US" sz="1200" dirty="0">
                <a:solidFill>
                  <a:srgbClr val="222222"/>
                </a:solidFill>
              </a:rPr>
              <a:t>Will be an Annex in the 5 GHz standard. </a:t>
            </a:r>
            <a:endParaRPr lang="en-US" sz="1200" i="0" dirty="0">
              <a:solidFill>
                <a:srgbClr val="222222"/>
              </a:solidFill>
              <a:effectLst/>
            </a:endParaRPr>
          </a:p>
          <a:p>
            <a:pPr lvl="2">
              <a:spcBef>
                <a:spcPts val="0"/>
              </a:spcBef>
              <a:buFont typeface="Arial" panose="020B0604020202020204" pitchFamily="34" charset="0"/>
              <a:buChar char="•"/>
            </a:pPr>
            <a:r>
              <a:rPr lang="en-US" sz="1200" dirty="0">
                <a:solidFill>
                  <a:srgbClr val="222222"/>
                </a:solidFill>
              </a:rPr>
              <a:t>In the 6 GHz </a:t>
            </a:r>
            <a:r>
              <a:rPr lang="en-US" sz="1200" i="0" dirty="0">
                <a:solidFill>
                  <a:srgbClr val="222222"/>
                </a:solidFill>
                <a:effectLst/>
              </a:rPr>
              <a:t>Standard </a:t>
            </a:r>
            <a:r>
              <a:rPr lang="en-US" sz="1200" dirty="0">
                <a:solidFill>
                  <a:srgbClr val="222222"/>
                </a:solidFill>
              </a:rPr>
              <a:t>CDC</a:t>
            </a:r>
            <a:r>
              <a:rPr lang="en-US" sz="1200" i="0" dirty="0">
                <a:solidFill>
                  <a:srgbClr val="222222"/>
                </a:solidFill>
                <a:effectLst/>
              </a:rPr>
              <a:t> will be in Notes.   </a:t>
            </a:r>
            <a:r>
              <a:rPr lang="en-US" sz="1200" b="1" i="0" dirty="0">
                <a:solidFill>
                  <a:srgbClr val="222222"/>
                </a:solidFill>
                <a:effectLst/>
              </a:rPr>
              <a:t>Note the differences of 5GHz and 6GHz docs and philosophies. </a:t>
            </a:r>
          </a:p>
          <a:p>
            <a:pPr lvl="2">
              <a:spcBef>
                <a:spcPts val="0"/>
              </a:spcBef>
              <a:buFont typeface="Arial" panose="020B0604020202020204" pitchFamily="34" charset="0"/>
              <a:buChar char="•"/>
            </a:pPr>
            <a:r>
              <a:rPr lang="en-US" sz="1200" dirty="0">
                <a:solidFill>
                  <a:srgbClr val="222222"/>
                </a:solidFill>
              </a:rPr>
              <a:t>Later input:  ad </a:t>
            </a:r>
            <a:r>
              <a:rPr lang="en-US" sz="1200" dirty="0" err="1">
                <a:solidFill>
                  <a:srgbClr val="222222"/>
                </a:solidFill>
              </a:rPr>
              <a:t>hocs</a:t>
            </a:r>
            <a:r>
              <a:rPr lang="en-US" sz="1200" dirty="0">
                <a:solidFill>
                  <a:srgbClr val="222222"/>
                </a:solidFill>
              </a:rPr>
              <a:t> 01,02,06sept21 on 6GHz EN 303 867;  and 07sep21 on White Space Devices EN 301 598 </a:t>
            </a:r>
            <a:endParaRPr lang="en-US" sz="1200" i="0" dirty="0">
              <a:solidFill>
                <a:srgbClr val="222222"/>
              </a:solidFill>
              <a:effectLst/>
            </a:endParaRPr>
          </a:p>
          <a:p>
            <a:pPr lvl="1">
              <a:spcBef>
                <a:spcPts val="0"/>
              </a:spcBef>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EN 301 893 (5 GHz), </a:t>
            </a:r>
            <a:r>
              <a:rPr lang="en-US" sz="1200" dirty="0">
                <a:ea typeface="Calibri" panose="020F0502020204030204" pitchFamily="34" charset="0"/>
                <a:cs typeface="Times New Roman" panose="02020603050405020304" pitchFamily="18" charset="0"/>
              </a:rPr>
              <a:t> </a:t>
            </a:r>
            <a:r>
              <a:rPr lang="en-US" sz="1200" b="0" dirty="0">
                <a:effectLst/>
                <a:ea typeface="Calibri" panose="020F0502020204030204" pitchFamily="34" charset="0"/>
                <a:cs typeface="Times New Roman" panose="02020603050405020304" pitchFamily="18" charset="0"/>
              </a:rPr>
              <a:t>EN 303 687 (6 GHz), User Access Restrictions (UAR), </a:t>
            </a:r>
            <a:r>
              <a:rPr lang="en-US" sz="1200" dirty="0">
                <a:solidFill>
                  <a:schemeClr val="tx1"/>
                </a:solidFill>
              </a:rPr>
              <a:t>Country Determination Capability (CDC)</a:t>
            </a:r>
            <a:endParaRPr lang="en-US" sz="1200" b="0" dirty="0">
              <a:solidFill>
                <a:schemeClr val="tx1"/>
              </a:solidFill>
              <a:effectLst/>
              <a:ea typeface="Calibri" panose="020F0502020204030204" pitchFamily="34" charset="0"/>
              <a:cs typeface="Times New Roman" panose="02020603050405020304" pitchFamily="18" charset="0"/>
            </a:endParaRPr>
          </a:p>
          <a:p>
            <a:pPr marL="0" indent="0">
              <a:spcBef>
                <a:spcPts val="0"/>
              </a:spcBef>
            </a:pPr>
            <a:endParaRPr lang="en-US" sz="1600" dirty="0">
              <a:solidFill>
                <a:schemeClr val="tx1"/>
              </a:solidFill>
            </a:endParaRPr>
          </a:p>
          <a:p>
            <a:pPr>
              <a:spcBef>
                <a:spcPts val="0"/>
              </a:spcBef>
              <a:buFont typeface="Arial" panose="020B0604020202020204" pitchFamily="34" charset="0"/>
              <a:buChar char="•"/>
            </a:pPr>
            <a:r>
              <a:rPr lang="en-US" sz="1600" dirty="0">
                <a:solidFill>
                  <a:schemeClr val="tx1"/>
                </a:solidFill>
              </a:rPr>
              <a:t>ETSI</a:t>
            </a:r>
            <a:r>
              <a:rPr lang="en-US" sz="1600" b="0" dirty="0">
                <a:solidFill>
                  <a:schemeClr val="tx1"/>
                </a:solidFill>
              </a:rPr>
              <a:t> </a:t>
            </a:r>
            <a:r>
              <a:rPr lang="en-US" sz="1600" b="0" u="sng" dirty="0">
                <a:hlinkClick r:id="rId9"/>
              </a:rPr>
              <a:t>&lt;ERM&gt;</a:t>
            </a:r>
            <a:r>
              <a:rPr lang="en-US" sz="1600" b="0" dirty="0"/>
              <a:t> </a:t>
            </a:r>
            <a:r>
              <a:rPr lang="en-US" sz="1600" dirty="0">
                <a:solidFill>
                  <a:schemeClr val="tx1"/>
                </a:solidFill>
              </a:rPr>
              <a:t>next meeting #74b 23jun21-25oct21, correspondence ; #75 26-29oct21</a:t>
            </a:r>
          </a:p>
          <a:p>
            <a:pPr>
              <a:spcBef>
                <a:spcPts val="0"/>
              </a:spcBef>
              <a:buFont typeface="Arial" panose="020B0604020202020204" pitchFamily="34" charset="0"/>
              <a:buChar char="•"/>
            </a:pPr>
            <a:r>
              <a:rPr lang="en-US" sz="1600" dirty="0">
                <a:solidFill>
                  <a:schemeClr val="tx1"/>
                </a:solidFill>
              </a:rPr>
              <a:t>ETSI - ERM - </a:t>
            </a:r>
            <a:r>
              <a:rPr lang="en-US" altLang="en-US" sz="1600" b="0" dirty="0">
                <a:hlinkClick r:id="rId10"/>
              </a:rPr>
              <a:t>&lt;TG-11&gt;</a:t>
            </a:r>
            <a:r>
              <a:rPr lang="en-US" altLang="en-US" sz="1600" b="0" dirty="0"/>
              <a:t>  </a:t>
            </a:r>
            <a:r>
              <a:rPr lang="en-US" sz="1600" dirty="0">
                <a:solidFill>
                  <a:schemeClr val="tx1"/>
                </a:solidFill>
              </a:rPr>
              <a:t>next meeting #57 </a:t>
            </a:r>
            <a:endParaRPr lang="en-US" sz="1600" dirty="0">
              <a:solidFill>
                <a:schemeClr val="tx1"/>
              </a:solidFill>
              <a:ea typeface="Calibri" panose="020F0502020204030204" pitchFamily="34"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08jul21</a:t>
            </a:r>
            <a:endParaRPr lang="en-GB" dirty="0"/>
          </a:p>
        </p:txBody>
      </p:sp>
    </p:spTree>
    <p:extLst>
      <p:ext uri="{BB962C8B-B14F-4D97-AF65-F5344CB8AC3E}">
        <p14:creationId xmlns:p14="http://schemas.microsoft.com/office/powerpoint/2010/main" val="33990114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44214" y="615806"/>
            <a:ext cx="7770813" cy="405632"/>
          </a:xfrm>
        </p:spPr>
        <p:txBody>
          <a:bodyPr/>
          <a:lstStyle/>
          <a:p>
            <a:r>
              <a:rPr lang="en-US" sz="2400" dirty="0"/>
              <a:t>EU items to share </a:t>
            </a:r>
            <a:r>
              <a:rPr lang="en-US" sz="1400" dirty="0"/>
              <a:t>-2</a:t>
            </a:r>
            <a:endParaRPr lang="en-US" sz="1200" dirty="0"/>
          </a:p>
        </p:txBody>
      </p:sp>
      <p:sp>
        <p:nvSpPr>
          <p:cNvPr id="3" name="Content Placeholder 2"/>
          <p:cNvSpPr>
            <a:spLocks noGrp="1"/>
          </p:cNvSpPr>
          <p:nvPr>
            <p:ph idx="1"/>
          </p:nvPr>
        </p:nvSpPr>
        <p:spPr>
          <a:xfrm>
            <a:off x="914400" y="900910"/>
            <a:ext cx="10972800" cy="5574503"/>
          </a:xfrm>
        </p:spPr>
        <p:txBody>
          <a:bodyPr/>
          <a:lstStyle/>
          <a:p>
            <a:pPr>
              <a:buFont typeface="Arial" panose="020B0604020202020204" pitchFamily="34" charset="0"/>
              <a:buChar char="•"/>
            </a:pPr>
            <a:r>
              <a:rPr lang="en-US" sz="1800" dirty="0">
                <a:solidFill>
                  <a:schemeClr val="tx1"/>
                </a:solidFill>
              </a:rPr>
              <a:t>Note: </a:t>
            </a:r>
            <a:r>
              <a:rPr lang="en-US" sz="1800" b="0" dirty="0">
                <a:solidFill>
                  <a:schemeClr val="tx1"/>
                </a:solidFill>
              </a:rPr>
              <a:t>message from CEPT president, that looking at allowing some physical face-2-face meetings sometime after 01sept but have to allow remote attendees so a hybrid.  and the face2face portion will have restrictions. </a:t>
            </a:r>
          </a:p>
          <a:p>
            <a:pPr>
              <a:buFont typeface="Arial" panose="020B0604020202020204" pitchFamily="34" charset="0"/>
              <a:buChar char="•"/>
            </a:pPr>
            <a:endParaRPr lang="en-US" sz="1400" dirty="0">
              <a:solidFill>
                <a:schemeClr val="tx1"/>
              </a:solidFill>
            </a:endParaRPr>
          </a:p>
          <a:p>
            <a:pPr>
              <a:buFont typeface="Arial" panose="020B0604020202020204" pitchFamily="34" charset="0"/>
              <a:buChar char="•"/>
            </a:pPr>
            <a:r>
              <a:rPr lang="en-US" sz="1400" dirty="0">
                <a:solidFill>
                  <a:schemeClr val="tx1"/>
                </a:solidFill>
              </a:rPr>
              <a:t>CEPT – </a:t>
            </a:r>
            <a:r>
              <a:rPr lang="en-US" sz="1400" dirty="0">
                <a:solidFill>
                  <a:schemeClr val="tx1"/>
                </a:solidFill>
                <a:hlinkClick r:id="rId3"/>
              </a:rPr>
              <a:t>&lt;ECC&gt;</a:t>
            </a:r>
            <a:r>
              <a:rPr lang="en-US" sz="1400" dirty="0">
                <a:solidFill>
                  <a:schemeClr val="tx1"/>
                </a:solidFill>
              </a:rPr>
              <a:t>  (and more) 	next call </a:t>
            </a:r>
          </a:p>
          <a:p>
            <a:pPr>
              <a:spcBef>
                <a:spcPts val="0"/>
              </a:spcBef>
              <a:spcAft>
                <a:spcPts val="0"/>
              </a:spcAft>
              <a:buFont typeface="Arial" panose="020B0604020202020204" pitchFamily="34" charset="0"/>
              <a:buChar char="•"/>
            </a:pPr>
            <a:r>
              <a:rPr lang="en-US" sz="1800" dirty="0">
                <a:solidFill>
                  <a:schemeClr val="tx1"/>
                </a:solidFill>
              </a:rPr>
              <a:t>CEPT – ECC </a:t>
            </a:r>
            <a:r>
              <a:rPr lang="en-US" altLang="en-US" sz="1800" b="0" dirty="0">
                <a:hlinkClick r:id="rId4"/>
              </a:rPr>
              <a:t>&lt;WGSE&gt;</a:t>
            </a:r>
            <a:r>
              <a:rPr lang="en-US" altLang="en-US" sz="1800" b="0" dirty="0"/>
              <a:t> 	</a:t>
            </a:r>
            <a:r>
              <a:rPr lang="en-US" altLang="en-US" sz="1800" dirty="0"/>
              <a:t>next call</a:t>
            </a:r>
            <a:r>
              <a:rPr lang="en-US" sz="1800" dirty="0">
                <a:sym typeface="Wingdings" panose="05000000000000000000" pitchFamily="2" charset="2"/>
              </a:rPr>
              <a:t> #89 27Sep-01Oct21</a:t>
            </a:r>
            <a:br>
              <a:rPr lang="en-US" sz="1600" dirty="0">
                <a:solidFill>
                  <a:schemeClr val="tx1"/>
                </a:solidFill>
                <a:effectLst/>
                <a:ea typeface="Times New Roman" panose="02020603050405020304" pitchFamily="18" charset="0"/>
              </a:rPr>
            </a:br>
            <a:r>
              <a:rPr lang="en-US" sz="1800" dirty="0">
                <a:solidFill>
                  <a:schemeClr val="tx1"/>
                </a:solidFill>
              </a:rPr>
              <a:t>CEPT – ECC </a:t>
            </a:r>
            <a:r>
              <a:rPr lang="en-US" altLang="en-US" sz="1800" b="0" dirty="0">
                <a:hlinkClick r:id="rId5"/>
              </a:rPr>
              <a:t>&lt;SE45&gt;</a:t>
            </a:r>
            <a:r>
              <a:rPr lang="en-US" altLang="en-US" sz="1800" b="0" dirty="0"/>
              <a:t> 	</a:t>
            </a:r>
            <a:r>
              <a:rPr lang="en-US" altLang="en-US" sz="1800" dirty="0"/>
              <a:t>next call #14 28-29Oct21</a:t>
            </a:r>
          </a:p>
          <a:p>
            <a:pPr lvl="1">
              <a:spcBef>
                <a:spcPts val="0"/>
              </a:spcBef>
              <a:spcAft>
                <a:spcPts val="0"/>
              </a:spcAft>
              <a:buFont typeface="Arial" panose="020B0604020202020204" pitchFamily="34" charset="0"/>
              <a:buChar char="•"/>
            </a:pPr>
            <a:r>
              <a:rPr lang="en-US" sz="1600" dirty="0">
                <a:solidFill>
                  <a:schemeClr val="tx1"/>
                </a:solidFill>
              </a:rPr>
              <a:t>nothing was shared</a:t>
            </a:r>
            <a:r>
              <a:rPr lang="en-US" sz="1600" dirty="0">
                <a:solidFill>
                  <a:schemeClr val="bg1">
                    <a:lumMod val="75000"/>
                  </a:schemeClr>
                </a:solidFill>
              </a:rPr>
              <a:t>.  </a:t>
            </a:r>
          </a:p>
          <a:p>
            <a:pPr lvl="1">
              <a:spcBef>
                <a:spcPts val="0"/>
              </a:spcBef>
              <a:spcAft>
                <a:spcPts val="0"/>
              </a:spcAft>
              <a:buFont typeface="Arial" panose="020B0604020202020204" pitchFamily="34" charset="0"/>
              <a:buChar char="•"/>
            </a:pPr>
            <a:r>
              <a:rPr lang="en-US" sz="1400" b="1" dirty="0">
                <a:solidFill>
                  <a:schemeClr val="tx1"/>
                </a:solidFill>
              </a:rPr>
              <a:t>03jun: </a:t>
            </a:r>
            <a:r>
              <a:rPr lang="en-US" sz="1400" b="0" i="0" dirty="0">
                <a:solidFill>
                  <a:schemeClr val="tx1"/>
                </a:solidFill>
                <a:effectLst/>
              </a:rPr>
              <a:t>The group started its work to further study OOB emissions below 5935 MHz from Very Low Power (VLP) WAS/RLAN devices in the 6 GHz band, to protect CBTC systems that operate in the band 5915-5935 </a:t>
            </a:r>
            <a:r>
              <a:rPr lang="en-US" sz="1400" b="0" i="0" dirty="0" err="1">
                <a:solidFill>
                  <a:schemeClr val="tx1"/>
                </a:solidFill>
                <a:effectLst/>
              </a:rPr>
              <a:t>MHz.</a:t>
            </a:r>
            <a:r>
              <a:rPr lang="en-US" altLang="en-US" sz="1400" dirty="0">
                <a:solidFill>
                  <a:schemeClr val="tx1"/>
                </a:solidFill>
              </a:rPr>
              <a:t>  </a:t>
            </a:r>
            <a:endParaRPr lang="en-US" altLang="en-US" sz="1600" dirty="0">
              <a:solidFill>
                <a:schemeClr val="tx1"/>
              </a:solidFill>
            </a:endParaRPr>
          </a:p>
          <a:p>
            <a:pPr lvl="1">
              <a:spcBef>
                <a:spcPts val="0"/>
              </a:spcBef>
              <a:spcAft>
                <a:spcPts val="0"/>
              </a:spcAft>
              <a:buFont typeface="Arial" panose="020B0604020202020204" pitchFamily="34" charset="0"/>
              <a:buChar char="•"/>
            </a:pPr>
            <a:endParaRPr lang="en-US" altLang="en-US" sz="1400" dirty="0">
              <a:solidFill>
                <a:schemeClr val="tx1"/>
              </a:solidFill>
            </a:endParaRPr>
          </a:p>
          <a:p>
            <a:pPr>
              <a:spcBef>
                <a:spcPts val="0"/>
              </a:spcBef>
              <a:spcAft>
                <a:spcPts val="0"/>
              </a:spcAft>
              <a:buFont typeface="Arial" panose="020B0604020202020204" pitchFamily="34" charset="0"/>
              <a:buChar char="•"/>
            </a:pPr>
            <a:r>
              <a:rPr lang="en-US" sz="1800" dirty="0">
                <a:solidFill>
                  <a:schemeClr val="tx1"/>
                </a:solidFill>
              </a:rPr>
              <a:t>CEPT – ECC </a:t>
            </a:r>
            <a:r>
              <a:rPr lang="en-US" altLang="en-US" sz="1600" b="0" dirty="0">
                <a:hlinkClick r:id="rId6"/>
              </a:rPr>
              <a:t>&lt;WGFM&gt;</a:t>
            </a:r>
            <a:r>
              <a:rPr lang="en-US" altLang="en-US" sz="1600" b="0" dirty="0"/>
              <a:t>  </a:t>
            </a:r>
            <a:r>
              <a:rPr lang="en-US" sz="1800" b="1" dirty="0">
                <a:effectLst/>
                <a:latin typeface="Times New Roman" panose="02020603050405020304" pitchFamily="18" charset="0"/>
                <a:ea typeface="SimSun" panose="02010600030101010101" pitchFamily="2" charset="-122"/>
              </a:rPr>
              <a:t>next call #100, 04-08Oct21</a:t>
            </a:r>
          </a:p>
          <a:p>
            <a:pPr lvl="1">
              <a:spcBef>
                <a:spcPts val="0"/>
              </a:spcBef>
              <a:spcAft>
                <a:spcPts val="0"/>
              </a:spcAft>
              <a:buFont typeface="Arial" panose="020B0604020202020204" pitchFamily="34" charset="0"/>
              <a:buChar char="•"/>
            </a:pPr>
            <a:r>
              <a:rPr lang="en-US" sz="1600" dirty="0">
                <a:solidFill>
                  <a:schemeClr val="tx1"/>
                </a:solidFill>
              </a:rPr>
              <a:t>nothing was shared.  </a:t>
            </a:r>
          </a:p>
          <a:p>
            <a:pPr lvl="1">
              <a:spcBef>
                <a:spcPts val="0"/>
              </a:spcBef>
              <a:spcAft>
                <a:spcPts val="0"/>
              </a:spcAft>
              <a:buFont typeface="Arial" panose="020B0604020202020204" pitchFamily="34" charset="0"/>
              <a:buChar char="•"/>
            </a:pPr>
            <a:r>
              <a:rPr lang="en-US" sz="1200" b="1" dirty="0">
                <a:solidFill>
                  <a:schemeClr val="tx1"/>
                </a:solidFill>
                <a:effectLst/>
              </a:rPr>
              <a:t>03jun: </a:t>
            </a:r>
            <a:r>
              <a:rPr lang="en-US" sz="1200" dirty="0">
                <a:solidFill>
                  <a:schemeClr val="tx1"/>
                </a:solidFill>
                <a:effectLst/>
              </a:rPr>
              <a:t>WGFM approved for public consultation, a new draft ECC Report on 5.8 GHz RLAN and a draft new ECC Report on </a:t>
            </a:r>
            <a:r>
              <a:rPr lang="en-US" sz="1200" dirty="0" err="1">
                <a:solidFill>
                  <a:schemeClr val="tx1"/>
                </a:solidFill>
                <a:effectLst/>
              </a:rPr>
              <a:t>digitising</a:t>
            </a:r>
            <a:r>
              <a:rPr lang="en-US" sz="1200" dirty="0">
                <a:solidFill>
                  <a:schemeClr val="tx1"/>
                </a:solidFill>
                <a:effectLst/>
              </a:rPr>
              <a:t> Maritime VHF communications. The meeting also agreed the public consultation of a new ECC Decision on HD GB-SAR and a new ECC Decision on FSS uplink in Q&amp;V bands. Additionally, there were several amendments agreed for public consultation to Recommendations for SRD and FRMCS.</a:t>
            </a:r>
          </a:p>
          <a:p>
            <a:pPr lvl="2">
              <a:spcBef>
                <a:spcPts val="0"/>
              </a:spcBef>
              <a:spcAft>
                <a:spcPts val="0"/>
              </a:spcAft>
              <a:buFont typeface="Arial" panose="020B0604020202020204" pitchFamily="34" charset="0"/>
              <a:buChar char="•"/>
            </a:pPr>
            <a:r>
              <a:rPr lang="en-US" sz="1200" dirty="0">
                <a:solidFill>
                  <a:schemeClr val="tx1"/>
                </a:solidFill>
                <a:effectLst/>
              </a:rPr>
              <a:t>Approved by WG FM for public consultation;    Draft new ECC Report on RLAN at 5.8 GHz;  		Draft revision of ERC/REC 70-03 Annex – several </a:t>
            </a:r>
          </a:p>
          <a:p>
            <a:pPr lvl="2">
              <a:spcBef>
                <a:spcPts val="0"/>
              </a:spcBef>
              <a:spcAft>
                <a:spcPts val="0"/>
              </a:spcAft>
              <a:buFont typeface="Arial" panose="020B0604020202020204" pitchFamily="34" charset="0"/>
              <a:buChar char="•"/>
            </a:pPr>
            <a:r>
              <a:rPr lang="en-US" sz="1200" dirty="0">
                <a:solidFill>
                  <a:schemeClr val="tx1"/>
                </a:solidFill>
                <a:effectLst/>
              </a:rPr>
              <a:t>To be approved by the ECC for publication;  	 Draft revision of ECC/DEC/(04)08 on RLAN at 5 GHz;  	Draft CEPT Report 79 on RLAN at 5 GHz</a:t>
            </a:r>
          </a:p>
          <a:p>
            <a:pPr lvl="3">
              <a:spcBef>
                <a:spcPts val="0"/>
              </a:spcBef>
              <a:spcAft>
                <a:spcPts val="0"/>
              </a:spcAft>
              <a:buFont typeface="Arial" panose="020B0604020202020204" pitchFamily="34" charset="0"/>
              <a:buChar char="•"/>
            </a:pPr>
            <a:endParaRPr lang="en-US" sz="1000" dirty="0">
              <a:solidFill>
                <a:schemeClr val="tx1"/>
              </a:solidFill>
              <a:highlight>
                <a:srgbClr val="D5F4FF"/>
              </a:highlight>
            </a:endParaRPr>
          </a:p>
          <a:p>
            <a:pPr marL="0">
              <a:spcBef>
                <a:spcPts val="0"/>
              </a:spcBef>
              <a:spcAft>
                <a:spcPts val="0"/>
              </a:spcAft>
              <a:buFont typeface="Arial" panose="020B0604020202020204" pitchFamily="34" charset="0"/>
              <a:buChar char="•"/>
            </a:pPr>
            <a:r>
              <a:rPr lang="en-US" sz="1800" dirty="0">
                <a:solidFill>
                  <a:schemeClr val="tx1"/>
                </a:solidFill>
              </a:rPr>
              <a:t>CEPT – ECC </a:t>
            </a:r>
            <a:r>
              <a:rPr lang="en-US" altLang="en-US" sz="1800" b="0" dirty="0">
                <a:hlinkClick r:id="rId7"/>
              </a:rPr>
              <a:t>&lt;FM57&gt;</a:t>
            </a:r>
            <a:r>
              <a:rPr lang="en-US" altLang="en-US" sz="1800" b="0" dirty="0"/>
              <a:t>  	</a:t>
            </a:r>
            <a:r>
              <a:rPr lang="en-US" altLang="en-US" sz="1800" dirty="0"/>
              <a:t>next call </a:t>
            </a:r>
            <a:r>
              <a:rPr lang="en-US" sz="1800" dirty="0">
                <a:sym typeface="Wingdings" panose="05000000000000000000" pitchFamily="2" charset="2"/>
              </a:rPr>
              <a:t>#16 14-15Sep21</a:t>
            </a:r>
          </a:p>
          <a:p>
            <a:pPr lvl="1">
              <a:spcBef>
                <a:spcPts val="0"/>
              </a:spcBef>
              <a:buFont typeface="Arial" panose="020B0604020202020204" pitchFamily="34" charset="0"/>
              <a:buChar char="•"/>
            </a:pPr>
            <a:r>
              <a:rPr lang="en-US" sz="1600" dirty="0">
                <a:solidFill>
                  <a:schemeClr val="tx1"/>
                </a:solidFill>
              </a:rPr>
              <a:t>nothing was shared.  </a:t>
            </a:r>
          </a:p>
          <a:p>
            <a:pPr lvl="1">
              <a:spcBef>
                <a:spcPts val="0"/>
              </a:spcBef>
              <a:buFont typeface="Arial" panose="020B0604020202020204" pitchFamily="34" charset="0"/>
              <a:buChar char="•"/>
            </a:pPr>
            <a:r>
              <a:rPr lang="en-US" sz="1400" dirty="0">
                <a:solidFill>
                  <a:schemeClr val="tx1"/>
                </a:solidFill>
              </a:rPr>
              <a:t>17jun: New rapporteur from France, this will affect style and substance. </a:t>
            </a:r>
          </a:p>
          <a:p>
            <a:pPr lvl="3">
              <a:spcBef>
                <a:spcPts val="0"/>
              </a:spcBef>
              <a:buFont typeface="Arial" panose="020B0604020202020204" pitchFamily="34" charset="0"/>
              <a:buChar char="•"/>
            </a:pPr>
            <a:r>
              <a:rPr lang="en-US" sz="1400" dirty="0">
                <a:solidFill>
                  <a:schemeClr val="tx1"/>
                </a:solidFill>
              </a:rPr>
              <a:t>FAUSSURIER Emmanuel via Fm-57 &lt;fm-57@list.cept.org&gt;</a:t>
            </a:r>
          </a:p>
          <a:p>
            <a:pPr lvl="2">
              <a:spcBef>
                <a:spcPts val="0"/>
              </a:spcBef>
              <a:buFont typeface="Arial" panose="020B0604020202020204" pitchFamily="34" charset="0"/>
              <a:buChar char="•"/>
            </a:pPr>
            <a:r>
              <a:rPr lang="en-US" sz="1400" dirty="0">
                <a:solidFill>
                  <a:schemeClr val="tx1"/>
                </a:solidFill>
              </a:rPr>
              <a:t>Side item UK is out now and FM57 (and other groups) working through that. </a:t>
            </a:r>
          </a:p>
          <a:p>
            <a:pPr marL="457200" lvl="1" indent="0">
              <a:spcBef>
                <a:spcPts val="0"/>
              </a:spcBef>
            </a:pPr>
            <a:endParaRPr lang="en-US" sz="18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08jul21</a:t>
            </a:r>
            <a:endParaRPr lang="en-GB" dirty="0"/>
          </a:p>
        </p:txBody>
      </p:sp>
      <p:pic>
        <p:nvPicPr>
          <p:cNvPr id="11265" name="DefaultOcx">
            <a:extLst>
              <a:ext uri="{FF2B5EF4-FFF2-40B4-BE49-F238E27FC236}">
                <a16:creationId xmlns:a16="http://schemas.microsoft.com/office/drawing/2014/main" id="{21F8E7D2-A2EA-42EC-97F9-903704F4FD5F}"/>
              </a:ext>
            </a:extLst>
          </p:cNvPr>
          <p:cNvPicPr preferRelativeResize="0">
            <a:picLocks noChangeArrowheads="1" noChangeShapeType="1"/>
          </p:cNvPicPr>
          <p:nvPr/>
        </p:nvPicPr>
        <p:blipFill>
          <a:blip r:embed="rId8">
            <a:extLst>
              <a:ext uri="{28A0092B-C50C-407E-A947-70E740481C1C}">
                <a14:useLocalDpi xmlns:a14="http://schemas.microsoft.com/office/drawing/2010/main" val="0"/>
              </a:ext>
            </a:extLst>
          </a:blip>
          <a:srcRect/>
          <a:stretch>
            <a:fillRect/>
          </a:stretch>
        </p:blipFill>
        <p:spPr bwMode="auto">
          <a:xfrm>
            <a:off x="152400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266" name="HTMLCheckbox1">
            <a:extLst>
              <a:ext uri="{FF2B5EF4-FFF2-40B4-BE49-F238E27FC236}">
                <a16:creationId xmlns:a16="http://schemas.microsoft.com/office/drawing/2014/main" id="{F78D4DDC-9976-4CC8-B7DC-F83B7F2B9FEF}"/>
              </a:ext>
            </a:extLst>
          </p:cNvPr>
          <p:cNvPicPr preferRelativeResize="0">
            <a:picLocks noChangeArrowheads="1" noChangeShapeType="1"/>
          </p:cNvPicPr>
          <p:nvPr/>
        </p:nvPicPr>
        <p:blipFill>
          <a:blip r:embed="rId8">
            <a:extLst>
              <a:ext uri="{28A0092B-C50C-407E-A947-70E740481C1C}">
                <a14:useLocalDpi xmlns:a14="http://schemas.microsoft.com/office/drawing/2010/main" val="0"/>
              </a:ext>
            </a:extLst>
          </a:blip>
          <a:srcRect/>
          <a:stretch>
            <a:fillRect/>
          </a:stretch>
        </p:blipFill>
        <p:spPr bwMode="auto">
          <a:xfrm>
            <a:off x="152400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49" name="DefaultOcx">
            <a:extLst>
              <a:ext uri="{FF2B5EF4-FFF2-40B4-BE49-F238E27FC236}">
                <a16:creationId xmlns:a16="http://schemas.microsoft.com/office/drawing/2014/main" id="{EA732E84-15A6-4B2A-A3A3-94D8F7E6BC59}"/>
              </a:ext>
            </a:extLst>
          </p:cNvPr>
          <p:cNvPicPr preferRelativeResize="0">
            <a:picLocks noChangeArrowheads="1" noChangeShapeType="1"/>
          </p:cNvPicPr>
          <p:nvPr/>
        </p:nvPicPr>
        <p:blipFill>
          <a:blip r:embed="rId8">
            <a:extLst>
              <a:ext uri="{28A0092B-C50C-407E-A947-70E740481C1C}">
                <a14:useLocalDpi xmlns:a14="http://schemas.microsoft.com/office/drawing/2010/main" val="0"/>
              </a:ext>
            </a:extLst>
          </a:blip>
          <a:srcRect/>
          <a:stretch>
            <a:fillRect/>
          </a:stretch>
        </p:blipFill>
        <p:spPr bwMode="auto">
          <a:xfrm>
            <a:off x="152400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539642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44214" y="615806"/>
            <a:ext cx="7770813" cy="374794"/>
          </a:xfrm>
        </p:spPr>
        <p:txBody>
          <a:bodyPr/>
          <a:lstStyle/>
          <a:p>
            <a:r>
              <a:rPr lang="en-US" sz="2400" dirty="0"/>
              <a:t>Other regions (outside EU-Stds and USA), items to share</a:t>
            </a:r>
            <a:endParaRPr lang="en-US" sz="1200" dirty="0"/>
          </a:p>
        </p:txBody>
      </p:sp>
      <p:sp>
        <p:nvSpPr>
          <p:cNvPr id="3" name="Content Placeholder 2"/>
          <p:cNvSpPr>
            <a:spLocks noGrp="1"/>
          </p:cNvSpPr>
          <p:nvPr>
            <p:ph idx="1"/>
          </p:nvPr>
        </p:nvSpPr>
        <p:spPr>
          <a:xfrm>
            <a:off x="914400" y="1037848"/>
            <a:ext cx="10820400" cy="5439152"/>
          </a:xfrm>
        </p:spPr>
        <p:txBody>
          <a:bodyPr/>
          <a:lstStyle/>
          <a:p>
            <a:pPr>
              <a:spcBef>
                <a:spcPts val="0"/>
              </a:spcBef>
              <a:spcAft>
                <a:spcPts val="0"/>
              </a:spcAft>
              <a:buFont typeface="Arial" panose="020B0604020202020204" pitchFamily="34" charset="0"/>
              <a:buChar char="•"/>
              <a:tabLst>
                <a:tab pos="457200" algn="l"/>
              </a:tabLst>
            </a:pPr>
            <a:r>
              <a:rPr lang="en-US" sz="1800" b="0" u="none" strike="noStrike" baseline="0" dirty="0">
                <a:solidFill>
                  <a:schemeClr val="tx1"/>
                </a:solidFill>
              </a:rPr>
              <a:t>nothing shared </a:t>
            </a:r>
          </a:p>
          <a:p>
            <a:pPr>
              <a:spcBef>
                <a:spcPts val="0"/>
              </a:spcBef>
              <a:spcAft>
                <a:spcPts val="0"/>
              </a:spcAft>
              <a:buFont typeface="Arial" panose="020B0604020202020204" pitchFamily="34" charset="0"/>
              <a:buChar char="•"/>
              <a:tabLst>
                <a:tab pos="457200" algn="l"/>
              </a:tabLst>
            </a:pPr>
            <a:r>
              <a:rPr lang="en-US" sz="1800" dirty="0">
                <a:solidFill>
                  <a:schemeClr val="tx1"/>
                </a:solidFill>
              </a:rPr>
              <a:t> </a:t>
            </a:r>
          </a:p>
          <a:p>
            <a:pPr>
              <a:spcBef>
                <a:spcPts val="0"/>
              </a:spcBef>
              <a:spcAft>
                <a:spcPts val="0"/>
              </a:spcAft>
              <a:buFont typeface="Arial" panose="020B0604020202020204" pitchFamily="34" charset="0"/>
              <a:buChar char="•"/>
              <a:tabLst>
                <a:tab pos="457200" algn="l"/>
              </a:tabLst>
            </a:pPr>
            <a:r>
              <a:rPr lang="en-US" sz="1800" u="none" strike="noStrike" baseline="0" dirty="0">
                <a:solidFill>
                  <a:schemeClr val="tx1"/>
                </a:solidFill>
              </a:rPr>
              <a:t> </a:t>
            </a:r>
          </a:p>
          <a:p>
            <a:pPr>
              <a:spcBef>
                <a:spcPts val="0"/>
              </a:spcBef>
              <a:spcAft>
                <a:spcPts val="0"/>
              </a:spcAft>
              <a:buFont typeface="Arial" panose="020B0604020202020204" pitchFamily="34" charset="0"/>
              <a:buChar char="•"/>
              <a:tabLst>
                <a:tab pos="457200" algn="l"/>
              </a:tabLst>
            </a:pPr>
            <a:r>
              <a:rPr lang="en-US" sz="1800" dirty="0">
                <a:solidFill>
                  <a:schemeClr val="tx1"/>
                </a:solidFill>
              </a:rPr>
              <a:t> </a:t>
            </a:r>
          </a:p>
          <a:p>
            <a:pPr>
              <a:spcBef>
                <a:spcPts val="0"/>
              </a:spcBef>
              <a:spcAft>
                <a:spcPts val="0"/>
              </a:spcAft>
              <a:buFont typeface="Arial" panose="020B0604020202020204" pitchFamily="34" charset="0"/>
              <a:buChar char="•"/>
              <a:tabLst>
                <a:tab pos="457200" algn="l"/>
              </a:tabLst>
            </a:pPr>
            <a:r>
              <a:rPr lang="en-US" sz="1800" u="none" strike="noStrike" baseline="0" dirty="0">
                <a:solidFill>
                  <a:schemeClr val="tx1"/>
                </a:solidFill>
              </a:rPr>
              <a:t> </a:t>
            </a:r>
          </a:p>
          <a:p>
            <a:pPr>
              <a:spcBef>
                <a:spcPts val="0"/>
              </a:spcBef>
              <a:spcAft>
                <a:spcPts val="0"/>
              </a:spcAft>
              <a:buFont typeface="Arial" panose="020B0604020202020204" pitchFamily="34" charset="0"/>
              <a:buChar char="•"/>
              <a:tabLst>
                <a:tab pos="457200" algn="l"/>
              </a:tabLst>
            </a:pPr>
            <a:r>
              <a:rPr lang="en-US" sz="1800" dirty="0">
                <a:solidFill>
                  <a:schemeClr val="tx1"/>
                </a:solidFill>
              </a:rPr>
              <a:t> </a:t>
            </a:r>
          </a:p>
          <a:p>
            <a:pPr>
              <a:spcBef>
                <a:spcPts val="0"/>
              </a:spcBef>
              <a:spcAft>
                <a:spcPts val="0"/>
              </a:spcAft>
              <a:buFont typeface="Arial" panose="020B0604020202020204" pitchFamily="34" charset="0"/>
              <a:buChar char="•"/>
              <a:tabLst>
                <a:tab pos="457200" algn="l"/>
              </a:tabLst>
            </a:pPr>
            <a:r>
              <a:rPr lang="en-US" sz="1800" u="none" strike="noStrike" baseline="0" dirty="0">
                <a:solidFill>
                  <a:schemeClr val="tx1"/>
                </a:solidFill>
              </a:rPr>
              <a:t>Reminders from before: </a:t>
            </a:r>
          </a:p>
          <a:p>
            <a:pPr marL="0">
              <a:spcBef>
                <a:spcPts val="0"/>
              </a:spcBef>
              <a:spcAft>
                <a:spcPts val="0"/>
              </a:spcAft>
              <a:buFont typeface="Arial" panose="020B0604020202020204" pitchFamily="34" charset="0"/>
              <a:buChar char="•"/>
            </a:pPr>
            <a:r>
              <a:rPr lang="en-US" sz="1600" b="0" u="none" strike="noStrike" baseline="0" dirty="0">
                <a:solidFill>
                  <a:schemeClr val="tx1"/>
                </a:solidFill>
              </a:rPr>
              <a:t>Saudi Arabia – CITC -  </a:t>
            </a:r>
            <a:r>
              <a:rPr lang="en-US" sz="1600" b="0" dirty="0">
                <a:effectLst/>
                <a:ea typeface="Calibri" panose="020F0502020204030204" pitchFamily="34" charset="0"/>
              </a:rPr>
              <a:t>here is the consultation, 21/0074, we were watching out for </a:t>
            </a:r>
          </a:p>
          <a:p>
            <a:pPr marL="800100" lvl="2">
              <a:spcBef>
                <a:spcPts val="0"/>
              </a:spcBef>
              <a:spcAft>
                <a:spcPts val="0"/>
              </a:spcAft>
              <a:buFont typeface="Arial" panose="020B0604020202020204" pitchFamily="34" charset="0"/>
              <a:buChar char="•"/>
            </a:pPr>
            <a:r>
              <a:rPr lang="en-US" sz="1400" b="0" dirty="0">
                <a:ea typeface="Calibri" panose="020F0502020204030204" pitchFamily="34" charset="0"/>
              </a:rPr>
              <a:t>CITC</a:t>
            </a:r>
            <a:r>
              <a:rPr lang="en-US" sz="1400" b="0" dirty="0">
                <a:effectLst/>
                <a:ea typeface="Calibri" panose="020F0502020204030204" pitchFamily="34" charset="0"/>
              </a:rPr>
              <a:t> web site:  </a:t>
            </a:r>
            <a:r>
              <a:rPr lang="en-US" sz="1400" b="0" u="sng" dirty="0">
                <a:solidFill>
                  <a:srgbClr val="0000FF"/>
                </a:solidFill>
                <a:effectLst/>
                <a:ea typeface="Calibri" panose="020F0502020204030204" pitchFamily="34" charset="0"/>
                <a:hlinkClick r:id="rId3"/>
              </a:rPr>
              <a:t>https://www.citc.gov.sa/en/new/publicConsultation/Pages/144207.aspx</a:t>
            </a:r>
            <a:r>
              <a:rPr lang="en-US" sz="1400" b="0" dirty="0">
                <a:effectLst/>
                <a:ea typeface="Calibri" panose="020F0502020204030204" pitchFamily="34" charset="0"/>
              </a:rPr>
              <a:t> </a:t>
            </a:r>
          </a:p>
          <a:p>
            <a:pPr marL="800100" lvl="2">
              <a:spcBef>
                <a:spcPts val="0"/>
              </a:spcBef>
              <a:spcAft>
                <a:spcPts val="0"/>
              </a:spcAft>
              <a:buFont typeface="Arial" panose="020B0604020202020204" pitchFamily="34" charset="0"/>
              <a:buChar char="•"/>
            </a:pPr>
            <a:r>
              <a:rPr lang="en-US" sz="1200" b="0" dirty="0">
                <a:effectLst/>
                <a:ea typeface="Calibri" panose="020F0502020204030204" pitchFamily="34" charset="0"/>
              </a:rPr>
              <a:t>mentor:   </a:t>
            </a:r>
            <a:r>
              <a:rPr lang="en-US" sz="1200" b="0" u="sng" dirty="0">
                <a:solidFill>
                  <a:srgbClr val="0000FF"/>
                </a:solidFill>
                <a:effectLst/>
                <a:ea typeface="Calibri" panose="020F0502020204030204" pitchFamily="34" charset="0"/>
                <a:hlinkClick r:id="rId4"/>
              </a:rPr>
              <a:t>https://mentor.ieee.org/802.18/dcn/21/18-21-0074-00-0000-saudi-arabia-radio-spectrum-allocation-and-use-regulation-for-wlan-applications.docx</a:t>
            </a:r>
            <a:endParaRPr lang="en-US" sz="1200" u="sng" dirty="0">
              <a:solidFill>
                <a:srgbClr val="0000FF"/>
              </a:solidFill>
              <a:ea typeface="Calibri" panose="020F0502020204030204" pitchFamily="34" charset="0"/>
            </a:endParaRPr>
          </a:p>
          <a:p>
            <a:pPr marL="800100" lvl="2">
              <a:spcBef>
                <a:spcPts val="0"/>
              </a:spcBef>
              <a:spcAft>
                <a:spcPts val="0"/>
              </a:spcAft>
              <a:buFont typeface="Arial" panose="020B0604020202020204" pitchFamily="34" charset="0"/>
              <a:buChar char="•"/>
            </a:pPr>
            <a:r>
              <a:rPr lang="en-US" sz="1600" b="1" dirty="0">
                <a:effectLst/>
                <a:latin typeface="Times New Roman" panose="02020603050405020304" pitchFamily="18" charset="0"/>
                <a:ea typeface="SimSun" panose="02010600030101010101" pitchFamily="2" charset="-122"/>
              </a:rPr>
              <a:t>Views/comments can be submitted by 07aug21</a:t>
            </a:r>
            <a:r>
              <a:rPr lang="en-US" sz="1600" dirty="0">
                <a:effectLst/>
                <a:latin typeface="Times New Roman" panose="02020603050405020304" pitchFamily="18" charset="0"/>
                <a:ea typeface="SimSun" panose="02010600030101010101" pitchFamily="2" charset="-122"/>
              </a:rPr>
              <a:t> </a:t>
            </a:r>
            <a:r>
              <a:rPr lang="en-US" sz="1200" dirty="0">
                <a:effectLst/>
                <a:latin typeface="Times New Roman" panose="02020603050405020304" pitchFamily="18" charset="0"/>
                <a:ea typeface="SimSun" panose="02010600030101010101" pitchFamily="2" charset="-122"/>
              </a:rPr>
              <a:t>to (</a:t>
            </a:r>
            <a:r>
              <a:rPr lang="en-US" sz="1200" u="sng" dirty="0">
                <a:solidFill>
                  <a:srgbClr val="0000FF"/>
                </a:solidFill>
                <a:effectLst/>
                <a:latin typeface="Times New Roman" panose="02020603050405020304" pitchFamily="18" charset="0"/>
                <a:ea typeface="SimSun" panose="02010600030101010101" pitchFamily="2" charset="-122"/>
                <a:hlinkClick r:id="rId5"/>
              </a:rPr>
              <a:t>Spectrum.Strategy@citc.gov.sa</a:t>
            </a:r>
            <a:r>
              <a:rPr lang="en-US" sz="1200" dirty="0">
                <a:effectLst/>
                <a:latin typeface="Times New Roman" panose="02020603050405020304" pitchFamily="18" charset="0"/>
                <a:ea typeface="SimSun" panose="02010600030101010101" pitchFamily="2" charset="-122"/>
              </a:rPr>
              <a:t>).</a:t>
            </a:r>
          </a:p>
          <a:p>
            <a:pPr marL="1257300" lvl="3">
              <a:spcBef>
                <a:spcPts val="0"/>
              </a:spcBef>
              <a:spcAft>
                <a:spcPts val="0"/>
              </a:spcAft>
              <a:buFont typeface="Arial" panose="020B0604020202020204" pitchFamily="34" charset="0"/>
              <a:buChar char="•"/>
            </a:pPr>
            <a:r>
              <a:rPr lang="en-US" sz="1200" dirty="0">
                <a:solidFill>
                  <a:schemeClr val="tx1"/>
                </a:solidFill>
                <a:effectLst/>
                <a:ea typeface="Calibri" panose="020F0502020204030204" pitchFamily="34" charset="0"/>
              </a:rPr>
              <a:t>The Communications and Information Technology Commission (CITC) published a public consultation on “Radio Spectrum Allocation and Use Regulation for WLAN Applications”.</a:t>
            </a:r>
          </a:p>
          <a:p>
            <a:pPr marL="1257300" lvl="3">
              <a:spcBef>
                <a:spcPts val="0"/>
              </a:spcBef>
              <a:spcAft>
                <a:spcPts val="0"/>
              </a:spcAft>
              <a:buFont typeface="Arial" panose="020B0604020202020204" pitchFamily="34" charset="0"/>
              <a:buChar char="•"/>
            </a:pPr>
            <a:r>
              <a:rPr lang="en-US" sz="1200" dirty="0">
                <a:solidFill>
                  <a:schemeClr val="tx1"/>
                </a:solidFill>
                <a:effectLst/>
                <a:ea typeface="Calibri" panose="020F0502020204030204" pitchFamily="34" charset="0"/>
              </a:rPr>
              <a:t>The document introduces updates to the allocation and use regulations of the WLAN frequency bands in Saudi Arabia and identifies new spectrum for the use of WLAN applications in (6) and (60) GHz bands. These updates aim to enable the latest wireless technologies in the Kingdom which include the sixth generation of Wi-Fi technologies (</a:t>
            </a:r>
            <a:r>
              <a:rPr lang="en-US" sz="1200" dirty="0" err="1">
                <a:solidFill>
                  <a:schemeClr val="tx1"/>
                </a:solidFill>
                <a:effectLst/>
                <a:ea typeface="Calibri" panose="020F0502020204030204" pitchFamily="34" charset="0"/>
              </a:rPr>
              <a:t>WiFi</a:t>
            </a:r>
            <a:r>
              <a:rPr lang="en-US" sz="1200" dirty="0">
                <a:solidFill>
                  <a:schemeClr val="tx1"/>
                </a:solidFill>
                <a:effectLst/>
                <a:ea typeface="Calibri" panose="020F0502020204030204" pitchFamily="34" charset="0"/>
              </a:rPr>
              <a:t> - 6e), </a:t>
            </a:r>
            <a:r>
              <a:rPr lang="en-US" sz="1200" dirty="0" err="1">
                <a:solidFill>
                  <a:schemeClr val="tx1"/>
                </a:solidFill>
                <a:effectLst/>
                <a:ea typeface="Calibri" panose="020F0502020204030204" pitchFamily="34" charset="0"/>
              </a:rPr>
              <a:t>WiGig</a:t>
            </a:r>
            <a:r>
              <a:rPr lang="en-US" sz="1200" dirty="0">
                <a:solidFill>
                  <a:schemeClr val="tx1"/>
                </a:solidFill>
                <a:effectLst/>
                <a:ea typeface="Calibri" panose="020F0502020204030204" pitchFamily="34" charset="0"/>
              </a:rPr>
              <a:t> technology, virtual and augmented reality (VR / AR) and Internet of Things (IoT).</a:t>
            </a:r>
          </a:p>
          <a:p>
            <a:pPr lvl="1">
              <a:spcBef>
                <a:spcPts val="0"/>
              </a:spcBef>
              <a:spcAft>
                <a:spcPts val="0"/>
              </a:spcAft>
              <a:buFont typeface="Arial" panose="020B0604020202020204" pitchFamily="34" charset="0"/>
              <a:buChar char="•"/>
              <a:tabLst>
                <a:tab pos="457200" algn="l"/>
              </a:tabLst>
            </a:pPr>
            <a:endParaRPr lang="en-US" sz="1400" b="0" u="none" strike="noStrike" baseline="0" dirty="0">
              <a:solidFill>
                <a:schemeClr val="tx1"/>
              </a:solidFill>
            </a:endParaRPr>
          </a:p>
          <a:p>
            <a:pPr>
              <a:spcBef>
                <a:spcPts val="0"/>
              </a:spcBef>
              <a:spcAft>
                <a:spcPts val="0"/>
              </a:spcAft>
              <a:buFont typeface="Arial" panose="020B0604020202020204" pitchFamily="34" charset="0"/>
              <a:buChar char="•"/>
              <a:tabLst>
                <a:tab pos="457200" algn="l"/>
              </a:tabLst>
            </a:pPr>
            <a:r>
              <a:rPr lang="en-US" sz="1800" b="0" u="none" strike="noStrike" baseline="0" dirty="0">
                <a:solidFill>
                  <a:schemeClr val="tx1"/>
                </a:solidFill>
              </a:rPr>
              <a:t>Canad</a:t>
            </a:r>
            <a:r>
              <a:rPr lang="en-US" sz="1800" b="0" dirty="0">
                <a:solidFill>
                  <a:schemeClr val="tx1"/>
                </a:solidFill>
              </a:rPr>
              <a:t>a – ISED – is </a:t>
            </a:r>
            <a:r>
              <a:rPr lang="en-US" sz="1800" b="0" dirty="0">
                <a:effectLst/>
                <a:ea typeface="Calibri" panose="020F0502020204030204" pitchFamily="34" charset="0"/>
              </a:rPr>
              <a:t>seeking comments on: RSS-248, issue 1, “Radio Local Area Network (RLAN) Devices in the 5925-7125 MHz band” which sets out the certification requirements for </a:t>
            </a:r>
            <a:r>
              <a:rPr lang="en-US" sz="1800" b="0" dirty="0" err="1">
                <a:effectLst/>
                <a:ea typeface="Calibri" panose="020F0502020204030204" pitchFamily="34" charset="0"/>
              </a:rPr>
              <a:t>licence</a:t>
            </a:r>
            <a:r>
              <a:rPr lang="en-US" sz="1800" b="0" dirty="0">
                <a:effectLst/>
                <a:ea typeface="Calibri" panose="020F0502020204030204" pitchFamily="34" charset="0"/>
              </a:rPr>
              <a:t>-exempt low-power RLAN devices operating indoors in the frequency band 5 925 - 7 125 </a:t>
            </a:r>
            <a:r>
              <a:rPr lang="en-US" sz="1800" b="0" dirty="0" err="1">
                <a:effectLst/>
                <a:ea typeface="Calibri" panose="020F0502020204030204" pitchFamily="34" charset="0"/>
              </a:rPr>
              <a:t>MHz.</a:t>
            </a:r>
            <a:r>
              <a:rPr lang="en-US" sz="1800" b="0" dirty="0">
                <a:effectLst/>
                <a:ea typeface="Calibri" panose="020F0502020204030204" pitchFamily="34" charset="0"/>
              </a:rPr>
              <a:t>  </a:t>
            </a:r>
            <a:r>
              <a:rPr lang="en-US" sz="1800" b="1" dirty="0">
                <a:effectLst/>
                <a:ea typeface="Calibri" panose="020F0502020204030204" pitchFamily="34" charset="0"/>
              </a:rPr>
              <a:t>Comments due 16 Aug 21. </a:t>
            </a:r>
          </a:p>
          <a:p>
            <a:pPr lvl="1">
              <a:spcBef>
                <a:spcPts val="0"/>
              </a:spcBef>
              <a:spcAft>
                <a:spcPts val="0"/>
              </a:spcAft>
              <a:buFont typeface="Arial" panose="020B0604020202020204" pitchFamily="34" charset="0"/>
              <a:buChar char="•"/>
              <a:tabLst>
                <a:tab pos="457200" algn="l"/>
              </a:tabLst>
            </a:pPr>
            <a:r>
              <a:rPr lang="en-US" sz="1200" b="0" u="sng" dirty="0">
                <a:solidFill>
                  <a:srgbClr val="0000FF"/>
                </a:solidFill>
                <a:effectLst/>
                <a:ea typeface="Times New Roman" panose="02020603050405020304" pitchFamily="18" charset="0"/>
                <a:hlinkClick r:id="rId6"/>
              </a:rPr>
              <a:t>https://www.rabc-cccr.ca/ised-radio-standards-specifications-rss-248-issue-1-june-2021-draft-radio-local-area-network-rlan-devices-in-the-5925-7125-mhz-band/</a:t>
            </a:r>
            <a:r>
              <a:rPr lang="en-US" sz="1200" b="0" dirty="0">
                <a:effectLst/>
                <a:ea typeface="Times New Roman" panose="02020603050405020304" pitchFamily="18" charset="0"/>
              </a:rPr>
              <a:t> </a:t>
            </a:r>
          </a:p>
          <a:p>
            <a:pPr lvl="1">
              <a:spcBef>
                <a:spcPts val="0"/>
              </a:spcBef>
              <a:spcAft>
                <a:spcPts val="0"/>
              </a:spcAft>
              <a:buFont typeface="Arial" panose="020B0604020202020204" pitchFamily="34" charset="0"/>
              <a:buChar char="•"/>
              <a:tabLst>
                <a:tab pos="457200" algn="l"/>
              </a:tabLst>
            </a:pPr>
            <a:r>
              <a:rPr lang="en-US" sz="1200" b="0" dirty="0">
                <a:effectLst/>
                <a:ea typeface="Times New Roman" panose="02020603050405020304" pitchFamily="18" charset="0"/>
                <a:hlinkClick r:id="rId7"/>
              </a:rPr>
              <a:t>https://mentor.ieee.org/802.18/dcn/21/18-21-0070-00-0000-canadian-6-ghz-consultation-rss-248.pdf</a:t>
            </a:r>
            <a:r>
              <a:rPr lang="en-US" sz="1200" b="0" i="0" dirty="0">
                <a:solidFill>
                  <a:schemeClr val="tx1"/>
                </a:solidFill>
              </a:rPr>
              <a:t> </a:t>
            </a:r>
          </a:p>
          <a:p>
            <a:pPr>
              <a:spcBef>
                <a:spcPts val="0"/>
              </a:spcBef>
              <a:spcAft>
                <a:spcPts val="0"/>
              </a:spcAft>
              <a:buFont typeface="Arial" panose="020B0604020202020204" pitchFamily="34" charset="0"/>
              <a:buChar char="•"/>
              <a:tabLst>
                <a:tab pos="457200" algn="l"/>
              </a:tabLst>
            </a:pPr>
            <a:endParaRPr lang="en-US" sz="1200" b="0" i="0" u="none" strike="noStrike" baseline="0" dirty="0">
              <a:solidFill>
                <a:srgbClr val="000000"/>
              </a:solidFill>
            </a:endParaRPr>
          </a:p>
          <a:p>
            <a:pPr>
              <a:spcBef>
                <a:spcPts val="0"/>
              </a:spcBef>
              <a:spcAft>
                <a:spcPts val="0"/>
              </a:spcAft>
              <a:buFont typeface="Arial" panose="020B0604020202020204" pitchFamily="34" charset="0"/>
              <a:buChar char="•"/>
              <a:tabLst>
                <a:tab pos="457200" algn="l"/>
              </a:tabLst>
            </a:pPr>
            <a:endParaRPr lang="en-US" sz="1800" b="0" i="0" dirty="0">
              <a:solidFill>
                <a:srgbClr val="001F5F"/>
              </a:solidFill>
            </a:endParaRPr>
          </a:p>
          <a:p>
            <a:pPr marL="0" indent="0">
              <a:spcBef>
                <a:spcPts val="0"/>
              </a:spcBef>
              <a:spcAft>
                <a:spcPts val="0"/>
              </a:spcAft>
              <a:tabLst>
                <a:tab pos="457200" algn="l"/>
              </a:tabLst>
            </a:pPr>
            <a:r>
              <a:rPr lang="en-US" sz="1800" b="0" i="0" u="none" strike="noStrike" baseline="0" dirty="0">
                <a:solidFill>
                  <a:srgbClr val="001F5F"/>
                </a:solidFill>
              </a:rPr>
              <a:t> </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08jul21</a:t>
            </a:r>
            <a:endParaRPr lang="en-GB" dirty="0"/>
          </a:p>
        </p:txBody>
      </p:sp>
    </p:spTree>
    <p:extLst>
      <p:ext uri="{BB962C8B-B14F-4D97-AF65-F5344CB8AC3E}">
        <p14:creationId xmlns:p14="http://schemas.microsoft.com/office/powerpoint/2010/main" val="34312861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51842" y="737368"/>
            <a:ext cx="7770813" cy="273050"/>
          </a:xfrm>
        </p:spPr>
        <p:txBody>
          <a:bodyPr/>
          <a:lstStyle/>
          <a:p>
            <a:r>
              <a:rPr lang="en-US" sz="2400" dirty="0"/>
              <a:t>ITU-R / WRC items to share </a:t>
            </a:r>
            <a:r>
              <a:rPr lang="en-US" sz="2000" dirty="0"/>
              <a:t> </a:t>
            </a:r>
            <a:r>
              <a:rPr lang="en-US" sz="1200" dirty="0"/>
              <a:t>-</a:t>
            </a:r>
          </a:p>
        </p:txBody>
      </p:sp>
      <p:sp>
        <p:nvSpPr>
          <p:cNvPr id="3" name="Content Placeholder 2"/>
          <p:cNvSpPr>
            <a:spLocks noGrp="1"/>
          </p:cNvSpPr>
          <p:nvPr>
            <p:ph idx="1"/>
          </p:nvPr>
        </p:nvSpPr>
        <p:spPr>
          <a:xfrm>
            <a:off x="914400" y="1026645"/>
            <a:ext cx="10896600" cy="5448768"/>
          </a:xfrm>
        </p:spPr>
        <p:txBody>
          <a:bodyPr/>
          <a:lstStyle/>
          <a:p>
            <a:pPr marL="285750" indent="-285750">
              <a:spcBef>
                <a:spcPts val="0"/>
              </a:spcBef>
              <a:buFont typeface="Arial" panose="020B0604020202020204" pitchFamily="34" charset="0"/>
              <a:buChar char="•"/>
            </a:pPr>
            <a:r>
              <a:rPr lang="en-US" sz="1800" dirty="0">
                <a:effectLst/>
                <a:ea typeface="Calibri" panose="020F0502020204030204" pitchFamily="34" charset="0"/>
              </a:rPr>
              <a:t>There is a LS from WP5D regarding the update of Recommendation M.2012 to Rev. 6.  </a:t>
            </a:r>
            <a:r>
              <a:rPr lang="en-US" sz="1800" dirty="0">
                <a:solidFill>
                  <a:schemeClr val="tx1"/>
                </a:solidFill>
                <a:ea typeface="Calibri" panose="020F0502020204030204" pitchFamily="34" charset="0"/>
              </a:rPr>
              <a:t> </a:t>
            </a:r>
          </a:p>
          <a:p>
            <a:pPr marL="685800" lvl="1">
              <a:spcBef>
                <a:spcPts val="0"/>
              </a:spcBef>
              <a:buFont typeface="Arial" panose="020B0604020202020204" pitchFamily="34" charset="0"/>
              <a:buChar char="•"/>
            </a:pPr>
            <a:r>
              <a:rPr lang="en-GB" sz="1600" b="0" dirty="0">
                <a:effectLst/>
                <a:ea typeface="Times New Roman" panose="02020603050405020304" pitchFamily="18" charset="0"/>
              </a:rPr>
              <a:t>This liaison provides guidance on the revision procedure and the detailed step-by-step schedule to External Organizations regarding updates of the terrestrial radio interfaces in the development of Revision 6 of Recommendation ITU-R M.2012 – </a:t>
            </a:r>
            <a:r>
              <a:rPr lang="en-GB" sz="1600" b="0" i="1" dirty="0">
                <a:solidFill>
                  <a:srgbClr val="000000"/>
                </a:solidFill>
                <a:effectLst/>
                <a:ea typeface="Times New Roman" panose="02020603050405020304" pitchFamily="18" charset="0"/>
              </a:rPr>
              <a:t>Detailed specifications of the terrestrial radio interfaces of International Mobile Telecommunications-Advanced (IMT-Advanced).</a:t>
            </a:r>
            <a:endParaRPr lang="en-US" sz="1600" b="0" i="1" dirty="0">
              <a:solidFill>
                <a:srgbClr val="000000"/>
              </a:solidFill>
              <a:ea typeface="Times New Roman" panose="02020603050405020304" pitchFamily="18" charset="0"/>
            </a:endParaRPr>
          </a:p>
          <a:p>
            <a:pPr marL="685800" lvl="1">
              <a:spcBef>
                <a:spcPts val="0"/>
              </a:spcBef>
              <a:buFont typeface="Arial" panose="020B0604020202020204" pitchFamily="34" charset="0"/>
              <a:buChar char="•"/>
            </a:pPr>
            <a:r>
              <a:rPr lang="en-GB" sz="1600" b="0" dirty="0">
                <a:effectLst/>
                <a:ea typeface="Times New Roman" panose="02020603050405020304" pitchFamily="18" charset="0"/>
              </a:rPr>
              <a:t>Schedule</a:t>
            </a:r>
            <a:r>
              <a:rPr lang="en-US" sz="1600" b="0" dirty="0">
                <a:ea typeface="Times New Roman" panose="02020603050405020304" pitchFamily="18" charset="0"/>
              </a:rPr>
              <a:t>: </a:t>
            </a:r>
            <a:r>
              <a:rPr lang="en-GB" sz="1600" b="0" dirty="0">
                <a:effectLst/>
                <a:ea typeface="Times New Roman" panose="02020603050405020304" pitchFamily="18" charset="0"/>
              </a:rPr>
              <a:t>For the Revision 6 of Recommendation </a:t>
            </a:r>
            <a:r>
              <a:rPr lang="en-GB" sz="1600" b="0" dirty="0">
                <a:solidFill>
                  <a:srgbClr val="000000"/>
                </a:solidFill>
                <a:effectLst/>
                <a:ea typeface="Times New Roman" panose="02020603050405020304" pitchFamily="18" charset="0"/>
              </a:rPr>
              <a:t>ITU-R M.2012 a completion date of the WP 5D meeting #44, currently planned for June 2023, has been chosen.</a:t>
            </a:r>
            <a:endParaRPr lang="en-US" sz="1600" b="0" dirty="0">
              <a:effectLst/>
              <a:ea typeface="Times New Roman" panose="02020603050405020304" pitchFamily="18" charset="0"/>
            </a:endParaRPr>
          </a:p>
          <a:p>
            <a:pPr marL="685800" lvl="1">
              <a:spcBef>
                <a:spcPts val="0"/>
              </a:spcBef>
              <a:buFont typeface="Arial" panose="020B0604020202020204" pitchFamily="34" charset="0"/>
              <a:buChar char="•"/>
            </a:pPr>
            <a:r>
              <a:rPr lang="en-US" sz="1400" dirty="0">
                <a:solidFill>
                  <a:schemeClr val="tx1"/>
                </a:solidFill>
                <a:effectLst/>
                <a:ea typeface="Calibri" panose="020F0502020204030204" pitchFamily="34" charset="0"/>
                <a:hlinkClick r:id="rId3"/>
              </a:rPr>
              <a:t>https://mentor.ieee.org/802.18/dcn/21/18-21-0086-00-0000-ls-for-updating-itu-r-m-2012-to-rev-6.docx</a:t>
            </a:r>
            <a:r>
              <a:rPr lang="en-US" sz="1400" dirty="0">
                <a:solidFill>
                  <a:schemeClr val="tx1"/>
                </a:solidFill>
                <a:effectLst/>
                <a:ea typeface="Calibri" panose="020F0502020204030204" pitchFamily="34" charset="0"/>
              </a:rPr>
              <a:t> </a:t>
            </a:r>
          </a:p>
          <a:p>
            <a:pPr marL="285750" indent="-285750">
              <a:spcBef>
                <a:spcPts val="0"/>
              </a:spcBef>
              <a:buFont typeface="Arial" panose="020B0604020202020204" pitchFamily="34" charset="0"/>
              <a:buChar char="•"/>
            </a:pPr>
            <a:endParaRPr lang="en-US" sz="1800" dirty="0">
              <a:solidFill>
                <a:schemeClr val="tx1"/>
              </a:solidFill>
              <a:ea typeface="Calibri" panose="020F0502020204030204" pitchFamily="34" charset="0"/>
            </a:endParaRPr>
          </a:p>
          <a:p>
            <a:pPr marL="285750" indent="-285750">
              <a:spcBef>
                <a:spcPts val="0"/>
              </a:spcBef>
              <a:buFont typeface="Arial" panose="020B0604020202020204" pitchFamily="34" charset="0"/>
              <a:buChar char="•"/>
            </a:pPr>
            <a:r>
              <a:rPr lang="en-US" sz="1400" dirty="0">
                <a:effectLst/>
                <a:ea typeface="Calibri" panose="020F0502020204030204" pitchFamily="34" charset="0"/>
              </a:rPr>
              <a:t>Standing by: ITU-R WP 1A LS to IEEE and IEC - Request for information on standards referenced in the working document towards a preliminary draft new Recommendation, on Optical Wireless Communications.</a:t>
            </a:r>
          </a:p>
          <a:p>
            <a:pPr marL="685800" lvl="1">
              <a:spcBef>
                <a:spcPts val="0"/>
              </a:spcBef>
              <a:buFont typeface="Arial" panose="020B0604020202020204" pitchFamily="34" charset="0"/>
              <a:buChar char="•"/>
            </a:pPr>
            <a:r>
              <a:rPr lang="en-US" sz="1400" dirty="0">
                <a:effectLst/>
                <a:ea typeface="Times New Roman" panose="02020603050405020304" pitchFamily="18" charset="0"/>
              </a:rPr>
              <a:t>Report ITU-R SM.2422 and IEEE Std 802.15.7-2011 on “Short Range Wireless Optical Communication Using Visible Light are mentioned. </a:t>
            </a:r>
          </a:p>
          <a:p>
            <a:pPr marL="685800" lvl="1">
              <a:spcBef>
                <a:spcPts val="0"/>
              </a:spcBef>
              <a:buFont typeface="Arial" panose="020B0604020202020204" pitchFamily="34" charset="0"/>
              <a:buChar char="•"/>
            </a:pPr>
            <a:r>
              <a:rPr lang="en-US" sz="1400" dirty="0">
                <a:solidFill>
                  <a:schemeClr val="tx1"/>
                </a:solidFill>
              </a:rPr>
              <a:t>There next e-meeting is 03-12nov21</a:t>
            </a:r>
          </a:p>
          <a:p>
            <a:pPr marL="685800" lvl="1">
              <a:spcBef>
                <a:spcPts val="0"/>
              </a:spcBef>
              <a:buFont typeface="Arial" panose="020B0604020202020204" pitchFamily="34" charset="0"/>
              <a:buChar char="•"/>
            </a:pPr>
            <a:r>
              <a:rPr lang="en-US" sz="1400" dirty="0">
                <a:solidFill>
                  <a:schemeClr val="tx1"/>
                </a:solidFill>
              </a:rPr>
              <a:t>On Mentor:  </a:t>
            </a:r>
            <a:r>
              <a:rPr lang="en-US" sz="1400" dirty="0">
                <a:solidFill>
                  <a:schemeClr val="tx1"/>
                </a:solidFill>
                <a:hlinkClick r:id="rId4"/>
              </a:rPr>
              <a:t>https://mentor.ieee.org/802.18/dcn/21/18-21-0080-00-0000-request-for-information-itu-r-wp-1a.docx</a:t>
            </a:r>
            <a:r>
              <a:rPr lang="en-US" sz="1400" dirty="0">
                <a:solidFill>
                  <a:schemeClr val="tx1"/>
                </a:solidFill>
              </a:rPr>
              <a:t> </a:t>
            </a:r>
          </a:p>
          <a:p>
            <a:pPr marL="685800" lvl="1">
              <a:spcBef>
                <a:spcPts val="0"/>
              </a:spcBef>
              <a:buFont typeface="Arial" panose="020B0604020202020204" pitchFamily="34" charset="0"/>
              <a:buChar char="•"/>
            </a:pPr>
            <a:r>
              <a:rPr lang="en-US" sz="1400" dirty="0">
                <a:solidFill>
                  <a:schemeClr val="tx1"/>
                </a:solidFill>
              </a:rPr>
              <a:t>802.11bb will work on some draft text and bring to .18;  </a:t>
            </a:r>
          </a:p>
          <a:p>
            <a:pPr marL="685800" lvl="1">
              <a:spcBef>
                <a:spcPts val="0"/>
              </a:spcBef>
              <a:buFont typeface="Arial" panose="020B0604020202020204" pitchFamily="34" charset="0"/>
              <a:buChar char="•"/>
            </a:pPr>
            <a:r>
              <a:rPr lang="en-US" sz="1400" dirty="0">
                <a:effectLst/>
                <a:ea typeface="SimSun" panose="02010600030101010101" pitchFamily="2" charset="-122"/>
              </a:rPr>
              <a:t>Will also check .15 what they want to do and then need to compare .11 and .15 inputs. </a:t>
            </a:r>
          </a:p>
          <a:p>
            <a:pPr marL="0" indent="0">
              <a:spcBef>
                <a:spcPts val="0"/>
              </a:spcBef>
            </a:pPr>
            <a:endParaRPr lang="en-US" sz="1400" dirty="0">
              <a:solidFill>
                <a:schemeClr val="tx1"/>
              </a:solidFill>
            </a:endParaRPr>
          </a:p>
          <a:p>
            <a:pPr marL="285750" indent="-285750">
              <a:spcBef>
                <a:spcPts val="0"/>
              </a:spcBef>
              <a:buFont typeface="Arial" panose="020B0604020202020204" pitchFamily="34" charset="0"/>
              <a:buChar char="•"/>
            </a:pPr>
            <a:r>
              <a:rPr lang="en-US" sz="1400" dirty="0">
                <a:solidFill>
                  <a:schemeClr val="tx1"/>
                </a:solidFill>
              </a:rPr>
              <a:t>IEEE 802 viewpoints on WRC-23 agenda items. ad hoc: </a:t>
            </a:r>
            <a:r>
              <a:rPr lang="en-US" sz="1400" b="0" dirty="0">
                <a:solidFill>
                  <a:schemeClr val="tx1"/>
                </a:solidFill>
              </a:rPr>
              <a:t>5 folks stepped up.   </a:t>
            </a:r>
            <a:r>
              <a:rPr lang="en-US" sz="1400" b="0" u="sng" dirty="0">
                <a:solidFill>
                  <a:schemeClr val="tx1"/>
                </a:solidFill>
              </a:rPr>
              <a:t>Are there any others to help? </a:t>
            </a:r>
            <a:endParaRPr lang="en-US" sz="1400" b="0" dirty="0">
              <a:solidFill>
                <a:schemeClr val="tx1"/>
              </a:solidFill>
            </a:endParaRPr>
          </a:p>
          <a:p>
            <a:pPr lvl="1">
              <a:spcBef>
                <a:spcPts val="0"/>
              </a:spcBef>
              <a:buFont typeface="Arial" panose="020B0604020202020204" pitchFamily="34" charset="0"/>
              <a:buChar char="•"/>
            </a:pPr>
            <a:r>
              <a:rPr lang="en-US" sz="1400" dirty="0">
                <a:solidFill>
                  <a:schemeClr val="tx1"/>
                </a:solidFill>
              </a:rPr>
              <a:t>Doc for viewpoints:  </a:t>
            </a:r>
            <a:r>
              <a:rPr lang="en-US" sz="1400" dirty="0">
                <a:solidFill>
                  <a:schemeClr val="tx1"/>
                </a:solidFill>
                <a:hlinkClick r:id="rId5"/>
              </a:rPr>
              <a:t>https://mentor.ieee.org/802.18/dcn/21/18-21-0039-00-0000-ieee-802-viewpoints-on-wrc-23-agenda-items.pptx</a:t>
            </a:r>
            <a:endParaRPr lang="en-US" sz="1400" dirty="0">
              <a:solidFill>
                <a:schemeClr val="tx1"/>
              </a:solidFill>
            </a:endParaRPr>
          </a:p>
          <a:p>
            <a:pPr lvl="1">
              <a:spcBef>
                <a:spcPts val="0"/>
              </a:spcBef>
              <a:buFont typeface="Arial" panose="020B0604020202020204" pitchFamily="34" charset="0"/>
              <a:buChar char="•"/>
            </a:pPr>
            <a:r>
              <a:rPr lang="en-US" sz="1400" b="1" dirty="0">
                <a:solidFill>
                  <a:schemeClr val="tx1"/>
                </a:solidFill>
              </a:rPr>
              <a:t>Next discussions will be during July 2021 electronic plenary.</a:t>
            </a:r>
          </a:p>
          <a:p>
            <a:pPr lvl="1">
              <a:spcBef>
                <a:spcPts val="0"/>
              </a:spcBef>
              <a:buFont typeface="Arial" panose="020B0604020202020204" pitchFamily="34" charset="0"/>
              <a:buChar char="•"/>
            </a:pPr>
            <a:r>
              <a:rPr lang="en-US" sz="1400" b="0" dirty="0">
                <a:solidFill>
                  <a:schemeClr val="tx1"/>
                </a:solidFill>
                <a:ea typeface="Calibri" panose="020F0502020204030204" pitchFamily="34" charset="0"/>
              </a:rPr>
              <a:t>Depending on what we want to do with viewpoints, need to work with IEEE staff if sending to ITU-R. </a:t>
            </a:r>
            <a:r>
              <a:rPr lang="en-US" sz="1400" b="0" dirty="0">
                <a:solidFill>
                  <a:srgbClr val="000000"/>
                </a:solidFill>
                <a:effectLst/>
                <a:ea typeface="Calibri" panose="020F0502020204030204" pitchFamily="34" charset="0"/>
                <a:cs typeface="Times New Roman" panose="02020603050405020304" pitchFamily="18" charset="0"/>
              </a:rPr>
              <a:t>Has to be filed by IEEE-USA or by individual companies. Not to be filed by IEEE-SA. </a:t>
            </a:r>
            <a:endParaRPr lang="en-US" sz="1400" b="0" dirty="0">
              <a:solidFill>
                <a:schemeClr val="tx1"/>
              </a:solidFill>
              <a:effectLst/>
              <a:ea typeface="Calibri" panose="020F0502020204030204" pitchFamily="34"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08jul21</a:t>
            </a:r>
            <a:endParaRPr lang="en-GB" dirty="0"/>
          </a:p>
        </p:txBody>
      </p:sp>
      <p:sp>
        <p:nvSpPr>
          <p:cNvPr id="8" name="TextBox 7">
            <a:extLst>
              <a:ext uri="{FF2B5EF4-FFF2-40B4-BE49-F238E27FC236}">
                <a16:creationId xmlns:a16="http://schemas.microsoft.com/office/drawing/2014/main" id="{8C0705B1-4B85-47C0-BDF0-3B1246CD6F01}"/>
              </a:ext>
            </a:extLst>
          </p:cNvPr>
          <p:cNvSpPr txBox="1"/>
          <p:nvPr/>
        </p:nvSpPr>
        <p:spPr>
          <a:xfrm>
            <a:off x="914400" y="6206179"/>
            <a:ext cx="10744200" cy="338554"/>
          </a:xfrm>
          <a:prstGeom prst="rect">
            <a:avLst/>
          </a:prstGeom>
          <a:noFill/>
        </p:spPr>
        <p:txBody>
          <a:bodyPr wrap="square" rtlCol="0">
            <a:spAutoFit/>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Arial" panose="020B0604020202020204" pitchFamily="34" charset="0"/>
              <a:buChar char="•"/>
              <a:tabLst/>
              <a:defRPr/>
            </a:pPr>
            <a:r>
              <a:rPr lang="en-US" sz="1600" dirty="0">
                <a:solidFill>
                  <a:schemeClr val="tx1"/>
                </a:solidFill>
              </a:rPr>
              <a:t>  For miscellaneous links for ITU-R , SGs, WPs and calendars, </a:t>
            </a:r>
            <a:r>
              <a:rPr lang="en-US" sz="1600" dirty="0">
                <a:solidFill>
                  <a:schemeClr val="tx1"/>
                </a:solidFill>
                <a:hlinkClick r:id="" action="ppaction://noaction"/>
              </a:rPr>
              <a:t>see back up slides later. </a:t>
            </a:r>
            <a:endParaRPr lang="en-US" sz="1600" dirty="0"/>
          </a:p>
        </p:txBody>
      </p:sp>
    </p:spTree>
    <p:extLst>
      <p:ext uri="{BB962C8B-B14F-4D97-AF65-F5344CB8AC3E}">
        <p14:creationId xmlns:p14="http://schemas.microsoft.com/office/powerpoint/2010/main" val="152142158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10593" y="585107"/>
            <a:ext cx="7770813" cy="464123"/>
          </a:xfrm>
        </p:spPr>
        <p:txBody>
          <a:bodyPr/>
          <a:lstStyle/>
          <a:p>
            <a:r>
              <a:rPr lang="en-US" altLang="en-US" sz="2400" dirty="0"/>
              <a:t>MSG 6 GHz</a:t>
            </a:r>
            <a:endParaRPr lang="en-US" sz="2400" dirty="0"/>
          </a:p>
        </p:txBody>
      </p:sp>
      <p:sp>
        <p:nvSpPr>
          <p:cNvPr id="3" name="Content Placeholder 2"/>
          <p:cNvSpPr>
            <a:spLocks noGrp="1"/>
          </p:cNvSpPr>
          <p:nvPr>
            <p:ph idx="1"/>
          </p:nvPr>
        </p:nvSpPr>
        <p:spPr>
          <a:xfrm>
            <a:off x="914400" y="866272"/>
            <a:ext cx="11125200" cy="5609141"/>
          </a:xfrm>
        </p:spPr>
        <p:txBody>
          <a:bodyPr/>
          <a:lstStyle/>
          <a:p>
            <a:pPr>
              <a:buFont typeface="Arial" panose="020B0604020202020204" pitchFamily="34" charset="0"/>
              <a:buChar char="•"/>
            </a:pPr>
            <a:r>
              <a:rPr lang="en-US" sz="1800" dirty="0"/>
              <a:t> </a:t>
            </a:r>
            <a:r>
              <a:rPr lang="en-US" sz="1600" dirty="0"/>
              <a:t>1. The </a:t>
            </a:r>
            <a:r>
              <a:rPr lang="en-US" sz="1600" dirty="0" err="1"/>
              <a:t>WInnforum</a:t>
            </a:r>
            <a:r>
              <a:rPr lang="en-US" sz="1600" dirty="0"/>
              <a:t> “6 GHz </a:t>
            </a:r>
            <a:r>
              <a:rPr lang="en-US" sz="1600" u="sng" dirty="0"/>
              <a:t>Committee</a:t>
            </a:r>
            <a:r>
              <a:rPr lang="en-US" sz="1600" dirty="0"/>
              <a:t>”, 	all groups meet every 2 weeks except interference-weekly  (168 people) </a:t>
            </a:r>
            <a:endParaRPr lang="en-US" sz="1600" b="0" dirty="0"/>
          </a:p>
          <a:p>
            <a:pPr lvl="2">
              <a:buFont typeface="Arial" panose="020B0604020202020204" pitchFamily="34" charset="0"/>
              <a:buChar char="•"/>
            </a:pPr>
            <a:r>
              <a:rPr lang="en-US" sz="1400" u="sng" dirty="0">
                <a:solidFill>
                  <a:srgbClr val="0563C1"/>
                </a:solidFill>
                <a:ea typeface="Calibri" panose="020F0502020204030204" pitchFamily="34" charset="0"/>
                <a:hlinkClick r:id="rId3"/>
              </a:rPr>
              <a:t>https://www.wirelessinnovation.org/6ghz-multistakeholder-committee</a:t>
            </a:r>
            <a:r>
              <a:rPr lang="en-US" sz="1400" dirty="0">
                <a:ea typeface="Calibri" panose="020F0502020204030204" pitchFamily="34" charset="0"/>
              </a:rPr>
              <a:t> </a:t>
            </a:r>
          </a:p>
          <a:p>
            <a:pPr lvl="2">
              <a:spcBef>
                <a:spcPts val="0"/>
              </a:spcBef>
              <a:buFont typeface="Arial" panose="020B0604020202020204" pitchFamily="34" charset="0"/>
              <a:buChar char="•"/>
            </a:pPr>
            <a:r>
              <a:rPr lang="en-US" sz="1400" dirty="0">
                <a:solidFill>
                  <a:schemeClr val="tx1"/>
                </a:solidFill>
                <a:ea typeface="Times New Roman" panose="02020603050405020304" pitchFamily="18" charset="0"/>
              </a:rPr>
              <a:t>For access to documents from the committee, can request to be an observer from the MSG below.  </a:t>
            </a:r>
          </a:p>
          <a:p>
            <a:pPr marL="866775" lvl="2">
              <a:spcBef>
                <a:spcPts val="0"/>
              </a:spcBef>
              <a:spcAft>
                <a:spcPts val="0"/>
              </a:spcAft>
              <a:buFont typeface="Arial" panose="020B0604020202020204" pitchFamily="34" charset="0"/>
              <a:buChar char="•"/>
            </a:pPr>
            <a:r>
              <a:rPr lang="en-US" sz="1400" dirty="0">
                <a:solidFill>
                  <a:schemeClr val="tx1"/>
                </a:solidFill>
                <a:ea typeface="Times New Roman" panose="02020603050405020304" pitchFamily="18" charset="0"/>
              </a:rPr>
              <a:t>New org: 2 (now) focus areas: </a:t>
            </a:r>
          </a:p>
          <a:p>
            <a:pPr marL="1323975" lvl="3">
              <a:spcBef>
                <a:spcPts val="0"/>
              </a:spcBef>
              <a:spcAft>
                <a:spcPts val="0"/>
              </a:spcAft>
              <a:buFont typeface="Arial" panose="020B0604020202020204" pitchFamily="34" charset="0"/>
              <a:buChar char="•"/>
            </a:pPr>
            <a:r>
              <a:rPr lang="en-US" sz="1400" dirty="0">
                <a:solidFill>
                  <a:schemeClr val="tx1"/>
                </a:solidFill>
                <a:ea typeface="Times New Roman" panose="02020603050405020304" pitchFamily="18" charset="0"/>
              </a:rPr>
              <a:t>1)  AFC Functional Specification -WG – includes: Interference-TG, Incumbent Info-TG,  security  (new)  and Protocols </a:t>
            </a:r>
            <a:r>
              <a:rPr lang="en-US" sz="1400" strike="dblStrike" dirty="0">
                <a:solidFill>
                  <a:schemeClr val="tx1">
                    <a:lumMod val="50000"/>
                    <a:lumOff val="50000"/>
                  </a:schemeClr>
                </a:solidFill>
                <a:ea typeface="Times New Roman" panose="02020603050405020304" pitchFamily="18" charset="0"/>
              </a:rPr>
              <a:t>3GPP</a:t>
            </a:r>
            <a:r>
              <a:rPr lang="en-US" sz="1400" dirty="0">
                <a:solidFill>
                  <a:schemeClr val="tx1"/>
                </a:solidFill>
                <a:ea typeface="Times New Roman" panose="02020603050405020304" pitchFamily="18" charset="0"/>
              </a:rPr>
              <a:t>-TG</a:t>
            </a:r>
          </a:p>
          <a:p>
            <a:pPr marL="1323975" lvl="3">
              <a:spcBef>
                <a:spcPts val="0"/>
              </a:spcBef>
              <a:spcAft>
                <a:spcPts val="0"/>
              </a:spcAft>
              <a:buFont typeface="Arial" panose="020B0604020202020204" pitchFamily="34" charset="0"/>
              <a:buChar char="•"/>
            </a:pPr>
            <a:r>
              <a:rPr lang="en-US" sz="1400" dirty="0">
                <a:solidFill>
                  <a:schemeClr val="tx1"/>
                </a:solidFill>
                <a:ea typeface="Times New Roman" panose="02020603050405020304" pitchFamily="18" charset="0"/>
              </a:rPr>
              <a:t>2) AFC Test and Certification-WG</a:t>
            </a:r>
          </a:p>
          <a:p>
            <a:pPr marL="866775" lvl="2">
              <a:spcBef>
                <a:spcPts val="0"/>
              </a:spcBef>
              <a:spcAft>
                <a:spcPts val="0"/>
              </a:spcAft>
              <a:buFont typeface="Arial" panose="020B0604020202020204" pitchFamily="34" charset="0"/>
              <a:buChar char="•"/>
            </a:pPr>
            <a:r>
              <a:rPr lang="en-US" sz="1600" dirty="0">
                <a:solidFill>
                  <a:schemeClr val="tx1"/>
                </a:solidFill>
                <a:ea typeface="Times New Roman" panose="02020603050405020304" pitchFamily="18" charset="0"/>
              </a:rPr>
              <a:t> </a:t>
            </a:r>
          </a:p>
          <a:p>
            <a:pPr marL="866775" lvl="2">
              <a:spcBef>
                <a:spcPts val="0"/>
              </a:spcBef>
              <a:spcAft>
                <a:spcPts val="0"/>
              </a:spcAft>
              <a:buFont typeface="Arial" panose="020B0604020202020204" pitchFamily="34" charset="0"/>
              <a:buChar char="•"/>
            </a:pPr>
            <a:r>
              <a:rPr lang="en-US" sz="1600" dirty="0">
                <a:solidFill>
                  <a:schemeClr val="tx1"/>
                </a:solidFill>
                <a:ea typeface="Times New Roman" panose="02020603050405020304" pitchFamily="18" charset="0"/>
              </a:rPr>
              <a:t>GITHUB is up with data from mid-June ULS, for others to work on their processes. </a:t>
            </a:r>
          </a:p>
          <a:p>
            <a:pPr marL="866775" lvl="2">
              <a:spcBef>
                <a:spcPts val="0"/>
              </a:spcBef>
              <a:spcAft>
                <a:spcPts val="0"/>
              </a:spcAft>
              <a:buFont typeface="Arial" panose="020B0604020202020204" pitchFamily="34" charset="0"/>
              <a:buChar char="•"/>
            </a:pPr>
            <a:r>
              <a:rPr lang="en-US" sz="1600" dirty="0">
                <a:solidFill>
                  <a:schemeClr val="tx1"/>
                </a:solidFill>
                <a:ea typeface="Times New Roman" panose="02020603050405020304" pitchFamily="18" charset="0"/>
              </a:rPr>
              <a:t>The data base will continue to enhanced with things like terrain models. etc.</a:t>
            </a:r>
          </a:p>
          <a:p>
            <a:pPr marL="866775" lvl="2">
              <a:spcBef>
                <a:spcPts val="0"/>
              </a:spcBef>
              <a:spcAft>
                <a:spcPts val="0"/>
              </a:spcAft>
              <a:buFont typeface="Arial" panose="020B0604020202020204" pitchFamily="34" charset="0"/>
              <a:buChar char="•"/>
            </a:pPr>
            <a:r>
              <a:rPr lang="en-US" sz="1600" dirty="0">
                <a:solidFill>
                  <a:srgbClr val="00B0F0"/>
                </a:solidFill>
                <a:ea typeface="Times New Roman" panose="02020603050405020304" pitchFamily="18" charset="0"/>
              </a:rPr>
              <a:t>Chair add notes back in for plenary, from last week. </a:t>
            </a:r>
            <a:endParaRPr lang="en-US" sz="1600" dirty="0">
              <a:solidFill>
                <a:srgbClr val="00B0F0"/>
              </a:solidFill>
            </a:endParaRPr>
          </a:p>
          <a:p>
            <a:pPr marL="866775" lvl="2">
              <a:spcBef>
                <a:spcPts val="0"/>
              </a:spcBef>
              <a:spcAft>
                <a:spcPts val="0"/>
              </a:spcAft>
              <a:buFont typeface="Arial" panose="020B0604020202020204" pitchFamily="34" charset="0"/>
              <a:buChar char="•"/>
            </a:pPr>
            <a:endParaRPr lang="en-US" sz="1600" dirty="0">
              <a:solidFill>
                <a:schemeClr val="tx1"/>
              </a:solidFill>
              <a:ea typeface="Times New Roman" panose="02020603050405020304" pitchFamily="18" charset="0"/>
            </a:endParaRPr>
          </a:p>
          <a:p>
            <a:pPr marL="866775" lvl="2">
              <a:spcBef>
                <a:spcPts val="0"/>
              </a:spcBef>
              <a:spcAft>
                <a:spcPts val="0"/>
              </a:spcAft>
              <a:buFont typeface="Arial" panose="020B0604020202020204" pitchFamily="34" charset="0"/>
              <a:buChar char="•"/>
            </a:pPr>
            <a:endParaRPr lang="en-US" sz="1600" dirty="0">
              <a:solidFill>
                <a:schemeClr val="tx1"/>
              </a:solidFill>
              <a:ea typeface="Times New Roman" panose="02020603050405020304" pitchFamily="18" charset="0"/>
            </a:endParaRPr>
          </a:p>
          <a:p>
            <a:pPr>
              <a:buFont typeface="Arial" panose="020B0604020202020204" pitchFamily="34" charset="0"/>
              <a:buChar char="•"/>
            </a:pPr>
            <a:endParaRPr lang="en-US" sz="1600" dirty="0">
              <a:ea typeface="Calibri" panose="020F0502020204030204" pitchFamily="34" charset="0"/>
            </a:endParaRPr>
          </a:p>
          <a:p>
            <a:pPr>
              <a:buFont typeface="Arial" panose="020B0604020202020204" pitchFamily="34" charset="0"/>
              <a:buChar char="•"/>
            </a:pPr>
            <a:r>
              <a:rPr lang="en-US" sz="1600" dirty="0">
                <a:ea typeface="Calibri" panose="020F0502020204030204" pitchFamily="34" charset="0"/>
              </a:rPr>
              <a:t>2. From the FCC R&amp;O, an informal MSG (“Group”) has also been formed.  (260+ people)</a:t>
            </a:r>
          </a:p>
          <a:p>
            <a:pPr lvl="1">
              <a:spcBef>
                <a:spcPts val="0"/>
              </a:spcBef>
              <a:buFont typeface="Arial" panose="020B0604020202020204" pitchFamily="34" charset="0"/>
              <a:buChar char="•"/>
            </a:pPr>
            <a:r>
              <a:rPr lang="en-US" sz="1600" dirty="0">
                <a:solidFill>
                  <a:srgbClr val="1155CC"/>
                </a:solidFill>
                <a:hlinkClick r:id="rId4"/>
              </a:rPr>
              <a:t>https://groups.wirelessinnovation.org/wg/6MSG/dashboard</a:t>
            </a:r>
            <a:r>
              <a:rPr lang="en-US" sz="1600" dirty="0">
                <a:solidFill>
                  <a:srgbClr val="1155CC"/>
                </a:solidFill>
              </a:rPr>
              <a:t>. </a:t>
            </a:r>
            <a:endParaRPr lang="en-US" sz="1600" kern="1200" dirty="0">
              <a:cs typeface="+mn-cs"/>
            </a:endParaRPr>
          </a:p>
          <a:p>
            <a:pPr marL="866775" lvl="2">
              <a:spcBef>
                <a:spcPts val="0"/>
              </a:spcBef>
              <a:spcAft>
                <a:spcPts val="0"/>
              </a:spcAft>
              <a:buFont typeface="Arial" panose="020B0604020202020204" pitchFamily="34" charset="0"/>
              <a:buChar char="•"/>
            </a:pPr>
            <a:r>
              <a:rPr lang="en-US" sz="1400" b="1" dirty="0">
                <a:solidFill>
                  <a:schemeClr val="tx1"/>
                </a:solidFill>
              </a:rPr>
              <a:t>Work stream 1-interference protection and resolution (</a:t>
            </a:r>
            <a:r>
              <a:rPr lang="en-US" sz="1400" b="1" dirty="0" err="1">
                <a:solidFill>
                  <a:schemeClr val="tx1"/>
                </a:solidFill>
              </a:rPr>
              <a:t>CableLabs</a:t>
            </a:r>
            <a:r>
              <a:rPr lang="en-US" sz="1400" b="1" dirty="0">
                <a:solidFill>
                  <a:schemeClr val="tx1"/>
                </a:solidFill>
              </a:rPr>
              <a:t>, EPRI, Lake </a:t>
            </a:r>
            <a:r>
              <a:rPr lang="en-US" sz="1400" b="1" dirty="0" err="1">
                <a:solidFill>
                  <a:schemeClr val="tx1"/>
                </a:solidFill>
              </a:rPr>
              <a:t>Cty</a:t>
            </a:r>
            <a:r>
              <a:rPr lang="en-US" sz="1400" b="1" dirty="0">
                <a:solidFill>
                  <a:schemeClr val="tx1"/>
                </a:solidFill>
              </a:rPr>
              <a:t>, APCO) Meets biweekly, from 28Jan21-10:00 et, </a:t>
            </a:r>
          </a:p>
          <a:p>
            <a:pPr marL="866775" lvl="2">
              <a:spcBef>
                <a:spcPts val="0"/>
              </a:spcBef>
              <a:spcAft>
                <a:spcPts val="0"/>
              </a:spcAft>
              <a:buFont typeface="Arial" panose="020B0604020202020204" pitchFamily="34" charset="0"/>
              <a:buChar char="•"/>
            </a:pPr>
            <a:r>
              <a:rPr lang="en-US" sz="1400" dirty="0">
                <a:solidFill>
                  <a:schemeClr val="tx1"/>
                </a:solidFill>
              </a:rPr>
              <a:t>Work stream 2 - correct incumbent data (ULS) (</a:t>
            </a:r>
            <a:r>
              <a:rPr lang="en-US" sz="1400" dirty="0" err="1">
                <a:solidFill>
                  <a:schemeClr val="tx1"/>
                </a:solidFill>
              </a:rPr>
              <a:t>Comsearch</a:t>
            </a:r>
            <a:r>
              <a:rPr lang="en-US" sz="1400" dirty="0">
                <a:solidFill>
                  <a:schemeClr val="tx1"/>
                </a:solidFill>
              </a:rPr>
              <a:t>, APCO) </a:t>
            </a:r>
          </a:p>
          <a:p>
            <a:pPr marL="866775" lvl="2">
              <a:spcBef>
                <a:spcPts val="0"/>
              </a:spcBef>
              <a:spcAft>
                <a:spcPts val="0"/>
              </a:spcAft>
              <a:buFont typeface="Arial" panose="020B0604020202020204" pitchFamily="34" charset="0"/>
              <a:buChar char="•"/>
            </a:pPr>
            <a:r>
              <a:rPr lang="en-US" sz="1400" dirty="0">
                <a:solidFill>
                  <a:schemeClr val="tx1"/>
                </a:solidFill>
              </a:rPr>
              <a:t>Work stream 3 - AFC and how it provides protection, etc. (Charter, Google, UTC)</a:t>
            </a:r>
          </a:p>
          <a:p>
            <a:pPr marL="866775" lvl="2">
              <a:spcBef>
                <a:spcPts val="0"/>
              </a:spcBef>
              <a:spcAft>
                <a:spcPts val="0"/>
              </a:spcAft>
              <a:buFont typeface="Arial" panose="020B0604020202020204" pitchFamily="34" charset="0"/>
              <a:buChar char="•"/>
            </a:pPr>
            <a:r>
              <a:rPr lang="en-US" sz="1400" dirty="0">
                <a:solidFill>
                  <a:schemeClr val="tx1"/>
                </a:solidFill>
              </a:rPr>
              <a:t>Overall Co-chairs:  NPSTC, UTC, WFA, WISPA. </a:t>
            </a:r>
          </a:p>
          <a:p>
            <a:pPr marL="866775" lvl="2">
              <a:spcBef>
                <a:spcPts val="0"/>
              </a:spcBef>
              <a:spcAft>
                <a:spcPts val="0"/>
              </a:spcAft>
              <a:buFont typeface="Arial" panose="020B0604020202020204" pitchFamily="34" charset="0"/>
              <a:buChar char="•"/>
            </a:pPr>
            <a:r>
              <a:rPr lang="en-US" sz="1600" dirty="0">
                <a:solidFill>
                  <a:schemeClr val="tx1"/>
                </a:solidFill>
              </a:rPr>
              <a:t> </a:t>
            </a:r>
          </a:p>
          <a:p>
            <a:pPr marL="866775" lvl="2">
              <a:spcBef>
                <a:spcPts val="0"/>
              </a:spcBef>
              <a:spcAft>
                <a:spcPts val="0"/>
              </a:spcAft>
              <a:buFont typeface="Arial" panose="020B0604020202020204" pitchFamily="34" charset="0"/>
              <a:buChar char="•"/>
            </a:pPr>
            <a:r>
              <a:rPr lang="en-US" sz="1600" dirty="0">
                <a:solidFill>
                  <a:schemeClr val="tx1"/>
                </a:solidFill>
              </a:rPr>
              <a:t>nothing was shared.  </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14</a:t>
            </a:fld>
            <a:endParaRPr lang="en-US" altLang="en-US" dirty="0"/>
          </a:p>
        </p:txBody>
      </p:sp>
      <p:sp>
        <p:nvSpPr>
          <p:cNvPr id="7" name="Date Placeholder 6"/>
          <p:cNvSpPr>
            <a:spLocks noGrp="1"/>
          </p:cNvSpPr>
          <p:nvPr>
            <p:ph type="dt" idx="15"/>
          </p:nvPr>
        </p:nvSpPr>
        <p:spPr/>
        <p:txBody>
          <a:bodyPr/>
          <a:lstStyle/>
          <a:p>
            <a:r>
              <a:rPr lang="en-US"/>
              <a:t>08jul21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73342003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2890" y="631900"/>
            <a:ext cx="7770813" cy="464123"/>
          </a:xfrm>
        </p:spPr>
        <p:txBody>
          <a:bodyPr/>
          <a:lstStyle/>
          <a:p>
            <a:r>
              <a:rPr lang="en-US" sz="2400" dirty="0"/>
              <a:t>IEEE 802 Stds Table of Frequency Bands</a:t>
            </a:r>
          </a:p>
        </p:txBody>
      </p:sp>
      <p:sp>
        <p:nvSpPr>
          <p:cNvPr id="3" name="Content Placeholder 2"/>
          <p:cNvSpPr>
            <a:spLocks noGrp="1"/>
          </p:cNvSpPr>
          <p:nvPr>
            <p:ph idx="1"/>
          </p:nvPr>
        </p:nvSpPr>
        <p:spPr>
          <a:xfrm>
            <a:off x="914400" y="863960"/>
            <a:ext cx="10820400" cy="5611453"/>
          </a:xfrm>
        </p:spPr>
        <p:txBody>
          <a:bodyPr/>
          <a:lstStyle/>
          <a:p>
            <a:pPr marL="285750" indent="-285750">
              <a:spcBef>
                <a:spcPts val="0"/>
              </a:spcBef>
              <a:spcAft>
                <a:spcPts val="0"/>
              </a:spcAft>
              <a:buFont typeface="Arial" panose="020B0604020202020204" pitchFamily="34" charset="0"/>
              <a:buChar char="•"/>
            </a:pPr>
            <a:r>
              <a:rPr lang="en-US" sz="1400" dirty="0">
                <a:solidFill>
                  <a:srgbClr val="333333"/>
                </a:solidFill>
                <a:ea typeface="Times New Roman" panose="02020603050405020304" pitchFamily="18" charset="0"/>
              </a:rPr>
              <a:t>Problem statement</a:t>
            </a:r>
          </a:p>
          <a:p>
            <a:pPr marL="685800" lvl="1">
              <a:spcBef>
                <a:spcPts val="0"/>
              </a:spcBef>
              <a:spcAft>
                <a:spcPts val="0"/>
              </a:spcAft>
              <a:buFont typeface="Arial" panose="020B0604020202020204" pitchFamily="34" charset="0"/>
              <a:buChar char="•"/>
            </a:pPr>
            <a:r>
              <a:rPr lang="en-US" sz="1400" dirty="0">
                <a:ea typeface="Calibri" panose="020F0502020204030204" pitchFamily="34" charset="0"/>
              </a:rPr>
              <a:t>It is difficult for 802 wireless standards developers to quickly and accurately identify all the </a:t>
            </a:r>
            <a:r>
              <a:rPr lang="en-US" sz="1400" dirty="0">
                <a:solidFill>
                  <a:srgbClr val="0070C0"/>
                </a:solidFill>
                <a:ea typeface="Calibri" panose="020F0502020204030204" pitchFamily="34" charset="0"/>
              </a:rPr>
              <a:t>frequency</a:t>
            </a:r>
            <a:r>
              <a:rPr lang="en-US" sz="1400" dirty="0">
                <a:ea typeface="Calibri" panose="020F0502020204030204" pitchFamily="34" charset="0"/>
              </a:rPr>
              <a:t> bands by the family of 802 wireless standards in a regularly maintained database. </a:t>
            </a:r>
          </a:p>
          <a:p>
            <a:pPr marL="685800" lvl="1">
              <a:spcBef>
                <a:spcPts val="0"/>
              </a:spcBef>
              <a:spcAft>
                <a:spcPts val="0"/>
              </a:spcAft>
              <a:buFont typeface="Arial" panose="020B0604020202020204" pitchFamily="34" charset="0"/>
              <a:buChar char="•"/>
            </a:pPr>
            <a:r>
              <a:rPr lang="en-US" sz="1400" dirty="0">
                <a:ea typeface="Calibri" panose="020F0502020204030204" pitchFamily="34" charset="0"/>
              </a:rPr>
              <a:t>The primary application is to simplify identification of potential </a:t>
            </a:r>
            <a:r>
              <a:rPr lang="en-US" sz="1400" dirty="0">
                <a:solidFill>
                  <a:srgbClr val="0070C0"/>
                </a:solidFill>
                <a:ea typeface="Calibri" panose="020F0502020204030204" pitchFamily="34" charset="0"/>
              </a:rPr>
              <a:t>frequency</a:t>
            </a:r>
            <a:r>
              <a:rPr lang="en-US" sz="1400" dirty="0">
                <a:ea typeface="Calibri" panose="020F0502020204030204" pitchFamily="34" charset="0"/>
              </a:rPr>
              <a:t> bands for coexistence assessment.	</a:t>
            </a:r>
            <a:endParaRPr lang="en-US" sz="1400" dirty="0">
              <a:solidFill>
                <a:srgbClr val="333333"/>
              </a:solidFill>
              <a:ea typeface="Times New Roman" panose="02020603050405020304" pitchFamily="18" charset="0"/>
            </a:endParaRPr>
          </a:p>
          <a:p>
            <a:pPr marL="285750">
              <a:spcBef>
                <a:spcPts val="0"/>
              </a:spcBef>
              <a:spcAft>
                <a:spcPts val="0"/>
              </a:spcAft>
              <a:buFont typeface="Arial" panose="020B0604020202020204" pitchFamily="34" charset="0"/>
              <a:buChar char="•"/>
            </a:pPr>
            <a:r>
              <a:rPr lang="en-US" sz="1400" dirty="0">
                <a:solidFill>
                  <a:srgbClr val="333333"/>
                </a:solidFill>
                <a:ea typeface="Times New Roman" panose="02020603050405020304" pitchFamily="18" charset="0"/>
              </a:rPr>
              <a:t>Initial Audiences: </a:t>
            </a:r>
          </a:p>
          <a:p>
            <a:pPr marL="685800" lvl="1">
              <a:spcBef>
                <a:spcPts val="0"/>
              </a:spcBef>
              <a:spcAft>
                <a:spcPts val="0"/>
              </a:spcAft>
              <a:buFont typeface="Arial" panose="020B0604020202020204" pitchFamily="34" charset="0"/>
              <a:buChar char="•"/>
            </a:pPr>
            <a:r>
              <a:rPr lang="en-US" sz="1400" dirty="0">
                <a:solidFill>
                  <a:srgbClr val="333333"/>
                </a:solidFill>
                <a:ea typeface="Calibri" panose="020F0502020204030204" pitchFamily="34" charset="0"/>
              </a:rPr>
              <a:t>1) </a:t>
            </a:r>
            <a:r>
              <a:rPr lang="en-US" sz="1400" dirty="0">
                <a:ea typeface="Calibri" panose="020F0502020204030204" pitchFamily="34" charset="0"/>
              </a:rPr>
              <a:t>802 wireless standards developers &amp; 2) 802.19 wireless coexistence working group</a:t>
            </a:r>
          </a:p>
          <a:p>
            <a:pPr>
              <a:spcBef>
                <a:spcPts val="0"/>
              </a:spcBef>
              <a:buFont typeface="Arial" panose="020B0604020202020204" pitchFamily="34" charset="0"/>
              <a:buChar char="•"/>
            </a:pPr>
            <a:r>
              <a:rPr lang="en-US" sz="1800" dirty="0">
                <a:solidFill>
                  <a:schemeClr val="tx1"/>
                </a:solidFill>
                <a:ea typeface="Times New Roman" panose="02020603050405020304" pitchFamily="18" charset="0"/>
              </a:rPr>
              <a:t>Ad hoc calls: </a:t>
            </a:r>
          </a:p>
          <a:p>
            <a:pPr lvl="1">
              <a:spcBef>
                <a:spcPts val="0"/>
              </a:spcBef>
              <a:buFont typeface="Arial" panose="020B0604020202020204" pitchFamily="34" charset="0"/>
              <a:buChar char="•"/>
            </a:pPr>
            <a:r>
              <a:rPr lang="en-US" sz="1600" b="1" u="sng" dirty="0">
                <a:solidFill>
                  <a:schemeClr val="tx1"/>
                </a:solidFill>
                <a:ea typeface="Times New Roman" panose="02020603050405020304" pitchFamily="18" charset="0"/>
              </a:rPr>
              <a:t>The spreadsheet is going, always look for latest:  currently: </a:t>
            </a:r>
          </a:p>
          <a:p>
            <a:pPr lvl="1">
              <a:spcBef>
                <a:spcPts val="0"/>
              </a:spcBef>
              <a:buFont typeface="Arial" panose="020B0604020202020204" pitchFamily="34" charset="0"/>
              <a:buChar char="•"/>
            </a:pPr>
            <a:r>
              <a:rPr lang="en-US" sz="1800" dirty="0">
                <a:solidFill>
                  <a:srgbClr val="0070C0"/>
                </a:solidFill>
                <a:ea typeface="Times New Roman" panose="02020603050405020304" pitchFamily="18" charset="0"/>
                <a:hlinkClick r:id="rId3"/>
              </a:rPr>
              <a:t>https://mentor.ieee.org/802.18/dcn/21/18-21-0036-06-0000-frequency-table-template.xlsx</a:t>
            </a:r>
            <a:endParaRPr lang="en-US" b="0" dirty="0">
              <a:solidFill>
                <a:schemeClr val="tx1"/>
              </a:solidFill>
              <a:ea typeface="Times New Roman" panose="02020603050405020304" pitchFamily="18" charset="0"/>
            </a:endParaRPr>
          </a:p>
          <a:p>
            <a:pPr marL="66675">
              <a:spcBef>
                <a:spcPts val="0"/>
              </a:spcBef>
              <a:spcAft>
                <a:spcPts val="0"/>
              </a:spcAft>
              <a:buFont typeface="Arial" panose="020B0604020202020204" pitchFamily="34" charset="0"/>
              <a:buChar char="•"/>
            </a:pPr>
            <a:r>
              <a:rPr lang="en-US" sz="1800" b="1" dirty="0">
                <a:solidFill>
                  <a:schemeClr val="tx1"/>
                </a:solidFill>
                <a:ea typeface="Times New Roman" panose="02020603050405020304" pitchFamily="18" charset="0"/>
              </a:rPr>
              <a:t>  </a:t>
            </a:r>
          </a:p>
          <a:p>
            <a:pPr marL="66675">
              <a:spcBef>
                <a:spcPts val="0"/>
              </a:spcBef>
              <a:spcAft>
                <a:spcPts val="0"/>
              </a:spcAft>
              <a:buFont typeface="Arial" panose="020B0604020202020204" pitchFamily="34" charset="0"/>
              <a:buChar char="•"/>
            </a:pPr>
            <a:r>
              <a:rPr lang="en-US" sz="1800" b="1" dirty="0">
                <a:solidFill>
                  <a:schemeClr val="tx1"/>
                </a:solidFill>
                <a:ea typeface="Times New Roman" panose="02020603050405020304" pitchFamily="18" charset="0"/>
              </a:rPr>
              <a:t> </a:t>
            </a:r>
          </a:p>
          <a:p>
            <a:pPr marL="66675">
              <a:spcBef>
                <a:spcPts val="0"/>
              </a:spcBef>
              <a:spcAft>
                <a:spcPts val="0"/>
              </a:spcAft>
              <a:buFont typeface="Arial" panose="020B0604020202020204" pitchFamily="34" charset="0"/>
              <a:buChar char="•"/>
            </a:pPr>
            <a:r>
              <a:rPr lang="en-US" sz="1800" dirty="0">
                <a:solidFill>
                  <a:schemeClr val="tx1"/>
                </a:solidFill>
                <a:ea typeface="Times New Roman" panose="02020603050405020304" pitchFamily="18" charset="0"/>
              </a:rPr>
              <a:t> </a:t>
            </a:r>
            <a:endParaRPr lang="en-US" sz="2200" b="1" dirty="0">
              <a:solidFill>
                <a:schemeClr val="tx1"/>
              </a:solidFill>
              <a:ea typeface="Times New Roman" panose="02020603050405020304" pitchFamily="18" charset="0"/>
            </a:endParaRPr>
          </a:p>
          <a:p>
            <a:pPr marL="866775" lvl="2">
              <a:spcBef>
                <a:spcPts val="0"/>
              </a:spcBef>
              <a:spcAft>
                <a:spcPts val="0"/>
              </a:spcAft>
              <a:buFont typeface="Arial" panose="020B0604020202020204" pitchFamily="34" charset="0"/>
              <a:buChar char="•"/>
            </a:pPr>
            <a:r>
              <a:rPr lang="en-US" sz="1600" b="1" dirty="0">
                <a:solidFill>
                  <a:schemeClr val="tx1"/>
                </a:solidFill>
                <a:ea typeface="Times New Roman" panose="02020603050405020304" pitchFamily="18" charset="0"/>
              </a:rPr>
              <a:t>22June ad hoc:  some updates to the spreadsheet: </a:t>
            </a:r>
          </a:p>
          <a:p>
            <a:pPr lvl="2" indent="-342900">
              <a:spcBef>
                <a:spcPts val="0"/>
              </a:spcBef>
              <a:buSzPts val="1000"/>
              <a:buFont typeface="Symbol" panose="05050102010706020507" pitchFamily="18" charset="2"/>
              <a:buChar char=""/>
              <a:tabLst>
                <a:tab pos="457200" algn="l"/>
              </a:tabLst>
            </a:pPr>
            <a:r>
              <a:rPr lang="en-US" sz="1400" b="0" dirty="0">
                <a:solidFill>
                  <a:srgbClr val="333333"/>
                </a:solidFill>
              </a:rPr>
              <a:t>The caption of Amendment Column has been changed to:  	</a:t>
            </a:r>
            <a:r>
              <a:rPr lang="en-US" sz="1400" dirty="0">
                <a:solidFill>
                  <a:srgbClr val="333333"/>
                </a:solidFill>
                <a:cs typeface="+mn-cs"/>
              </a:rPr>
              <a:t>PHY Amendment (Date of Initial Approval)</a:t>
            </a:r>
          </a:p>
          <a:p>
            <a:pPr lvl="2" indent="-342900">
              <a:spcBef>
                <a:spcPts val="0"/>
              </a:spcBef>
              <a:buSzPts val="1000"/>
              <a:buFont typeface="Symbol" panose="05050102010706020507" pitchFamily="18" charset="2"/>
              <a:buChar char=""/>
              <a:tabLst>
                <a:tab pos="457200" algn="l"/>
              </a:tabLst>
            </a:pPr>
            <a:r>
              <a:rPr lang="en-US" sz="1400" b="0" dirty="0">
                <a:solidFill>
                  <a:srgbClr val="333333"/>
                </a:solidFill>
              </a:rPr>
              <a:t>The caption of Clause number Column has been changed to: 	</a:t>
            </a:r>
            <a:r>
              <a:rPr lang="en-US" sz="1400" dirty="0">
                <a:solidFill>
                  <a:srgbClr val="333333"/>
                </a:solidFill>
                <a:cs typeface="+mn-cs"/>
              </a:rPr>
              <a:t>Clause Number in the Current Standard</a:t>
            </a:r>
          </a:p>
          <a:p>
            <a:pPr lvl="2" indent="-342900">
              <a:spcBef>
                <a:spcPts val="0"/>
              </a:spcBef>
              <a:buSzPts val="1000"/>
              <a:buFont typeface="Symbol" panose="05050102010706020507" pitchFamily="18" charset="2"/>
              <a:buChar char=""/>
              <a:tabLst>
                <a:tab pos="457200" algn="l"/>
              </a:tabLst>
            </a:pPr>
            <a:r>
              <a:rPr lang="en-US" sz="1400" b="0" dirty="0">
                <a:solidFill>
                  <a:srgbClr val="333333"/>
                </a:solidFill>
              </a:rPr>
              <a:t>There are now four possible entries in Status Column		</a:t>
            </a:r>
            <a:r>
              <a:rPr lang="en-GB" sz="1400" dirty="0">
                <a:solidFill>
                  <a:srgbClr val="333333"/>
                </a:solidFill>
                <a:cs typeface="+mn-cs"/>
              </a:rPr>
              <a:t>Project, Approved, Published, Integrated</a:t>
            </a:r>
          </a:p>
          <a:p>
            <a:pPr lvl="2" indent="-342900">
              <a:spcBef>
                <a:spcPts val="0"/>
              </a:spcBef>
              <a:buSzPts val="1000"/>
              <a:buFont typeface="Symbol" panose="05050102010706020507" pitchFamily="18" charset="2"/>
              <a:buChar char=""/>
              <a:tabLst>
                <a:tab pos="457200" algn="l"/>
              </a:tabLst>
            </a:pPr>
            <a:r>
              <a:rPr lang="en-GB" sz="1400" dirty="0">
                <a:solidFill>
                  <a:srgbClr val="333333"/>
                </a:solidFill>
                <a:cs typeface="+mn-cs"/>
              </a:rPr>
              <a:t>Set an initial trigger point, 30 days after a Standard Boards meeting, for maintenance/update of the table. </a:t>
            </a:r>
            <a:endParaRPr lang="en-US" sz="1400" dirty="0">
              <a:solidFill>
                <a:srgbClr val="333333"/>
              </a:solidFill>
              <a:cs typeface="+mn-cs"/>
            </a:endParaRPr>
          </a:p>
          <a:p>
            <a:pPr marL="1085850" lvl="2">
              <a:spcBef>
                <a:spcPts val="0"/>
              </a:spcBef>
              <a:spcAft>
                <a:spcPts val="0"/>
              </a:spcAft>
              <a:buFont typeface="Arial" panose="020B0604020202020204" pitchFamily="34" charset="0"/>
              <a:buChar char="•"/>
            </a:pPr>
            <a:r>
              <a:rPr lang="en-US" sz="1400" dirty="0">
                <a:solidFill>
                  <a:schemeClr val="tx1"/>
                </a:solidFill>
                <a:ea typeface="Times New Roman" panose="02020603050405020304" pitchFamily="18" charset="0"/>
              </a:rPr>
              <a:t>Also discussed the future consideration of frequency range applications and regulatory authorizations.  Then added some columns on the Freq-Ranges-Other-Info worksheet, Application(s), Country/Region, Regulatory Authorization </a:t>
            </a:r>
          </a:p>
          <a:p>
            <a:pPr marL="1543050" lvl="3">
              <a:spcBef>
                <a:spcPts val="0"/>
              </a:spcBef>
              <a:spcAft>
                <a:spcPts val="0"/>
              </a:spcAft>
              <a:buFont typeface="Arial" panose="020B0604020202020204" pitchFamily="34" charset="0"/>
              <a:buChar char="•"/>
            </a:pPr>
            <a:r>
              <a:rPr lang="en-US" sz="1400" dirty="0">
                <a:solidFill>
                  <a:schemeClr val="tx1"/>
                </a:solidFill>
                <a:ea typeface="Times New Roman" panose="02020603050405020304" pitchFamily="18" charset="0"/>
              </a:rPr>
              <a:t>Will use frequency range to tie the Standards-Frequency-Ranges to the Freq-Ranges-Other-Info worksheets.</a:t>
            </a:r>
          </a:p>
          <a:p>
            <a:pPr marL="1543050" lvl="3">
              <a:spcBef>
                <a:spcPts val="0"/>
              </a:spcBef>
              <a:spcAft>
                <a:spcPts val="0"/>
              </a:spcAft>
              <a:buFont typeface="Arial" panose="020B0604020202020204" pitchFamily="34" charset="0"/>
              <a:buChar char="•"/>
            </a:pPr>
            <a:r>
              <a:rPr lang="en-US" sz="1400" dirty="0">
                <a:solidFill>
                  <a:schemeClr val="tx1"/>
                </a:solidFill>
                <a:ea typeface="Times New Roman" panose="02020603050405020304" pitchFamily="18" charset="0"/>
              </a:rPr>
              <a:t>Both worksheets can be sorted by any column  and can have .Applications as column A on the Other worksheet. </a:t>
            </a:r>
          </a:p>
          <a:p>
            <a:pPr marL="1085850" lvl="2">
              <a:spcBef>
                <a:spcPts val="0"/>
              </a:spcBef>
              <a:spcAft>
                <a:spcPts val="0"/>
              </a:spcAft>
              <a:buFont typeface="Arial" panose="020B0604020202020204" pitchFamily="34" charset="0"/>
              <a:buChar char="•"/>
            </a:pPr>
            <a:r>
              <a:rPr lang="en-US" sz="1400" dirty="0">
                <a:solidFill>
                  <a:schemeClr val="tx1"/>
                </a:solidFill>
                <a:ea typeface="Times New Roman" panose="02020603050405020304" pitchFamily="18" charset="0"/>
              </a:rPr>
              <a:t>This is setting the effort up for after we find all the frequency ranges in  the standard’s today. </a:t>
            </a:r>
          </a:p>
          <a:p>
            <a:pPr marL="466725" lvl="1">
              <a:spcBef>
                <a:spcPts val="0"/>
              </a:spcBef>
              <a:spcAft>
                <a:spcPts val="0"/>
              </a:spcAft>
              <a:buFont typeface="Arial" panose="020B0604020202020204" pitchFamily="34" charset="0"/>
              <a:buChar char="•"/>
            </a:pPr>
            <a:r>
              <a:rPr lang="en-US" sz="1800" dirty="0">
                <a:solidFill>
                  <a:schemeClr val="tx1"/>
                </a:solidFill>
                <a:ea typeface="Times New Roman" panose="02020603050405020304" pitchFamily="18" charset="0"/>
              </a:rPr>
              <a:t>The next meeting will be </a:t>
            </a:r>
            <a:r>
              <a:rPr lang="en-US" sz="1800" b="1" dirty="0">
                <a:solidFill>
                  <a:schemeClr val="tx1"/>
                </a:solidFill>
                <a:ea typeface="Times New Roman" panose="02020603050405020304" pitchFamily="18" charset="0"/>
              </a:rPr>
              <a:t>next week 27jul21.  (</a:t>
            </a:r>
            <a:r>
              <a:rPr lang="en-US" sz="1800" b="0" dirty="0">
                <a:solidFill>
                  <a:schemeClr val="tx1"/>
                </a:solidFill>
                <a:ea typeface="Times New Roman" panose="02020603050405020304" pitchFamily="18" charset="0"/>
              </a:rPr>
              <a:t>call-in in backup slides here)</a:t>
            </a:r>
          </a:p>
          <a:p>
            <a:pPr marL="457200" lvl="1" indent="0">
              <a:spcBef>
                <a:spcPts val="0"/>
              </a:spcBef>
            </a:pPr>
            <a:endParaRPr lang="en-US" sz="1600" b="0" dirty="0">
              <a:solidFill>
                <a:srgbClr val="00B0F0"/>
              </a:solidFill>
              <a:ea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15</a:t>
            </a:fld>
            <a:endParaRPr lang="en-US" altLang="en-US" dirty="0"/>
          </a:p>
        </p:txBody>
      </p:sp>
      <p:sp>
        <p:nvSpPr>
          <p:cNvPr id="7" name="Date Placeholder 6"/>
          <p:cNvSpPr>
            <a:spLocks noGrp="1"/>
          </p:cNvSpPr>
          <p:nvPr>
            <p:ph type="dt" idx="15"/>
          </p:nvPr>
        </p:nvSpPr>
        <p:spPr/>
        <p:txBody>
          <a:bodyPr/>
          <a:lstStyle/>
          <a:p>
            <a:r>
              <a:rPr lang="en-US"/>
              <a:t>08jul21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64881287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990600"/>
            <a:ext cx="10744200" cy="5499383"/>
          </a:xfrm>
        </p:spPr>
        <p:txBody>
          <a:bodyPr/>
          <a:lstStyle/>
          <a:p>
            <a:pPr marL="0" marR="0">
              <a:spcBef>
                <a:spcPts val="0"/>
              </a:spcBef>
              <a:spcAft>
                <a:spcPts val="0"/>
              </a:spcAft>
              <a:buFont typeface="Arial" panose="020B0604020202020204" pitchFamily="34" charset="0"/>
              <a:buChar char="•"/>
            </a:pPr>
            <a:endParaRPr lang="en-US" sz="1600" b="0" dirty="0">
              <a:ea typeface="Calibri" panose="020F0502020204030204" pitchFamily="34" charset="0"/>
            </a:endParaRPr>
          </a:p>
          <a:p>
            <a:pPr marL="0" marR="0">
              <a:spcBef>
                <a:spcPts val="0"/>
              </a:spcBef>
              <a:spcAft>
                <a:spcPts val="0"/>
              </a:spcAft>
              <a:buFont typeface="Arial" panose="020B0604020202020204" pitchFamily="34" charset="0"/>
              <a:buChar char="•"/>
            </a:pPr>
            <a:r>
              <a:rPr lang="en-US" sz="1600" dirty="0">
                <a:ea typeface="Calibri" panose="020F0502020204030204" pitchFamily="34" charset="0"/>
              </a:rPr>
              <a:t>FCC NPRM on 60GHz coming:  </a:t>
            </a:r>
            <a:r>
              <a:rPr lang="en-US" sz="1600" b="0" dirty="0">
                <a:ea typeface="Calibri" panose="020F0502020204030204" pitchFamily="34" charset="0"/>
              </a:rPr>
              <a:t>T</a:t>
            </a:r>
            <a:r>
              <a:rPr lang="en-US" sz="1600" b="0" dirty="0">
                <a:effectLst/>
                <a:ea typeface="Calibri" panose="020F0502020204030204" pitchFamily="34" charset="0"/>
              </a:rPr>
              <a:t>he FCC tentative agenda for the July open meeting </a:t>
            </a:r>
            <a:r>
              <a:rPr lang="en-US" sz="1600" b="0" dirty="0">
                <a:ea typeface="Calibri" panose="020F0502020204030204" pitchFamily="34" charset="0"/>
              </a:rPr>
              <a:t>has an </a:t>
            </a:r>
            <a:r>
              <a:rPr lang="en-US" sz="1600" b="0" dirty="0">
                <a:effectLst/>
                <a:ea typeface="Calibri" panose="020F0502020204030204" pitchFamily="34" charset="0"/>
              </a:rPr>
              <a:t> NPRM on 60 GHz, see the Radar Sensing Technology in the list on:   </a:t>
            </a:r>
            <a:r>
              <a:rPr lang="en-US" sz="1400" b="0" u="sng" dirty="0">
                <a:solidFill>
                  <a:srgbClr val="0000FF"/>
                </a:solidFill>
                <a:effectLst/>
                <a:ea typeface="Calibri" panose="020F0502020204030204" pitchFamily="34" charset="0"/>
                <a:hlinkClick r:id="rId3"/>
              </a:rPr>
              <a:t>https://www.fcc.gov/document/fcc-announces-tentative-agenda-july-open-meeting-8</a:t>
            </a:r>
            <a:endParaRPr lang="en-US" sz="1400" b="0" dirty="0">
              <a:effectLst/>
              <a:ea typeface="Calibri" panose="020F0502020204030204" pitchFamily="34" charset="0"/>
            </a:endParaRPr>
          </a:p>
          <a:p>
            <a:pPr marL="400050" lvl="1">
              <a:spcBef>
                <a:spcPts val="0"/>
              </a:spcBef>
              <a:spcAft>
                <a:spcPts val="0"/>
              </a:spcAft>
              <a:buFont typeface="Arial" panose="020B0604020202020204" pitchFamily="34" charset="0"/>
              <a:buChar char="•"/>
            </a:pPr>
            <a:r>
              <a:rPr lang="en-US" sz="1400" b="0" dirty="0">
                <a:effectLst/>
                <a:ea typeface="Calibri" panose="020F0502020204030204" pitchFamily="34" charset="0"/>
              </a:rPr>
              <a:t>Allowing Expanded Flexibility and Opportunities for Radar Operation in the 57-64 GHz band</a:t>
            </a:r>
          </a:p>
          <a:p>
            <a:pPr marL="800100" lvl="2">
              <a:spcBef>
                <a:spcPts val="0"/>
              </a:spcBef>
              <a:spcAft>
                <a:spcPts val="0"/>
              </a:spcAft>
              <a:buFont typeface="Arial" panose="020B0604020202020204" pitchFamily="34" charset="0"/>
              <a:buChar char="•"/>
            </a:pPr>
            <a:r>
              <a:rPr lang="en-US" sz="1400" b="0" dirty="0">
                <a:effectLst/>
                <a:ea typeface="Calibri" panose="020F0502020204030204" pitchFamily="34" charset="0"/>
              </a:rPr>
              <a:t>Notice of Proposed Rulemaking – ET Docket No. 21-264</a:t>
            </a:r>
            <a:r>
              <a:rPr lang="en-US" sz="1400" dirty="0">
                <a:ea typeface="Calibri" panose="020F0502020204030204" pitchFamily="34" charset="0"/>
              </a:rPr>
              <a:t> </a:t>
            </a:r>
            <a:r>
              <a:rPr lang="en-US" sz="1400" b="0" u="sng" dirty="0">
                <a:solidFill>
                  <a:srgbClr val="0000FF"/>
                </a:solidFill>
                <a:effectLst/>
                <a:ea typeface="Calibri" panose="020F0502020204030204" pitchFamily="34" charset="0"/>
                <a:hlinkClick r:id="rId4"/>
              </a:rPr>
              <a:t>https://docs.fcc.gov/public/attachments/DOC-373482A1.pdf</a:t>
            </a:r>
            <a:endParaRPr lang="en-US" sz="1400" b="0" u="sng" dirty="0">
              <a:solidFill>
                <a:srgbClr val="0000FF"/>
              </a:solidFill>
              <a:ea typeface="Calibri" panose="020F0502020204030204" pitchFamily="34" charset="0"/>
            </a:endParaRPr>
          </a:p>
          <a:p>
            <a:pPr marL="400050" lvl="1">
              <a:spcBef>
                <a:spcPts val="0"/>
              </a:spcBef>
              <a:spcAft>
                <a:spcPts val="0"/>
              </a:spcAft>
              <a:buFont typeface="Arial" panose="020B0604020202020204" pitchFamily="34" charset="0"/>
              <a:buChar char="•"/>
            </a:pPr>
            <a:r>
              <a:rPr lang="en-US" sz="1400" b="0" u="sng" dirty="0">
                <a:solidFill>
                  <a:srgbClr val="0000FF"/>
                </a:solidFill>
                <a:effectLst/>
                <a:ea typeface="Calibri" panose="020F0502020204030204" pitchFamily="34" charset="0"/>
                <a:hlinkClick r:id="rId5"/>
              </a:rPr>
              <a:t>https://mentor.ieee.org/802.18/dcn/21/18-21-0079-00-0000-fcc-nprm-allowing-expanded-flexibility-for-radar-operation-in-57-64-ghz-band.docx</a:t>
            </a:r>
            <a:r>
              <a:rPr lang="en-US" sz="1400" b="0" dirty="0">
                <a:effectLst/>
                <a:ea typeface="Calibri" panose="020F0502020204030204" pitchFamily="34" charset="0"/>
              </a:rPr>
              <a:t>   44 seek comments</a:t>
            </a:r>
          </a:p>
          <a:p>
            <a:pPr marL="400050" lvl="1">
              <a:spcBef>
                <a:spcPts val="0"/>
              </a:spcBef>
              <a:spcAft>
                <a:spcPts val="0"/>
              </a:spcAft>
              <a:buFont typeface="Arial" panose="020B0604020202020204" pitchFamily="34" charset="0"/>
              <a:buChar char="•"/>
            </a:pPr>
            <a:r>
              <a:rPr lang="en-US" sz="1400" dirty="0">
                <a:ea typeface="Calibri" panose="020F0502020204030204" pitchFamily="34" charset="0"/>
              </a:rPr>
              <a:t>Abstract in notes on this slide.</a:t>
            </a:r>
          </a:p>
          <a:p>
            <a:pPr marL="400050" lvl="1">
              <a:spcBef>
                <a:spcPts val="0"/>
              </a:spcBef>
              <a:spcAft>
                <a:spcPts val="0"/>
              </a:spcAft>
              <a:buFont typeface="Arial" panose="020B0604020202020204" pitchFamily="34" charset="0"/>
              <a:buChar char="•"/>
            </a:pPr>
            <a:r>
              <a:rPr lang="en-US" sz="1400" b="0" dirty="0">
                <a:solidFill>
                  <a:srgbClr val="191919"/>
                </a:solidFill>
                <a:effectLst/>
                <a:ea typeface="Calibri" panose="020F0502020204030204" pitchFamily="34" charset="0"/>
              </a:rPr>
              <a:t>Will monitor un</a:t>
            </a:r>
            <a:r>
              <a:rPr lang="en-US" sz="1400" b="0" dirty="0">
                <a:solidFill>
                  <a:srgbClr val="191919"/>
                </a:solidFill>
                <a:ea typeface="Calibri" panose="020F0502020204030204" pitchFamily="34" charset="0"/>
              </a:rPr>
              <a:t>til the July open meeting, though if anyone wants us to consider comments, please send some text along to get started. </a:t>
            </a:r>
            <a:r>
              <a:rPr lang="en-US" sz="1400" dirty="0">
                <a:solidFill>
                  <a:srgbClr val="191919"/>
                </a:solidFill>
                <a:effectLst/>
                <a:ea typeface="Calibri" panose="020F0502020204030204" pitchFamily="34" charset="0"/>
              </a:rPr>
              <a:t> </a:t>
            </a:r>
          </a:p>
          <a:p>
            <a:pPr marL="400050" lvl="1">
              <a:spcBef>
                <a:spcPts val="0"/>
              </a:spcBef>
              <a:spcAft>
                <a:spcPts val="0"/>
              </a:spcAft>
              <a:buFont typeface="Arial" panose="020B0604020202020204" pitchFamily="34" charset="0"/>
              <a:buChar char="•"/>
            </a:pPr>
            <a:endParaRPr lang="en-US" sz="1400" dirty="0">
              <a:solidFill>
                <a:srgbClr val="191919"/>
              </a:solidFill>
              <a:ea typeface="Calibri" panose="020F0502020204030204" pitchFamily="34" charset="0"/>
            </a:endParaRPr>
          </a:p>
          <a:p>
            <a:pPr marL="238125" marR="0">
              <a:spcBef>
                <a:spcPts val="0"/>
              </a:spcBef>
              <a:spcAft>
                <a:spcPts val="0"/>
              </a:spcAft>
              <a:buFont typeface="Arial" panose="020B0604020202020204" pitchFamily="34" charset="0"/>
              <a:buChar char="•"/>
            </a:pPr>
            <a:endParaRPr lang="en-US" sz="1800" dirty="0">
              <a:ea typeface="Calibri" panose="020F0502020204030204" pitchFamily="34" charset="0"/>
            </a:endParaRPr>
          </a:p>
          <a:p>
            <a:pPr marL="238125" marR="0">
              <a:spcBef>
                <a:spcPts val="0"/>
              </a:spcBef>
              <a:spcAft>
                <a:spcPts val="0"/>
              </a:spcAft>
              <a:buFont typeface="Arial" panose="020B0604020202020204" pitchFamily="34" charset="0"/>
              <a:buChar char="•"/>
            </a:pPr>
            <a:r>
              <a:rPr lang="en-US" sz="1600" dirty="0">
                <a:ea typeface="Calibri" panose="020F0502020204030204" pitchFamily="34" charset="0"/>
              </a:rPr>
              <a:t>FCC NPRM </a:t>
            </a:r>
            <a:r>
              <a:rPr lang="en-US" sz="1600" b="1" dirty="0">
                <a:solidFill>
                  <a:srgbClr val="333333"/>
                </a:solidFill>
                <a:effectLst/>
                <a:ea typeface="Times New Roman" panose="02020603050405020304" pitchFamily="18" charset="0"/>
              </a:rPr>
              <a:t>for Wireless Microphones: </a:t>
            </a:r>
            <a:r>
              <a:rPr lang="en-US" sz="1600" b="1" dirty="0">
                <a:solidFill>
                  <a:srgbClr val="4C4C4C"/>
                </a:solidFill>
                <a:effectLst/>
                <a:ea typeface="Times New Roman" panose="02020603050405020304" pitchFamily="18" charset="0"/>
              </a:rPr>
              <a:t>TV Bands, 600 MHz Guard Band, 600 MHz Duplex Gap, and the 941.5-944 MHz, 944-952 MHz, 952.850-956.250 MHz, 956.45-959.85 MHz, </a:t>
            </a:r>
            <a:r>
              <a:rPr lang="en-US" sz="1600" dirty="0">
                <a:solidFill>
                  <a:srgbClr val="4C4C4C"/>
                </a:solidFill>
                <a:effectLst/>
                <a:ea typeface="Times New Roman" panose="02020603050405020304" pitchFamily="18" charset="0"/>
              </a:rPr>
              <a:t>1435-1525 MHz</a:t>
            </a:r>
            <a:r>
              <a:rPr lang="en-US" sz="1600" b="0" dirty="0">
                <a:solidFill>
                  <a:srgbClr val="4C4C4C"/>
                </a:solidFill>
                <a:effectLst/>
                <a:ea typeface="Times New Roman" panose="02020603050405020304" pitchFamily="18" charset="0"/>
              </a:rPr>
              <a:t>, </a:t>
            </a:r>
            <a:r>
              <a:rPr lang="en-US" sz="1600" b="1" dirty="0">
                <a:solidFill>
                  <a:srgbClr val="4C4C4C"/>
                </a:solidFill>
                <a:effectLst/>
                <a:ea typeface="Times New Roman" panose="02020603050405020304" pitchFamily="18" charset="0"/>
              </a:rPr>
              <a:t>6875-6900 MHz and 7100-7125 MHz Bands</a:t>
            </a:r>
          </a:p>
          <a:p>
            <a:pPr marL="638175" lvl="1">
              <a:spcBef>
                <a:spcPts val="0"/>
              </a:spcBef>
              <a:spcAft>
                <a:spcPts val="0"/>
              </a:spcAft>
              <a:buFont typeface="Arial" panose="020B0604020202020204" pitchFamily="34" charset="0"/>
              <a:buChar char="•"/>
            </a:pPr>
            <a:r>
              <a:rPr lang="en-US" sz="1400" b="1" i="0" u="none" strike="noStrike" kern="1200" dirty="0">
                <a:solidFill>
                  <a:srgbClr val="000000"/>
                </a:solidFill>
                <a:effectLst/>
                <a:ea typeface="Times New Roman" panose="02020603050405020304" pitchFamily="18" charset="0"/>
              </a:rPr>
              <a:t>FR Document:</a:t>
            </a:r>
            <a:r>
              <a:rPr lang="en-US" sz="1400" b="0" i="0" u="none" strike="noStrike" kern="1200" dirty="0">
                <a:solidFill>
                  <a:srgbClr val="000000"/>
                </a:solidFill>
                <a:effectLst/>
                <a:ea typeface="Times New Roman" panose="02020603050405020304" pitchFamily="18" charset="0"/>
              </a:rPr>
              <a:t> </a:t>
            </a:r>
            <a:r>
              <a:rPr lang="en-US" sz="1400" b="0" i="0" u="sng" strike="noStrike" kern="1200" dirty="0">
                <a:solidFill>
                  <a:srgbClr val="3071A9"/>
                </a:solidFill>
                <a:effectLst/>
                <a:ea typeface="Times New Roman" panose="02020603050405020304" pitchFamily="18" charset="0"/>
                <a:hlinkClick r:id="rId6"/>
              </a:rPr>
              <a:t>2021-10716</a:t>
            </a:r>
            <a:r>
              <a:rPr lang="en-US" sz="1400" b="0" kern="1200" dirty="0">
                <a:ea typeface="Times New Roman" panose="02020603050405020304" pitchFamily="18" charset="0"/>
              </a:rPr>
              <a:t>; </a:t>
            </a:r>
            <a:r>
              <a:rPr lang="en-US" sz="1400" b="1" i="0" u="none" strike="noStrike" kern="1200" dirty="0">
                <a:solidFill>
                  <a:srgbClr val="000000"/>
                </a:solidFill>
                <a:effectLst/>
                <a:ea typeface="Times New Roman" panose="02020603050405020304" pitchFamily="18" charset="0"/>
              </a:rPr>
              <a:t>Citation:</a:t>
            </a:r>
            <a:r>
              <a:rPr lang="en-US" sz="1400" b="0" i="0" u="none" strike="noStrike" kern="1200" dirty="0">
                <a:solidFill>
                  <a:srgbClr val="000000"/>
                </a:solidFill>
                <a:effectLst/>
                <a:ea typeface="Times New Roman" panose="02020603050405020304" pitchFamily="18" charset="0"/>
              </a:rPr>
              <a:t> 86 FR 35046; </a:t>
            </a:r>
            <a:r>
              <a:rPr lang="en-US" sz="1400" b="0" i="0" u="sng" strike="noStrike" kern="1200" dirty="0">
                <a:solidFill>
                  <a:srgbClr val="3071A9"/>
                </a:solidFill>
                <a:effectLst/>
                <a:ea typeface="Times New Roman" panose="02020603050405020304" pitchFamily="18" charset="0"/>
                <a:hlinkClick r:id="rId7"/>
              </a:rPr>
              <a:t>PDF</a:t>
            </a:r>
            <a:r>
              <a:rPr lang="en-US" sz="1400" b="1" i="0" u="none" strike="noStrike" kern="1200" dirty="0">
                <a:solidFill>
                  <a:srgbClr val="000000"/>
                </a:solidFill>
                <a:effectLst/>
                <a:ea typeface="Times New Roman" panose="02020603050405020304" pitchFamily="18" charset="0"/>
              </a:rPr>
              <a:t> </a:t>
            </a:r>
            <a:r>
              <a:rPr lang="en-US" sz="1400" b="0" i="0" u="none" strike="noStrike" kern="1200" dirty="0">
                <a:solidFill>
                  <a:srgbClr val="000000"/>
                </a:solidFill>
                <a:effectLst/>
                <a:ea typeface="Times New Roman" panose="02020603050405020304" pitchFamily="18" charset="0"/>
              </a:rPr>
              <a:t>Pages 35046-35058 </a:t>
            </a:r>
            <a:r>
              <a:rPr lang="en-US" sz="1400" b="0" i="1" u="none" strike="noStrike" kern="1200" dirty="0">
                <a:solidFill>
                  <a:srgbClr val="000000"/>
                </a:solidFill>
                <a:effectLst/>
                <a:ea typeface="Times New Roman" panose="02020603050405020304" pitchFamily="18" charset="0"/>
              </a:rPr>
              <a:t>(13 pages); </a:t>
            </a:r>
            <a:r>
              <a:rPr lang="en-US" sz="1400" b="0" i="0" u="sng" strike="noStrike" kern="1200" dirty="0">
                <a:solidFill>
                  <a:srgbClr val="3071A9"/>
                </a:solidFill>
                <a:effectLst/>
                <a:ea typeface="Times New Roman" panose="02020603050405020304" pitchFamily="18" charset="0"/>
                <a:hlinkClick r:id="rId8"/>
              </a:rPr>
              <a:t>Permalink</a:t>
            </a:r>
            <a:r>
              <a:rPr lang="en-US" sz="1400" b="1" i="0" u="none" strike="noStrike" kern="1200" dirty="0">
                <a:solidFill>
                  <a:srgbClr val="000000"/>
                </a:solidFill>
                <a:effectLst/>
                <a:ea typeface="Times New Roman" panose="02020603050405020304" pitchFamily="18" charset="0"/>
              </a:rPr>
              <a:t> </a:t>
            </a:r>
            <a:endParaRPr lang="en-US" sz="1400" b="0" dirty="0"/>
          </a:p>
          <a:p>
            <a:pPr marL="238125">
              <a:spcBef>
                <a:spcPts val="0"/>
              </a:spcBef>
              <a:spcAft>
                <a:spcPts val="0"/>
              </a:spcAft>
              <a:buFont typeface="Arial" panose="020B0604020202020204" pitchFamily="34" charset="0"/>
              <a:buChar char="•"/>
            </a:pPr>
            <a:r>
              <a:rPr lang="en-US" sz="1400" b="0" dirty="0">
                <a:solidFill>
                  <a:srgbClr val="333333"/>
                </a:solidFill>
              </a:rPr>
              <a:t>Comments are due </a:t>
            </a:r>
            <a:r>
              <a:rPr lang="en-US" sz="1400" dirty="0">
                <a:solidFill>
                  <a:srgbClr val="333333"/>
                </a:solidFill>
              </a:rPr>
              <a:t>August 2, 2021. </a:t>
            </a:r>
            <a:r>
              <a:rPr lang="en-US" sz="1400" b="0" dirty="0">
                <a:solidFill>
                  <a:srgbClr val="333333"/>
                </a:solidFill>
              </a:rPr>
              <a:t>Reply comments are due August 30, 2021.</a:t>
            </a:r>
            <a:endParaRPr lang="en-US" sz="1400" dirty="0">
              <a:ea typeface="Calibri" panose="020F0502020204030204" pitchFamily="34" charset="0"/>
            </a:endParaRPr>
          </a:p>
          <a:p>
            <a:pPr marL="0" fontAlgn="ctr">
              <a:spcBef>
                <a:spcPts val="0"/>
              </a:spcBef>
              <a:spcAft>
                <a:spcPts val="0"/>
              </a:spcAft>
              <a:buFont typeface="Arial" panose="020B0604020202020204" pitchFamily="34" charset="0"/>
              <a:buChar char="•"/>
            </a:pPr>
            <a:r>
              <a:rPr lang="en-US" sz="1400" b="0" dirty="0">
                <a:ea typeface="Calibri" panose="020F0502020204030204" pitchFamily="34" charset="0"/>
              </a:rPr>
              <a:t>Abstract in notes on this slide.</a:t>
            </a:r>
          </a:p>
          <a:p>
            <a:pPr marL="0" fontAlgn="ctr">
              <a:spcBef>
                <a:spcPts val="0"/>
              </a:spcBef>
              <a:spcAft>
                <a:spcPts val="0"/>
              </a:spcAft>
              <a:buFont typeface="Arial" panose="020B0604020202020204" pitchFamily="34" charset="0"/>
              <a:buChar char="•"/>
            </a:pPr>
            <a:r>
              <a:rPr lang="en-US" sz="1400" b="0" dirty="0">
                <a:solidFill>
                  <a:srgbClr val="191919"/>
                </a:solidFill>
                <a:effectLst/>
                <a:ea typeface="Calibri" panose="020F0502020204030204" pitchFamily="34" charset="0"/>
              </a:rPr>
              <a:t>If </a:t>
            </a:r>
            <a:r>
              <a:rPr lang="en-US" sz="1400" b="0" dirty="0">
                <a:solidFill>
                  <a:srgbClr val="191919"/>
                </a:solidFill>
                <a:ea typeface="Calibri" panose="020F0502020204030204" pitchFamily="34" charset="0"/>
              </a:rPr>
              <a:t>anyone wants us to consider comments, please send some text along to get started, we would need to approve by 15july. </a:t>
            </a:r>
            <a:endParaRPr lang="en-US" sz="1400" dirty="0">
              <a:ea typeface="Calibri" panose="020F0502020204030204" pitchFamily="34"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16</a:t>
            </a:fld>
            <a:endParaRPr lang="en-US" altLang="en-US" dirty="0"/>
          </a:p>
        </p:txBody>
      </p:sp>
      <p:sp>
        <p:nvSpPr>
          <p:cNvPr id="7" name="Date Placeholder 6"/>
          <p:cNvSpPr>
            <a:spLocks noGrp="1"/>
          </p:cNvSpPr>
          <p:nvPr>
            <p:ph type="dt" idx="15"/>
          </p:nvPr>
        </p:nvSpPr>
        <p:spPr/>
        <p:txBody>
          <a:bodyPr/>
          <a:lstStyle/>
          <a:p>
            <a:r>
              <a:rPr lang="en-US"/>
              <a:t>08jul21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10" name="Title 1">
            <a:extLst>
              <a:ext uri="{FF2B5EF4-FFF2-40B4-BE49-F238E27FC236}">
                <a16:creationId xmlns:a16="http://schemas.microsoft.com/office/drawing/2014/main" id="{36C2339B-3C83-4D21-8279-CAFCD3D3B95E}"/>
              </a:ext>
            </a:extLst>
          </p:cNvPr>
          <p:cNvSpPr>
            <a:spLocks noGrp="1"/>
          </p:cNvSpPr>
          <p:nvPr>
            <p:ph type="title"/>
          </p:nvPr>
        </p:nvSpPr>
        <p:spPr>
          <a:xfrm>
            <a:off x="2222890" y="631900"/>
            <a:ext cx="7843449" cy="464123"/>
          </a:xfrm>
        </p:spPr>
        <p:txBody>
          <a:bodyPr/>
          <a:lstStyle/>
          <a:p>
            <a:r>
              <a:rPr lang="en-US" sz="2000" dirty="0">
                <a:solidFill>
                  <a:srgbClr val="333333"/>
                </a:solidFill>
                <a:ea typeface="Times New Roman" panose="02020603050405020304" pitchFamily="18" charset="0"/>
              </a:rPr>
              <a:t>General Discussion – any feedback? </a:t>
            </a:r>
            <a:endParaRPr lang="en-US" sz="2000" dirty="0"/>
          </a:p>
        </p:txBody>
      </p:sp>
    </p:spTree>
    <p:extLst>
      <p:ext uri="{BB962C8B-B14F-4D97-AF65-F5344CB8AC3E}">
        <p14:creationId xmlns:p14="http://schemas.microsoft.com/office/powerpoint/2010/main" val="209821953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2890" y="631900"/>
            <a:ext cx="7770813" cy="470774"/>
          </a:xfrm>
        </p:spPr>
        <p:txBody>
          <a:bodyPr/>
          <a:lstStyle/>
          <a:p>
            <a:r>
              <a:rPr lang="en-US" altLang="en-US" sz="2400" dirty="0"/>
              <a:t>Actions Required</a:t>
            </a:r>
            <a:endParaRPr lang="en-US" sz="2400" dirty="0"/>
          </a:p>
        </p:txBody>
      </p:sp>
      <p:sp>
        <p:nvSpPr>
          <p:cNvPr id="3" name="Content Placeholder 2"/>
          <p:cNvSpPr>
            <a:spLocks noGrp="1"/>
          </p:cNvSpPr>
          <p:nvPr>
            <p:ph idx="1"/>
          </p:nvPr>
        </p:nvSpPr>
        <p:spPr>
          <a:xfrm>
            <a:off x="891540" y="1102674"/>
            <a:ext cx="10820400" cy="3697926"/>
          </a:xfrm>
        </p:spPr>
        <p:txBody>
          <a:bodyPr/>
          <a:lstStyle/>
          <a:p>
            <a:pPr marL="285750" indent="-285750">
              <a:buClrTx/>
              <a:buFont typeface="Wingdings" panose="05000000000000000000" pitchFamily="2" charset="2"/>
              <a:buChar char="n"/>
            </a:pPr>
            <a:r>
              <a:rPr lang="en-US" sz="1800" b="0" dirty="0">
                <a:solidFill>
                  <a:schemeClr val="tx1"/>
                </a:solidFill>
                <a:ea typeface="Times New Roman" panose="02020603050405020304" pitchFamily="18" charset="0"/>
              </a:rPr>
              <a:t>chair – add link to OJEU and upload to mentor the decision</a:t>
            </a:r>
          </a:p>
          <a:p>
            <a:pPr marL="285750" indent="-285750">
              <a:buClrTx/>
              <a:buFont typeface="Wingdings" panose="05000000000000000000" pitchFamily="2" charset="2"/>
              <a:buChar char="n"/>
            </a:pPr>
            <a:r>
              <a:rPr lang="en-US" sz="1800" b="0" dirty="0">
                <a:solidFill>
                  <a:schemeClr val="tx1"/>
                </a:solidFill>
                <a:ea typeface="Times New Roman" panose="02020603050405020304" pitchFamily="18" charset="0"/>
              </a:rPr>
              <a:t>chair – plenary agenda add 1) review affiliation on voters list (.18 web site) and let VC know if changes are needed.  2) reminder registration fee is required for the plenary.</a:t>
            </a:r>
          </a:p>
          <a:p>
            <a:pPr marL="285750" indent="-285750">
              <a:buClr>
                <a:srgbClr val="00B0F0"/>
              </a:buClr>
              <a:buFont typeface="Wingdings" panose="05000000000000000000" pitchFamily="2" charset="2"/>
              <a:buChar char="q"/>
            </a:pPr>
            <a:r>
              <a:rPr lang="en-US" sz="1800" b="0" dirty="0">
                <a:solidFill>
                  <a:srgbClr val="00B0F0"/>
                </a:solidFill>
                <a:ea typeface="Times New Roman" panose="02020603050405020304" pitchFamily="18" charset="0"/>
              </a:rPr>
              <a:t>chair - add </a:t>
            </a:r>
            <a:r>
              <a:rPr lang="en-US" sz="1800" b="0" dirty="0" err="1">
                <a:solidFill>
                  <a:srgbClr val="00B0F0"/>
                </a:solidFill>
                <a:ea typeface="Times New Roman" panose="02020603050405020304" pitchFamily="18" charset="0"/>
              </a:rPr>
              <a:t>WIinnforum</a:t>
            </a:r>
            <a:r>
              <a:rPr lang="en-US" sz="1800" b="0" dirty="0">
                <a:solidFill>
                  <a:srgbClr val="00B0F0"/>
                </a:solidFill>
                <a:ea typeface="Times New Roman" panose="02020603050405020304" pitchFamily="18" charset="0"/>
              </a:rPr>
              <a:t> notes from last week for plenary agenda and its additional attendees. </a:t>
            </a:r>
          </a:p>
          <a:p>
            <a:pPr marL="285750" indent="-285750">
              <a:buClr>
                <a:srgbClr val="00B0F0"/>
              </a:buClr>
              <a:buFont typeface="Wingdings" panose="05000000000000000000" pitchFamily="2" charset="2"/>
              <a:buChar char="q"/>
            </a:pPr>
            <a:r>
              <a:rPr lang="en-US" sz="1800" b="0" dirty="0">
                <a:solidFill>
                  <a:srgbClr val="00B0F0"/>
                </a:solidFill>
                <a:ea typeface="Times New Roman" panose="02020603050405020304" pitchFamily="18" charset="0"/>
              </a:rPr>
              <a:t>chair - review slide form .11 on fee reminder for RR-TAG agenda. </a:t>
            </a:r>
          </a:p>
          <a:p>
            <a:pPr marL="285750" indent="-285750">
              <a:buClr>
                <a:srgbClr val="00B0F0"/>
              </a:buClr>
              <a:buFont typeface="Wingdings" panose="05000000000000000000" pitchFamily="2" charset="2"/>
              <a:buChar char="q"/>
            </a:pPr>
            <a:endParaRPr lang="en-US" sz="1800" b="0" dirty="0">
              <a:solidFill>
                <a:srgbClr val="00B0F0"/>
              </a:solidFill>
              <a:ea typeface="Times New Roman" panose="02020603050405020304" pitchFamily="18" charset="0"/>
            </a:endParaRPr>
          </a:p>
          <a:p>
            <a:pPr marL="285750" indent="-285750">
              <a:buClr>
                <a:srgbClr val="00B0F0"/>
              </a:buClr>
              <a:buFont typeface="Wingdings" panose="05000000000000000000" pitchFamily="2" charset="2"/>
              <a:buChar char="q"/>
            </a:pPr>
            <a:r>
              <a:rPr lang="en-US" sz="1800" b="0" dirty="0">
                <a:solidFill>
                  <a:schemeClr val="tx1"/>
                </a:solidFill>
                <a:ea typeface="Times New Roman" panose="02020603050405020304" pitchFamily="18" charset="0"/>
              </a:rPr>
              <a:t>All – input for a table of countries implementing 6GHz and a brief summary of their rules, consultations, etc.  </a:t>
            </a:r>
          </a:p>
          <a:p>
            <a:pPr marL="685800" lvl="1">
              <a:buClr>
                <a:srgbClr val="00B0F0"/>
              </a:buClr>
              <a:buFont typeface="Arial" panose="020B0604020202020204" pitchFamily="34" charset="0"/>
              <a:buChar char="•"/>
            </a:pPr>
            <a:r>
              <a:rPr lang="en-US" sz="1600" b="0" dirty="0">
                <a:solidFill>
                  <a:schemeClr val="tx1"/>
                </a:solidFill>
                <a:ea typeface="Times New Roman" panose="02020603050405020304" pitchFamily="18" charset="0"/>
              </a:rPr>
              <a:t>Note: seems this </a:t>
            </a:r>
            <a:r>
              <a:rPr lang="en-US" sz="1600" dirty="0">
                <a:solidFill>
                  <a:schemeClr val="tx1"/>
                </a:solidFill>
                <a:ea typeface="Times New Roman" panose="02020603050405020304" pitchFamily="18" charset="0"/>
              </a:rPr>
              <a:t>been</a:t>
            </a:r>
            <a:r>
              <a:rPr lang="en-US" sz="1600" b="0" dirty="0">
                <a:solidFill>
                  <a:schemeClr val="tx1"/>
                </a:solidFill>
                <a:ea typeface="Times New Roman" panose="02020603050405020304" pitchFamily="18" charset="0"/>
              </a:rPr>
              <a:t> Overcome By Events.  After some review,  not seeing the output will be that beneficial for effort.</a:t>
            </a:r>
          </a:p>
          <a:p>
            <a:pPr marL="685800" lvl="1">
              <a:buClr>
                <a:srgbClr val="00B0F0"/>
              </a:buClr>
              <a:buFont typeface="Arial" panose="020B0604020202020204" pitchFamily="34" charset="0"/>
              <a:buChar char="•"/>
            </a:pPr>
            <a:r>
              <a:rPr lang="en-US" sz="1600" dirty="0">
                <a:solidFill>
                  <a:schemeClr val="tx1"/>
                </a:solidFill>
                <a:ea typeface="Times New Roman" panose="02020603050405020304" pitchFamily="18" charset="0"/>
              </a:rPr>
              <a:t>Okay to drop, at least for now? </a:t>
            </a:r>
            <a:r>
              <a:rPr lang="en-US" sz="1600" b="1" dirty="0">
                <a:solidFill>
                  <a:schemeClr val="tx1"/>
                </a:solidFill>
                <a:ea typeface="Times New Roman" panose="02020603050405020304" pitchFamily="18" charset="0"/>
              </a:rPr>
              <a:t>__yes, drop for now. ___</a:t>
            </a:r>
          </a:p>
          <a:p>
            <a:pPr marL="285750" indent="-285750">
              <a:buClr>
                <a:srgbClr val="00B0F0"/>
              </a:buClr>
              <a:buFont typeface="Wingdings" panose="05000000000000000000" pitchFamily="2" charset="2"/>
              <a:buChar char="q"/>
            </a:pPr>
            <a:endParaRPr lang="en-US" altLang="en-US" sz="1400" b="0" dirty="0">
              <a:solidFill>
                <a:srgbClr val="00B0F0"/>
              </a:solidFill>
            </a:endParaRPr>
          </a:p>
          <a:p>
            <a:pPr marL="285750" indent="-285750">
              <a:buClr>
                <a:srgbClr val="00B0F0"/>
              </a:buClr>
              <a:buFont typeface="Wingdings" panose="05000000000000000000" pitchFamily="2" charset="2"/>
              <a:buChar char="q"/>
            </a:pPr>
            <a:r>
              <a:rPr lang="en-US" altLang="en-US" sz="1600" b="0" dirty="0">
                <a:solidFill>
                  <a:srgbClr val="00B0F0"/>
                </a:solidFill>
              </a:rPr>
              <a:t>All – ongoing – bring to RR-TAG info they hear, e.g. different country consultations, on the WRC-23 AIs we are interested in. </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17</a:t>
            </a:fld>
            <a:endParaRPr lang="en-US" altLang="en-US" dirty="0"/>
          </a:p>
        </p:txBody>
      </p:sp>
      <p:sp>
        <p:nvSpPr>
          <p:cNvPr id="7" name="Date Placeholder 6"/>
          <p:cNvSpPr>
            <a:spLocks noGrp="1"/>
          </p:cNvSpPr>
          <p:nvPr>
            <p:ph type="dt" idx="15"/>
          </p:nvPr>
        </p:nvSpPr>
        <p:spPr/>
        <p:txBody>
          <a:bodyPr/>
          <a:lstStyle/>
          <a:p>
            <a:r>
              <a:rPr lang="en-US"/>
              <a:t>08jul21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4" name="TextBox 3">
            <a:extLst>
              <a:ext uri="{FF2B5EF4-FFF2-40B4-BE49-F238E27FC236}">
                <a16:creationId xmlns:a16="http://schemas.microsoft.com/office/drawing/2014/main" id="{DDC756CB-F5BD-4F9C-92E7-62908B0C2DDA}"/>
              </a:ext>
            </a:extLst>
          </p:cNvPr>
          <p:cNvSpPr txBox="1"/>
          <p:nvPr/>
        </p:nvSpPr>
        <p:spPr>
          <a:xfrm>
            <a:off x="914400" y="4937373"/>
            <a:ext cx="10475383" cy="1615827"/>
          </a:xfrm>
          <a:prstGeom prst="rect">
            <a:avLst/>
          </a:prstGeom>
          <a:noFill/>
        </p:spPr>
        <p:txBody>
          <a:bodyPr wrap="square" rtlCol="0">
            <a:spAutoFit/>
          </a:bodyPr>
          <a:lstStyle/>
          <a:p>
            <a:pPr>
              <a:spcBef>
                <a:spcPts val="0"/>
              </a:spcBef>
              <a:buFont typeface="Arial" panose="020B0604020202020204" pitchFamily="34" charset="0"/>
              <a:buChar char="•"/>
            </a:pPr>
            <a:r>
              <a:rPr lang="en-US" sz="1400" dirty="0">
                <a:solidFill>
                  <a:schemeClr val="tx1"/>
                </a:solidFill>
              </a:rPr>
              <a:t>Monitor:  </a:t>
            </a:r>
          </a:p>
          <a:p>
            <a:pPr lvl="1">
              <a:spcBef>
                <a:spcPts val="0"/>
              </a:spcBef>
              <a:buFont typeface="Arial" panose="020B0604020202020204" pitchFamily="34" charset="0"/>
              <a:buChar char="•"/>
            </a:pPr>
            <a:r>
              <a:rPr lang="en-US" sz="1200" dirty="0">
                <a:solidFill>
                  <a:schemeClr val="tx1"/>
                </a:solidFill>
              </a:rPr>
              <a:t>WPT use of license-exempt bands and UWB in cell phones</a:t>
            </a:r>
          </a:p>
          <a:p>
            <a:pPr lvl="1">
              <a:spcBef>
                <a:spcPts val="0"/>
              </a:spcBef>
              <a:buFont typeface="Arial" panose="020B0604020202020204" pitchFamily="34" charset="0"/>
              <a:buChar char="•"/>
            </a:pPr>
            <a:r>
              <a:rPr lang="en-US" sz="1200" dirty="0">
                <a:solidFill>
                  <a:schemeClr val="tx1"/>
                </a:solidFill>
              </a:rPr>
              <a:t>Digital Divide, how can we help? </a:t>
            </a:r>
          </a:p>
          <a:p>
            <a:pPr>
              <a:spcBef>
                <a:spcPts val="0"/>
              </a:spcBef>
              <a:buFont typeface="Arial" panose="020B0604020202020204" pitchFamily="34" charset="0"/>
              <a:buChar char="•"/>
            </a:pPr>
            <a:r>
              <a:rPr lang="en-US" sz="1400" dirty="0">
                <a:solidFill>
                  <a:schemeClr val="tx1"/>
                </a:solidFill>
              </a:rPr>
              <a:t>General Info:  </a:t>
            </a:r>
          </a:p>
          <a:p>
            <a:pPr lvl="1">
              <a:spcBef>
                <a:spcPts val="0"/>
              </a:spcBef>
              <a:buFont typeface="Arial" panose="020B0604020202020204" pitchFamily="34" charset="0"/>
              <a:buChar char="•"/>
            </a:pPr>
            <a:r>
              <a:rPr lang="en-US" sz="1200" dirty="0">
                <a:solidFill>
                  <a:schemeClr val="tx1"/>
                </a:solidFill>
              </a:rPr>
              <a:t>Latest Cisco Annual Internet Report, 	</a:t>
            </a:r>
          </a:p>
          <a:p>
            <a:pPr marL="914400" lvl="2" indent="0">
              <a:spcBef>
                <a:spcPts val="0"/>
              </a:spcBef>
            </a:pPr>
            <a:r>
              <a:rPr lang="en-US" sz="1100" dirty="0">
                <a:hlinkClick r:id="rId3"/>
              </a:rPr>
              <a:t>https://www.cisco.com/c/en/us/solutions/executive-perspectives/annual-internet-report/air-highlights.html</a:t>
            </a:r>
            <a:endParaRPr lang="en-US" sz="1100" dirty="0"/>
          </a:p>
          <a:p>
            <a:pPr lvl="1">
              <a:spcBef>
                <a:spcPts val="0"/>
              </a:spcBef>
              <a:buFont typeface="Arial" panose="020B0604020202020204" pitchFamily="34" charset="0"/>
              <a:buChar char="•"/>
            </a:pPr>
            <a:r>
              <a:rPr lang="en-US" sz="1200" dirty="0">
                <a:solidFill>
                  <a:schemeClr val="tx1"/>
                </a:solidFill>
              </a:rPr>
              <a:t>Latest World Economic Outlook</a:t>
            </a:r>
            <a:r>
              <a:rPr lang="en-US" sz="1200" b="1" dirty="0">
                <a:solidFill>
                  <a:schemeClr val="tx1"/>
                </a:solidFill>
              </a:rPr>
              <a:t>.  </a:t>
            </a:r>
            <a:r>
              <a:rPr lang="en-US" sz="1200" dirty="0">
                <a:solidFill>
                  <a:schemeClr val="tx1"/>
                </a:solidFill>
              </a:rPr>
              <a:t>(October’s 2020, twice a year) </a:t>
            </a:r>
            <a:r>
              <a:rPr lang="en-US" sz="1200" u="sng" dirty="0">
                <a:hlinkClick r:id="rId4"/>
              </a:rPr>
              <a:t>&lt;click for oct2020 spreadsheet&gt;</a:t>
            </a:r>
            <a:endParaRPr lang="en-US" sz="1200" u="sng" dirty="0"/>
          </a:p>
          <a:p>
            <a:pPr lvl="1">
              <a:spcBef>
                <a:spcPts val="0"/>
              </a:spcBef>
              <a:buFont typeface="Arial" panose="020B0604020202020204" pitchFamily="34" charset="0"/>
              <a:buChar char="•"/>
            </a:pPr>
            <a:r>
              <a:rPr lang="en-US" sz="1200" dirty="0">
                <a:solidFill>
                  <a:schemeClr val="tx1"/>
                </a:solidFill>
                <a:hlinkClick r:id="rId5"/>
              </a:rPr>
              <a:t>https://www.imf.org/en/Publications/WEO/Issues/2020/09/30/world-economic-outlook-october-2020</a:t>
            </a:r>
            <a:endParaRPr lang="en-US" sz="1100" dirty="0"/>
          </a:p>
        </p:txBody>
      </p:sp>
    </p:spTree>
    <p:extLst>
      <p:ext uri="{BB962C8B-B14F-4D97-AF65-F5344CB8AC3E}">
        <p14:creationId xmlns:p14="http://schemas.microsoft.com/office/powerpoint/2010/main" val="223928801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15162" y="621103"/>
            <a:ext cx="7770813" cy="521896"/>
          </a:xfrm>
        </p:spPr>
        <p:txBody>
          <a:bodyPr/>
          <a:lstStyle/>
          <a:p>
            <a:r>
              <a:rPr lang="en-US" sz="2400" dirty="0"/>
              <a:t>Any Other Business</a:t>
            </a:r>
          </a:p>
        </p:txBody>
      </p:sp>
      <p:sp>
        <p:nvSpPr>
          <p:cNvPr id="3" name="Content Placeholder 2"/>
          <p:cNvSpPr>
            <a:spLocks noGrp="1"/>
          </p:cNvSpPr>
          <p:nvPr>
            <p:ph idx="1"/>
          </p:nvPr>
        </p:nvSpPr>
        <p:spPr>
          <a:xfrm>
            <a:off x="990600" y="1142999"/>
            <a:ext cx="10287000" cy="5332414"/>
          </a:xfrm>
        </p:spPr>
        <p:txBody>
          <a:bodyPr/>
          <a:lstStyle/>
          <a:p>
            <a:pPr marL="0" marR="0">
              <a:spcBef>
                <a:spcPts val="0"/>
              </a:spcBef>
              <a:spcAft>
                <a:spcPts val="0"/>
              </a:spcAft>
              <a:buFont typeface="Arial" panose="020B0604020202020204" pitchFamily="34" charset="0"/>
              <a:buChar char="•"/>
            </a:pPr>
            <a:r>
              <a:rPr lang="en-US" sz="1800" b="0" dirty="0">
                <a:solidFill>
                  <a:schemeClr val="tx1"/>
                </a:solidFill>
                <a:ea typeface="Calibri" panose="020F0502020204030204" pitchFamily="34" charset="0"/>
              </a:rPr>
              <a:t>none heard</a:t>
            </a:r>
          </a:p>
          <a:p>
            <a:pPr marL="0" marR="0">
              <a:spcBef>
                <a:spcPts val="0"/>
              </a:spcBef>
              <a:spcAft>
                <a:spcPts val="0"/>
              </a:spcAft>
              <a:buFont typeface="Arial" panose="020B0604020202020204" pitchFamily="34" charset="0"/>
              <a:buChar char="•"/>
            </a:pPr>
            <a:r>
              <a:rPr lang="en-US" sz="1800" b="0" dirty="0">
                <a:solidFill>
                  <a:schemeClr val="tx1"/>
                </a:solidFill>
              </a:rPr>
              <a:t> </a:t>
            </a:r>
          </a:p>
          <a:p>
            <a:pPr marL="0" marR="0" indent="0">
              <a:spcBef>
                <a:spcPts val="0"/>
              </a:spcBef>
              <a:spcAft>
                <a:spcPts val="0"/>
              </a:spcAft>
            </a:pPr>
            <a:endParaRPr lang="en-US" sz="1800" dirty="0">
              <a:solidFill>
                <a:schemeClr val="tx1"/>
              </a:solidFill>
            </a:endParaRPr>
          </a:p>
          <a:p>
            <a:pPr marL="114300" lvl="1" indent="0">
              <a:spcBef>
                <a:spcPts val="0"/>
              </a:spcBef>
              <a:spcAft>
                <a:spcPts val="0"/>
              </a:spcAft>
            </a:pPr>
            <a:endParaRPr lang="en-US" sz="1800" dirty="0">
              <a:solidFill>
                <a:schemeClr val="tx1"/>
              </a:solidFill>
            </a:endParaRPr>
          </a:p>
        </p:txBody>
      </p:sp>
      <p:sp>
        <p:nvSpPr>
          <p:cNvPr id="4" name="Date Placeholder 3"/>
          <p:cNvSpPr>
            <a:spLocks noGrp="1"/>
          </p:cNvSpPr>
          <p:nvPr>
            <p:ph type="dt" sz="half" idx="4294967295"/>
          </p:nvPr>
        </p:nvSpPr>
        <p:spPr>
          <a:xfrm>
            <a:off x="990600" y="382587"/>
            <a:ext cx="2128239" cy="200025"/>
          </a:xfrm>
          <a:prstGeom prst="rect">
            <a:avLst/>
          </a:prstGeom>
        </p:spPr>
        <p:txBody>
          <a:bodyPr/>
          <a:lstStyle/>
          <a:p>
            <a:pPr>
              <a:defRPr/>
            </a:pPr>
            <a:r>
              <a:rPr lang="en-US"/>
              <a:t>08jul21</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18</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1442286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590320"/>
            <a:ext cx="7770813" cy="552681"/>
          </a:xfrm>
        </p:spPr>
        <p:txBody>
          <a:bodyPr/>
          <a:lstStyle/>
          <a:p>
            <a:r>
              <a:rPr lang="en-US" sz="2400" dirty="0"/>
              <a:t>Adjourn</a:t>
            </a:r>
          </a:p>
        </p:txBody>
      </p:sp>
      <p:sp>
        <p:nvSpPr>
          <p:cNvPr id="3" name="Content Placeholder 2"/>
          <p:cNvSpPr>
            <a:spLocks noGrp="1"/>
          </p:cNvSpPr>
          <p:nvPr>
            <p:ph idx="1"/>
          </p:nvPr>
        </p:nvSpPr>
        <p:spPr>
          <a:xfrm>
            <a:off x="914400" y="990600"/>
            <a:ext cx="10475384" cy="5484814"/>
          </a:xfrm>
        </p:spPr>
        <p:txBody>
          <a:bodyPr/>
          <a:lstStyle/>
          <a:p>
            <a:pPr marL="285750" indent="-285750">
              <a:buFont typeface="Arial" panose="020B0604020202020204" pitchFamily="34" charset="0"/>
              <a:buChar char="•"/>
            </a:pPr>
            <a:r>
              <a:rPr lang="en-US" sz="2000" b="0" dirty="0">
                <a:solidFill>
                  <a:schemeClr val="tx1"/>
                </a:solidFill>
              </a:rPr>
              <a:t>Attendance on-line today: _10__ and voters on-line: _10___</a:t>
            </a:r>
            <a:endParaRPr lang="en-US" sz="1600" dirty="0"/>
          </a:p>
          <a:p>
            <a:pPr>
              <a:buFont typeface="Arial" panose="020B0604020202020204" pitchFamily="34" charset="0"/>
              <a:buChar char="•"/>
            </a:pPr>
            <a:r>
              <a:rPr lang="en-US" sz="1800" dirty="0"/>
              <a:t>Next “weekly” teleconference </a:t>
            </a:r>
            <a:r>
              <a:rPr lang="en-US" sz="1400" dirty="0"/>
              <a:t>(</a:t>
            </a:r>
            <a:r>
              <a:rPr lang="en-US" sz="1400" dirty="0" err="1"/>
              <a:t>sched’d</a:t>
            </a:r>
            <a:r>
              <a:rPr lang="en-US" sz="1400" dirty="0"/>
              <a:t> to 02sep21):</a:t>
            </a:r>
            <a:r>
              <a:rPr lang="en-US" sz="1800" dirty="0"/>
              <a:t>   05Aug –</a:t>
            </a:r>
            <a:r>
              <a:rPr lang="en-US" sz="1800" i="1" u="sng" dirty="0"/>
              <a:t>15:00–&lt;15:55</a:t>
            </a:r>
            <a:r>
              <a:rPr lang="en-US" sz="1800" dirty="0"/>
              <a:t> et </a:t>
            </a:r>
            <a:r>
              <a:rPr lang="en-US" sz="1600" dirty="0"/>
              <a:t>– </a:t>
            </a:r>
            <a:r>
              <a:rPr lang="en-US" sz="1600" dirty="0">
                <a:highlight>
                  <a:srgbClr val="FFFF00"/>
                </a:highlight>
              </a:rPr>
              <a:t>{no call on 29july) </a:t>
            </a:r>
          </a:p>
          <a:p>
            <a:pPr lvl="1">
              <a:spcBef>
                <a:spcPts val="0"/>
              </a:spcBef>
              <a:buFont typeface="Arial" panose="020B0604020202020204" pitchFamily="34" charset="0"/>
              <a:buChar char="•"/>
            </a:pPr>
            <a:r>
              <a:rPr lang="en-US" sz="1600" dirty="0"/>
              <a:t>Call in info: </a:t>
            </a:r>
            <a:r>
              <a:rPr lang="en-US" sz="1600" dirty="0">
                <a:hlinkClick r:id="rId2"/>
              </a:rPr>
              <a:t>https://mentor.ieee.org/802.18/dcn/16/18-16-0038-18-0000-teleconference-call-in-info.pptx</a:t>
            </a:r>
            <a:r>
              <a:rPr lang="en-US" sz="1600" dirty="0"/>
              <a:t>  </a:t>
            </a:r>
          </a:p>
          <a:p>
            <a:pPr lvl="1">
              <a:spcBef>
                <a:spcPts val="0"/>
              </a:spcBef>
              <a:buFont typeface="Arial" panose="020B0604020202020204" pitchFamily="34" charset="0"/>
              <a:buChar char="•"/>
            </a:pPr>
            <a:r>
              <a:rPr lang="en-US" altLang="en-US" sz="1600" dirty="0"/>
              <a:t>Also, see </a:t>
            </a:r>
            <a:r>
              <a:rPr lang="en-US" altLang="en-US" sz="1600" dirty="0">
                <a:hlinkClick r:id="rId3" action="ppaction://hlinksldjump"/>
              </a:rPr>
              <a:t>back up slide in this agenda</a:t>
            </a:r>
            <a:r>
              <a:rPr lang="en-US" altLang="en-US" sz="1600" dirty="0"/>
              <a:t>. </a:t>
            </a:r>
          </a:p>
          <a:p>
            <a:pPr lvl="1">
              <a:spcBef>
                <a:spcPts val="0"/>
              </a:spcBef>
              <a:buFont typeface="Arial" panose="020B0604020202020204" pitchFamily="34" charset="0"/>
              <a:buChar char="•"/>
            </a:pPr>
            <a:r>
              <a:rPr lang="en-US" sz="1600" dirty="0"/>
              <a:t>All late changes/cancellations will be sent out to the 802.18 list server. </a:t>
            </a:r>
          </a:p>
          <a:p>
            <a:pPr lvl="2">
              <a:buFont typeface="Arial" panose="020B0604020202020204" pitchFamily="34" charset="0"/>
              <a:buChar char="•"/>
            </a:pPr>
            <a:endParaRPr lang="en-US" sz="1200" dirty="0"/>
          </a:p>
          <a:p>
            <a:pPr>
              <a:buFont typeface="Arial" panose="020B0604020202020204" pitchFamily="34" charset="0"/>
              <a:buChar char="•"/>
            </a:pPr>
            <a:r>
              <a:rPr lang="en-US" sz="1800" dirty="0"/>
              <a:t>Next 2 weeks are the plenary – same call-in (and basic agenda) as weeklies. </a:t>
            </a:r>
          </a:p>
          <a:p>
            <a:pPr lvl="2">
              <a:buFont typeface="Arial" panose="020B0604020202020204" pitchFamily="34" charset="0"/>
              <a:buChar char="•"/>
            </a:pPr>
            <a:endParaRPr lang="en-US" sz="1200" dirty="0"/>
          </a:p>
          <a:p>
            <a:pPr>
              <a:buFont typeface="Arial" panose="020B0604020202020204" pitchFamily="34" charset="0"/>
              <a:buChar char="•"/>
            </a:pPr>
            <a:r>
              <a:rPr lang="en-US" sz="1800" dirty="0"/>
              <a:t>Overall IEEE 802 schedule: </a:t>
            </a:r>
            <a:r>
              <a:rPr lang="en-US" sz="1800" b="0" dirty="0">
                <a:hlinkClick r:id="rId4"/>
              </a:rPr>
              <a:t>http://ieee802.org/802tele_calendar.html</a:t>
            </a:r>
            <a:endParaRPr lang="en-US" sz="1800" b="0" dirty="0"/>
          </a:p>
          <a:p>
            <a:pPr>
              <a:buFont typeface="Arial" panose="020B0604020202020204" pitchFamily="34" charset="0"/>
              <a:buChar char="•"/>
            </a:pPr>
            <a:r>
              <a:rPr lang="en-US" sz="2000" dirty="0"/>
              <a:t>Adjourn: </a:t>
            </a:r>
          </a:p>
          <a:p>
            <a:pPr lvl="1">
              <a:buFont typeface="Arial" panose="020B0604020202020204" pitchFamily="34" charset="0"/>
              <a:buChar char="•"/>
            </a:pPr>
            <a:r>
              <a:rPr lang="en-US" sz="1800" dirty="0"/>
              <a:t>Any objection to Adjourn. </a:t>
            </a:r>
          </a:p>
          <a:p>
            <a:pPr lvl="1">
              <a:buFont typeface="Arial" panose="020B0604020202020204" pitchFamily="34" charset="0"/>
              <a:buChar char="•"/>
            </a:pPr>
            <a:r>
              <a:rPr lang="en-US" sz="1800" dirty="0">
                <a:solidFill>
                  <a:schemeClr val="tx1"/>
                </a:solidFill>
              </a:rPr>
              <a:t>None heard, </a:t>
            </a:r>
            <a:r>
              <a:rPr lang="en-US" sz="1800" dirty="0"/>
              <a:t>we are Adjourned at 15:36et</a:t>
            </a:r>
          </a:p>
          <a:p>
            <a:pPr lvl="1">
              <a:buFont typeface="Arial" panose="020B0604020202020204" pitchFamily="34" charset="0"/>
              <a:buChar char="•"/>
            </a:pPr>
            <a:endParaRPr lang="en-US" sz="1800" dirty="0"/>
          </a:p>
          <a:p>
            <a:pPr>
              <a:spcBef>
                <a:spcPts val="0"/>
              </a:spcBef>
              <a:buFont typeface="Arial" panose="020B0604020202020204" pitchFamily="34" charset="0"/>
              <a:buChar char="•"/>
            </a:pPr>
            <a:r>
              <a:rPr lang="en-US" sz="1800" dirty="0"/>
              <a:t>The next face to face meeting is tbd.   </a:t>
            </a:r>
          </a:p>
          <a:p>
            <a:pPr>
              <a:spcBef>
                <a:spcPts val="0"/>
              </a:spcBef>
              <a:buFont typeface="Arial" panose="020B0604020202020204" pitchFamily="34" charset="0"/>
              <a:buChar char="•"/>
            </a:pPr>
            <a:r>
              <a:rPr lang="en-US" sz="1800" b="1" dirty="0">
                <a:effectLst/>
                <a:latin typeface="Times New Roman" panose="02020603050405020304" pitchFamily="18" charset="0"/>
                <a:ea typeface="SimSun" panose="02010600030101010101" pitchFamily="2" charset="-122"/>
              </a:rPr>
              <a:t>The next IEEE 802.18 (wireless) interim will be electronic in Sept 2021</a:t>
            </a:r>
            <a:endParaRPr lang="en-US" sz="1800" dirty="0">
              <a:solidFill>
                <a:schemeClr val="tx1"/>
              </a:solidFill>
            </a:endParaRPr>
          </a:p>
          <a:p>
            <a:pPr>
              <a:spcBef>
                <a:spcPts val="0"/>
              </a:spcBef>
              <a:buFont typeface="Arial" panose="020B0604020202020204" pitchFamily="34" charset="0"/>
              <a:buChar char="•"/>
            </a:pPr>
            <a:r>
              <a:rPr lang="en-US" sz="1800" dirty="0">
                <a:solidFill>
                  <a:schemeClr val="tx1"/>
                </a:solidFill>
              </a:rPr>
              <a:t>Thank You</a:t>
            </a:r>
          </a:p>
          <a:p>
            <a:pPr>
              <a:spcBef>
                <a:spcPts val="0"/>
              </a:spcBef>
              <a:buFont typeface="Arial" panose="020B0604020202020204" pitchFamily="34" charset="0"/>
              <a:buChar char="•"/>
            </a:pPr>
            <a:endParaRPr lang="en-US" sz="1800" dirty="0">
              <a:solidFill>
                <a:schemeClr val="tx1"/>
              </a:solidFill>
            </a:endParaRPr>
          </a:p>
          <a:p>
            <a:pPr>
              <a:spcBef>
                <a:spcPts val="0"/>
              </a:spcBef>
              <a:buFont typeface="Arial" panose="020B0604020202020204" pitchFamily="34" charset="0"/>
              <a:buChar char="•"/>
            </a:pPr>
            <a:r>
              <a:rPr lang="en-US" sz="1800" dirty="0">
                <a:solidFill>
                  <a:schemeClr val="tx1"/>
                </a:solidFill>
              </a:rPr>
              <a:t>Stay Safe</a:t>
            </a:r>
          </a:p>
          <a:p>
            <a:pPr>
              <a:buFont typeface="Arial" panose="020B0604020202020204" pitchFamily="34" charset="0"/>
              <a:buChar char="•"/>
            </a:pPr>
            <a:endParaRPr lang="en-US" sz="1800" b="0" dirty="0"/>
          </a:p>
          <a:p>
            <a:pPr>
              <a:buFont typeface="Arial" panose="020B0604020202020204" pitchFamily="34" charset="0"/>
              <a:buChar char="•"/>
            </a:pPr>
            <a:endParaRPr lang="en-US" sz="1800" b="0" dirty="0"/>
          </a:p>
          <a:p>
            <a:pPr>
              <a:buFont typeface="Arial" panose="020B0604020202020204" pitchFamily="34" charset="0"/>
              <a:buChar char="•"/>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08jul21</a:t>
            </a:r>
            <a:endParaRPr lang="en-GB" dirty="0"/>
          </a:p>
        </p:txBody>
      </p:sp>
    </p:spTree>
    <p:extLst>
      <p:ext uri="{BB962C8B-B14F-4D97-AF65-F5344CB8AC3E}">
        <p14:creationId xmlns:p14="http://schemas.microsoft.com/office/powerpoint/2010/main" val="20806799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2259901" y="609602"/>
            <a:ext cx="7770813" cy="761999"/>
          </a:xfrm>
        </p:spPr>
        <p:txBody>
          <a:bodyPr/>
          <a:lstStyle/>
          <a:p>
            <a:pPr eaLnBrk="1" hangingPunct="1"/>
            <a:r>
              <a:rPr lang="en-US" sz="2400" dirty="0">
                <a:latin typeface="Times New Roman" charset="0"/>
              </a:rPr>
              <a:t>Call to Order / Administrative Items</a:t>
            </a:r>
          </a:p>
        </p:txBody>
      </p:sp>
      <p:sp>
        <p:nvSpPr>
          <p:cNvPr id="5123" name="Content Placeholder 2"/>
          <p:cNvSpPr>
            <a:spLocks noGrp="1"/>
          </p:cNvSpPr>
          <p:nvPr>
            <p:ph idx="1"/>
          </p:nvPr>
        </p:nvSpPr>
        <p:spPr>
          <a:xfrm>
            <a:off x="990600" y="1175544"/>
            <a:ext cx="10439400" cy="5225256"/>
          </a:xfrm>
        </p:spPr>
        <p:txBody>
          <a:bodyPr/>
          <a:lstStyle/>
          <a:p>
            <a:pPr>
              <a:buFont typeface="Arial" panose="020B0604020202020204" pitchFamily="34" charset="0"/>
              <a:buChar char="•"/>
              <a:defRPr/>
            </a:pPr>
            <a:r>
              <a:rPr lang="en-US" sz="2000" dirty="0"/>
              <a:t>Officers for the RR-TAG / IEEE 802.18:				</a:t>
            </a:r>
          </a:p>
          <a:p>
            <a:pPr lvl="1">
              <a:defRPr/>
            </a:pPr>
            <a:r>
              <a:rPr lang="en-US" sz="1600" dirty="0"/>
              <a:t>Chair is Jay Holcomb (Itron) 								</a:t>
            </a:r>
            <a:endParaRPr lang="en-US" sz="1600" b="1" dirty="0"/>
          </a:p>
          <a:p>
            <a:pPr lvl="1">
              <a:defRPr/>
            </a:pPr>
            <a:r>
              <a:rPr lang="en-US" sz="1600" dirty="0"/>
              <a:t>Co-Vice-chairs are </a:t>
            </a:r>
            <a:r>
              <a:rPr lang="en-US" sz="1600" dirty="0">
                <a:hlinkClick r:id="rId2"/>
              </a:rPr>
              <a:t>Stuart Kerry (OK-Brit/Self)</a:t>
            </a:r>
            <a:r>
              <a:rPr lang="en-US" sz="1600" dirty="0"/>
              <a:t> and </a:t>
            </a:r>
            <a:r>
              <a:rPr lang="en-US" sz="1600" dirty="0">
                <a:hlinkClick r:id="rId3"/>
              </a:rPr>
              <a:t>Al Petrick (Skyworks Solutions) </a:t>
            </a:r>
            <a:endParaRPr lang="en-US" sz="1600" dirty="0"/>
          </a:p>
          <a:p>
            <a:pPr lvl="1">
              <a:defRPr/>
            </a:pPr>
            <a:r>
              <a:rPr lang="en-US" sz="1600" dirty="0"/>
              <a:t>Secretary, need someone							</a:t>
            </a:r>
          </a:p>
          <a:p>
            <a:pPr>
              <a:buFont typeface="Arial" panose="020B0604020202020204" pitchFamily="34" charset="0"/>
              <a:buChar char="•"/>
            </a:pPr>
            <a:r>
              <a:rPr lang="en-US" altLang="en-US" sz="2000" dirty="0">
                <a:solidFill>
                  <a:schemeClr val="tx1"/>
                </a:solidFill>
              </a:rPr>
              <a:t>Voters: </a:t>
            </a:r>
            <a:r>
              <a:rPr lang="en-US" altLang="en-US" sz="1800" dirty="0">
                <a:solidFill>
                  <a:schemeClr val="tx1"/>
                </a:solidFill>
              </a:rPr>
              <a:t>42 (8 on LMSC);  Nearly Voters: 2; Aspirant members: 11</a:t>
            </a:r>
            <a:endParaRPr lang="en-US" altLang="en-US" sz="1800" b="0" dirty="0">
              <a:solidFill>
                <a:schemeClr val="tx1"/>
              </a:solidFill>
            </a:endParaRPr>
          </a:p>
          <a:p>
            <a:pPr lvl="1">
              <a:spcBef>
                <a:spcPts val="0"/>
              </a:spcBef>
              <a:buFont typeface="Arial" panose="020B0604020202020204" pitchFamily="34" charset="0"/>
              <a:buChar char="•"/>
            </a:pPr>
            <a:r>
              <a:rPr lang="en-US" sz="1400" dirty="0">
                <a:solidFill>
                  <a:schemeClr val="tx1"/>
                </a:solidFill>
              </a:rPr>
              <a:t>A quorum is met since this Thursday 15:00et meeting was announced more then 45 days ago.</a:t>
            </a:r>
          </a:p>
          <a:p>
            <a:pPr lvl="1">
              <a:buFont typeface="Arial" panose="020B0604020202020204" pitchFamily="34" charset="0"/>
              <a:buChar char="•"/>
            </a:pPr>
            <a:endParaRPr lang="en-US" sz="1400" dirty="0">
              <a:solidFill>
                <a:srgbClr val="FF0000"/>
              </a:solidFill>
            </a:endParaRPr>
          </a:p>
          <a:p>
            <a:pPr eaLnBrk="1" hangingPunct="1">
              <a:buFont typeface="Arial" panose="020B0604020202020204" pitchFamily="34" charset="0"/>
              <a:buChar char="•"/>
              <a:defRPr/>
            </a:pPr>
            <a:r>
              <a:rPr lang="en-US" sz="2000" dirty="0"/>
              <a:t>IEEE 802 Required notices:</a:t>
            </a:r>
          </a:p>
          <a:p>
            <a:pPr lvl="1">
              <a:spcBef>
                <a:spcPts val="0"/>
              </a:spcBef>
              <a:defRPr/>
            </a:pPr>
            <a:r>
              <a:rPr lang="en-US" sz="1600" kern="1600" dirty="0"/>
              <a:t>Affiliation - </a:t>
            </a:r>
            <a:r>
              <a:rPr lang="en-US" sz="1600" u="sng" kern="1600" dirty="0">
                <a:hlinkClick r:id="rId4"/>
              </a:rPr>
              <a:t>http://standards.ieee.org/faqs/affiliationFAQ.html</a:t>
            </a:r>
            <a:endParaRPr lang="en-US" sz="1600" u="sng" kern="1600" dirty="0"/>
          </a:p>
          <a:p>
            <a:pPr>
              <a:spcBef>
                <a:spcPts val="0"/>
              </a:spcBef>
              <a:defRPr/>
            </a:pPr>
            <a:r>
              <a:rPr lang="en-US" sz="1600" i="1" u="sng" kern="1600" dirty="0">
                <a:solidFill>
                  <a:srgbClr val="FF0000"/>
                </a:solidFill>
              </a:rPr>
              <a:t>&gt; Be sure to announce you name, affiliation, employer and clients the first time you speak. </a:t>
            </a:r>
          </a:p>
          <a:p>
            <a:pPr lvl="1">
              <a:spcBef>
                <a:spcPts val="600"/>
              </a:spcBef>
              <a:defRPr/>
            </a:pPr>
            <a:r>
              <a:rPr lang="en-US" sz="1600" kern="1600" dirty="0"/>
              <a:t>Anti-Trust - </a:t>
            </a:r>
            <a:r>
              <a:rPr lang="en-US" sz="1600" u="sng" kern="1600" dirty="0">
                <a:hlinkClick r:id="rId5"/>
              </a:rPr>
              <a:t>http://standards.ieee.org/resources/antitrust-guidelines.pdf</a:t>
            </a:r>
            <a:endParaRPr lang="en-US" sz="1600" kern="1600" dirty="0"/>
          </a:p>
          <a:p>
            <a:pPr lvl="1">
              <a:spcBef>
                <a:spcPts val="600"/>
              </a:spcBef>
              <a:defRPr/>
            </a:pPr>
            <a:r>
              <a:rPr lang="en-US" sz="1600" kern="1600" dirty="0"/>
              <a:t>IEEE 802 WG Policies and Procedures - </a:t>
            </a:r>
            <a:r>
              <a:rPr lang="en-US" sz="1600" u="sng" kern="1600" dirty="0">
                <a:hlinkClick r:id="rId6"/>
              </a:rPr>
              <a:t>http://www.ieee802.org/devdocs.shtml</a:t>
            </a:r>
            <a:r>
              <a:rPr lang="en-US" sz="1600" u="sng" kern="1600" dirty="0"/>
              <a:t> </a:t>
            </a:r>
          </a:p>
          <a:p>
            <a:pPr lvl="1">
              <a:spcBef>
                <a:spcPts val="600"/>
              </a:spcBef>
              <a:defRPr/>
            </a:pPr>
            <a:r>
              <a:rPr lang="en-US" sz="1600" kern="1600" dirty="0"/>
              <a:t>Patent &amp; administration slides, </a:t>
            </a:r>
            <a:r>
              <a:rPr lang="en-US" sz="1600" kern="1600" dirty="0">
                <a:sym typeface="Wingdings" panose="05000000000000000000" pitchFamily="2" charset="2"/>
              </a:rPr>
              <a:t> jun21 </a:t>
            </a:r>
            <a:r>
              <a:rPr lang="en-US" sz="1400" dirty="0">
                <a:hlinkClick r:id="rId7"/>
              </a:rPr>
              <a:t>https://standards.ieee.org/about/sasb/patcom/materials.html</a:t>
            </a:r>
            <a:r>
              <a:rPr lang="en-US" sz="1400" dirty="0"/>
              <a:t> </a:t>
            </a:r>
            <a:endParaRPr lang="en-US" sz="1600" kern="1600" dirty="0">
              <a:sym typeface="Wingdings" panose="05000000000000000000" pitchFamily="2" charset="2"/>
            </a:endParaRPr>
          </a:p>
          <a:p>
            <a:pPr lvl="1">
              <a:spcBef>
                <a:spcPts val="600"/>
              </a:spcBef>
              <a:defRPr/>
            </a:pPr>
            <a:r>
              <a:rPr lang="en-US" sz="1600" kern="1600" dirty="0">
                <a:sym typeface="Wingdings" panose="05000000000000000000" pitchFamily="2" charset="2"/>
              </a:rPr>
              <a:t>Copyright notice slides,   nov19  </a:t>
            </a:r>
            <a:r>
              <a:rPr lang="en-US" sz="1200" dirty="0">
                <a:hlinkClick r:id="rId8"/>
              </a:rPr>
              <a:t>https://standards.ieee.org/faqs/copyrights/index.html#1</a:t>
            </a:r>
            <a:endParaRPr lang="en-US" sz="1200" kern="1600" dirty="0">
              <a:sym typeface="Wingdings" panose="05000000000000000000" pitchFamily="2" charset="2"/>
            </a:endParaRPr>
          </a:p>
          <a:p>
            <a:pPr lvl="1">
              <a:spcBef>
                <a:spcPts val="600"/>
              </a:spcBef>
              <a:defRPr/>
            </a:pPr>
            <a:r>
              <a:rPr lang="en-US" sz="1200" kern="1600" dirty="0"/>
              <a:t>(note; call for essential patents &amp; copy right notice: the RR-TAG d </a:t>
            </a:r>
            <a:r>
              <a:rPr lang="en-US" sz="1200" kern="1600" dirty="0" err="1"/>
              <a:t>oes</a:t>
            </a:r>
            <a:r>
              <a:rPr lang="en-US" sz="1200" kern="1600" dirty="0"/>
              <a:t> not do standards, though all should be aware.)</a:t>
            </a:r>
          </a:p>
          <a:p>
            <a:pPr lvl="1">
              <a:spcBef>
                <a:spcPts val="600"/>
              </a:spcBef>
              <a:defRPr/>
            </a:pPr>
            <a:r>
              <a:rPr lang="en-US" sz="1400" kern="1600" dirty="0"/>
              <a:t>For reference: </a:t>
            </a:r>
            <a:r>
              <a:rPr lang="en-US" sz="1400" dirty="0"/>
              <a:t>IEEE-SA Standards Board Operations Manual is available at:  </a:t>
            </a:r>
            <a:r>
              <a:rPr lang="en-US" sz="1400" u="sng" dirty="0">
                <a:hlinkClick r:id="rId9"/>
              </a:rPr>
              <a:t>http://standards.ieee.org/develop/policies/opman/sb_om.pdf</a:t>
            </a:r>
            <a:endParaRPr lang="en-US" sz="1400" u="sng" dirty="0"/>
          </a:p>
          <a:p>
            <a:pPr lvl="1">
              <a:spcBef>
                <a:spcPts val="600"/>
              </a:spcBef>
              <a:defRPr/>
            </a:pPr>
            <a:r>
              <a:rPr lang="en-US" sz="1400" dirty="0"/>
              <a:t>https://standards.ieee.org/about/sasb/patcom/materials.html </a:t>
            </a:r>
          </a:p>
        </p:txBody>
      </p:sp>
      <p:sp>
        <p:nvSpPr>
          <p:cNvPr id="7" name="Date Placeholder 6"/>
          <p:cNvSpPr>
            <a:spLocks noGrp="1"/>
          </p:cNvSpPr>
          <p:nvPr>
            <p:ph type="dt" sz="quarter" idx="4294967295"/>
          </p:nvPr>
        </p:nvSpPr>
        <p:spPr>
          <a:xfrm>
            <a:off x="990600" y="381002"/>
            <a:ext cx="2579688" cy="228600"/>
          </a:xfrm>
          <a:prstGeom prst="rect">
            <a:avLst/>
          </a:prstGeom>
        </p:spPr>
        <p:txBody>
          <a:bodyPr/>
          <a:lstStyle/>
          <a:p>
            <a:pPr>
              <a:defRPr/>
            </a:pPr>
            <a:r>
              <a:rPr lang="en-US"/>
              <a:t>08jul21</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3" name="Footer Placeholder 2"/>
          <p:cNvSpPr>
            <a:spLocks noGrp="1"/>
          </p:cNvSpPr>
          <p:nvPr>
            <p:ph type="ftr" idx="14"/>
          </p:nvPr>
        </p:nvSpPr>
        <p:spPr>
          <a:xfrm>
            <a:off x="8170552" y="6469346"/>
            <a:ext cx="3184520" cy="180975"/>
          </a:xfrm>
        </p:spPr>
        <p:txBody>
          <a:bodyPr/>
          <a:lstStyle/>
          <a:p>
            <a:r>
              <a:rPr lang="en-US" dirty="0"/>
              <a:t>Jay Holcomb (Itron)</a:t>
            </a:r>
            <a:endParaRPr lang="en-GB" dirty="0"/>
          </a:p>
        </p:txBody>
      </p:sp>
      <p:graphicFrame>
        <p:nvGraphicFramePr>
          <p:cNvPr id="4" name="Object 3">
            <a:extLst>
              <a:ext uri="{FF2B5EF4-FFF2-40B4-BE49-F238E27FC236}">
                <a16:creationId xmlns:a16="http://schemas.microsoft.com/office/drawing/2014/main" id="{A6AE33B4-0A9D-4FF1-827F-812D8ABA6391}"/>
              </a:ext>
            </a:extLst>
          </p:cNvPr>
          <p:cNvGraphicFramePr>
            <a:graphicFrameLocks noChangeAspect="1"/>
          </p:cNvGraphicFramePr>
          <p:nvPr>
            <p:extLst>
              <p:ext uri="{D42A27DB-BD31-4B8C-83A1-F6EECF244321}">
                <p14:modId xmlns:p14="http://schemas.microsoft.com/office/powerpoint/2010/main" val="1293060813"/>
              </p:ext>
            </p:extLst>
          </p:nvPr>
        </p:nvGraphicFramePr>
        <p:xfrm>
          <a:off x="8305800" y="5199063"/>
          <a:ext cx="1401762" cy="290512"/>
        </p:xfrm>
        <a:graphic>
          <a:graphicData uri="http://schemas.openxmlformats.org/presentationml/2006/ole">
            <mc:AlternateContent xmlns:mc="http://schemas.openxmlformats.org/markup-compatibility/2006">
              <mc:Choice xmlns:v="urn:schemas-microsoft-com:vml" Requires="v">
                <p:oleObj name="Packager Shell Object" showAsIcon="1" r:id="rId10" imgW="1402200" imgH="311400" progId="Package">
                  <p:embed/>
                </p:oleObj>
              </mc:Choice>
              <mc:Fallback>
                <p:oleObj name="Packager Shell Object" showAsIcon="1" r:id="rId10" imgW="1402200" imgH="311400" progId="Package">
                  <p:embed/>
                  <p:pic>
                    <p:nvPicPr>
                      <p:cNvPr id="0" name=""/>
                      <p:cNvPicPr/>
                      <p:nvPr/>
                    </p:nvPicPr>
                    <p:blipFill>
                      <a:blip r:embed="rId11"/>
                      <a:stretch>
                        <a:fillRect/>
                      </a:stretch>
                    </p:blipFill>
                    <p:spPr>
                      <a:xfrm>
                        <a:off x="8305800" y="5199063"/>
                        <a:ext cx="1401762" cy="290512"/>
                      </a:xfrm>
                      <a:prstGeom prst="rect">
                        <a:avLst/>
                      </a:prstGeom>
                    </p:spPr>
                  </p:pic>
                </p:oleObj>
              </mc:Fallback>
            </mc:AlternateContent>
          </a:graphicData>
        </a:graphic>
      </p:graphicFrame>
      <p:graphicFrame>
        <p:nvGraphicFramePr>
          <p:cNvPr id="5" name="Object 4">
            <a:extLst>
              <a:ext uri="{FF2B5EF4-FFF2-40B4-BE49-F238E27FC236}">
                <a16:creationId xmlns:a16="http://schemas.microsoft.com/office/drawing/2014/main" id="{3BC104E2-27D7-4988-B7F3-2D33801B66A6}"/>
              </a:ext>
            </a:extLst>
          </p:cNvPr>
          <p:cNvGraphicFramePr>
            <a:graphicFrameLocks noChangeAspect="1"/>
          </p:cNvGraphicFramePr>
          <p:nvPr>
            <p:extLst>
              <p:ext uri="{D42A27DB-BD31-4B8C-83A1-F6EECF244321}">
                <p14:modId xmlns:p14="http://schemas.microsoft.com/office/powerpoint/2010/main" val="4099604369"/>
              </p:ext>
            </p:extLst>
          </p:nvPr>
        </p:nvGraphicFramePr>
        <p:xfrm>
          <a:off x="9453812" y="4716894"/>
          <a:ext cx="571459" cy="482169"/>
        </p:xfrm>
        <a:graphic>
          <a:graphicData uri="http://schemas.openxmlformats.org/presentationml/2006/ole">
            <mc:AlternateContent xmlns:mc="http://schemas.openxmlformats.org/markup-compatibility/2006">
              <mc:Choice xmlns:v="urn:schemas-microsoft-com:vml" Requires="v">
                <p:oleObj name="Acrobat Document" showAsIcon="1" r:id="rId12" imgW="914400" imgH="771822" progId="AcroExch.Document.DC">
                  <p:embed/>
                </p:oleObj>
              </mc:Choice>
              <mc:Fallback>
                <p:oleObj name="Acrobat Document" showAsIcon="1" r:id="rId12" imgW="914400" imgH="771822" progId="AcroExch.Document.DC">
                  <p:embed/>
                  <p:pic>
                    <p:nvPicPr>
                      <p:cNvPr id="0" name=""/>
                      <p:cNvPicPr/>
                      <p:nvPr/>
                    </p:nvPicPr>
                    <p:blipFill>
                      <a:blip r:embed="rId13"/>
                      <a:stretch>
                        <a:fillRect/>
                      </a:stretch>
                    </p:blipFill>
                    <p:spPr>
                      <a:xfrm>
                        <a:off x="9453812" y="4716894"/>
                        <a:ext cx="571459" cy="482169"/>
                      </a:xfrm>
                      <a:prstGeom prst="rect">
                        <a:avLst/>
                      </a:prstGeom>
                    </p:spPr>
                  </p:pic>
                </p:oleObj>
              </mc:Fallback>
            </mc:AlternateContent>
          </a:graphicData>
        </a:graphic>
      </p:graphicFrame>
    </p:spTree>
    <p:extLst>
      <p:ext uri="{BB962C8B-B14F-4D97-AF65-F5344CB8AC3E}">
        <p14:creationId xmlns:p14="http://schemas.microsoft.com/office/powerpoint/2010/main" val="4690339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990600" y="305829"/>
            <a:ext cx="2211387" cy="273050"/>
          </a:xfrm>
        </p:spPr>
        <p:txBody>
          <a:bodyPr/>
          <a:lstStyle/>
          <a:p>
            <a:r>
              <a:rPr lang="en-US"/>
              <a:t>08jul21</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20</a:t>
            </a:fld>
            <a:endParaRPr lang="en-GB" dirty="0"/>
          </a:p>
        </p:txBody>
      </p:sp>
      <p:sp>
        <p:nvSpPr>
          <p:cNvPr id="6" name="TextBox 5">
            <a:extLst>
              <a:ext uri="{FF2B5EF4-FFF2-40B4-BE49-F238E27FC236}">
                <a16:creationId xmlns:a16="http://schemas.microsoft.com/office/drawing/2014/main" id="{4AF7A38F-B33B-45DC-AA21-4A44AFBE9368}"/>
              </a:ext>
            </a:extLst>
          </p:cNvPr>
          <p:cNvSpPr txBox="1"/>
          <p:nvPr/>
        </p:nvSpPr>
        <p:spPr>
          <a:xfrm>
            <a:off x="6259512" y="5638799"/>
            <a:ext cx="5028305" cy="461665"/>
          </a:xfrm>
          <a:prstGeom prst="rect">
            <a:avLst/>
          </a:prstGeom>
          <a:noFill/>
        </p:spPr>
        <p:txBody>
          <a:bodyPr wrap="square" rtlCol="0">
            <a:spAutoFit/>
          </a:bodyPr>
          <a:lstStyle/>
          <a:p>
            <a:pPr algn="r"/>
            <a:r>
              <a:rPr lang="en-US" dirty="0">
                <a:solidFill>
                  <a:schemeClr val="tx1"/>
                </a:solidFill>
              </a:rPr>
              <a:t>Back up and/or previous  slides follow</a:t>
            </a:r>
          </a:p>
        </p:txBody>
      </p:sp>
      <p:sp>
        <p:nvSpPr>
          <p:cNvPr id="7" name="TextBox 6">
            <a:extLst>
              <a:ext uri="{FF2B5EF4-FFF2-40B4-BE49-F238E27FC236}">
                <a16:creationId xmlns:a16="http://schemas.microsoft.com/office/drawing/2014/main" id="{EB5CC7B9-A222-4989-8366-7772F0079144}"/>
              </a:ext>
            </a:extLst>
          </p:cNvPr>
          <p:cNvSpPr txBox="1"/>
          <p:nvPr/>
        </p:nvSpPr>
        <p:spPr>
          <a:xfrm>
            <a:off x="2220912" y="1219201"/>
            <a:ext cx="4038600" cy="738664"/>
          </a:xfrm>
          <a:prstGeom prst="rect">
            <a:avLst/>
          </a:prstGeom>
          <a:noFill/>
        </p:spPr>
        <p:txBody>
          <a:bodyPr wrap="square" rtlCol="0">
            <a:spAutoFit/>
          </a:bodyPr>
          <a:lstStyle/>
          <a:p>
            <a:pPr marL="457200" indent="-457200">
              <a:buFont typeface="Arial" panose="020B0604020202020204" pitchFamily="34" charset="0"/>
              <a:buChar char="•"/>
            </a:pPr>
            <a:r>
              <a:rPr lang="en-US" dirty="0">
                <a:solidFill>
                  <a:schemeClr val="tx1"/>
                </a:solidFill>
              </a:rPr>
              <a:t>Thank You</a:t>
            </a:r>
          </a:p>
          <a:p>
            <a:pPr marL="457200" indent="-457200">
              <a:buFont typeface="Arial" panose="020B0604020202020204" pitchFamily="34" charset="0"/>
              <a:buChar char="•"/>
            </a:pPr>
            <a:endParaRPr lang="en-US" sz="1800" dirty="0">
              <a:solidFill>
                <a:schemeClr val="tx1"/>
              </a:solidFill>
            </a:endParaRPr>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990599" y="2971801"/>
            <a:ext cx="10367427" cy="21701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p:txBody>
      </p:sp>
    </p:spTree>
    <p:extLst>
      <p:ext uri="{BB962C8B-B14F-4D97-AF65-F5344CB8AC3E}">
        <p14:creationId xmlns:p14="http://schemas.microsoft.com/office/powerpoint/2010/main" val="43678759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950258" y="326235"/>
            <a:ext cx="2211387" cy="273050"/>
          </a:xfrm>
        </p:spPr>
        <p:txBody>
          <a:bodyPr/>
          <a:lstStyle/>
          <a:p>
            <a:r>
              <a:rPr lang="en-US"/>
              <a:t>08jul21</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21</a:t>
            </a:fld>
            <a:endParaRPr lang="en-GB" dirty="0"/>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821270" y="990600"/>
            <a:ext cx="10443627" cy="44180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marR="0">
              <a:spcBef>
                <a:spcPts val="0"/>
              </a:spcBef>
              <a:spcAft>
                <a:spcPts val="0"/>
              </a:spcAft>
            </a:pPr>
            <a:r>
              <a:rPr lang="en-US" sz="1200" b="1" dirty="0">
                <a:effectLst/>
                <a:latin typeface="Consolas" panose="020B0609020204030204" pitchFamily="49" charset="0"/>
                <a:ea typeface="Times New Roman" panose="02020603050405020304" pitchFamily="18" charset="0"/>
                <a:cs typeface="Times New Roman" panose="02020603050405020304" pitchFamily="18" charset="0"/>
              </a:rPr>
              <a:t>Subject:</a:t>
            </a: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 [EXTERNAL] Webex meeting invitation: 802.18 RR-TAG weekly teleconference</a:t>
            </a:r>
            <a:br>
              <a:rPr lang="en-US" sz="1200" dirty="0">
                <a:effectLst/>
                <a:latin typeface="Consolas" panose="020B0609020204030204" pitchFamily="49" charset="0"/>
                <a:ea typeface="Times New Roman" panose="02020603050405020304" pitchFamily="18" charset="0"/>
                <a:cs typeface="Times New Roman" panose="02020603050405020304" pitchFamily="18" charset="0"/>
              </a:rPr>
            </a:br>
            <a:r>
              <a:rPr lang="en-US" sz="12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Jay Holcomb  is inviting you to a scheduled Webex meeting. </a:t>
            </a:r>
            <a:endParaRPr lang="en-US" sz="12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dirty="0">
                <a:solidFill>
                  <a:srgbClr val="666666"/>
                </a:solidFill>
                <a:effectLst/>
                <a:latin typeface="Consolas" panose="020B0609020204030204" pitchFamily="49" charset="0"/>
                <a:ea typeface="Times New Roman" panose="02020603050405020304" pitchFamily="18" charset="0"/>
                <a:cs typeface="Times New Roman" panose="02020603050405020304" pitchFamily="18" charset="0"/>
              </a:rPr>
              <a:t>Occurs every Thursday effective Thursday, May 27, 2021 until Thursday, September 2, 2021 from 3:00 PM to 4:00 PM, (UTC-04:00) Eastern Time (US &amp; Canada) 		3:00 PM  |  (UTC-04:00) Eastern Time (US &amp; Canada)  |  1 </a:t>
            </a:r>
            <a:r>
              <a:rPr lang="en-US" sz="1200" dirty="0" err="1">
                <a:solidFill>
                  <a:srgbClr val="666666"/>
                </a:solidFill>
                <a:effectLst/>
                <a:latin typeface="Consolas" panose="020B0609020204030204" pitchFamily="49" charset="0"/>
                <a:ea typeface="Times New Roman" panose="02020603050405020304" pitchFamily="18" charset="0"/>
                <a:cs typeface="Times New Roman" panose="02020603050405020304" pitchFamily="18" charset="0"/>
              </a:rPr>
              <a:t>hr</a:t>
            </a:r>
            <a:r>
              <a:rPr lang="en-US" sz="1200" dirty="0">
                <a:solidFill>
                  <a:srgbClr val="666666"/>
                </a:solidFill>
                <a:effectLst/>
                <a:latin typeface="Consolas" panose="020B0609020204030204" pitchFamily="49" charset="0"/>
                <a:ea typeface="Times New Roman" panose="02020603050405020304" pitchFamily="18" charset="0"/>
                <a:cs typeface="Times New Roman" panose="02020603050405020304" pitchFamily="18" charset="0"/>
              </a:rPr>
              <a:t> </a:t>
            </a:r>
            <a:endParaRPr lang="en-US" sz="12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200" u="sng" dirty="0">
                <a:solidFill>
                  <a:srgbClr val="FF0000"/>
                </a:solidFill>
                <a:effectLst/>
                <a:latin typeface="Consolas" panose="020B0609020204030204" pitchFamily="49" charset="0"/>
                <a:ea typeface="Times New Roman" panose="02020603050405020304" pitchFamily="18" charset="0"/>
                <a:cs typeface="Times New Roman" panose="02020603050405020304" pitchFamily="18" charset="0"/>
                <a:hlinkClick r:id="rId3"/>
              </a:rPr>
              <a:t>Join meeting</a:t>
            </a:r>
            <a:endParaRPr lang="en-US" sz="12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2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More ways to join:	Join from the meeting link</a:t>
            </a:r>
            <a:endParaRPr lang="en-US" sz="12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3"/>
              </a:rPr>
              <a:t>https://ieeesa.webex.com/ieeesa/j.php?MTID=m755ab94a63535e46bf04429654757914</a:t>
            </a:r>
            <a:endParaRPr lang="en-US" sz="12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 </a:t>
            </a:r>
            <a:endParaRPr lang="en-US" sz="12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Join by meeting number </a:t>
            </a:r>
            <a:endParaRPr lang="en-US" sz="12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Meeting number (access code): 129 231 4140 </a:t>
            </a:r>
          </a:p>
          <a:p>
            <a:pPr marL="0" marR="0">
              <a:spcBef>
                <a:spcPts val="0"/>
              </a:spcBef>
              <a:spcAft>
                <a:spcPts val="0"/>
              </a:spcAft>
            </a:pP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Meeting password: rrtag21b</a:t>
            </a:r>
          </a:p>
          <a:p>
            <a:pPr marL="0" marR="0">
              <a:spcBef>
                <a:spcPts val="0"/>
              </a:spcBef>
              <a:spcAft>
                <a:spcPts val="0"/>
              </a:spcAft>
            </a:pPr>
            <a:r>
              <a:rPr lang="en-US" sz="1200" dirty="0">
                <a:effectLst/>
                <a:latin typeface="Consolas" panose="020B0609020204030204" pitchFamily="49" charset="0"/>
                <a:ea typeface="Times New Roman" panose="02020603050405020304" pitchFamily="18" charset="0"/>
                <a:cs typeface="Calibri" panose="020F0502020204030204" pitchFamily="34" charset="0"/>
              </a:rPr>
              <a:t> </a:t>
            </a:r>
            <a:endParaRPr lang="en-US" sz="12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Tap to join from a mobile device (attendees only)</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4"/>
              </a:rPr>
              <a:t>+1-646-992-2010,,1292314140##</a:t>
            </a: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 United States Toll (New York City)</a:t>
            </a:r>
          </a:p>
          <a:p>
            <a:pPr marL="0" marR="0">
              <a:spcBef>
                <a:spcPts val="0"/>
              </a:spcBef>
              <a:spcAft>
                <a:spcPts val="0"/>
              </a:spcAft>
            </a:pPr>
            <a:r>
              <a:rPr lang="en-US" sz="11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5"/>
              </a:rPr>
              <a:t>+1-213-306-3065,,1292314140##</a:t>
            </a: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 United States Toll (Los Angeles)</a:t>
            </a:r>
          </a:p>
          <a:p>
            <a:pPr marL="0" marR="0">
              <a:spcBef>
                <a:spcPts val="0"/>
              </a:spcBef>
              <a:spcAft>
                <a:spcPts val="0"/>
              </a:spcAft>
            </a:pPr>
            <a:r>
              <a:rPr lang="en-US" sz="11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Join by phone</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+1-646-992-2010 United States Toll (New York City)</a:t>
            </a:r>
          </a:p>
          <a:p>
            <a:pPr marL="0" marR="0">
              <a:spcBef>
                <a:spcPts val="0"/>
              </a:spcBef>
              <a:spcAft>
                <a:spcPts val="0"/>
              </a:spcAft>
            </a:pP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+1-213-306-3065 United States Toll (Los Angeles)</a:t>
            </a:r>
          </a:p>
          <a:p>
            <a:pPr marL="0" marR="0">
              <a:spcBef>
                <a:spcPts val="0"/>
              </a:spcBef>
              <a:spcAft>
                <a:spcPts val="0"/>
              </a:spcAft>
            </a:pPr>
            <a:r>
              <a:rPr lang="en-US" sz="11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6"/>
              </a:rPr>
              <a:t>Global call-in numbers</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Join from a video system or application</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Dial </a:t>
            </a:r>
            <a:r>
              <a:rPr lang="en-US" sz="11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7"/>
              </a:rPr>
              <a:t>1292314140@ieeesa.webex.com</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You can also dial 173.243.2.68 and enter your meeting number.</a:t>
            </a:r>
          </a:p>
          <a:p>
            <a:pPr marL="0" marR="0">
              <a:spcBef>
                <a:spcPts val="0"/>
              </a:spcBef>
              <a:spcAft>
                <a:spcPts val="0"/>
              </a:spcAft>
            </a:pPr>
            <a:r>
              <a:rPr lang="en-US" sz="11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Join using Microsoft Lync or Microsoft Skype for Business</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Dial </a:t>
            </a:r>
            <a:r>
              <a:rPr lang="en-US" sz="11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8"/>
              </a:rPr>
              <a:t>1292314140.ieeesa@lync.webex.com</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Need help? Go to </a:t>
            </a:r>
            <a:r>
              <a:rPr lang="en-US" sz="11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9"/>
              </a:rPr>
              <a:t>https://help.webex.com</a:t>
            </a:r>
            <a:r>
              <a:rPr lang="en-US" sz="1100"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 </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r>
              <a:rPr lang="en-US" sz="1100" dirty="0"/>
              <a:t>IMPORTANT NOTICE: Please note that this Webex service allows audio and other information sent during the session to be recorded, which may be discoverable in a legal matter. By joining this session, you automatically consent to such recordings. If you do not consent to being recorded, discuss your concerns with the host or do not join the session.</a:t>
            </a:r>
          </a:p>
          <a:p>
            <a:endParaRPr lang="en-US" sz="1100" dirty="0"/>
          </a:p>
        </p:txBody>
      </p:sp>
      <p:sp>
        <p:nvSpPr>
          <p:cNvPr id="6" name="Title 1">
            <a:extLst>
              <a:ext uri="{FF2B5EF4-FFF2-40B4-BE49-F238E27FC236}">
                <a16:creationId xmlns:a16="http://schemas.microsoft.com/office/drawing/2014/main" id="{FBEA5ADE-0E25-43D8-AE04-6B2C0E367381}"/>
              </a:ext>
            </a:extLst>
          </p:cNvPr>
          <p:cNvSpPr txBox="1">
            <a:spLocks/>
          </p:cNvSpPr>
          <p:nvPr/>
        </p:nvSpPr>
        <p:spPr>
          <a:xfrm>
            <a:off x="2209801" y="590320"/>
            <a:ext cx="7770813" cy="552681"/>
          </a:xfrm>
          <a:prstGeom prst="rect">
            <a:avLst/>
          </a:prstGeom>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spcBef>
                <a:spcPts val="0"/>
              </a:spcBef>
            </a:pPr>
            <a:r>
              <a:rPr lang="en-US" sz="2400" dirty="0"/>
              <a:t>802.18 </a:t>
            </a:r>
            <a:r>
              <a:rPr lang="en-US" sz="2400" dirty="0">
                <a:highlight>
                  <a:srgbClr val="808000"/>
                </a:highlight>
              </a:rPr>
              <a:t>weekly</a:t>
            </a:r>
            <a:r>
              <a:rPr lang="en-US" sz="2400" dirty="0"/>
              <a:t> teleconference call-in, </a:t>
            </a:r>
            <a:r>
              <a:rPr lang="en-US" sz="2400" dirty="0">
                <a:highlight>
                  <a:srgbClr val="808000"/>
                </a:highlight>
              </a:rPr>
              <a:t>27may21-02sep21</a:t>
            </a:r>
          </a:p>
        </p:txBody>
      </p:sp>
    </p:spTree>
    <p:extLst>
      <p:ext uri="{BB962C8B-B14F-4D97-AF65-F5344CB8AC3E}">
        <p14:creationId xmlns:p14="http://schemas.microsoft.com/office/powerpoint/2010/main" val="112247413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833973" y="317270"/>
            <a:ext cx="2211387" cy="273050"/>
          </a:xfrm>
        </p:spPr>
        <p:txBody>
          <a:bodyPr/>
          <a:lstStyle/>
          <a:p>
            <a:r>
              <a:rPr lang="en-US" dirty="0"/>
              <a:t>08jul21</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22</a:t>
            </a:fld>
            <a:endParaRPr lang="en-GB" dirty="0"/>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833973" y="1021223"/>
            <a:ext cx="10524054" cy="54848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a:spcBef>
                <a:spcPts val="0"/>
              </a:spcBef>
              <a:spcAft>
                <a:spcPts val="0"/>
              </a:spcAft>
            </a:pPr>
            <a:r>
              <a:rPr lang="en-US" sz="1100" dirty="0">
                <a:latin typeface="Consolas" panose="020B0609020204030204" pitchFamily="49" charset="0"/>
                <a:ea typeface="Times New Roman" panose="02020603050405020304" pitchFamily="18" charset="0"/>
                <a:cs typeface="Times New Roman" panose="02020603050405020304" pitchFamily="18" charset="0"/>
              </a:rPr>
              <a:t>Subject: [EXTERNAL] Webex meeting invitation: 802.18-.19 frequency table ad hoc</a:t>
            </a:r>
            <a:br>
              <a:rPr lang="en-US" sz="1100" dirty="0">
                <a:latin typeface="Consolas" panose="020B0609020204030204" pitchFamily="49" charset="0"/>
                <a:ea typeface="Times New Roman" panose="02020603050405020304" pitchFamily="18" charset="0"/>
                <a:cs typeface="Times New Roman" panose="02020603050405020304" pitchFamily="18" charset="0"/>
              </a:rPr>
            </a:br>
            <a:r>
              <a:rPr lang="en-US" sz="1100" dirty="0">
                <a:latin typeface="Consolas" panose="020B0609020204030204" pitchFamily="49" charset="0"/>
                <a:ea typeface="Times New Roman" panose="02020603050405020304" pitchFamily="18" charset="0"/>
                <a:cs typeface="Times New Roman" panose="02020603050405020304" pitchFamily="18" charset="0"/>
              </a:rPr>
              <a:t>When: Occurs the fourth Tuesday of every 1 month(s) effective 22-Jun-21 until 23-Nov-21 from 15:00 to 16:00 America/</a:t>
            </a:r>
            <a:r>
              <a:rPr lang="en-US" sz="1100" dirty="0" err="1">
                <a:latin typeface="Consolas" panose="020B0609020204030204" pitchFamily="49" charset="0"/>
                <a:ea typeface="Times New Roman" panose="02020603050405020304" pitchFamily="18" charset="0"/>
                <a:cs typeface="Times New Roman" panose="02020603050405020304" pitchFamily="18" charset="0"/>
              </a:rPr>
              <a:t>New_York</a:t>
            </a:r>
            <a:r>
              <a:rPr lang="en-US" sz="1100" dirty="0">
                <a:latin typeface="Consolas" panose="020B0609020204030204" pitchFamily="49" charset="0"/>
                <a:ea typeface="Times New Roman" panose="02020603050405020304" pitchFamily="18" charset="0"/>
                <a:cs typeface="Times New Roman" panose="02020603050405020304" pitchFamily="18" charset="0"/>
              </a:rPr>
              <a:t>.</a:t>
            </a:r>
            <a:br>
              <a:rPr lang="en-US" sz="1100" dirty="0">
                <a:latin typeface="Consolas" panose="020B0609020204030204" pitchFamily="49" charset="0"/>
                <a:ea typeface="Times New Roman" panose="02020603050405020304" pitchFamily="18" charset="0"/>
                <a:cs typeface="Times New Roman" panose="02020603050405020304" pitchFamily="18" charset="0"/>
              </a:rPr>
            </a:br>
            <a:r>
              <a:rPr lang="en-US" sz="1100" dirty="0">
                <a:latin typeface="Consolas" panose="020B0609020204030204" pitchFamily="49" charset="0"/>
                <a:ea typeface="Times New Roman" panose="02020603050405020304" pitchFamily="18" charset="0"/>
                <a:cs typeface="Times New Roman" panose="02020603050405020304" pitchFamily="18" charset="0"/>
              </a:rPr>
              <a:t>Where: https://ieeesa.webex.com/ieeesa/j.php?MTID=m8a25dd8187a6f955433573a347cf4daa</a:t>
            </a:r>
          </a:p>
          <a:p>
            <a:pPr marL="0">
              <a:spcBef>
                <a:spcPts val="0"/>
              </a:spcBef>
              <a:spcAft>
                <a:spcPts val="0"/>
              </a:spcAft>
            </a:pPr>
            <a:r>
              <a:rPr lang="en-US" sz="1100" dirty="0">
                <a:latin typeface="Consolas" panose="020B0609020204030204" pitchFamily="49" charset="0"/>
                <a:ea typeface="Times New Roman" panose="02020603050405020304" pitchFamily="18" charset="0"/>
                <a:cs typeface="Times New Roman" panose="02020603050405020304" pitchFamily="18" charset="0"/>
              </a:rPr>
              <a:t>Jay Holcomb is inviting you to a scheduled Webex meeting. </a:t>
            </a:r>
          </a:p>
          <a:p>
            <a:pPr marL="0">
              <a:spcBef>
                <a:spcPts val="0"/>
              </a:spcBef>
              <a:spcAft>
                <a:spcPts val="0"/>
              </a:spcAft>
            </a:pPr>
            <a:r>
              <a:rPr lang="en-US" sz="1100" dirty="0">
                <a:solidFill>
                  <a:schemeClr val="tx1"/>
                </a:solidFill>
                <a:highlight>
                  <a:srgbClr val="00FF00"/>
                </a:highlight>
                <a:latin typeface="Consolas" panose="020B0609020204030204" pitchFamily="49" charset="0"/>
                <a:ea typeface="Times New Roman" panose="02020603050405020304" pitchFamily="18" charset="0"/>
                <a:cs typeface="Times New Roman" panose="02020603050405020304" pitchFamily="18" charset="0"/>
              </a:rPr>
              <a:t>Occurs the fourth Tuesday of every month effective Tuesday, June 22, 2021 until Tuesday, November 23, 2021 from 3:00 PM to 4:00 PM, (UTC-04:00) Eastern Time (US &amp; Canada) </a:t>
            </a:r>
          </a:p>
          <a:p>
            <a:pPr marL="0">
              <a:spcBef>
                <a:spcPts val="0"/>
              </a:spcBef>
              <a:spcAft>
                <a:spcPts val="0"/>
              </a:spcAft>
            </a:pPr>
            <a:r>
              <a:rPr lang="en-US" sz="1100" dirty="0">
                <a:solidFill>
                  <a:srgbClr val="666666"/>
                </a:solidFill>
                <a:latin typeface="Consolas" panose="020B0609020204030204" pitchFamily="49" charset="0"/>
                <a:ea typeface="Times New Roman" panose="02020603050405020304" pitchFamily="18" charset="0"/>
                <a:cs typeface="Times New Roman" panose="02020603050405020304" pitchFamily="18" charset="0"/>
              </a:rPr>
              <a:t>3:00 PM  |  (UTC-04:00) Eastern Time (US &amp; Canada)  |  1 </a:t>
            </a:r>
            <a:r>
              <a:rPr lang="en-US" sz="1100" dirty="0" err="1">
                <a:solidFill>
                  <a:srgbClr val="666666"/>
                </a:solidFill>
                <a:latin typeface="Consolas" panose="020B0609020204030204" pitchFamily="49" charset="0"/>
                <a:ea typeface="Times New Roman" panose="02020603050405020304" pitchFamily="18" charset="0"/>
                <a:cs typeface="Times New Roman" panose="02020603050405020304" pitchFamily="18" charset="0"/>
              </a:rPr>
              <a:t>hr</a:t>
            </a:r>
            <a:r>
              <a:rPr lang="en-US" sz="1100" dirty="0">
                <a:solidFill>
                  <a:srgbClr val="666666"/>
                </a:solidFill>
                <a:latin typeface="Consolas" panose="020B0609020204030204" pitchFamily="49" charset="0"/>
                <a:ea typeface="Times New Roman" panose="02020603050405020304" pitchFamily="18" charset="0"/>
                <a:cs typeface="Times New Roman" panose="02020603050405020304" pitchFamily="18" charset="0"/>
              </a:rPr>
              <a:t> </a:t>
            </a:r>
            <a:endParaRPr lang="en-US" sz="11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100" dirty="0">
                <a:solidFill>
                  <a:srgbClr val="FF0000"/>
                </a:solidFill>
                <a:latin typeface="Consolas" panose="020B0609020204030204" pitchFamily="49" charset="0"/>
                <a:ea typeface="Times New Roman" panose="02020603050405020304" pitchFamily="18" charset="0"/>
                <a:cs typeface="Times New Roman" panose="02020603050405020304" pitchFamily="18" charset="0"/>
              </a:rPr>
              <a:t> </a:t>
            </a:r>
            <a:endParaRPr lang="en-US" sz="11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100" u="sng" dirty="0">
                <a:solidFill>
                  <a:srgbClr val="FF0000"/>
                </a:solidFill>
                <a:latin typeface="Consolas" panose="020B0609020204030204" pitchFamily="49" charset="0"/>
                <a:ea typeface="Times New Roman" panose="02020603050405020304" pitchFamily="18" charset="0"/>
                <a:cs typeface="Times New Roman" panose="02020603050405020304" pitchFamily="18" charset="0"/>
                <a:hlinkClick r:id="rId3"/>
              </a:rPr>
              <a:t>Join meeting</a:t>
            </a:r>
            <a:endParaRPr lang="en-US" sz="11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100" dirty="0">
                <a:solidFill>
                  <a:srgbClr val="333333"/>
                </a:solidFill>
                <a:latin typeface="Consolas" panose="020B0609020204030204" pitchFamily="49" charset="0"/>
                <a:ea typeface="Times New Roman" panose="02020603050405020304" pitchFamily="18" charset="0"/>
                <a:cs typeface="Times New Roman" panose="02020603050405020304" pitchFamily="18" charset="0"/>
              </a:rPr>
              <a:t> </a:t>
            </a:r>
            <a:endParaRPr lang="en-US" sz="11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100" dirty="0">
                <a:latin typeface="Consolas" panose="020B0609020204030204" pitchFamily="49" charset="0"/>
                <a:ea typeface="Times New Roman" panose="02020603050405020304" pitchFamily="18" charset="0"/>
                <a:cs typeface="Times New Roman" panose="02020603050405020304" pitchFamily="18" charset="0"/>
              </a:rPr>
              <a:t>More ways to join:</a:t>
            </a:r>
          </a:p>
          <a:p>
            <a:pPr marL="0">
              <a:spcBef>
                <a:spcPts val="0"/>
              </a:spcBef>
              <a:spcAft>
                <a:spcPts val="0"/>
              </a:spcAft>
            </a:pPr>
            <a:r>
              <a:rPr lang="en-US" sz="1100" dirty="0">
                <a:latin typeface="Consolas" panose="020B0609020204030204" pitchFamily="49" charset="0"/>
                <a:ea typeface="Times New Roman" panose="02020603050405020304" pitchFamily="18" charset="0"/>
                <a:cs typeface="Times New Roman" panose="02020603050405020304" pitchFamily="18" charset="0"/>
              </a:rPr>
              <a:t>Join from the meeting link</a:t>
            </a:r>
          </a:p>
          <a:p>
            <a:pPr marL="0">
              <a:spcBef>
                <a:spcPts val="0"/>
              </a:spcBef>
              <a:spcAft>
                <a:spcPts val="0"/>
              </a:spcAft>
            </a:pPr>
            <a:r>
              <a:rPr lang="en-US" sz="1100" u="sng" dirty="0">
                <a:solidFill>
                  <a:srgbClr val="005E7D"/>
                </a:solidFill>
                <a:latin typeface="Consolas" panose="020B0609020204030204" pitchFamily="49" charset="0"/>
                <a:ea typeface="Times New Roman" panose="02020603050405020304" pitchFamily="18" charset="0"/>
                <a:cs typeface="Times New Roman" panose="02020603050405020304" pitchFamily="18" charset="0"/>
                <a:hlinkClick r:id="rId3"/>
              </a:rPr>
              <a:t>https://ieeesa.webex.com/ieeesa/j.php?MTID=m8a25dd8187a6f955433573a347cf4daa</a:t>
            </a:r>
            <a:r>
              <a:rPr lang="en-US" sz="1100" dirty="0">
                <a:solidFill>
                  <a:srgbClr val="333333"/>
                </a:solidFill>
                <a:latin typeface="Consolas" panose="020B0609020204030204" pitchFamily="49" charset="0"/>
                <a:ea typeface="Times New Roman" panose="02020603050405020304" pitchFamily="18" charset="0"/>
                <a:cs typeface="Times New Roman" panose="02020603050405020304" pitchFamily="18" charset="0"/>
              </a:rPr>
              <a:t> </a:t>
            </a:r>
            <a:endParaRPr lang="en-US" sz="11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100" dirty="0">
                <a:latin typeface="Consolas" panose="020B0609020204030204" pitchFamily="49" charset="0"/>
                <a:ea typeface="Times New Roman" panose="02020603050405020304" pitchFamily="18" charset="0"/>
                <a:cs typeface="Times New Roman" panose="02020603050405020304" pitchFamily="18" charset="0"/>
              </a:rPr>
              <a:t> </a:t>
            </a:r>
          </a:p>
          <a:p>
            <a:pPr marL="0">
              <a:spcBef>
                <a:spcPts val="0"/>
              </a:spcBef>
              <a:spcAft>
                <a:spcPts val="0"/>
              </a:spcAft>
            </a:pPr>
            <a:r>
              <a:rPr lang="en-US" sz="1100" dirty="0">
                <a:latin typeface="Consolas" panose="020B0609020204030204" pitchFamily="49" charset="0"/>
                <a:ea typeface="Times New Roman" panose="02020603050405020304" pitchFamily="18" charset="0"/>
                <a:cs typeface="Times New Roman" panose="02020603050405020304" pitchFamily="18" charset="0"/>
              </a:rPr>
              <a:t>Join by meeting number </a:t>
            </a:r>
          </a:p>
          <a:p>
            <a:pPr marL="0">
              <a:spcBef>
                <a:spcPts val="0"/>
              </a:spcBef>
              <a:spcAft>
                <a:spcPts val="0"/>
              </a:spcAft>
            </a:pPr>
            <a:r>
              <a:rPr lang="en-US" sz="1100" dirty="0">
                <a:solidFill>
                  <a:srgbClr val="333333"/>
                </a:solidFill>
                <a:latin typeface="Consolas" panose="020B0609020204030204" pitchFamily="49" charset="0"/>
                <a:ea typeface="Times New Roman" panose="02020603050405020304" pitchFamily="18" charset="0"/>
                <a:cs typeface="Times New Roman" panose="02020603050405020304" pitchFamily="18" charset="0"/>
              </a:rPr>
              <a:t>Meeting number (access code): 173 519 2199 </a:t>
            </a:r>
            <a:endParaRPr lang="en-US" sz="11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100" dirty="0">
                <a:solidFill>
                  <a:srgbClr val="333333"/>
                </a:solidFill>
                <a:latin typeface="Consolas" panose="020B0609020204030204" pitchFamily="49" charset="0"/>
                <a:ea typeface="Times New Roman" panose="02020603050405020304" pitchFamily="18" charset="0"/>
                <a:cs typeface="Times New Roman" panose="02020603050405020304" pitchFamily="18" charset="0"/>
              </a:rPr>
              <a:t>Meeting password: freqtable6</a:t>
            </a:r>
            <a:endParaRPr lang="en-US" sz="11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000" dirty="0">
                <a:latin typeface="Consolas" panose="020B0609020204030204" pitchFamily="49" charset="0"/>
                <a:ea typeface="Times New Roman" panose="02020603050405020304" pitchFamily="18" charset="0"/>
                <a:cs typeface="Times New Roman" panose="02020603050405020304" pitchFamily="18" charset="0"/>
              </a:rPr>
              <a:t> </a:t>
            </a:r>
          </a:p>
          <a:p>
            <a:pPr marL="0">
              <a:spcBef>
                <a:spcPts val="0"/>
              </a:spcBef>
              <a:spcAft>
                <a:spcPts val="0"/>
              </a:spcAft>
            </a:pPr>
            <a:r>
              <a:rPr lang="en-US" sz="1000" dirty="0">
                <a:latin typeface="Consolas" panose="020B0609020204030204" pitchFamily="49" charset="0"/>
                <a:ea typeface="Times New Roman" panose="02020603050405020304" pitchFamily="18" charset="0"/>
                <a:cs typeface="Times New Roman" panose="02020603050405020304" pitchFamily="18" charset="0"/>
              </a:rPr>
              <a:t>Tap to join from a mobile device (attendees only)</a:t>
            </a:r>
          </a:p>
          <a:p>
            <a:pPr marL="0">
              <a:spcBef>
                <a:spcPts val="0"/>
              </a:spcBef>
              <a:spcAft>
                <a:spcPts val="0"/>
              </a:spcAft>
            </a:pPr>
            <a:r>
              <a:rPr lang="en-US" sz="1000" u="sng" dirty="0">
                <a:solidFill>
                  <a:srgbClr val="005E7D"/>
                </a:solidFill>
                <a:latin typeface="Consolas" panose="020B0609020204030204" pitchFamily="49" charset="0"/>
                <a:ea typeface="Times New Roman" panose="02020603050405020304" pitchFamily="18" charset="0"/>
                <a:cs typeface="Times New Roman" panose="02020603050405020304" pitchFamily="18" charset="0"/>
                <a:hlinkClick r:id="rId4"/>
              </a:rPr>
              <a:t>+1-646-992-2010,,1735192199##</a:t>
            </a:r>
            <a:r>
              <a:rPr lang="en-US" sz="1000" dirty="0">
                <a:solidFill>
                  <a:srgbClr val="333333"/>
                </a:solidFill>
                <a:latin typeface="Consolas" panose="020B0609020204030204" pitchFamily="49" charset="0"/>
                <a:ea typeface="Times New Roman" panose="02020603050405020304" pitchFamily="18" charset="0"/>
                <a:cs typeface="Times New Roman" panose="02020603050405020304" pitchFamily="18" charset="0"/>
              </a:rPr>
              <a:t> United States Toll (New York City)</a:t>
            </a:r>
            <a:endParaRPr lang="en-US" sz="10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000" u="sng" dirty="0">
                <a:solidFill>
                  <a:srgbClr val="005E7D"/>
                </a:solidFill>
                <a:latin typeface="Consolas" panose="020B0609020204030204" pitchFamily="49" charset="0"/>
                <a:ea typeface="Times New Roman" panose="02020603050405020304" pitchFamily="18" charset="0"/>
                <a:cs typeface="Times New Roman" panose="02020603050405020304" pitchFamily="18" charset="0"/>
                <a:hlinkClick r:id="rId5"/>
              </a:rPr>
              <a:t>+1-213-306-3065,,1735192199##</a:t>
            </a:r>
            <a:r>
              <a:rPr lang="en-US" sz="1000" dirty="0">
                <a:solidFill>
                  <a:srgbClr val="333333"/>
                </a:solidFill>
                <a:latin typeface="Consolas" panose="020B0609020204030204" pitchFamily="49" charset="0"/>
                <a:ea typeface="Times New Roman" panose="02020603050405020304" pitchFamily="18" charset="0"/>
                <a:cs typeface="Times New Roman" panose="02020603050405020304" pitchFamily="18" charset="0"/>
              </a:rPr>
              <a:t> United States Toll (Los Angeles)</a:t>
            </a:r>
            <a:endParaRPr lang="en-US" sz="10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000" dirty="0">
                <a:latin typeface="Consolas" panose="020B0609020204030204" pitchFamily="49" charset="0"/>
                <a:ea typeface="Times New Roman" panose="02020603050405020304" pitchFamily="18" charset="0"/>
                <a:cs typeface="Times New Roman" panose="02020603050405020304" pitchFamily="18" charset="0"/>
              </a:rPr>
              <a:t>Join by phone</a:t>
            </a:r>
          </a:p>
          <a:p>
            <a:pPr marL="0">
              <a:spcBef>
                <a:spcPts val="0"/>
              </a:spcBef>
              <a:spcAft>
                <a:spcPts val="0"/>
              </a:spcAft>
            </a:pPr>
            <a:r>
              <a:rPr lang="en-US" sz="1000" dirty="0">
                <a:solidFill>
                  <a:srgbClr val="333333"/>
                </a:solidFill>
                <a:latin typeface="Consolas" panose="020B0609020204030204" pitchFamily="49" charset="0"/>
                <a:ea typeface="Times New Roman" panose="02020603050405020304" pitchFamily="18" charset="0"/>
                <a:cs typeface="Times New Roman" panose="02020603050405020304" pitchFamily="18" charset="0"/>
              </a:rPr>
              <a:t>+1-646-992-2010 United States Toll (New York City)</a:t>
            </a:r>
            <a:endParaRPr lang="en-US" sz="10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000" dirty="0">
                <a:solidFill>
                  <a:srgbClr val="333333"/>
                </a:solidFill>
                <a:latin typeface="Consolas" panose="020B0609020204030204" pitchFamily="49" charset="0"/>
                <a:ea typeface="Times New Roman" panose="02020603050405020304" pitchFamily="18" charset="0"/>
                <a:cs typeface="Times New Roman" panose="02020603050405020304" pitchFamily="18" charset="0"/>
              </a:rPr>
              <a:t>+1-213-306-3065 United States Toll (Los Angeles)</a:t>
            </a:r>
            <a:endParaRPr lang="en-US" sz="10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000" u="sng" dirty="0">
                <a:solidFill>
                  <a:srgbClr val="005E7D"/>
                </a:solidFill>
                <a:latin typeface="Consolas" panose="020B0609020204030204" pitchFamily="49" charset="0"/>
                <a:ea typeface="Times New Roman" panose="02020603050405020304" pitchFamily="18" charset="0"/>
                <a:cs typeface="Times New Roman" panose="02020603050405020304" pitchFamily="18" charset="0"/>
                <a:hlinkClick r:id="rId6"/>
              </a:rPr>
              <a:t>Global call-in numbers</a:t>
            </a:r>
            <a:endParaRPr lang="en-US" sz="10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000" dirty="0">
                <a:latin typeface="Consolas" panose="020B0609020204030204" pitchFamily="49" charset="0"/>
                <a:ea typeface="Times New Roman" panose="02020603050405020304" pitchFamily="18" charset="0"/>
                <a:cs typeface="Times New Roman" panose="02020603050405020304" pitchFamily="18" charset="0"/>
              </a:rPr>
              <a:t>Join from a video system or application</a:t>
            </a:r>
          </a:p>
          <a:p>
            <a:pPr marL="0">
              <a:spcBef>
                <a:spcPts val="0"/>
              </a:spcBef>
              <a:spcAft>
                <a:spcPts val="0"/>
              </a:spcAft>
            </a:pPr>
            <a:r>
              <a:rPr lang="en-US" sz="1000" dirty="0">
                <a:solidFill>
                  <a:srgbClr val="333333"/>
                </a:solidFill>
                <a:latin typeface="Consolas" panose="020B0609020204030204" pitchFamily="49" charset="0"/>
                <a:ea typeface="Times New Roman" panose="02020603050405020304" pitchFamily="18" charset="0"/>
                <a:cs typeface="Times New Roman" panose="02020603050405020304" pitchFamily="18" charset="0"/>
              </a:rPr>
              <a:t>Dial </a:t>
            </a:r>
            <a:r>
              <a:rPr lang="en-US" sz="1000" u="sng" dirty="0">
                <a:solidFill>
                  <a:srgbClr val="005E7D"/>
                </a:solidFill>
                <a:latin typeface="Consolas" panose="020B0609020204030204" pitchFamily="49" charset="0"/>
                <a:ea typeface="Times New Roman" panose="02020603050405020304" pitchFamily="18" charset="0"/>
                <a:cs typeface="Times New Roman" panose="02020603050405020304" pitchFamily="18" charset="0"/>
                <a:hlinkClick r:id="rId7"/>
              </a:rPr>
              <a:t>1735192199@ieeesa.webex.com</a:t>
            </a:r>
            <a:endParaRPr lang="en-US" sz="10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000" dirty="0">
                <a:solidFill>
                  <a:srgbClr val="333333"/>
                </a:solidFill>
                <a:latin typeface="Consolas" panose="020B0609020204030204" pitchFamily="49" charset="0"/>
                <a:ea typeface="Times New Roman" panose="02020603050405020304" pitchFamily="18" charset="0"/>
                <a:cs typeface="Times New Roman" panose="02020603050405020304" pitchFamily="18" charset="0"/>
              </a:rPr>
              <a:t>You can also dial 173.243.2.68 and enter your meeting number.</a:t>
            </a:r>
            <a:endParaRPr lang="en-US" sz="10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000" dirty="0">
                <a:solidFill>
                  <a:srgbClr val="333333"/>
                </a:solidFill>
                <a:latin typeface="Consolas" panose="020B0609020204030204" pitchFamily="49" charset="0"/>
                <a:ea typeface="Times New Roman" panose="02020603050405020304" pitchFamily="18" charset="0"/>
                <a:cs typeface="Times New Roman" panose="02020603050405020304" pitchFamily="18" charset="0"/>
              </a:rPr>
              <a:t> </a:t>
            </a:r>
            <a:endParaRPr lang="en-US" sz="10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000" dirty="0">
                <a:latin typeface="Consolas" panose="020B0609020204030204" pitchFamily="49" charset="0"/>
                <a:ea typeface="Times New Roman" panose="02020603050405020304" pitchFamily="18" charset="0"/>
                <a:cs typeface="Times New Roman" panose="02020603050405020304" pitchFamily="18" charset="0"/>
              </a:rPr>
              <a:t>Need help? Go to </a:t>
            </a:r>
            <a:r>
              <a:rPr lang="en-US" sz="1000" u="sng" dirty="0">
                <a:solidFill>
                  <a:srgbClr val="005E7D"/>
                </a:solidFill>
                <a:latin typeface="Consolas" panose="020B0609020204030204" pitchFamily="49" charset="0"/>
                <a:ea typeface="Times New Roman" panose="02020603050405020304" pitchFamily="18" charset="0"/>
                <a:cs typeface="Times New Roman" panose="02020603050405020304" pitchFamily="18" charset="0"/>
                <a:hlinkClick r:id="rId8"/>
              </a:rPr>
              <a:t>https://help.webex.com</a:t>
            </a:r>
            <a:r>
              <a:rPr lang="en-US" sz="1000" dirty="0">
                <a:latin typeface="Consolas" panose="020B0609020204030204" pitchFamily="49" charset="0"/>
                <a:ea typeface="Times New Roman" panose="02020603050405020304" pitchFamily="18" charset="0"/>
                <a:cs typeface="Times New Roman" panose="02020603050405020304" pitchFamily="18" charset="0"/>
              </a:rPr>
              <a:t> </a:t>
            </a:r>
          </a:p>
          <a:p>
            <a:pPr marL="0">
              <a:spcBef>
                <a:spcPts val="0"/>
              </a:spcBef>
              <a:spcAft>
                <a:spcPts val="0"/>
              </a:spcAft>
            </a:pPr>
            <a:endParaRPr lang="en-US" sz="800" dirty="0">
              <a:solidFill>
                <a:schemeClr val="tx1"/>
              </a:solidFill>
              <a:latin typeface="Consolas" panose="020B0609020204030204" pitchFamily="49" charset="0"/>
              <a:ea typeface="Times New Roman" panose="02020603050405020304" pitchFamily="18" charset="0"/>
              <a:cs typeface="Times New Roman" panose="02020603050405020304" pitchFamily="18" charset="0"/>
            </a:endParaRPr>
          </a:p>
          <a:p>
            <a:r>
              <a:rPr lang="en-US" sz="800" dirty="0">
                <a:solidFill>
                  <a:schemeClr val="tx1"/>
                </a:solidFill>
                <a:latin typeface="Consolas" panose="020B0609020204030204" pitchFamily="49" charset="0"/>
              </a:rPr>
              <a:t>IMPORTANT NOTICE: Please note that this Webex service allows audio and other information sent during the session to be recorded, which may be discoverable in a legal matter. By joining this session, you automatically consent to such recordings. If you do not consent to being recorded, discuss your concerns with the host or do not join the session.</a:t>
            </a:r>
          </a:p>
          <a:p>
            <a:endParaRPr lang="en-US" sz="1100" dirty="0"/>
          </a:p>
        </p:txBody>
      </p:sp>
      <p:sp>
        <p:nvSpPr>
          <p:cNvPr id="6" name="Title 1">
            <a:extLst>
              <a:ext uri="{FF2B5EF4-FFF2-40B4-BE49-F238E27FC236}">
                <a16:creationId xmlns:a16="http://schemas.microsoft.com/office/drawing/2014/main" id="{FBEA5ADE-0E25-43D8-AE04-6B2C0E367381}"/>
              </a:ext>
            </a:extLst>
          </p:cNvPr>
          <p:cNvSpPr txBox="1">
            <a:spLocks/>
          </p:cNvSpPr>
          <p:nvPr/>
        </p:nvSpPr>
        <p:spPr>
          <a:xfrm>
            <a:off x="2209800" y="590320"/>
            <a:ext cx="7924800" cy="552681"/>
          </a:xfrm>
          <a:prstGeom prst="rect">
            <a:avLst/>
          </a:prstGeom>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spcBef>
                <a:spcPts val="0"/>
              </a:spcBef>
            </a:pPr>
            <a:r>
              <a:rPr lang="en-US" sz="2400" dirty="0"/>
              <a:t>802.18/19 </a:t>
            </a:r>
            <a:r>
              <a:rPr lang="en-US" sz="2400" dirty="0">
                <a:highlight>
                  <a:srgbClr val="008000"/>
                </a:highlight>
              </a:rPr>
              <a:t>freq. table ad </a:t>
            </a:r>
            <a:r>
              <a:rPr lang="en-US" sz="2400" dirty="0" err="1">
                <a:highlight>
                  <a:srgbClr val="008000"/>
                </a:highlight>
              </a:rPr>
              <a:t>hoc</a:t>
            </a:r>
            <a:r>
              <a:rPr lang="en-US" sz="2400" dirty="0" err="1"/>
              <a:t>_telecon</a:t>
            </a:r>
            <a:r>
              <a:rPr lang="en-US" sz="2400" dirty="0"/>
              <a:t>. call-in, </a:t>
            </a:r>
            <a:r>
              <a:rPr lang="en-US" sz="2400" dirty="0">
                <a:highlight>
                  <a:srgbClr val="008000"/>
                </a:highlight>
              </a:rPr>
              <a:t>22jun-23nov21</a:t>
            </a:r>
          </a:p>
        </p:txBody>
      </p:sp>
    </p:spTree>
    <p:extLst>
      <p:ext uri="{BB962C8B-B14F-4D97-AF65-F5344CB8AC3E}">
        <p14:creationId xmlns:p14="http://schemas.microsoft.com/office/powerpoint/2010/main" val="8725005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990601" y="326235"/>
            <a:ext cx="2211387" cy="273050"/>
          </a:xfrm>
        </p:spPr>
        <p:txBody>
          <a:bodyPr/>
          <a:lstStyle/>
          <a:p>
            <a:r>
              <a:rPr lang="en-US"/>
              <a:t>08jul21</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23</a:t>
            </a:fld>
            <a:endParaRPr lang="en-GB" dirty="0"/>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990601" y="1676400"/>
            <a:ext cx="10367426" cy="4724400"/>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marR="0">
              <a:spcBef>
                <a:spcPts val="0"/>
              </a:spcBef>
              <a:spcAft>
                <a:spcPts val="0"/>
              </a:spcAft>
            </a:pPr>
            <a:r>
              <a:rPr lang="en-US" sz="600" b="1" dirty="0">
                <a:solidFill>
                  <a:schemeClr val="bg1">
                    <a:lumMod val="75000"/>
                  </a:schemeClr>
                </a:solidFill>
                <a:effectLst/>
                <a:ea typeface="Times New Roman" panose="02020603050405020304" pitchFamily="18" charset="0"/>
                <a:cs typeface="Times New Roman" panose="02020603050405020304" pitchFamily="18" charset="0"/>
              </a:rPr>
              <a:t>Subject:</a:t>
            </a:r>
            <a:r>
              <a:rPr lang="en-US" sz="600" dirty="0">
                <a:solidFill>
                  <a:schemeClr val="bg1">
                    <a:lumMod val="75000"/>
                  </a:schemeClr>
                </a:solidFill>
                <a:effectLst/>
                <a:ea typeface="Times New Roman" panose="02020603050405020304" pitchFamily="18" charset="0"/>
                <a:cs typeface="Times New Roman" panose="02020603050405020304" pitchFamily="18" charset="0"/>
              </a:rPr>
              <a:t> [EXTERNAL] Webex meeting invitation: ad hoc on WRC-23 Agenda Items of interest to 802</a:t>
            </a:r>
            <a:br>
              <a:rPr lang="en-US" sz="600" dirty="0">
                <a:solidFill>
                  <a:schemeClr val="bg1">
                    <a:lumMod val="75000"/>
                  </a:schemeClr>
                </a:solidFill>
                <a:effectLst/>
                <a:ea typeface="Times New Roman" panose="02020603050405020304" pitchFamily="18" charset="0"/>
                <a:cs typeface="Times New Roman" panose="02020603050405020304" pitchFamily="18" charset="0"/>
              </a:rPr>
            </a:br>
            <a:r>
              <a:rPr lang="en-US" sz="600" b="1" dirty="0">
                <a:solidFill>
                  <a:schemeClr val="bg1">
                    <a:lumMod val="75000"/>
                  </a:schemeClr>
                </a:solidFill>
                <a:effectLst/>
                <a:ea typeface="Times New Roman" panose="02020603050405020304" pitchFamily="18" charset="0"/>
                <a:cs typeface="Times New Roman" panose="02020603050405020304" pitchFamily="18" charset="0"/>
              </a:rPr>
              <a:t>When:</a:t>
            </a:r>
            <a:r>
              <a:rPr lang="en-US" sz="600" dirty="0">
                <a:solidFill>
                  <a:schemeClr val="bg1">
                    <a:lumMod val="75000"/>
                  </a:schemeClr>
                </a:solidFill>
                <a:effectLst/>
                <a:ea typeface="Times New Roman" panose="02020603050405020304" pitchFamily="18" charset="0"/>
                <a:cs typeface="Times New Roman" panose="02020603050405020304" pitchFamily="18" charset="0"/>
              </a:rPr>
              <a:t> Wednesday, 7 April, 2021 16:00-17:00 America/</a:t>
            </a:r>
            <a:r>
              <a:rPr lang="en-US" sz="600" dirty="0" err="1">
                <a:solidFill>
                  <a:schemeClr val="bg1">
                    <a:lumMod val="75000"/>
                  </a:schemeClr>
                </a:solidFill>
                <a:effectLst/>
                <a:ea typeface="Times New Roman" panose="02020603050405020304" pitchFamily="18" charset="0"/>
                <a:cs typeface="Times New Roman" panose="02020603050405020304" pitchFamily="18" charset="0"/>
              </a:rPr>
              <a:t>New_York</a:t>
            </a:r>
            <a:r>
              <a:rPr lang="en-US" sz="600" dirty="0">
                <a:solidFill>
                  <a:schemeClr val="bg1">
                    <a:lumMod val="75000"/>
                  </a:schemeClr>
                </a:solidFill>
                <a:effectLst/>
                <a:ea typeface="Times New Roman" panose="02020603050405020304" pitchFamily="18" charset="0"/>
                <a:cs typeface="Times New Roman" panose="02020603050405020304" pitchFamily="18" charset="0"/>
              </a:rPr>
              <a:t>.</a:t>
            </a:r>
            <a:br>
              <a:rPr lang="en-US" sz="600" dirty="0">
                <a:solidFill>
                  <a:schemeClr val="bg1">
                    <a:lumMod val="75000"/>
                  </a:schemeClr>
                </a:solidFill>
                <a:effectLst/>
                <a:ea typeface="Times New Roman" panose="02020603050405020304" pitchFamily="18" charset="0"/>
                <a:cs typeface="Times New Roman" panose="02020603050405020304" pitchFamily="18" charset="0"/>
              </a:rPr>
            </a:br>
            <a:r>
              <a:rPr lang="en-US" sz="600" b="1" dirty="0">
                <a:solidFill>
                  <a:schemeClr val="bg1">
                    <a:lumMod val="75000"/>
                  </a:schemeClr>
                </a:solidFill>
                <a:effectLst/>
                <a:ea typeface="Times New Roman" panose="02020603050405020304" pitchFamily="18" charset="0"/>
                <a:cs typeface="Times New Roman" panose="02020603050405020304" pitchFamily="18" charset="0"/>
              </a:rPr>
              <a:t>Where:</a:t>
            </a:r>
            <a:r>
              <a:rPr lang="en-US" sz="600" dirty="0">
                <a:solidFill>
                  <a:schemeClr val="bg1">
                    <a:lumMod val="75000"/>
                  </a:schemeClr>
                </a:solidFill>
                <a:effectLst/>
                <a:ea typeface="Times New Roman" panose="02020603050405020304" pitchFamily="18" charset="0"/>
                <a:cs typeface="Times New Roman" panose="02020603050405020304" pitchFamily="18" charset="0"/>
              </a:rPr>
              <a:t> https://ieeesa.webex.com/ieeesa/j.php?MTID=m7c3f1ed3861a4ebdd693d17d47519a82</a:t>
            </a:r>
          </a:p>
          <a:p>
            <a:pPr marL="0" marR="0">
              <a:spcBef>
                <a:spcPts val="0"/>
              </a:spcBef>
              <a:spcAft>
                <a:spcPts val="0"/>
              </a:spcAft>
            </a:pPr>
            <a:r>
              <a:rPr lang="en-US" sz="600" dirty="0">
                <a:solidFill>
                  <a:schemeClr val="bg1">
                    <a:lumMod val="75000"/>
                  </a:schemeClr>
                </a:solidFill>
                <a:effectLst/>
                <a:ea typeface="Times New Roman" panose="02020603050405020304" pitchFamily="18" charset="0"/>
                <a:cs typeface="Times New Roman" panose="02020603050405020304" pitchFamily="18" charset="0"/>
              </a:rPr>
              <a:t> </a:t>
            </a:r>
          </a:p>
          <a:p>
            <a:pPr marL="0" marR="0">
              <a:spcBef>
                <a:spcPts val="0"/>
              </a:spcBef>
              <a:spcAft>
                <a:spcPts val="0"/>
              </a:spcAft>
            </a:pPr>
            <a:r>
              <a:rPr lang="en-US" sz="600" dirty="0">
                <a:solidFill>
                  <a:schemeClr val="bg1">
                    <a:lumMod val="75000"/>
                  </a:schemeClr>
                </a:solidFill>
                <a:effectLst/>
                <a:ea typeface="Times New Roman" panose="02020603050405020304" pitchFamily="18" charset="0"/>
                <a:cs typeface="Times New Roman" panose="02020603050405020304" pitchFamily="18" charset="0"/>
              </a:rPr>
              <a:t>Jay Holcomb  is inviting you to a scheduled Webex meeting. 	</a:t>
            </a:r>
          </a:p>
          <a:p>
            <a:pPr marL="0" marR="0">
              <a:spcBef>
                <a:spcPts val="0"/>
              </a:spcBef>
              <a:spcAft>
                <a:spcPts val="0"/>
              </a:spcAft>
            </a:pPr>
            <a:r>
              <a:rPr lang="en-US" sz="600" u="sng" dirty="0">
                <a:solidFill>
                  <a:schemeClr val="bg1">
                    <a:lumMod val="75000"/>
                  </a:schemeClr>
                </a:solidFill>
                <a:effectLst/>
                <a:ea typeface="Times New Roman" panose="02020603050405020304" pitchFamily="18" charset="0"/>
                <a:cs typeface="Times New Roman" panose="02020603050405020304" pitchFamily="18" charset="0"/>
                <a:hlinkClick r:id="rId3">
                  <a:extLst>
                    <a:ext uri="{A12FA001-AC4F-418D-AE19-62706E023703}">
                      <ahyp:hlinkClr xmlns:ahyp="http://schemas.microsoft.com/office/drawing/2018/hyperlinkcolor" val="tx"/>
                    </a:ext>
                  </a:extLst>
                </a:hlinkClick>
              </a:rPr>
              <a:t>Join meeting</a:t>
            </a:r>
            <a:endParaRPr lang="en-US" sz="600" dirty="0">
              <a:solidFill>
                <a:schemeClr val="bg1">
                  <a:lumMod val="75000"/>
                </a:schemeClr>
              </a:solidFill>
              <a:effectLst/>
              <a:ea typeface="Times New Roman" panose="02020603050405020304" pitchFamily="18" charset="0"/>
              <a:cs typeface="Times New Roman" panose="02020603050405020304" pitchFamily="18" charset="0"/>
            </a:endParaRPr>
          </a:p>
          <a:p>
            <a:pPr marL="0" marR="0">
              <a:spcBef>
                <a:spcPts val="0"/>
              </a:spcBef>
              <a:spcAft>
                <a:spcPts val="0"/>
              </a:spcAft>
            </a:pPr>
            <a:r>
              <a:rPr lang="en-US" sz="600" b="1" dirty="0">
                <a:solidFill>
                  <a:schemeClr val="bg1">
                    <a:lumMod val="75000"/>
                  </a:schemeClr>
                </a:solidFill>
                <a:effectLst/>
                <a:ea typeface="Times New Roman" panose="02020603050405020304" pitchFamily="18" charset="0"/>
                <a:cs typeface="Times New Roman" panose="02020603050405020304" pitchFamily="18" charset="0"/>
              </a:rPr>
              <a:t>More ways to join:</a:t>
            </a:r>
            <a:endParaRPr lang="en-US" sz="600" dirty="0">
              <a:solidFill>
                <a:schemeClr val="bg1">
                  <a:lumMod val="75000"/>
                </a:schemeClr>
              </a:solidFill>
              <a:effectLst/>
              <a:ea typeface="Times New Roman" panose="02020603050405020304" pitchFamily="18" charset="0"/>
              <a:cs typeface="Times New Roman" panose="02020603050405020304" pitchFamily="18" charset="0"/>
            </a:endParaRPr>
          </a:p>
          <a:p>
            <a:pPr marL="0" marR="0">
              <a:spcBef>
                <a:spcPts val="0"/>
              </a:spcBef>
              <a:spcAft>
                <a:spcPts val="0"/>
              </a:spcAft>
            </a:pPr>
            <a:r>
              <a:rPr lang="en-US" sz="600" b="1" dirty="0">
                <a:solidFill>
                  <a:schemeClr val="bg1">
                    <a:lumMod val="75000"/>
                  </a:schemeClr>
                </a:solidFill>
                <a:effectLst/>
                <a:ea typeface="Times New Roman" panose="02020603050405020304" pitchFamily="18" charset="0"/>
                <a:cs typeface="Times New Roman" panose="02020603050405020304" pitchFamily="18" charset="0"/>
              </a:rPr>
              <a:t> </a:t>
            </a:r>
            <a:r>
              <a:rPr lang="en-US" sz="800" b="1" dirty="0">
                <a:solidFill>
                  <a:schemeClr val="bg1">
                    <a:lumMod val="75000"/>
                  </a:schemeClr>
                </a:solidFill>
                <a:effectLst/>
                <a:ea typeface="Times New Roman" panose="02020603050405020304" pitchFamily="18" charset="0"/>
                <a:cs typeface="Times New Roman" panose="02020603050405020304" pitchFamily="18" charset="0"/>
              </a:rPr>
              <a:t>Join from the meeting link;  	</a:t>
            </a:r>
            <a:r>
              <a:rPr lang="en-US" sz="800" u="sng" dirty="0">
                <a:solidFill>
                  <a:schemeClr val="bg1">
                    <a:lumMod val="75000"/>
                  </a:schemeClr>
                </a:solidFill>
                <a:effectLst/>
                <a:ea typeface="Times New Roman" panose="02020603050405020304" pitchFamily="18" charset="0"/>
                <a:cs typeface="Times New Roman" panose="02020603050405020304" pitchFamily="18" charset="0"/>
                <a:hlinkClick r:id="rId3">
                  <a:extLst>
                    <a:ext uri="{A12FA001-AC4F-418D-AE19-62706E023703}">
                      <ahyp:hlinkClr xmlns:ahyp="http://schemas.microsoft.com/office/drawing/2018/hyperlinkcolor" val="tx"/>
                    </a:ext>
                  </a:extLst>
                </a:hlinkClick>
              </a:rPr>
              <a:t>https://ieeesa.webex.com/ieeesa/j.php?MTID=m7c3f1ed3861a4ebdd693d17d47519a82</a:t>
            </a:r>
            <a:endParaRPr lang="en-US" sz="800" dirty="0">
              <a:solidFill>
                <a:schemeClr val="bg1">
                  <a:lumMod val="75000"/>
                </a:schemeClr>
              </a:solidFill>
              <a:effectLst/>
              <a:ea typeface="Times New Roman" panose="02020603050405020304" pitchFamily="18" charset="0"/>
              <a:cs typeface="Times New Roman" panose="02020603050405020304" pitchFamily="18" charset="0"/>
            </a:endParaRPr>
          </a:p>
          <a:p>
            <a:pPr marL="0" marR="0">
              <a:spcBef>
                <a:spcPts val="0"/>
              </a:spcBef>
              <a:spcAft>
                <a:spcPts val="0"/>
              </a:spcAft>
            </a:pPr>
            <a:endParaRPr lang="en-US" sz="800" dirty="0">
              <a:solidFill>
                <a:schemeClr val="bg1">
                  <a:lumMod val="75000"/>
                </a:schemeClr>
              </a:solidFill>
              <a:effectLst/>
              <a:ea typeface="Times New Roman" panose="02020603050405020304" pitchFamily="18" charset="0"/>
              <a:cs typeface="Times New Roman" panose="02020603050405020304" pitchFamily="18" charset="0"/>
            </a:endParaRPr>
          </a:p>
          <a:p>
            <a:pPr marL="0" marR="0">
              <a:spcBef>
                <a:spcPts val="0"/>
              </a:spcBef>
              <a:spcAft>
                <a:spcPts val="0"/>
              </a:spcAft>
            </a:pPr>
            <a:r>
              <a:rPr lang="en-US" sz="600" b="1" dirty="0">
                <a:solidFill>
                  <a:schemeClr val="bg1">
                    <a:lumMod val="75000"/>
                  </a:schemeClr>
                </a:solidFill>
                <a:effectLst/>
                <a:ea typeface="Times New Roman" panose="02020603050405020304" pitchFamily="18" charset="0"/>
                <a:cs typeface="Times New Roman" panose="02020603050405020304" pitchFamily="18" charset="0"/>
              </a:rPr>
              <a:t>Join by meeting number </a:t>
            </a:r>
            <a:endParaRPr lang="en-US" sz="600" dirty="0">
              <a:solidFill>
                <a:schemeClr val="bg1">
                  <a:lumMod val="75000"/>
                </a:schemeClr>
              </a:solidFill>
              <a:effectLst/>
              <a:ea typeface="Times New Roman" panose="02020603050405020304" pitchFamily="18" charset="0"/>
              <a:cs typeface="Times New Roman" panose="02020603050405020304" pitchFamily="18" charset="0"/>
            </a:endParaRPr>
          </a:p>
          <a:p>
            <a:pPr marL="0" marR="0">
              <a:spcBef>
                <a:spcPts val="0"/>
              </a:spcBef>
              <a:spcAft>
                <a:spcPts val="0"/>
              </a:spcAft>
            </a:pPr>
            <a:r>
              <a:rPr lang="en-US" sz="600" dirty="0">
                <a:solidFill>
                  <a:schemeClr val="bg1">
                    <a:lumMod val="75000"/>
                  </a:schemeClr>
                </a:solidFill>
                <a:effectLst/>
                <a:ea typeface="Times New Roman" panose="02020603050405020304" pitchFamily="18" charset="0"/>
                <a:cs typeface="Times New Roman" panose="02020603050405020304" pitchFamily="18" charset="0"/>
              </a:rPr>
              <a:t>Meeting number (access code): 	129 306 6020 </a:t>
            </a:r>
          </a:p>
          <a:p>
            <a:pPr marL="0" marR="0">
              <a:spcBef>
                <a:spcPts val="0"/>
              </a:spcBef>
              <a:spcAft>
                <a:spcPts val="0"/>
              </a:spcAft>
            </a:pPr>
            <a:r>
              <a:rPr lang="en-US" sz="600" dirty="0">
                <a:solidFill>
                  <a:schemeClr val="bg1">
                    <a:lumMod val="75000"/>
                  </a:schemeClr>
                </a:solidFill>
                <a:effectLst/>
                <a:ea typeface="Times New Roman" panose="02020603050405020304" pitchFamily="18" charset="0"/>
                <a:cs typeface="Times New Roman" panose="02020603050405020304" pitchFamily="18" charset="0"/>
              </a:rPr>
              <a:t>Meeting password: 			wrcai1</a:t>
            </a:r>
          </a:p>
          <a:p>
            <a:pPr marL="0" marR="0">
              <a:spcBef>
                <a:spcPts val="0"/>
              </a:spcBef>
              <a:spcAft>
                <a:spcPts val="0"/>
              </a:spcAft>
            </a:pPr>
            <a:r>
              <a:rPr lang="en-US" sz="500" dirty="0">
                <a:solidFill>
                  <a:schemeClr val="bg1">
                    <a:lumMod val="75000"/>
                  </a:schemeClr>
                </a:solidFill>
                <a:effectLst/>
                <a:ea typeface="Times New Roman" panose="02020603050405020304" pitchFamily="18" charset="0"/>
                <a:cs typeface="Calibri" panose="020F0502020204030204" pitchFamily="34" charset="0"/>
              </a:rPr>
              <a:t> </a:t>
            </a:r>
            <a:endParaRPr lang="en-US" sz="500" dirty="0">
              <a:solidFill>
                <a:schemeClr val="bg1">
                  <a:lumMod val="75000"/>
                </a:schemeClr>
              </a:solidFill>
              <a:effectLst/>
              <a:ea typeface="Times New Roman" panose="02020603050405020304" pitchFamily="18" charset="0"/>
              <a:cs typeface="Times New Roman" panose="02020603050405020304" pitchFamily="18" charset="0"/>
            </a:endParaRPr>
          </a:p>
          <a:p>
            <a:pPr marL="0" marR="0">
              <a:spcBef>
                <a:spcPts val="0"/>
              </a:spcBef>
              <a:spcAft>
                <a:spcPts val="0"/>
              </a:spcAft>
            </a:pPr>
            <a:r>
              <a:rPr lang="en-US" sz="500" b="1" dirty="0">
                <a:solidFill>
                  <a:schemeClr val="bg1">
                    <a:lumMod val="75000"/>
                  </a:schemeClr>
                </a:solidFill>
                <a:effectLst/>
                <a:ea typeface="Times New Roman" panose="02020603050405020304" pitchFamily="18" charset="0"/>
                <a:cs typeface="Times New Roman" panose="02020603050405020304" pitchFamily="18" charset="0"/>
              </a:rPr>
              <a:t>Tap to join from a mobile device (attendees only)</a:t>
            </a:r>
            <a:endParaRPr lang="en-US" sz="500" dirty="0">
              <a:solidFill>
                <a:schemeClr val="bg1">
                  <a:lumMod val="75000"/>
                </a:schemeClr>
              </a:solidFill>
              <a:effectLst/>
              <a:ea typeface="Times New Roman" panose="02020603050405020304" pitchFamily="18" charset="0"/>
              <a:cs typeface="Times New Roman" panose="02020603050405020304" pitchFamily="18" charset="0"/>
            </a:endParaRPr>
          </a:p>
          <a:p>
            <a:pPr marL="0" marR="0">
              <a:spcBef>
                <a:spcPts val="0"/>
              </a:spcBef>
              <a:spcAft>
                <a:spcPts val="0"/>
              </a:spcAft>
            </a:pPr>
            <a:r>
              <a:rPr lang="en-US" sz="500" u="sng" dirty="0">
                <a:solidFill>
                  <a:schemeClr val="bg1">
                    <a:lumMod val="75000"/>
                  </a:schemeClr>
                </a:solidFill>
                <a:effectLst/>
                <a:ea typeface="Times New Roman" panose="02020603050405020304" pitchFamily="18" charset="0"/>
                <a:cs typeface="Times New Roman" panose="02020603050405020304" pitchFamily="18" charset="0"/>
                <a:hlinkClick r:id="rId4">
                  <a:extLst>
                    <a:ext uri="{A12FA001-AC4F-418D-AE19-62706E023703}">
                      <ahyp:hlinkClr xmlns:ahyp="http://schemas.microsoft.com/office/drawing/2018/hyperlinkcolor" val="tx"/>
                    </a:ext>
                  </a:extLst>
                </a:hlinkClick>
              </a:rPr>
              <a:t>+1-646-992-2010,,1293066020##</a:t>
            </a:r>
            <a:r>
              <a:rPr lang="en-US" sz="500" dirty="0">
                <a:solidFill>
                  <a:schemeClr val="bg1">
                    <a:lumMod val="75000"/>
                  </a:schemeClr>
                </a:solidFill>
                <a:effectLst/>
                <a:ea typeface="Times New Roman" panose="02020603050405020304" pitchFamily="18" charset="0"/>
                <a:cs typeface="Times New Roman" panose="02020603050405020304" pitchFamily="18" charset="0"/>
              </a:rPr>
              <a:t> United States Toll (New York City)</a:t>
            </a:r>
          </a:p>
          <a:p>
            <a:pPr marL="0" marR="0">
              <a:spcBef>
                <a:spcPts val="0"/>
              </a:spcBef>
              <a:spcAft>
                <a:spcPts val="0"/>
              </a:spcAft>
            </a:pPr>
            <a:r>
              <a:rPr lang="en-US" sz="500" u="sng" dirty="0">
                <a:solidFill>
                  <a:schemeClr val="bg1">
                    <a:lumMod val="75000"/>
                  </a:schemeClr>
                </a:solidFill>
                <a:effectLst/>
                <a:ea typeface="Times New Roman" panose="02020603050405020304" pitchFamily="18" charset="0"/>
                <a:cs typeface="Times New Roman" panose="02020603050405020304" pitchFamily="18" charset="0"/>
                <a:hlinkClick r:id="rId5">
                  <a:extLst>
                    <a:ext uri="{A12FA001-AC4F-418D-AE19-62706E023703}">
                      <ahyp:hlinkClr xmlns:ahyp="http://schemas.microsoft.com/office/drawing/2018/hyperlinkcolor" val="tx"/>
                    </a:ext>
                  </a:extLst>
                </a:hlinkClick>
              </a:rPr>
              <a:t>+1-213-306-3065,,1293066020##</a:t>
            </a:r>
            <a:r>
              <a:rPr lang="en-US" sz="500" dirty="0">
                <a:solidFill>
                  <a:schemeClr val="bg1">
                    <a:lumMod val="75000"/>
                  </a:schemeClr>
                </a:solidFill>
                <a:effectLst/>
                <a:ea typeface="Times New Roman" panose="02020603050405020304" pitchFamily="18" charset="0"/>
                <a:cs typeface="Times New Roman" panose="02020603050405020304" pitchFamily="18" charset="0"/>
              </a:rPr>
              <a:t> United States Toll (Los Angeles)</a:t>
            </a:r>
          </a:p>
          <a:p>
            <a:pPr marL="0" marR="0">
              <a:spcBef>
                <a:spcPts val="0"/>
              </a:spcBef>
              <a:spcAft>
                <a:spcPts val="0"/>
              </a:spcAft>
            </a:pPr>
            <a:r>
              <a:rPr lang="en-US" sz="500" b="1" dirty="0">
                <a:solidFill>
                  <a:schemeClr val="bg1">
                    <a:lumMod val="75000"/>
                  </a:schemeClr>
                </a:solidFill>
                <a:effectLst/>
                <a:ea typeface="Times New Roman" panose="02020603050405020304" pitchFamily="18" charset="0"/>
                <a:cs typeface="Times New Roman" panose="02020603050405020304" pitchFamily="18" charset="0"/>
              </a:rPr>
              <a:t>Join by phone</a:t>
            </a:r>
            <a:endParaRPr lang="en-US" sz="500" dirty="0">
              <a:solidFill>
                <a:schemeClr val="bg1">
                  <a:lumMod val="75000"/>
                </a:schemeClr>
              </a:solidFill>
              <a:effectLst/>
              <a:ea typeface="Times New Roman" panose="02020603050405020304" pitchFamily="18" charset="0"/>
              <a:cs typeface="Times New Roman" panose="02020603050405020304" pitchFamily="18" charset="0"/>
            </a:endParaRPr>
          </a:p>
          <a:p>
            <a:pPr marL="0" marR="0">
              <a:spcBef>
                <a:spcPts val="0"/>
              </a:spcBef>
              <a:spcAft>
                <a:spcPts val="0"/>
              </a:spcAft>
            </a:pPr>
            <a:r>
              <a:rPr lang="en-US" sz="500" dirty="0">
                <a:solidFill>
                  <a:schemeClr val="bg1">
                    <a:lumMod val="75000"/>
                  </a:schemeClr>
                </a:solidFill>
                <a:effectLst/>
                <a:ea typeface="Times New Roman" panose="02020603050405020304" pitchFamily="18" charset="0"/>
                <a:cs typeface="Times New Roman" panose="02020603050405020304" pitchFamily="18" charset="0"/>
              </a:rPr>
              <a:t>+1-646-992-2010 United States Toll (New York City)</a:t>
            </a:r>
          </a:p>
          <a:p>
            <a:pPr marL="0" marR="0">
              <a:spcBef>
                <a:spcPts val="0"/>
              </a:spcBef>
              <a:spcAft>
                <a:spcPts val="0"/>
              </a:spcAft>
            </a:pPr>
            <a:r>
              <a:rPr lang="en-US" sz="500" dirty="0">
                <a:solidFill>
                  <a:schemeClr val="bg1">
                    <a:lumMod val="75000"/>
                  </a:schemeClr>
                </a:solidFill>
                <a:effectLst/>
                <a:ea typeface="Times New Roman" panose="02020603050405020304" pitchFamily="18" charset="0"/>
                <a:cs typeface="Times New Roman" panose="02020603050405020304" pitchFamily="18" charset="0"/>
              </a:rPr>
              <a:t>+1-213-306-3065 United States Toll (Los Angeles)</a:t>
            </a:r>
          </a:p>
          <a:p>
            <a:pPr marL="0" marR="0">
              <a:spcBef>
                <a:spcPts val="0"/>
              </a:spcBef>
              <a:spcAft>
                <a:spcPts val="0"/>
              </a:spcAft>
            </a:pPr>
            <a:r>
              <a:rPr lang="en-US" sz="500" u="sng" dirty="0">
                <a:solidFill>
                  <a:schemeClr val="bg1">
                    <a:lumMod val="75000"/>
                  </a:schemeClr>
                </a:solidFill>
                <a:effectLst/>
                <a:ea typeface="Times New Roman" panose="02020603050405020304" pitchFamily="18" charset="0"/>
                <a:cs typeface="Times New Roman" panose="02020603050405020304" pitchFamily="18" charset="0"/>
                <a:hlinkClick r:id="rId6">
                  <a:extLst>
                    <a:ext uri="{A12FA001-AC4F-418D-AE19-62706E023703}">
                      <ahyp:hlinkClr xmlns:ahyp="http://schemas.microsoft.com/office/drawing/2018/hyperlinkcolor" val="tx"/>
                    </a:ext>
                  </a:extLst>
                </a:hlinkClick>
              </a:rPr>
              <a:t>Global call-in numbers</a:t>
            </a:r>
            <a:endParaRPr lang="en-US" sz="500" dirty="0">
              <a:solidFill>
                <a:schemeClr val="bg1">
                  <a:lumMod val="75000"/>
                </a:schemeClr>
              </a:solidFill>
              <a:effectLst/>
              <a:ea typeface="Times New Roman" panose="02020603050405020304" pitchFamily="18" charset="0"/>
              <a:cs typeface="Times New Roman" panose="02020603050405020304" pitchFamily="18" charset="0"/>
            </a:endParaRPr>
          </a:p>
          <a:p>
            <a:pPr marL="0" marR="0">
              <a:spcBef>
                <a:spcPts val="0"/>
              </a:spcBef>
              <a:spcAft>
                <a:spcPts val="0"/>
              </a:spcAft>
            </a:pPr>
            <a:r>
              <a:rPr lang="en-US" sz="500" b="1" dirty="0">
                <a:solidFill>
                  <a:schemeClr val="bg1">
                    <a:lumMod val="75000"/>
                  </a:schemeClr>
                </a:solidFill>
                <a:effectLst/>
                <a:ea typeface="Times New Roman" panose="02020603050405020304" pitchFamily="18" charset="0"/>
                <a:cs typeface="Times New Roman" panose="02020603050405020304" pitchFamily="18" charset="0"/>
              </a:rPr>
              <a:t>Join from a video system or application</a:t>
            </a:r>
            <a:endParaRPr lang="en-US" sz="500" dirty="0">
              <a:solidFill>
                <a:schemeClr val="bg1">
                  <a:lumMod val="75000"/>
                </a:schemeClr>
              </a:solidFill>
              <a:effectLst/>
              <a:ea typeface="Times New Roman" panose="02020603050405020304" pitchFamily="18" charset="0"/>
              <a:cs typeface="Times New Roman" panose="02020603050405020304" pitchFamily="18" charset="0"/>
            </a:endParaRPr>
          </a:p>
          <a:p>
            <a:pPr marL="0" marR="0">
              <a:spcBef>
                <a:spcPts val="0"/>
              </a:spcBef>
              <a:spcAft>
                <a:spcPts val="0"/>
              </a:spcAft>
            </a:pPr>
            <a:r>
              <a:rPr lang="en-US" sz="500" dirty="0">
                <a:solidFill>
                  <a:schemeClr val="bg1">
                    <a:lumMod val="75000"/>
                  </a:schemeClr>
                </a:solidFill>
                <a:effectLst/>
                <a:ea typeface="Times New Roman" panose="02020603050405020304" pitchFamily="18" charset="0"/>
                <a:cs typeface="Times New Roman" panose="02020603050405020304" pitchFamily="18" charset="0"/>
              </a:rPr>
              <a:t>Dial </a:t>
            </a:r>
            <a:r>
              <a:rPr lang="en-US" sz="500" u="sng" dirty="0">
                <a:solidFill>
                  <a:schemeClr val="bg1">
                    <a:lumMod val="75000"/>
                  </a:schemeClr>
                </a:solidFill>
                <a:effectLst/>
                <a:ea typeface="Times New Roman" panose="02020603050405020304" pitchFamily="18" charset="0"/>
                <a:cs typeface="Times New Roman" panose="02020603050405020304" pitchFamily="18" charset="0"/>
                <a:hlinkClick r:id="rId7">
                  <a:extLst>
                    <a:ext uri="{A12FA001-AC4F-418D-AE19-62706E023703}">
                      <ahyp:hlinkClr xmlns:ahyp="http://schemas.microsoft.com/office/drawing/2018/hyperlinkcolor" val="tx"/>
                    </a:ext>
                  </a:extLst>
                </a:hlinkClick>
              </a:rPr>
              <a:t>1293066020@ieeesa.webex.com</a:t>
            </a:r>
            <a:endParaRPr lang="en-US" sz="500" dirty="0">
              <a:solidFill>
                <a:schemeClr val="bg1">
                  <a:lumMod val="75000"/>
                </a:schemeClr>
              </a:solidFill>
              <a:effectLst/>
              <a:ea typeface="Times New Roman" panose="02020603050405020304" pitchFamily="18" charset="0"/>
              <a:cs typeface="Times New Roman" panose="02020603050405020304" pitchFamily="18" charset="0"/>
            </a:endParaRPr>
          </a:p>
          <a:p>
            <a:pPr marL="0" marR="0">
              <a:spcBef>
                <a:spcPts val="0"/>
              </a:spcBef>
              <a:spcAft>
                <a:spcPts val="0"/>
              </a:spcAft>
            </a:pPr>
            <a:r>
              <a:rPr lang="en-US" sz="500" dirty="0">
                <a:solidFill>
                  <a:schemeClr val="bg1">
                    <a:lumMod val="75000"/>
                  </a:schemeClr>
                </a:solidFill>
                <a:effectLst/>
                <a:ea typeface="Times New Roman" panose="02020603050405020304" pitchFamily="18" charset="0"/>
                <a:cs typeface="Times New Roman" panose="02020603050405020304" pitchFamily="18" charset="0"/>
              </a:rPr>
              <a:t>You can also dial 173.243.2.68 and enter your meeting number.</a:t>
            </a:r>
          </a:p>
          <a:p>
            <a:pPr marL="0" marR="0">
              <a:spcBef>
                <a:spcPts val="0"/>
              </a:spcBef>
              <a:spcAft>
                <a:spcPts val="0"/>
              </a:spcAft>
            </a:pPr>
            <a:r>
              <a:rPr lang="en-US" sz="500" b="1" dirty="0">
                <a:solidFill>
                  <a:schemeClr val="bg1">
                    <a:lumMod val="75000"/>
                  </a:schemeClr>
                </a:solidFill>
                <a:effectLst/>
                <a:ea typeface="Times New Roman" panose="02020603050405020304" pitchFamily="18" charset="0"/>
                <a:cs typeface="Times New Roman" panose="02020603050405020304" pitchFamily="18" charset="0"/>
              </a:rPr>
              <a:t>Join using Microsoft Lync or Microsoft Skype for Business</a:t>
            </a:r>
            <a:endParaRPr lang="en-US" sz="500" dirty="0">
              <a:solidFill>
                <a:schemeClr val="bg1">
                  <a:lumMod val="75000"/>
                </a:schemeClr>
              </a:solidFill>
              <a:effectLst/>
              <a:ea typeface="Times New Roman" panose="02020603050405020304" pitchFamily="18" charset="0"/>
              <a:cs typeface="Times New Roman" panose="02020603050405020304" pitchFamily="18" charset="0"/>
            </a:endParaRPr>
          </a:p>
          <a:p>
            <a:pPr marL="0" marR="0">
              <a:spcBef>
                <a:spcPts val="0"/>
              </a:spcBef>
              <a:spcAft>
                <a:spcPts val="0"/>
              </a:spcAft>
            </a:pPr>
            <a:r>
              <a:rPr lang="en-US" sz="500" dirty="0">
                <a:solidFill>
                  <a:schemeClr val="bg1">
                    <a:lumMod val="75000"/>
                  </a:schemeClr>
                </a:solidFill>
                <a:effectLst/>
                <a:ea typeface="Times New Roman" panose="02020603050405020304" pitchFamily="18" charset="0"/>
                <a:cs typeface="Times New Roman" panose="02020603050405020304" pitchFamily="18" charset="0"/>
              </a:rPr>
              <a:t>Dial </a:t>
            </a:r>
            <a:r>
              <a:rPr lang="en-US" sz="500" u="sng" dirty="0">
                <a:solidFill>
                  <a:schemeClr val="bg1">
                    <a:lumMod val="75000"/>
                  </a:schemeClr>
                </a:solidFill>
                <a:effectLst/>
                <a:ea typeface="Times New Roman" panose="02020603050405020304" pitchFamily="18" charset="0"/>
                <a:cs typeface="Times New Roman" panose="02020603050405020304" pitchFamily="18" charset="0"/>
                <a:hlinkClick r:id="rId8">
                  <a:extLst>
                    <a:ext uri="{A12FA001-AC4F-418D-AE19-62706E023703}">
                      <ahyp:hlinkClr xmlns:ahyp="http://schemas.microsoft.com/office/drawing/2018/hyperlinkcolor" val="tx"/>
                    </a:ext>
                  </a:extLst>
                </a:hlinkClick>
              </a:rPr>
              <a:t>1293066020.ieeesa@lync.webex.com</a:t>
            </a:r>
            <a:endParaRPr lang="en-US" sz="500" dirty="0">
              <a:solidFill>
                <a:schemeClr val="bg1">
                  <a:lumMod val="75000"/>
                </a:schemeClr>
              </a:solidFill>
              <a:effectLst/>
              <a:ea typeface="Times New Roman" panose="02020603050405020304" pitchFamily="18" charset="0"/>
              <a:cs typeface="Times New Roman" panose="02020603050405020304" pitchFamily="18" charset="0"/>
            </a:endParaRPr>
          </a:p>
          <a:p>
            <a:pPr marL="0" marR="0">
              <a:spcBef>
                <a:spcPts val="0"/>
              </a:spcBef>
              <a:spcAft>
                <a:spcPts val="0"/>
              </a:spcAft>
            </a:pPr>
            <a:r>
              <a:rPr lang="en-US" sz="500" dirty="0">
                <a:solidFill>
                  <a:schemeClr val="bg1">
                    <a:lumMod val="75000"/>
                  </a:schemeClr>
                </a:solidFill>
                <a:effectLst/>
                <a:ea typeface="Times New Roman" panose="02020603050405020304" pitchFamily="18" charset="0"/>
                <a:cs typeface="Times New Roman" panose="02020603050405020304" pitchFamily="18" charset="0"/>
              </a:rPr>
              <a:t>Need help? Go to </a:t>
            </a:r>
            <a:r>
              <a:rPr lang="en-US" sz="500" u="sng" dirty="0">
                <a:solidFill>
                  <a:schemeClr val="bg1">
                    <a:lumMod val="75000"/>
                  </a:schemeClr>
                </a:solidFill>
                <a:effectLst/>
                <a:ea typeface="Times New Roman" panose="02020603050405020304" pitchFamily="18" charset="0"/>
                <a:cs typeface="Times New Roman" panose="02020603050405020304" pitchFamily="18" charset="0"/>
                <a:hlinkClick r:id="rId9">
                  <a:extLst>
                    <a:ext uri="{A12FA001-AC4F-418D-AE19-62706E023703}">
                      <ahyp:hlinkClr xmlns:ahyp="http://schemas.microsoft.com/office/drawing/2018/hyperlinkcolor" val="tx"/>
                    </a:ext>
                  </a:extLst>
                </a:hlinkClick>
              </a:rPr>
              <a:t>https://help.webex.com</a:t>
            </a:r>
            <a:r>
              <a:rPr lang="en-US" sz="500" dirty="0">
                <a:solidFill>
                  <a:schemeClr val="bg1">
                    <a:lumMod val="75000"/>
                  </a:schemeClr>
                </a:solidFill>
                <a:effectLst/>
                <a:ea typeface="Times New Roman" panose="02020603050405020304" pitchFamily="18" charset="0"/>
                <a:cs typeface="Times New Roman" panose="02020603050405020304" pitchFamily="18" charset="0"/>
              </a:rPr>
              <a:t> </a:t>
            </a:r>
            <a:endParaRPr lang="en-US" sz="1100" dirty="0">
              <a:solidFill>
                <a:schemeClr val="bg1">
                  <a:lumMod val="75000"/>
                </a:schemeClr>
              </a:solidFill>
              <a:effectLst/>
              <a:ea typeface="Times New Roman" panose="02020603050405020304" pitchFamily="18" charset="0"/>
              <a:cs typeface="Times New Roman" panose="02020603050405020304" pitchFamily="18" charset="0"/>
            </a:endParaRPr>
          </a:p>
          <a:p>
            <a:pPr marL="0">
              <a:spcBef>
                <a:spcPts val="0"/>
              </a:spcBef>
              <a:spcAft>
                <a:spcPts val="0"/>
              </a:spcAft>
            </a:pPr>
            <a:endParaRPr lang="en-US" sz="800" dirty="0">
              <a:solidFill>
                <a:schemeClr val="tx1"/>
              </a:solidFill>
              <a:ea typeface="Times New Roman" panose="02020603050405020304" pitchFamily="18" charset="0"/>
              <a:cs typeface="Times New Roman" panose="02020603050405020304" pitchFamily="18" charset="0"/>
            </a:endParaRPr>
          </a:p>
          <a:p>
            <a:r>
              <a:rPr lang="en-US" sz="800" dirty="0">
                <a:solidFill>
                  <a:schemeClr val="tx1"/>
                </a:solidFill>
              </a:rPr>
              <a:t>IMPORTANT NOTICE: Please note that this Webex service allows audio and other information sent during the session to be recorded, which may be discoverable in a legal matter. By joining this session, you automatically consent to such recordings. If you do not consent to being recorded, discuss your concerns with the host or do not join the session.</a:t>
            </a:r>
          </a:p>
          <a:p>
            <a:endParaRPr lang="en-US" sz="1100" dirty="0"/>
          </a:p>
        </p:txBody>
      </p:sp>
      <p:sp>
        <p:nvSpPr>
          <p:cNvPr id="6" name="Title 1">
            <a:extLst>
              <a:ext uri="{FF2B5EF4-FFF2-40B4-BE49-F238E27FC236}">
                <a16:creationId xmlns:a16="http://schemas.microsoft.com/office/drawing/2014/main" id="{FBEA5ADE-0E25-43D8-AE04-6B2C0E367381}"/>
              </a:ext>
            </a:extLst>
          </p:cNvPr>
          <p:cNvSpPr txBox="1">
            <a:spLocks/>
          </p:cNvSpPr>
          <p:nvPr/>
        </p:nvSpPr>
        <p:spPr>
          <a:xfrm>
            <a:off x="2209801" y="590320"/>
            <a:ext cx="7770813" cy="552681"/>
          </a:xfrm>
          <a:prstGeom prst="rect">
            <a:avLst/>
          </a:prstGeom>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spcBef>
                <a:spcPts val="0"/>
              </a:spcBef>
            </a:pPr>
            <a:r>
              <a:rPr lang="en-US" sz="2400" dirty="0"/>
              <a:t>802.18  </a:t>
            </a:r>
            <a:r>
              <a:rPr lang="en-US" sz="2400" dirty="0">
                <a:highlight>
                  <a:srgbClr val="FF9999"/>
                </a:highlight>
              </a:rPr>
              <a:t>wrc-23 ad </a:t>
            </a:r>
            <a:r>
              <a:rPr lang="en-US" sz="2400" dirty="0" err="1">
                <a:highlight>
                  <a:srgbClr val="FF9999"/>
                </a:highlight>
              </a:rPr>
              <a:t>hoc</a:t>
            </a:r>
            <a:r>
              <a:rPr lang="en-US" sz="2400" dirty="0" err="1"/>
              <a:t>_telecon</a:t>
            </a:r>
            <a:r>
              <a:rPr lang="en-US" sz="2400" dirty="0"/>
              <a:t>. call-in, </a:t>
            </a:r>
            <a:r>
              <a:rPr lang="en-US" sz="2400" dirty="0">
                <a:highlight>
                  <a:srgbClr val="FF9999"/>
                </a:highlight>
              </a:rPr>
              <a:t>________21</a:t>
            </a:r>
          </a:p>
          <a:p>
            <a:pPr>
              <a:spcBef>
                <a:spcPts val="0"/>
              </a:spcBef>
            </a:pPr>
            <a:r>
              <a:rPr lang="en-US" sz="2400" dirty="0">
                <a:highlight>
                  <a:srgbClr val="FF9999"/>
                </a:highlight>
              </a:rPr>
              <a:t>Next will be during July 2021 Plenary</a:t>
            </a:r>
          </a:p>
        </p:txBody>
      </p:sp>
    </p:spTree>
    <p:extLst>
      <p:ext uri="{BB962C8B-B14F-4D97-AF65-F5344CB8AC3E}">
        <p14:creationId xmlns:p14="http://schemas.microsoft.com/office/powerpoint/2010/main" val="179559289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1096022"/>
            <a:ext cx="10475384" cy="5304778"/>
          </a:xfrm>
        </p:spPr>
        <p:txBody>
          <a:bodyPr/>
          <a:lstStyle/>
          <a:p>
            <a:pPr marL="400050" lvl="1">
              <a:spcBef>
                <a:spcPts val="0"/>
              </a:spcBef>
              <a:spcAft>
                <a:spcPts val="0"/>
              </a:spcAft>
              <a:buFont typeface="Arial" panose="020B0604020202020204" pitchFamily="34" charset="0"/>
              <a:buChar char="•"/>
            </a:pPr>
            <a:r>
              <a:rPr lang="en-US" dirty="0">
                <a:solidFill>
                  <a:srgbClr val="333333"/>
                </a:solidFill>
                <a:ea typeface="Times New Roman" panose="02020603050405020304" pitchFamily="18" charset="0"/>
              </a:rPr>
              <a:t>From the EC ad hoc on IEEE 802 restructuring </a:t>
            </a:r>
          </a:p>
          <a:p>
            <a:pPr marL="800100" lvl="2">
              <a:spcBef>
                <a:spcPts val="0"/>
              </a:spcBef>
              <a:spcAft>
                <a:spcPts val="0"/>
              </a:spcAft>
              <a:buFont typeface="Arial" panose="020B0604020202020204" pitchFamily="34" charset="0"/>
              <a:buChar char="•"/>
            </a:pPr>
            <a:r>
              <a:rPr lang="en-US" sz="2000" dirty="0"/>
              <a:t>External Influence (Maintain Good Performance)</a:t>
            </a:r>
          </a:p>
          <a:p>
            <a:pPr marL="1200150" lvl="2" indent="-342900">
              <a:buFont typeface="+mj-lt"/>
              <a:buAutoNum type="arabicPeriod"/>
            </a:pPr>
            <a:r>
              <a:rPr lang="en-US" dirty="0"/>
              <a:t>Heard an argument about our influence on Regulatory Bodies.  Our unified 802 submissions to Regulatory Bodies is good.  We probably want to maintain that strong process.</a:t>
            </a:r>
          </a:p>
          <a:p>
            <a:pPr marL="1200150" lvl="2" indent="-342900">
              <a:buFont typeface="+mj-lt"/>
              <a:buAutoNum type="arabicPeriod"/>
            </a:pPr>
            <a:r>
              <a:rPr lang="en-US" dirty="0"/>
              <a:t>So the thought is 802 is doing okay, though any feedback to the EC on if any restructuring or re-organization, what might be considered for influence on Regulatory bodies? </a:t>
            </a:r>
          </a:p>
          <a:p>
            <a:pPr marL="1314450" lvl="3" indent="0"/>
            <a:r>
              <a:rPr lang="en-US" sz="1800" dirty="0"/>
              <a:t> </a:t>
            </a:r>
          </a:p>
          <a:p>
            <a:pPr marL="1657350" lvl="3" indent="-342900">
              <a:buFont typeface="+mj-lt"/>
              <a:buAutoNum type="arabicPeriod"/>
            </a:pPr>
            <a:r>
              <a:rPr lang="en-US" sz="1800" dirty="0"/>
              <a:t>For USA and EU,  we are doing okay, though for other regions what can we do to strengthen our influence and connections?  e.g. APAC, Africa, Latin America, etc.  </a:t>
            </a:r>
          </a:p>
          <a:p>
            <a:pPr marL="800100" lvl="1" indent="-342900">
              <a:buFont typeface="Arial" panose="020B0604020202020204" pitchFamily="34" charset="0"/>
              <a:buChar char="•"/>
            </a:pPr>
            <a:endParaRPr lang="en-US" sz="2200" dirty="0"/>
          </a:p>
          <a:p>
            <a:pPr marL="800100" lvl="1" indent="-342900">
              <a:buFont typeface="Arial" panose="020B0604020202020204" pitchFamily="34" charset="0"/>
              <a:buChar char="•"/>
            </a:pPr>
            <a:r>
              <a:rPr lang="en-US" sz="2200" dirty="0">
                <a:solidFill>
                  <a:srgbClr val="00B0F0"/>
                </a:solidFill>
              </a:rPr>
              <a:t>All – if you have any actionable possibilities to update/improve/etc. our external influence on regulatory bodies, as part of the IEEE 802 restricting, please pass along to the chair.  </a:t>
            </a:r>
            <a:endParaRPr lang="en-US" sz="3000" dirty="0">
              <a:solidFill>
                <a:srgbClr val="00B0F0"/>
              </a:solidFill>
            </a:endParaRPr>
          </a:p>
          <a:p>
            <a:pPr marL="800100" lvl="2">
              <a:spcBef>
                <a:spcPts val="0"/>
              </a:spcBef>
              <a:spcAft>
                <a:spcPts val="0"/>
              </a:spcAft>
              <a:buFont typeface="Arial" panose="020B0604020202020204" pitchFamily="34" charset="0"/>
              <a:buChar char="•"/>
            </a:pPr>
            <a:endParaRPr lang="en-US" sz="1600" dirty="0">
              <a:effectLst/>
              <a:ea typeface="Calibri" panose="020F0502020204030204" pitchFamily="34" charset="0"/>
              <a:cs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24</a:t>
            </a:fld>
            <a:endParaRPr lang="en-US" altLang="en-US" dirty="0"/>
          </a:p>
        </p:txBody>
      </p:sp>
      <p:sp>
        <p:nvSpPr>
          <p:cNvPr id="7" name="Date Placeholder 6"/>
          <p:cNvSpPr>
            <a:spLocks noGrp="1"/>
          </p:cNvSpPr>
          <p:nvPr>
            <p:ph type="dt" idx="15"/>
          </p:nvPr>
        </p:nvSpPr>
        <p:spPr/>
        <p:txBody>
          <a:bodyPr/>
          <a:lstStyle/>
          <a:p>
            <a:r>
              <a:rPr lang="en-US"/>
              <a:t>08jul21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10" name="Title 1">
            <a:extLst>
              <a:ext uri="{FF2B5EF4-FFF2-40B4-BE49-F238E27FC236}">
                <a16:creationId xmlns:a16="http://schemas.microsoft.com/office/drawing/2014/main" id="{36C2339B-3C83-4D21-8279-CAFCD3D3B95E}"/>
              </a:ext>
            </a:extLst>
          </p:cNvPr>
          <p:cNvSpPr>
            <a:spLocks noGrp="1"/>
          </p:cNvSpPr>
          <p:nvPr>
            <p:ph type="title"/>
          </p:nvPr>
        </p:nvSpPr>
        <p:spPr>
          <a:xfrm>
            <a:off x="2222890" y="631900"/>
            <a:ext cx="7843449" cy="464123"/>
          </a:xfrm>
        </p:spPr>
        <p:txBody>
          <a:bodyPr/>
          <a:lstStyle/>
          <a:p>
            <a:r>
              <a:rPr lang="en-US" sz="2000" dirty="0">
                <a:solidFill>
                  <a:srgbClr val="333333"/>
                </a:solidFill>
                <a:ea typeface="Times New Roman" panose="02020603050405020304" pitchFamily="18" charset="0"/>
              </a:rPr>
              <a:t>General Discussion</a:t>
            </a:r>
            <a:endParaRPr lang="en-US" sz="2000" dirty="0"/>
          </a:p>
        </p:txBody>
      </p:sp>
    </p:spTree>
    <p:extLst>
      <p:ext uri="{BB962C8B-B14F-4D97-AF65-F5344CB8AC3E}">
        <p14:creationId xmlns:p14="http://schemas.microsoft.com/office/powerpoint/2010/main" val="319615670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2890" y="631900"/>
            <a:ext cx="7770813" cy="358701"/>
          </a:xfrm>
        </p:spPr>
        <p:txBody>
          <a:bodyPr/>
          <a:lstStyle/>
          <a:p>
            <a:r>
              <a:rPr lang="en-US" sz="2400" dirty="0"/>
              <a:t>Table of IEEE 802 Stds Frequency Bands –fyi</a:t>
            </a:r>
          </a:p>
        </p:txBody>
      </p:sp>
      <p:sp>
        <p:nvSpPr>
          <p:cNvPr id="3" name="Content Placeholder 2"/>
          <p:cNvSpPr>
            <a:spLocks noGrp="1"/>
          </p:cNvSpPr>
          <p:nvPr>
            <p:ph idx="1"/>
          </p:nvPr>
        </p:nvSpPr>
        <p:spPr>
          <a:xfrm>
            <a:off x="914400" y="942974"/>
            <a:ext cx="10475384" cy="5532439"/>
          </a:xfrm>
        </p:spPr>
        <p:txBody>
          <a:bodyPr/>
          <a:lstStyle/>
          <a:p>
            <a:pPr marL="285750" indent="-285750">
              <a:spcBef>
                <a:spcPts val="0"/>
              </a:spcBef>
              <a:spcAft>
                <a:spcPts val="0"/>
              </a:spcAft>
              <a:buFont typeface="Arial" panose="020B0604020202020204" pitchFamily="34" charset="0"/>
              <a:buChar char="•"/>
            </a:pPr>
            <a:endParaRPr lang="en-US" sz="1800" dirty="0">
              <a:solidFill>
                <a:srgbClr val="333333"/>
              </a:solidFill>
              <a:ea typeface="Times New Roman" panose="02020603050405020304" pitchFamily="18" charset="0"/>
            </a:endParaRPr>
          </a:p>
          <a:p>
            <a:pPr>
              <a:spcBef>
                <a:spcPts val="0"/>
              </a:spcBef>
              <a:spcAft>
                <a:spcPts val="0"/>
              </a:spcAft>
              <a:buFont typeface="Wingdings" panose="05000000000000000000" pitchFamily="2" charset="2"/>
              <a:buChar char="q"/>
            </a:pPr>
            <a:r>
              <a:rPr lang="en-US" sz="2000" dirty="0">
                <a:solidFill>
                  <a:srgbClr val="00B0F0"/>
                </a:solidFill>
                <a:ea typeface="Times New Roman" panose="02020603050405020304" pitchFamily="18" charset="0"/>
              </a:rPr>
              <a:t>Inputs welcomed to add to these 2 lists for the future, anytime. </a:t>
            </a:r>
          </a:p>
          <a:p>
            <a:pPr marL="285750" indent="-285750">
              <a:spcBef>
                <a:spcPts val="0"/>
              </a:spcBef>
              <a:spcAft>
                <a:spcPts val="0"/>
              </a:spcAft>
              <a:buFont typeface="Arial" panose="020B0604020202020204" pitchFamily="34" charset="0"/>
              <a:buChar char="•"/>
            </a:pPr>
            <a:endParaRPr lang="en-US" sz="1800" dirty="0">
              <a:solidFill>
                <a:srgbClr val="333333"/>
              </a:solidFill>
              <a:ea typeface="Times New Roman" panose="02020603050405020304" pitchFamily="18" charset="0"/>
            </a:endParaRPr>
          </a:p>
          <a:p>
            <a:pPr marL="285750" indent="-285750">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Points for future adding of countries / regions. </a:t>
            </a:r>
          </a:p>
          <a:p>
            <a:pPr marL="685800" lvl="1">
              <a:spcBef>
                <a:spcPts val="0"/>
              </a:spcBef>
              <a:spcAft>
                <a:spcPts val="0"/>
              </a:spcAft>
              <a:buFont typeface="Arial" panose="020B0604020202020204" pitchFamily="34" charset="0"/>
              <a:buChar char="•"/>
            </a:pPr>
            <a:r>
              <a:rPr lang="en-US" sz="1600" dirty="0">
                <a:ea typeface="Calibri" panose="020F0502020204030204" pitchFamily="34" charset="0"/>
              </a:rPr>
              <a:t>Different countries/regions have different users/services for same frequency range.</a:t>
            </a:r>
          </a:p>
          <a:p>
            <a:pPr marL="685800" lvl="1">
              <a:spcBef>
                <a:spcPts val="0"/>
              </a:spcBef>
              <a:spcAft>
                <a:spcPts val="0"/>
              </a:spcAft>
              <a:buFont typeface="Arial" panose="020B0604020202020204" pitchFamily="34" charset="0"/>
              <a:buChar char="•"/>
            </a:pPr>
            <a:r>
              <a:rPr lang="en-US" sz="1600" dirty="0">
                <a:ea typeface="Calibri" panose="020F0502020204030204" pitchFamily="34" charset="0"/>
              </a:rPr>
              <a:t>How to handle regulators always updating users/services for different frequency ranges?</a:t>
            </a:r>
          </a:p>
          <a:p>
            <a:pPr marL="685800" lvl="1">
              <a:spcBef>
                <a:spcPts val="0"/>
              </a:spcBef>
              <a:spcAft>
                <a:spcPts val="0"/>
              </a:spcAft>
              <a:buFont typeface="Arial" panose="020B0604020202020204" pitchFamily="34" charset="0"/>
              <a:buChar char="•"/>
            </a:pPr>
            <a:r>
              <a:rPr lang="en-US" sz="1600" dirty="0">
                <a:ea typeface="Calibri" panose="020F0502020204030204" pitchFamily="34" charset="0"/>
              </a:rPr>
              <a:t>Does licensed and licensed-exempt come into this table?  </a:t>
            </a:r>
          </a:p>
          <a:p>
            <a:pPr marL="685800" lvl="1">
              <a:spcBef>
                <a:spcPts val="0"/>
              </a:spcBef>
              <a:spcAft>
                <a:spcPts val="0"/>
              </a:spcAft>
              <a:buFont typeface="Arial" panose="020B0604020202020204" pitchFamily="34" charset="0"/>
              <a:buChar char="•"/>
            </a:pPr>
            <a:r>
              <a:rPr lang="en-US" sz="1400" dirty="0">
                <a:ea typeface="Calibri" panose="020F0502020204030204" pitchFamily="34" charset="0"/>
              </a:rPr>
              <a:t>  </a:t>
            </a:r>
          </a:p>
          <a:p>
            <a:pPr marL="285750">
              <a:spcBef>
                <a:spcPts val="0"/>
              </a:spcBef>
              <a:spcAft>
                <a:spcPts val="0"/>
              </a:spcAft>
              <a:buFont typeface="Arial" panose="020B0604020202020204" pitchFamily="34" charset="0"/>
              <a:buChar char="•"/>
            </a:pPr>
            <a:endParaRPr lang="en-US" sz="1800" dirty="0">
              <a:solidFill>
                <a:srgbClr val="333333"/>
              </a:solidFill>
              <a:ea typeface="Times New Roman" panose="02020603050405020304" pitchFamily="18" charset="0"/>
            </a:endParaRPr>
          </a:p>
          <a:p>
            <a:pPr marL="285750">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Points for future going to a user-friendly tool, and how to maintain</a:t>
            </a:r>
          </a:p>
          <a:p>
            <a:pPr marL="685800" lvl="1">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Stay with spreadsheet?</a:t>
            </a:r>
          </a:p>
          <a:p>
            <a:pPr marL="685800" lvl="1">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Or a Data Base online, easier to search and sort possibly.</a:t>
            </a:r>
          </a:p>
          <a:p>
            <a:pPr marL="1085850" lvl="2">
              <a:spcBef>
                <a:spcPts val="0"/>
              </a:spcBef>
              <a:spcAft>
                <a:spcPts val="0"/>
              </a:spcAft>
              <a:buFont typeface="Arial" panose="020B0604020202020204" pitchFamily="34" charset="0"/>
              <a:buChar char="•"/>
            </a:pPr>
            <a:r>
              <a:rPr lang="en-US" sz="1400" dirty="0">
                <a:solidFill>
                  <a:srgbClr val="333333"/>
                </a:solidFill>
                <a:ea typeface="Times New Roman" panose="02020603050405020304" pitchFamily="18" charset="0"/>
              </a:rPr>
              <a:t>If so how far out to change over?  tbd</a:t>
            </a:r>
          </a:p>
          <a:p>
            <a:pPr marL="685800" lvl="1">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Where to keep it?   </a:t>
            </a:r>
          </a:p>
          <a:p>
            <a:pPr marL="1085850" lvl="2">
              <a:spcBef>
                <a:spcPts val="0"/>
              </a:spcBef>
              <a:spcAft>
                <a:spcPts val="0"/>
              </a:spcAft>
              <a:buFont typeface="Arial" panose="020B0604020202020204" pitchFamily="34" charset="0"/>
              <a:buChar char="•"/>
            </a:pPr>
            <a:r>
              <a:rPr lang="en-US" sz="1400" dirty="0">
                <a:solidFill>
                  <a:srgbClr val="333333"/>
                </a:solidFill>
                <a:ea typeface="Times New Roman" panose="02020603050405020304" pitchFamily="18" charset="0"/>
              </a:rPr>
              <a:t>Stay with .18 mentor for now.</a:t>
            </a:r>
          </a:p>
          <a:p>
            <a:pPr marL="1085850" lvl="2">
              <a:spcBef>
                <a:spcPts val="0"/>
              </a:spcBef>
              <a:spcAft>
                <a:spcPts val="0"/>
              </a:spcAft>
              <a:buFont typeface="Arial" panose="020B0604020202020204" pitchFamily="34" charset="0"/>
              <a:buChar char="•"/>
            </a:pPr>
            <a:r>
              <a:rPr lang="en-US" sz="1400" dirty="0">
                <a:solidFill>
                  <a:srgbClr val="333333"/>
                </a:solidFill>
                <a:ea typeface="Times New Roman" panose="02020603050405020304" pitchFamily="18" charset="0"/>
              </a:rPr>
              <a:t>Can IEEE SA post it if it goes to a data base?   (and maintain) </a:t>
            </a:r>
          </a:p>
          <a:p>
            <a:pPr marL="685800" lvl="1">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 How often to update it? Or what is trigger? </a:t>
            </a:r>
          </a:p>
          <a:p>
            <a:pPr marL="1085850" lvl="2">
              <a:spcBef>
                <a:spcPts val="0"/>
              </a:spcBef>
              <a:spcAft>
                <a:spcPts val="0"/>
              </a:spcAft>
              <a:buFont typeface="Arial" panose="020B0604020202020204" pitchFamily="34" charset="0"/>
              <a:buChar char="•"/>
            </a:pPr>
            <a:r>
              <a:rPr lang="en-US" sz="1400" dirty="0">
                <a:solidFill>
                  <a:srgbClr val="333333"/>
                </a:solidFill>
                <a:ea typeface="Times New Roman" panose="02020603050405020304" pitchFamily="18" charset="0"/>
              </a:rPr>
              <a:t>Consider a living document, then how a team is formed to maintain </a:t>
            </a:r>
          </a:p>
          <a:p>
            <a:pPr marL="685800" lvl="1">
              <a:spcBef>
                <a:spcPts val="0"/>
              </a:spcBef>
              <a:spcAft>
                <a:spcPts val="0"/>
              </a:spcAft>
              <a:buFont typeface="Arial" panose="020B0604020202020204" pitchFamily="34" charset="0"/>
              <a:buChar char="•"/>
            </a:pPr>
            <a:r>
              <a:rPr lang="en-US" sz="1400" dirty="0">
                <a:solidFill>
                  <a:srgbClr val="333333"/>
                </a:solidFill>
                <a:ea typeface="Times New Roman" panose="02020603050405020304" pitchFamily="18" charset="0"/>
              </a:rPr>
              <a:t> </a:t>
            </a:r>
            <a:r>
              <a:rPr lang="en-US" sz="1600" dirty="0">
                <a:ea typeface="Calibri" panose="020F0502020204030204" pitchFamily="34" charset="0"/>
              </a:rPr>
              <a:t>We need a clear source of the data, along with date</a:t>
            </a:r>
            <a:r>
              <a:rPr lang="en-US" sz="1600" dirty="0">
                <a:solidFill>
                  <a:srgbClr val="333333"/>
                </a:solidFill>
                <a:ea typeface="Times New Roman" panose="02020603050405020304" pitchFamily="18" charset="0"/>
              </a:rPr>
              <a:t> of last info/update.  </a:t>
            </a:r>
          </a:p>
          <a:p>
            <a:pPr marL="1085850" lvl="2">
              <a:spcBef>
                <a:spcPts val="0"/>
              </a:spcBef>
              <a:spcAft>
                <a:spcPts val="0"/>
              </a:spcAft>
              <a:buFont typeface="Arial" panose="020B0604020202020204" pitchFamily="34" charset="0"/>
              <a:buChar char="•"/>
            </a:pPr>
            <a:r>
              <a:rPr lang="en-US" sz="1400" dirty="0">
                <a:solidFill>
                  <a:srgbClr val="333333"/>
                </a:solidFill>
                <a:ea typeface="Times New Roman" panose="02020603050405020304" pitchFamily="18" charset="0"/>
              </a:rPr>
              <a:t>Something to keep in mind, if too old, how good is the data?</a:t>
            </a:r>
            <a:endParaRPr lang="en-US" sz="1400" dirty="0"/>
          </a:p>
          <a:p>
            <a:pPr lvl="2">
              <a:buFont typeface="Arial" panose="020B0604020202020204" pitchFamily="34" charset="0"/>
              <a:buChar char="•"/>
            </a:pPr>
            <a:r>
              <a:rPr lang="en-US" sz="1600" dirty="0">
                <a:latin typeface="Times New Roman" panose="02020603050405020304" pitchFamily="18" charset="0"/>
                <a:ea typeface="Calibri" panose="020F0502020204030204" pitchFamily="34" charset="0"/>
              </a:rPr>
              <a:t>That is, a</a:t>
            </a:r>
            <a:r>
              <a:rPr lang="en-US" sz="1400" dirty="0">
                <a:ea typeface="Calibri" panose="020F0502020204030204" pitchFamily="34" charset="0"/>
              </a:rPr>
              <a:t>dd URL per item (if possible) and it should be the date *per* item not the overall document</a:t>
            </a:r>
            <a:r>
              <a:rPr lang="en-US" sz="1400" dirty="0"/>
              <a:t> .</a:t>
            </a:r>
          </a:p>
          <a:p>
            <a:pPr lvl="1">
              <a:buFont typeface="Arial" panose="020B0604020202020204" pitchFamily="34" charset="0"/>
              <a:buChar char="•"/>
            </a:pPr>
            <a:endParaRPr lang="en-US" sz="1600" dirty="0"/>
          </a:p>
          <a:p>
            <a:pPr lvl="1">
              <a:buFont typeface="Arial" panose="020B0604020202020204" pitchFamily="34" charset="0"/>
              <a:buChar char="•"/>
            </a:pPr>
            <a:endParaRPr lang="en-US" sz="12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25</a:t>
            </a:fld>
            <a:endParaRPr lang="en-US" altLang="en-US" dirty="0"/>
          </a:p>
        </p:txBody>
      </p:sp>
      <p:sp>
        <p:nvSpPr>
          <p:cNvPr id="7" name="Date Placeholder 6"/>
          <p:cNvSpPr>
            <a:spLocks noGrp="1"/>
          </p:cNvSpPr>
          <p:nvPr>
            <p:ph type="dt" idx="15"/>
          </p:nvPr>
        </p:nvSpPr>
        <p:spPr/>
        <p:txBody>
          <a:bodyPr/>
          <a:lstStyle/>
          <a:p>
            <a:r>
              <a:rPr lang="en-US"/>
              <a:t>08jul21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34271605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2889" y="631900"/>
            <a:ext cx="8153400" cy="464123"/>
          </a:xfrm>
        </p:spPr>
        <p:txBody>
          <a:bodyPr/>
          <a:lstStyle/>
          <a:p>
            <a:r>
              <a:rPr lang="en-US" sz="2400" dirty="0"/>
              <a:t>Table of Frequency Bands – IEEE 802 Stds – </a:t>
            </a:r>
            <a:r>
              <a:rPr lang="en-US" sz="2400" dirty="0">
                <a:solidFill>
                  <a:srgbClr val="00B050"/>
                </a:solidFill>
              </a:rPr>
              <a:t>background -1</a:t>
            </a:r>
          </a:p>
        </p:txBody>
      </p:sp>
      <p:sp>
        <p:nvSpPr>
          <p:cNvPr id="3" name="Content Placeholder 2"/>
          <p:cNvSpPr>
            <a:spLocks noGrp="1"/>
          </p:cNvSpPr>
          <p:nvPr>
            <p:ph idx="1"/>
          </p:nvPr>
        </p:nvSpPr>
        <p:spPr>
          <a:xfrm>
            <a:off x="2224548" y="1030458"/>
            <a:ext cx="8153400" cy="5477022"/>
          </a:xfrm>
        </p:spPr>
        <p:txBody>
          <a:bodyPr/>
          <a:lstStyle/>
          <a:p>
            <a:pPr marL="285750" indent="-285750">
              <a:spcBef>
                <a:spcPts val="0"/>
              </a:spcBef>
              <a:spcAft>
                <a:spcPts val="0"/>
              </a:spcAft>
              <a:buFont typeface="Arial" panose="020B0604020202020204" pitchFamily="34" charset="0"/>
              <a:buChar char="•"/>
            </a:pPr>
            <a:endParaRPr lang="en-US" sz="1600" dirty="0">
              <a:solidFill>
                <a:srgbClr val="333333"/>
              </a:solidFill>
              <a:ea typeface="Times New Roman" panose="02020603050405020304" pitchFamily="18" charset="0"/>
            </a:endParaRPr>
          </a:p>
          <a:p>
            <a:pPr marL="285750" indent="-285750">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 </a:t>
            </a:r>
            <a:r>
              <a:rPr lang="en-US" sz="1800" dirty="0">
                <a:solidFill>
                  <a:srgbClr val="333333"/>
                </a:solidFill>
                <a:ea typeface="Times New Roman" panose="02020603050405020304" pitchFamily="18" charset="0"/>
              </a:rPr>
              <a:t>This proposed table had a good discussion on the EC call on 01Dec20</a:t>
            </a:r>
          </a:p>
          <a:p>
            <a:pPr marL="685800" lvl="1">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hlinkClick r:id="rId3"/>
              </a:rPr>
              <a:t>https://mentor.ieee.org/802-ec/dcn/20/ec-20-0245-01-00EC-frequency-tables-of-ieee-802-wireless-standards.pptx</a:t>
            </a:r>
            <a:r>
              <a:rPr lang="en-US" sz="1600" dirty="0">
                <a:solidFill>
                  <a:srgbClr val="333333"/>
                </a:solidFill>
                <a:ea typeface="Times New Roman" panose="02020603050405020304" pitchFamily="18" charset="0"/>
              </a:rPr>
              <a:t> </a:t>
            </a:r>
          </a:p>
          <a:p>
            <a:pPr marL="285750">
              <a:lnSpc>
                <a:spcPct val="150000"/>
              </a:lnSpc>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Many inputs, some not all: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Maybe add a 4</a:t>
            </a:r>
            <a:r>
              <a:rPr lang="en-US" sz="1600" baseline="30000" dirty="0">
                <a:solidFill>
                  <a:srgbClr val="333333"/>
                </a:solidFill>
                <a:ea typeface="Times New Roman" panose="02020603050405020304" pitchFamily="18" charset="0"/>
              </a:rPr>
              <a:t>th</a:t>
            </a:r>
            <a:r>
              <a:rPr lang="en-US" sz="1600" dirty="0">
                <a:solidFill>
                  <a:srgbClr val="333333"/>
                </a:solidFill>
                <a:ea typeface="Times New Roman" panose="02020603050405020304" pitchFamily="18" charset="0"/>
              </a:rPr>
              <a:t> phase - of older standards, considering market presence.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Need to consider a version for Public Visibility.</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Actually, could get out of hand on all the things everyone would like to see, so maybe a simple high-level version and a detailed lower-level version done over time.</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What about licensed-exempt, licensed-exempt w/control and licensed bands?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Consider types of modulations, e.g., UWB over narrower modulations.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Regions/countries</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802.11 has a table for ITU could there be duplication that need to be considered?</a:t>
            </a:r>
          </a:p>
          <a:p>
            <a:pPr marL="1085850" lvl="2">
              <a:lnSpc>
                <a:spcPct val="150000"/>
              </a:lnSpc>
              <a:spcBef>
                <a:spcPts val="0"/>
              </a:spcBef>
              <a:spcAft>
                <a:spcPts val="0"/>
              </a:spcAft>
              <a:buFont typeface="Arial" panose="020B0604020202020204" pitchFamily="34" charset="0"/>
              <a:buChar char="•"/>
            </a:pPr>
            <a:r>
              <a:rPr lang="en-US" sz="1200" dirty="0">
                <a:solidFill>
                  <a:srgbClr val="333333"/>
                </a:solidFill>
                <a:ea typeface="Times New Roman" panose="02020603050405020304" pitchFamily="18" charset="0"/>
              </a:rPr>
              <a:t>Comment on call was not aware of table for ITU.  </a:t>
            </a:r>
          </a:p>
          <a:p>
            <a:pPr marL="685800" lvl="1">
              <a:lnSpc>
                <a:spcPct val="150000"/>
              </a:lnSpc>
              <a:spcBef>
                <a:spcPts val="0"/>
              </a:spcBef>
              <a:spcAft>
                <a:spcPts val="0"/>
              </a:spcAft>
              <a:buFont typeface="Arial" panose="020B0604020202020204" pitchFamily="34" charset="0"/>
              <a:buChar char="•"/>
            </a:pPr>
            <a:r>
              <a:rPr lang="en-US" sz="1400" dirty="0">
                <a:solidFill>
                  <a:srgbClr val="333333"/>
                </a:solidFill>
                <a:ea typeface="Times New Roman" panose="02020603050405020304" pitchFamily="18" charset="0"/>
              </a:rPr>
              <a:t>(from last .18 call: Just because in the standard, is the band being used in the industry or not?)</a:t>
            </a:r>
            <a:endParaRPr lang="en-US" sz="1200" b="1" dirty="0">
              <a:solidFill>
                <a:srgbClr val="333333"/>
              </a:solidFill>
              <a:ea typeface="Times New Roman" panose="02020603050405020304" pitchFamily="18" charset="0"/>
            </a:endParaRPr>
          </a:p>
          <a:p>
            <a:pPr marL="685800" lvl="1">
              <a:lnSpc>
                <a:spcPct val="150000"/>
              </a:lnSpc>
              <a:spcBef>
                <a:spcPts val="0"/>
              </a:spcBef>
              <a:spcAft>
                <a:spcPts val="0"/>
              </a:spcAft>
              <a:buFont typeface="Arial" panose="020B0604020202020204" pitchFamily="34" charset="0"/>
              <a:buChar char="•"/>
            </a:pPr>
            <a:endParaRPr lang="en-US" sz="1400" dirty="0">
              <a:solidFill>
                <a:srgbClr val="333333"/>
              </a:solidFill>
              <a:ea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26</a:t>
            </a:fld>
            <a:endParaRPr lang="en-US" altLang="en-US" dirty="0"/>
          </a:p>
        </p:txBody>
      </p:sp>
      <p:sp>
        <p:nvSpPr>
          <p:cNvPr id="7" name="Date Placeholder 6"/>
          <p:cNvSpPr>
            <a:spLocks noGrp="1"/>
          </p:cNvSpPr>
          <p:nvPr>
            <p:ph type="dt" idx="15"/>
          </p:nvPr>
        </p:nvSpPr>
        <p:spPr/>
        <p:txBody>
          <a:bodyPr/>
          <a:lstStyle/>
          <a:p>
            <a:r>
              <a:rPr lang="en-US"/>
              <a:t>08jul21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5999677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2890" y="631900"/>
            <a:ext cx="7770813" cy="464123"/>
          </a:xfrm>
        </p:spPr>
        <p:txBody>
          <a:bodyPr/>
          <a:lstStyle/>
          <a:p>
            <a:r>
              <a:rPr lang="en-US" sz="2400" dirty="0"/>
              <a:t>Table of Frequency Bands – </a:t>
            </a:r>
            <a:r>
              <a:rPr lang="en-US" sz="2400" dirty="0">
                <a:solidFill>
                  <a:srgbClr val="00B050"/>
                </a:solidFill>
              </a:rPr>
              <a:t>background -2</a:t>
            </a:r>
          </a:p>
        </p:txBody>
      </p:sp>
      <p:sp>
        <p:nvSpPr>
          <p:cNvPr id="3" name="Content Placeholder 2"/>
          <p:cNvSpPr>
            <a:spLocks noGrp="1"/>
          </p:cNvSpPr>
          <p:nvPr>
            <p:ph idx="1"/>
          </p:nvPr>
        </p:nvSpPr>
        <p:spPr>
          <a:xfrm>
            <a:off x="2233973" y="1076178"/>
            <a:ext cx="8153400" cy="5477022"/>
          </a:xfrm>
        </p:spPr>
        <p:txBody>
          <a:bodyPr/>
          <a:lstStyle/>
          <a:p>
            <a:pPr marL="285750">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How to proceed? 		</a:t>
            </a:r>
            <a:r>
              <a:rPr lang="en-US" sz="1800" dirty="0">
                <a:solidFill>
                  <a:srgbClr val="0070C0"/>
                </a:solidFill>
                <a:ea typeface="Times New Roman" panose="02020603050405020304" pitchFamily="18" charset="0"/>
              </a:rPr>
              <a:t>&gt;&gt;&gt;Remember .18/.19 joint effort for now. </a:t>
            </a:r>
          </a:p>
          <a:p>
            <a:pPr marL="2000250" lvl="4">
              <a:spcBef>
                <a:spcPts val="0"/>
              </a:spcBef>
              <a:spcAft>
                <a:spcPts val="0"/>
              </a:spcAft>
              <a:buFont typeface="Arial" panose="020B0604020202020204" pitchFamily="34" charset="0"/>
              <a:buChar char="•"/>
            </a:pPr>
            <a:endParaRPr lang="en-US" sz="1000" dirty="0">
              <a:solidFill>
                <a:srgbClr val="0070C0"/>
              </a:solidFill>
              <a:ea typeface="Times New Roman" panose="02020603050405020304" pitchFamily="18" charset="0"/>
            </a:endParaRP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Fixed/mobile/nomadic global table in 802.11  -  E4, has much information  though the rules are constantly changing and to keep up will has been very difficult.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May need to keep at a higher level, and a more easily used form.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A member is starting to look at 802.15 for bands being used, a starting point.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Could we identify some initial parameters,8-10 with an open comment box, and keep in control?</a:t>
            </a:r>
          </a:p>
          <a:p>
            <a:pPr marL="685800" lvl="1">
              <a:lnSpc>
                <a:spcPct val="150000"/>
              </a:lnSpc>
              <a:spcBef>
                <a:spcPts val="0"/>
              </a:spcBef>
              <a:spcAft>
                <a:spcPts val="0"/>
              </a:spcAft>
              <a:buFont typeface="Arial" panose="020B0604020202020204" pitchFamily="34" charset="0"/>
              <a:buChar char="•"/>
            </a:pPr>
            <a:r>
              <a:rPr lang="en-US" sz="1600" b="1" u="sng" dirty="0">
                <a:solidFill>
                  <a:srgbClr val="333333"/>
                </a:solidFill>
                <a:ea typeface="Times New Roman" panose="02020603050405020304" pitchFamily="18" charset="0"/>
              </a:rPr>
              <a:t>#1 - Problem statement and audience needs to be done up front, this is a must.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Was tried in 802.11 before and it was determined too much to maintain.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So maintenance needs to be considered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#2 - Again need to start with very basic items and then review where to go.</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The rules among unlicensed bands differ by regulatory authority and change very often.</a:t>
            </a:r>
          </a:p>
          <a:p>
            <a:pPr marL="685800" lvl="1">
              <a:lnSpc>
                <a:spcPct val="150000"/>
              </a:lnSpc>
              <a:spcBef>
                <a:spcPts val="0"/>
              </a:spcBef>
              <a:spcAft>
                <a:spcPts val="0"/>
              </a:spcAft>
              <a:buFont typeface="Arial" panose="020B0604020202020204" pitchFamily="34" charset="0"/>
              <a:buChar char="•"/>
            </a:pPr>
            <a:endParaRPr lang="en-US" sz="1600" dirty="0">
              <a:solidFill>
                <a:srgbClr val="333333"/>
              </a:solidFill>
              <a:ea typeface="Times New Roman" panose="02020603050405020304" pitchFamily="18" charset="0"/>
            </a:endParaRPr>
          </a:p>
          <a:p>
            <a:pPr marL="285750" indent="-285750">
              <a:spcBef>
                <a:spcPts val="0"/>
              </a:spcBef>
              <a:spcAft>
                <a:spcPts val="0"/>
              </a:spcAft>
              <a:buFont typeface="Arial" panose="020B0604020202020204" pitchFamily="34" charset="0"/>
              <a:buChar char="•"/>
            </a:pPr>
            <a:endParaRPr lang="en-US" sz="1200" dirty="0">
              <a:solidFill>
                <a:srgbClr val="333333"/>
              </a:solidFill>
              <a:ea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27</a:t>
            </a:fld>
            <a:endParaRPr lang="en-US" altLang="en-US" dirty="0"/>
          </a:p>
        </p:txBody>
      </p:sp>
      <p:sp>
        <p:nvSpPr>
          <p:cNvPr id="7" name="Date Placeholder 6"/>
          <p:cNvSpPr>
            <a:spLocks noGrp="1"/>
          </p:cNvSpPr>
          <p:nvPr>
            <p:ph type="dt" idx="15"/>
          </p:nvPr>
        </p:nvSpPr>
        <p:spPr/>
        <p:txBody>
          <a:bodyPr/>
          <a:lstStyle/>
          <a:p>
            <a:r>
              <a:rPr lang="en-US"/>
              <a:t>08jul21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9686773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51842" y="737368"/>
            <a:ext cx="7770813" cy="273050"/>
          </a:xfrm>
        </p:spPr>
        <p:txBody>
          <a:bodyPr/>
          <a:lstStyle/>
          <a:p>
            <a:r>
              <a:rPr lang="en-US" sz="2400" dirty="0"/>
              <a:t>ITU-R links &amp; general info</a:t>
            </a:r>
            <a:endParaRPr lang="en-US" sz="1200" dirty="0"/>
          </a:p>
        </p:txBody>
      </p:sp>
      <p:sp>
        <p:nvSpPr>
          <p:cNvPr id="3" name="Content Placeholder 2"/>
          <p:cNvSpPr>
            <a:spLocks noGrp="1"/>
          </p:cNvSpPr>
          <p:nvPr>
            <p:ph idx="1"/>
          </p:nvPr>
        </p:nvSpPr>
        <p:spPr>
          <a:xfrm>
            <a:off x="2251842" y="1010419"/>
            <a:ext cx="8353245" cy="5464995"/>
          </a:xfrm>
        </p:spPr>
        <p:txBody>
          <a:bodyPr/>
          <a:lstStyle/>
          <a:p>
            <a:pPr>
              <a:spcBef>
                <a:spcPts val="0"/>
              </a:spcBef>
              <a:buFont typeface="Arial" panose="020B0604020202020204" pitchFamily="34" charset="0"/>
              <a:buChar char="•"/>
            </a:pPr>
            <a:r>
              <a:rPr lang="en-US" sz="2000" b="0" dirty="0">
                <a:solidFill>
                  <a:schemeClr val="tx1"/>
                </a:solidFill>
              </a:rPr>
              <a:t>Chair to confirm where WRC-23 agenda items are on the ITU Site</a:t>
            </a:r>
            <a:r>
              <a:rPr lang="en-US" sz="2000" dirty="0">
                <a:solidFill>
                  <a:schemeClr val="tx1"/>
                </a:solidFill>
              </a:rPr>
              <a:t>: </a:t>
            </a:r>
            <a:r>
              <a:rPr lang="en-US" sz="2000" b="0" dirty="0">
                <a:solidFill>
                  <a:schemeClr val="tx1"/>
                </a:solidFill>
              </a:rPr>
              <a:t>  </a:t>
            </a:r>
            <a:r>
              <a:rPr lang="en-US" sz="2000" dirty="0">
                <a:solidFill>
                  <a:schemeClr val="tx1"/>
                </a:solidFill>
              </a:rPr>
              <a:t> </a:t>
            </a:r>
          </a:p>
          <a:p>
            <a:pPr lvl="1">
              <a:spcBef>
                <a:spcPts val="0"/>
              </a:spcBef>
              <a:buFont typeface="Arial" panose="020B0604020202020204" pitchFamily="34" charset="0"/>
              <a:buChar char="•"/>
            </a:pPr>
            <a:r>
              <a:rPr lang="en-US" sz="1800" dirty="0">
                <a:hlinkClick r:id="rId3"/>
              </a:rPr>
              <a:t>https://www.itu.int/en/ITU-R/study-groups/rcpm/Pages/wrc-23-studies.aspx</a:t>
            </a:r>
            <a:r>
              <a:rPr lang="en-US" sz="1800" dirty="0">
                <a:solidFill>
                  <a:srgbClr val="00B0F0"/>
                </a:solidFill>
              </a:rPr>
              <a:t> </a:t>
            </a:r>
          </a:p>
          <a:p>
            <a:pPr lvl="1">
              <a:spcBef>
                <a:spcPts val="0"/>
              </a:spcBef>
              <a:buFont typeface="Arial" panose="020B0604020202020204" pitchFamily="34" charset="0"/>
              <a:buChar char="•"/>
            </a:pPr>
            <a:r>
              <a:rPr lang="en-US" sz="1600" dirty="0">
                <a:hlinkClick r:id="rId4"/>
              </a:rPr>
              <a:t>https://www.itu.int/dms_pub/itu-r/oth/0c/0a/R0C0A00000D0041PDFE.pdf</a:t>
            </a:r>
            <a:endParaRPr lang="en-US" sz="1800" dirty="0">
              <a:solidFill>
                <a:srgbClr val="00B0F0"/>
              </a:solidFill>
            </a:endParaRPr>
          </a:p>
          <a:p>
            <a:pPr lvl="1">
              <a:spcBef>
                <a:spcPts val="0"/>
              </a:spcBef>
              <a:buFont typeface="Arial" panose="020B0604020202020204" pitchFamily="34" charset="0"/>
              <a:buChar char="•"/>
            </a:pPr>
            <a:r>
              <a:rPr lang="en-US" sz="1400" dirty="0">
                <a:solidFill>
                  <a:srgbClr val="00B0F0"/>
                </a:solidFill>
                <a:hlinkClick r:id="rId5"/>
              </a:rPr>
              <a:t>https://mentor.ieee.org/802.18/dcn/20/18-20-0107-00-0000-res-811-wrc-19-wrc-23-agenda-items.docx</a:t>
            </a:r>
            <a:r>
              <a:rPr lang="en-US" sz="1400" dirty="0">
                <a:solidFill>
                  <a:srgbClr val="00B0F0"/>
                </a:solidFill>
              </a:rPr>
              <a:t> </a:t>
            </a:r>
          </a:p>
          <a:p>
            <a:pPr marL="1085850" lvl="2">
              <a:spcBef>
                <a:spcPts val="0"/>
              </a:spcBef>
              <a:buFont typeface="Arial" panose="020B0604020202020204" pitchFamily="34" charset="0"/>
              <a:buChar char="•"/>
            </a:pPr>
            <a:endParaRPr lang="en-US" sz="450" dirty="0">
              <a:solidFill>
                <a:schemeClr val="tx1"/>
              </a:solidFill>
            </a:endParaRPr>
          </a:p>
          <a:p>
            <a:pPr marL="285750" indent="-285750">
              <a:spcBef>
                <a:spcPts val="0"/>
              </a:spcBef>
              <a:buFont typeface="Arial" panose="020B0604020202020204" pitchFamily="34" charset="0"/>
              <a:buChar char="•"/>
            </a:pPr>
            <a:r>
              <a:rPr lang="en-US" sz="1400" dirty="0">
                <a:solidFill>
                  <a:schemeClr val="tx1"/>
                </a:solidFill>
              </a:rPr>
              <a:t>An IEEE SA staff member,  has been assigned to help IEEE 802 with ITU-R interface, participating in ITU-R calls and etc. </a:t>
            </a:r>
            <a:r>
              <a:rPr lang="en-US" sz="1400" dirty="0">
                <a:ea typeface="Calibri" panose="020F0502020204030204" pitchFamily="34" charset="0"/>
              </a:rPr>
              <a:t>Purva Rajkotia &lt;</a:t>
            </a:r>
            <a:r>
              <a:rPr lang="en-US" sz="1400" u="sng" dirty="0">
                <a:solidFill>
                  <a:srgbClr val="0000FF"/>
                </a:solidFill>
                <a:ea typeface="Calibri" panose="020F0502020204030204" pitchFamily="34" charset="0"/>
                <a:hlinkClick r:id="rId6"/>
              </a:rPr>
              <a:t>p.rajkotia@ieee.org</a:t>
            </a:r>
            <a:r>
              <a:rPr lang="en-US" sz="1400" dirty="0">
                <a:ea typeface="Calibri" panose="020F0502020204030204" pitchFamily="34" charset="0"/>
              </a:rPr>
              <a:t>&gt;</a:t>
            </a:r>
            <a:r>
              <a:rPr lang="en-US" sz="1200" dirty="0">
                <a:solidFill>
                  <a:schemeClr val="tx1"/>
                </a:solidFill>
              </a:rPr>
              <a:t>. </a:t>
            </a:r>
          </a:p>
          <a:p>
            <a:pPr marL="1085850" lvl="2">
              <a:spcBef>
                <a:spcPts val="0"/>
              </a:spcBef>
              <a:buFont typeface="Arial" panose="020B0604020202020204" pitchFamily="34" charset="0"/>
              <a:buChar char="•"/>
            </a:pPr>
            <a:endParaRPr lang="en-US" sz="800" dirty="0">
              <a:solidFill>
                <a:schemeClr val="tx1"/>
              </a:solidFill>
            </a:endParaRPr>
          </a:p>
          <a:p>
            <a:pPr marL="285750" indent="-285750">
              <a:spcBef>
                <a:spcPts val="0"/>
              </a:spcBef>
              <a:buFont typeface="Arial" panose="020B0604020202020204" pitchFamily="34" charset="0"/>
              <a:buChar char="•"/>
            </a:pPr>
            <a:r>
              <a:rPr lang="en-US" sz="1600" dirty="0">
                <a:solidFill>
                  <a:schemeClr val="tx1"/>
                </a:solidFill>
              </a:rPr>
              <a:t>Final WRC-19 ACTs a</a:t>
            </a:r>
            <a:r>
              <a:rPr lang="en-US" sz="1600" dirty="0"/>
              <a:t>vailable to all for </a:t>
            </a:r>
            <a:r>
              <a:rPr lang="en-US" sz="1600" u="sng" dirty="0">
                <a:hlinkClick r:id="rId7"/>
              </a:rPr>
              <a:t>download</a:t>
            </a:r>
            <a:r>
              <a:rPr lang="en-US" sz="1600" dirty="0"/>
              <a:t> with no registration </a:t>
            </a:r>
            <a:endParaRPr lang="en-US" sz="1600" dirty="0">
              <a:solidFill>
                <a:schemeClr val="tx1"/>
              </a:solidFill>
            </a:endParaRPr>
          </a:p>
          <a:p>
            <a:pPr>
              <a:spcBef>
                <a:spcPts val="0"/>
              </a:spcBef>
              <a:buFont typeface="Arial" panose="020B0604020202020204" pitchFamily="34" charset="0"/>
              <a:buChar char="•"/>
            </a:pPr>
            <a:r>
              <a:rPr lang="en-US" sz="1600" b="0" dirty="0"/>
              <a:t>WRC-19 is over, links with updates and final acts.  (will hold on this for a bit)</a:t>
            </a:r>
          </a:p>
          <a:p>
            <a:pPr lvl="1">
              <a:spcBef>
                <a:spcPts val="0"/>
              </a:spcBef>
              <a:buFont typeface="Arial" panose="020B0604020202020204" pitchFamily="34" charset="0"/>
              <a:buChar char="•"/>
            </a:pPr>
            <a:r>
              <a:rPr lang="en-US" sz="1200" u="sng" dirty="0">
                <a:hlinkClick r:id="rId8"/>
              </a:rPr>
              <a:t>https://cept.org/ecc/groups/ecc/cpg/page/weekly-report-from-wrc-19</a:t>
            </a:r>
            <a:r>
              <a:rPr lang="en-US" sz="1200" u="sng" dirty="0">
                <a:hlinkClick r:id="rId9"/>
              </a:rPr>
              <a:t>/</a:t>
            </a:r>
            <a:r>
              <a:rPr lang="en-US" sz="1200" dirty="0"/>
              <a:t> </a:t>
            </a:r>
          </a:p>
          <a:p>
            <a:pPr lvl="1">
              <a:spcBef>
                <a:spcPts val="0"/>
              </a:spcBef>
              <a:buFont typeface="Arial" panose="020B0604020202020204" pitchFamily="34" charset="0"/>
              <a:buChar char="•"/>
            </a:pPr>
            <a:r>
              <a:rPr lang="en-US" sz="1200" u="sng" dirty="0">
                <a:hlinkClick r:id="rId10"/>
              </a:rPr>
              <a:t>https://www.itu.int/en/ITU-R/conferences/wrc/2019/Documents/PFA-WRC19-E.pdf</a:t>
            </a:r>
            <a:endParaRPr lang="en-US" sz="1200" dirty="0"/>
          </a:p>
          <a:p>
            <a:pPr lvl="1">
              <a:spcBef>
                <a:spcPts val="0"/>
              </a:spcBef>
              <a:buFont typeface="Arial" panose="020B0604020202020204" pitchFamily="34" charset="0"/>
              <a:buChar char="•"/>
            </a:pPr>
            <a:r>
              <a:rPr lang="en-US" sz="1200" dirty="0"/>
              <a:t>Our viewpoints/watch list: 1.12,   1.13,   1.15,   1.16,   9.1.5,   10   </a:t>
            </a:r>
            <a:r>
              <a:rPr lang="en-US" sz="1200" dirty="0">
                <a:hlinkClick r:id="rId11"/>
              </a:rPr>
              <a:t>&lt;click here&gt;</a:t>
            </a:r>
            <a:r>
              <a:rPr lang="en-US" sz="1200" dirty="0"/>
              <a:t> </a:t>
            </a:r>
          </a:p>
          <a:p>
            <a:pPr lvl="1">
              <a:spcBef>
                <a:spcPts val="0"/>
              </a:spcBef>
              <a:buFont typeface="Arial" panose="020B0604020202020204" pitchFamily="34" charset="0"/>
              <a:buChar char="•"/>
            </a:pPr>
            <a:r>
              <a:rPr lang="en-US" sz="1200" dirty="0"/>
              <a:t>Comparison of our last views points to WRC-19 final acts.   </a:t>
            </a:r>
            <a:r>
              <a:rPr lang="en-US" sz="1200" dirty="0">
                <a:hlinkClick r:id="rId12"/>
              </a:rPr>
              <a:t>&lt;click here&gt;</a:t>
            </a:r>
            <a:r>
              <a:rPr lang="en-US" sz="1200" dirty="0"/>
              <a:t> </a:t>
            </a:r>
          </a:p>
          <a:p>
            <a:pPr lvl="1">
              <a:spcBef>
                <a:spcPts val="0"/>
              </a:spcBef>
              <a:buFont typeface="Wingdings" panose="05000000000000000000" pitchFamily="2" charset="2"/>
              <a:buChar char="q"/>
            </a:pPr>
            <a:r>
              <a:rPr lang="en-US" sz="1200" b="1" dirty="0">
                <a:solidFill>
                  <a:srgbClr val="00B0F0"/>
                </a:solidFill>
              </a:rPr>
              <a:t>Over time will work on a summary spreadsheet on comparison</a:t>
            </a:r>
          </a:p>
          <a:p>
            <a:pPr>
              <a:spcBef>
                <a:spcPts val="0"/>
              </a:spcBef>
              <a:buFont typeface="Arial" panose="020B0604020202020204" pitchFamily="34" charset="0"/>
              <a:buChar char="•"/>
            </a:pPr>
            <a:r>
              <a:rPr lang="en-US" sz="1600" b="0" dirty="0"/>
              <a:t>WRC-23 Agenda Items are at the end of </a:t>
            </a:r>
            <a:r>
              <a:rPr lang="en-US" sz="1600" b="0" dirty="0">
                <a:hlinkClick r:id="rId12"/>
              </a:rPr>
              <a:t>&lt;19-0152&gt;</a:t>
            </a:r>
            <a:r>
              <a:rPr lang="en-US" sz="1600" b="0" dirty="0"/>
              <a:t>, will go through them as time permits. </a:t>
            </a:r>
            <a:endParaRPr lang="en-US" sz="700" dirty="0"/>
          </a:p>
          <a:p>
            <a:pPr marL="285750" indent="-285750">
              <a:buFont typeface="Arial" panose="020B0604020202020204" pitchFamily="34" charset="0"/>
              <a:buChar char="•"/>
            </a:pPr>
            <a:r>
              <a:rPr lang="en-US" sz="1600" dirty="0">
                <a:solidFill>
                  <a:schemeClr val="tx1"/>
                </a:solidFill>
                <a:ea typeface="Calibri" panose="020F0502020204030204" pitchFamily="34" charset="0"/>
              </a:rPr>
              <a:t>ITU published Radio Regulations (2020 edition), free to download!</a:t>
            </a:r>
          </a:p>
          <a:p>
            <a:pPr marL="685800" lvl="1">
              <a:buFont typeface="Arial" panose="020B0604020202020204" pitchFamily="34" charset="0"/>
              <a:buChar char="•"/>
            </a:pPr>
            <a:r>
              <a:rPr lang="en-US" sz="1400" u="sng" dirty="0">
                <a:solidFill>
                  <a:srgbClr val="0563C1"/>
                </a:solidFill>
                <a:ea typeface="Calibri" panose="020F0502020204030204" pitchFamily="34" charset="0"/>
                <a:hlinkClick r:id="rId13"/>
              </a:rPr>
              <a:t>https://www.itu.int/en/myitu/Publications/2020/09/02/14/23/Radio-Regulations-2020</a:t>
            </a:r>
            <a:endParaRPr lang="en-US" sz="1400" b="1" u="sng" dirty="0">
              <a:ea typeface="Calibri" panose="020F0502020204030204" pitchFamily="34" charset="0"/>
            </a:endParaRPr>
          </a:p>
          <a:p>
            <a:pPr>
              <a:spcBef>
                <a:spcPts val="0"/>
              </a:spcBef>
              <a:buFont typeface="Arial" panose="020B0604020202020204" pitchFamily="34" charset="0"/>
              <a:buChar char="•"/>
            </a:pPr>
            <a:r>
              <a:rPr lang="en-US" sz="1800" dirty="0"/>
              <a:t>Calendar: </a:t>
            </a:r>
            <a:r>
              <a:rPr lang="en-US" sz="1200" dirty="0">
                <a:hlinkClick r:id="rId14"/>
              </a:rPr>
              <a:t>https://www.itu.int/en/events/Pages/Calendar-Events.aspx?sector=ITU-R</a:t>
            </a:r>
            <a:endParaRPr lang="en-US" sz="1200" dirty="0"/>
          </a:p>
          <a:p>
            <a:pPr>
              <a:spcBef>
                <a:spcPts val="0"/>
              </a:spcBef>
              <a:buFont typeface="Arial" panose="020B0604020202020204" pitchFamily="34" charset="0"/>
              <a:buChar char="•"/>
            </a:pPr>
            <a:r>
              <a:rPr lang="en-US" sz="1400" dirty="0">
                <a:hlinkClick r:id="rId15"/>
              </a:rPr>
              <a:t>Study Group 1 (SG 1) Spectrum management</a:t>
            </a:r>
            <a:endParaRPr lang="en-US" sz="1400" dirty="0">
              <a:solidFill>
                <a:schemeClr val="tx1"/>
              </a:solidFill>
            </a:endParaRPr>
          </a:p>
          <a:p>
            <a:pPr lvl="1">
              <a:spcBef>
                <a:spcPts val="0"/>
              </a:spcBef>
              <a:buFont typeface="Arial" panose="020B0604020202020204" pitchFamily="34" charset="0"/>
              <a:buChar char="•"/>
            </a:pPr>
            <a:r>
              <a:rPr lang="en-US" sz="1100" u="sng" dirty="0">
                <a:hlinkClick r:id="rId16"/>
              </a:rPr>
              <a:t>Working Party 1A (WP 1A) - Spectrum engineering techniques</a:t>
            </a:r>
            <a:r>
              <a:rPr lang="en-US" sz="1100" u="sng" dirty="0"/>
              <a:t>     and     </a:t>
            </a:r>
            <a:r>
              <a:rPr lang="en-US" sz="1100" dirty="0">
                <a:hlinkClick r:id="rId17"/>
              </a:rPr>
              <a:t>Working Party 1C (WP 1C) - Spectrum monitoring</a:t>
            </a:r>
            <a:r>
              <a:rPr lang="en-US" sz="1100" dirty="0"/>
              <a:t>​​</a:t>
            </a:r>
            <a:endParaRPr lang="en-US" sz="700" dirty="0"/>
          </a:p>
          <a:p>
            <a:pPr>
              <a:spcBef>
                <a:spcPts val="0"/>
              </a:spcBef>
              <a:buFont typeface="Arial" panose="020B0604020202020204" pitchFamily="34" charset="0"/>
              <a:buChar char="•"/>
            </a:pPr>
            <a:r>
              <a:rPr lang="en-US" sz="1400" dirty="0">
                <a:hlinkClick r:id="rId18"/>
              </a:rPr>
              <a:t>Study Group 5 (SG 5) Terrestrial </a:t>
            </a:r>
            <a:r>
              <a:rPr lang="en-US" sz="1400" b="0" dirty="0">
                <a:hlinkClick r:id="rId18"/>
              </a:rPr>
              <a:t>services</a:t>
            </a:r>
            <a:r>
              <a:rPr lang="en-US" sz="1400" b="0" dirty="0"/>
              <a:t> </a:t>
            </a:r>
            <a:r>
              <a:rPr lang="en-US" sz="1100" b="0" dirty="0"/>
              <a:t>(chair on mailing list for these two) </a:t>
            </a:r>
            <a:endParaRPr lang="en-US" sz="1400" b="0" dirty="0"/>
          </a:p>
          <a:p>
            <a:pPr lvl="1">
              <a:spcBef>
                <a:spcPts val="0"/>
              </a:spcBef>
              <a:buFont typeface="Arial" panose="020B0604020202020204" pitchFamily="34" charset="0"/>
              <a:buChar char="•"/>
            </a:pPr>
            <a:r>
              <a:rPr lang="en-US" sz="1100" dirty="0">
                <a:hlinkClick r:id="rId19"/>
              </a:rPr>
              <a:t>Working Party 5A (WP 5A) - Land mobile service above 30 MHz* (excluding IMT); wireless access in the fixed service; amateur and amateur-satellite services</a:t>
            </a:r>
            <a:r>
              <a:rPr lang="en-US" sz="1100" dirty="0"/>
              <a:t>  </a:t>
            </a:r>
            <a:endParaRPr lang="en-US" sz="1100" dirty="0">
              <a:hlinkClick r:id="" action="ppaction://noaction"/>
            </a:endParaRPr>
          </a:p>
          <a:p>
            <a:pPr lvl="1">
              <a:spcBef>
                <a:spcPts val="0"/>
              </a:spcBef>
              <a:buFont typeface="Arial" panose="020B0604020202020204" pitchFamily="34" charset="0"/>
              <a:buChar char="•"/>
            </a:pPr>
            <a:r>
              <a:rPr lang="en-US" sz="1050" b="1" dirty="0">
                <a:solidFill>
                  <a:srgbClr val="3789BD"/>
                </a:solidFill>
                <a:latin typeface="Arial" panose="020B0604020202020204" pitchFamily="34" charset="0"/>
                <a:hlinkClick r:id="rId20"/>
              </a:rPr>
              <a:t>Working Party 5D (WP 5D) - IMT Systems</a:t>
            </a:r>
            <a:r>
              <a:rPr lang="en-US" sz="1100" dirty="0"/>
              <a:t>      </a:t>
            </a:r>
            <a:r>
              <a:rPr lang="en-US" sz="1000" dirty="0">
                <a:hlinkClick r:id="rId21"/>
              </a:rPr>
              <a:t>Monday 2019-12-09 - Friday 2019-12-13</a:t>
            </a:r>
            <a:endParaRPr lang="en-US" sz="1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08jul21</a:t>
            </a:r>
            <a:endParaRPr lang="en-GB" dirty="0"/>
          </a:p>
        </p:txBody>
      </p:sp>
    </p:spTree>
    <p:extLst>
      <p:ext uri="{BB962C8B-B14F-4D97-AF65-F5344CB8AC3E}">
        <p14:creationId xmlns:p14="http://schemas.microsoft.com/office/powerpoint/2010/main" val="362601980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2996E5B-E0F8-4849-91A4-55EC66374BC6}"/>
              </a:ext>
            </a:extLst>
          </p:cNvPr>
          <p:cNvSpPr>
            <a:spLocks noGrp="1"/>
          </p:cNvSpPr>
          <p:nvPr>
            <p:ph type="dt" idx="10"/>
          </p:nvPr>
        </p:nvSpPr>
        <p:spPr/>
        <p:txBody>
          <a:bodyPr/>
          <a:lstStyle/>
          <a:p>
            <a:r>
              <a:rPr lang="en-US"/>
              <a:t>08jul21</a:t>
            </a:r>
            <a:endParaRPr lang="en-GB" dirty="0"/>
          </a:p>
        </p:txBody>
      </p:sp>
      <p:sp>
        <p:nvSpPr>
          <p:cNvPr id="3" name="Footer Placeholder 2">
            <a:extLst>
              <a:ext uri="{FF2B5EF4-FFF2-40B4-BE49-F238E27FC236}">
                <a16:creationId xmlns:a16="http://schemas.microsoft.com/office/drawing/2014/main" id="{A3651E33-4C9F-43C6-AB61-461A43BF1C82}"/>
              </a:ext>
            </a:extLst>
          </p:cNvPr>
          <p:cNvSpPr>
            <a:spLocks noGrp="1"/>
          </p:cNvSpPr>
          <p:nvPr>
            <p:ph type="ftr" idx="11"/>
          </p:nvPr>
        </p:nvSpPr>
        <p:spPr/>
        <p:txBody>
          <a:bodyPr/>
          <a:lstStyle/>
          <a:p>
            <a:r>
              <a:rPr lang="en-US"/>
              <a:t>Jay Holcomb (Itron)</a:t>
            </a:r>
            <a:endParaRPr lang="en-GB" dirty="0"/>
          </a:p>
        </p:txBody>
      </p:sp>
      <p:sp>
        <p:nvSpPr>
          <p:cNvPr id="4" name="Slide Number Placeholder 3">
            <a:extLst>
              <a:ext uri="{FF2B5EF4-FFF2-40B4-BE49-F238E27FC236}">
                <a16:creationId xmlns:a16="http://schemas.microsoft.com/office/drawing/2014/main" id="{5A1C2367-91AD-445C-AA29-90D041FB7222}"/>
              </a:ext>
            </a:extLst>
          </p:cNvPr>
          <p:cNvSpPr>
            <a:spLocks noGrp="1"/>
          </p:cNvSpPr>
          <p:nvPr>
            <p:ph type="sldNum" idx="12"/>
          </p:nvPr>
        </p:nvSpPr>
        <p:spPr/>
        <p:txBody>
          <a:bodyPr/>
          <a:lstStyle/>
          <a:p>
            <a:r>
              <a:rPr lang="en-GB"/>
              <a:t>Slide </a:t>
            </a:r>
            <a:fld id="{F5D8E26B-7BCF-4D25-9C89-0168A6618F18}" type="slidenum">
              <a:rPr lang="en-GB" smtClean="0"/>
              <a:pPr/>
              <a:t>29</a:t>
            </a:fld>
            <a:endParaRPr lang="en-GB" dirty="0"/>
          </a:p>
        </p:txBody>
      </p:sp>
      <p:pic>
        <p:nvPicPr>
          <p:cNvPr id="5" name="Picture 4">
            <a:extLst>
              <a:ext uri="{FF2B5EF4-FFF2-40B4-BE49-F238E27FC236}">
                <a16:creationId xmlns:a16="http://schemas.microsoft.com/office/drawing/2014/main" id="{FD62BA5D-8B72-4785-B1E0-6CACB3ABFE0B}"/>
              </a:ext>
            </a:extLst>
          </p:cNvPr>
          <p:cNvPicPr>
            <a:picLocks noChangeAspect="1"/>
          </p:cNvPicPr>
          <p:nvPr/>
        </p:nvPicPr>
        <p:blipFill>
          <a:blip r:embed="rId2"/>
          <a:stretch>
            <a:fillRect/>
          </a:stretch>
        </p:blipFill>
        <p:spPr>
          <a:xfrm>
            <a:off x="1524000" y="679574"/>
            <a:ext cx="8229600" cy="5712353"/>
          </a:xfrm>
          <a:prstGeom prst="rect">
            <a:avLst/>
          </a:prstGeom>
        </p:spPr>
      </p:pic>
    </p:spTree>
    <p:extLst>
      <p:ext uri="{BB962C8B-B14F-4D97-AF65-F5344CB8AC3E}">
        <p14:creationId xmlns:p14="http://schemas.microsoft.com/office/powerpoint/2010/main" val="42778280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90600" y="333376"/>
            <a:ext cx="2211387" cy="273050"/>
          </a:xfrm>
          <a:noFill/>
        </p:spPr>
        <p:txBody>
          <a:bodyPr/>
          <a:lstStyle/>
          <a:p>
            <a:r>
              <a:rPr lang="en-US"/>
              <a:t>08jul21</a:t>
            </a:r>
            <a:endParaRPr lang="en-US" dirty="0"/>
          </a:p>
        </p:txBody>
      </p:sp>
      <p:sp>
        <p:nvSpPr>
          <p:cNvPr id="7171" name="Footer Placeholder 2"/>
          <p:cNvSpPr>
            <a:spLocks noGrp="1"/>
          </p:cNvSpPr>
          <p:nvPr>
            <p:ph type="ftr" sz="quarter" idx="11"/>
          </p:nvPr>
        </p:nvSpPr>
        <p:spPr>
          <a:noFill/>
        </p:spPr>
        <p:txBody>
          <a:bodyPr/>
          <a:lstStyle/>
          <a:p>
            <a:r>
              <a:rPr lang="en-US" dirty="0"/>
              <a:t>Jay Holcomb (Itron)</a:t>
            </a:r>
          </a:p>
        </p:txBody>
      </p:sp>
      <p:sp>
        <p:nvSpPr>
          <p:cNvPr id="7173" name="Rectangle 2"/>
          <p:cNvSpPr>
            <a:spLocks noGrp="1" noChangeArrowheads="1"/>
          </p:cNvSpPr>
          <p:nvPr>
            <p:ph type="title" idx="4294967295"/>
          </p:nvPr>
        </p:nvSpPr>
        <p:spPr>
          <a:xfrm>
            <a:off x="2168526" y="606426"/>
            <a:ext cx="7873995" cy="890587"/>
          </a:xfrm>
        </p:spPr>
        <p:txBody>
          <a:bodyPr vert="horz" wrap="square" lIns="91440" tIns="45720" rIns="91440" bIns="45720" numCol="1" anchor="ctr" anchorCtr="0" compatLnSpc="1">
            <a:prstTxWarp prst="textNoShape">
              <a:avLst/>
            </a:prstTxWarp>
          </a:bodyPr>
          <a:lstStyle/>
          <a:p>
            <a:r>
              <a:rPr lang="en-US" sz="2400" dirty="0"/>
              <a:t>Other Guidelines for IEEE WG Meetings</a:t>
            </a:r>
          </a:p>
        </p:txBody>
      </p:sp>
      <p:sp>
        <p:nvSpPr>
          <p:cNvPr id="7174" name="Rectangle 3"/>
          <p:cNvSpPr>
            <a:spLocks noChangeArrowheads="1"/>
          </p:cNvSpPr>
          <p:nvPr/>
        </p:nvSpPr>
        <p:spPr bwMode="auto">
          <a:xfrm>
            <a:off x="2057400" y="228600"/>
            <a:ext cx="8229600" cy="762000"/>
          </a:xfrm>
          <a:prstGeom prst="rect">
            <a:avLst/>
          </a:prstGeom>
          <a:noFill/>
          <a:ln w="9525">
            <a:noFill/>
            <a:miter lim="800000"/>
            <a:headEnd/>
            <a:tailEnd/>
          </a:ln>
        </p:spPr>
        <p:txBody>
          <a:bodyPr anchor="ctr"/>
          <a:lstStyle/>
          <a:p>
            <a:pPr algn="ctr"/>
            <a:endParaRPr lang="en-GB" b="1" u="sng" dirty="0">
              <a:solidFill>
                <a:srgbClr val="000099"/>
              </a:solidFill>
              <a:latin typeface="Helvetica" pitchFamily="34" charset="0"/>
            </a:endParaRPr>
          </a:p>
        </p:txBody>
      </p:sp>
      <p:sp>
        <p:nvSpPr>
          <p:cNvPr id="7175" name="Rectangle 4"/>
          <p:cNvSpPr>
            <a:spLocks noChangeArrowheads="1"/>
          </p:cNvSpPr>
          <p:nvPr/>
        </p:nvSpPr>
        <p:spPr bwMode="auto">
          <a:xfrm>
            <a:off x="990600" y="1497012"/>
            <a:ext cx="10367426"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lnSpc>
                <a:spcPct val="80000"/>
              </a:lnSpc>
            </a:pPr>
            <a:endParaRPr lang="en-US" altLang="en-US" sz="800" u="sng" dirty="0">
              <a:solidFill>
                <a:srgbClr val="FF0000"/>
              </a:solidFill>
              <a:cs typeface="Arial" pitchFamily="34" charset="0"/>
            </a:endParaRPr>
          </a:p>
          <a:p>
            <a:pPr>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8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8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8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marL="457200" lvl="1" indent="0">
              <a:lnSpc>
                <a:spcPct val="80000"/>
              </a:lnSpc>
              <a:spcAft>
                <a:spcPct val="40000"/>
              </a:spcAft>
              <a:buSzPct val="150000"/>
              <a:defRPr/>
            </a:pPr>
            <a:r>
              <a:rPr lang="en-US" altLang="en-US" sz="1800" b="1" dirty="0">
                <a:solidFill>
                  <a:schemeClr val="tx1"/>
                </a:solidFill>
                <a:latin typeface="Calibri" panose="020F0502020204030204" pitchFamily="34" charset="0"/>
                <a:cs typeface="Calibri" panose="020F0502020204030204" pitchFamily="34" charset="0"/>
              </a:rPr>
              <a:t>•    Don't be silent if inappropriate topics are discussed. Formally object to the discussion immediately.</a:t>
            </a: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For more details, see </a:t>
            </a:r>
            <a:r>
              <a:rPr lang="en-US" altLang="en-US" sz="1800" b="1" i="1" dirty="0">
                <a:solidFill>
                  <a:schemeClr val="tx1"/>
                </a:solidFill>
                <a:latin typeface="Calibri" panose="020F0502020204030204" pitchFamily="34" charset="0"/>
                <a:cs typeface="Calibri" panose="020F0502020204030204" pitchFamily="34" charset="0"/>
              </a:rPr>
              <a:t>IEEE SA Standards Board Operations Manual</a:t>
            </a:r>
            <a:r>
              <a:rPr lang="en-US" altLang="en-US" sz="1800" b="1" dirty="0">
                <a:solidFill>
                  <a:schemeClr val="tx1"/>
                </a:solidFill>
                <a:latin typeface="Calibri" panose="020F0502020204030204" pitchFamily="34" charset="0"/>
                <a:cs typeface="Calibri" panose="020F0502020204030204" pitchFamily="34" charset="0"/>
              </a:rPr>
              <a:t>, clause 5.3.10 and </a:t>
            </a:r>
            <a:br>
              <a:rPr lang="en-US" altLang="en-US" sz="1800" b="1" dirty="0">
                <a:solidFill>
                  <a:schemeClr val="tx1"/>
                </a:solidFill>
                <a:latin typeface="Calibri" panose="020F0502020204030204" pitchFamily="34" charset="0"/>
                <a:cs typeface="Calibri" panose="020F0502020204030204" pitchFamily="34" charset="0"/>
              </a:rPr>
            </a:br>
            <a:r>
              <a:rPr lang="en-US" altLang="en-US" sz="18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800" b="1" dirty="0">
                <a:solidFill>
                  <a:schemeClr val="tx1"/>
                </a:solidFill>
                <a:latin typeface="Calibri" panose="020F0502020204030204" pitchFamily="34" charset="0"/>
                <a:cs typeface="Calibri" panose="020F0502020204030204" pitchFamily="34" charset="0"/>
              </a:rPr>
              <a:t>at http://standards.ieee.org/develop/policies/antitrust.pdf</a:t>
            </a: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sp>
        <p:nvSpPr>
          <p:cNvPr id="2" name="Slide Number Placeholder 1"/>
          <p:cNvSpPr>
            <a:spLocks noGrp="1"/>
          </p:cNvSpPr>
          <p:nvPr>
            <p:ph type="sldNum" sz="quarter" idx="12"/>
          </p:nvPr>
        </p:nvSpPr>
        <p:spPr/>
        <p:txBody>
          <a:bodyPr/>
          <a:lstStyle/>
          <a:p>
            <a:pPr>
              <a:defRPr/>
            </a:pPr>
            <a:r>
              <a:rPr lang="en-US" dirty="0"/>
              <a:t>Slide </a:t>
            </a:r>
            <a:fld id="{4F8DB7B0-6F79-49ED-8154-EC3DF243439D}" type="slidenum">
              <a:rPr lang="en-US" smtClean="0"/>
              <a:pPr>
                <a:defRPr/>
              </a:pPr>
              <a:t>3</a:t>
            </a:fld>
            <a:endParaRPr lang="en-US" dirty="0"/>
          </a:p>
        </p:txBody>
      </p:sp>
    </p:spTree>
    <p:extLst>
      <p:ext uri="{BB962C8B-B14F-4D97-AF65-F5344CB8AC3E}">
        <p14:creationId xmlns:p14="http://schemas.microsoft.com/office/powerpoint/2010/main" val="1395887919"/>
      </p:ext>
    </p:extLst>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723AE9C-3DA3-4F20-8EAF-CB07B037CC4F}"/>
              </a:ext>
            </a:extLst>
          </p:cNvPr>
          <p:cNvSpPr>
            <a:spLocks noGrp="1"/>
          </p:cNvSpPr>
          <p:nvPr>
            <p:ph type="dt" idx="10"/>
          </p:nvPr>
        </p:nvSpPr>
        <p:spPr/>
        <p:txBody>
          <a:bodyPr/>
          <a:lstStyle/>
          <a:p>
            <a:r>
              <a:rPr lang="en-US"/>
              <a:t>08jul21</a:t>
            </a:r>
            <a:endParaRPr lang="en-GB" dirty="0"/>
          </a:p>
        </p:txBody>
      </p:sp>
      <p:sp>
        <p:nvSpPr>
          <p:cNvPr id="3" name="Footer Placeholder 2">
            <a:extLst>
              <a:ext uri="{FF2B5EF4-FFF2-40B4-BE49-F238E27FC236}">
                <a16:creationId xmlns:a16="http://schemas.microsoft.com/office/drawing/2014/main" id="{7C15871E-5A04-4293-A297-5E83DCD98B84}"/>
              </a:ext>
            </a:extLst>
          </p:cNvPr>
          <p:cNvSpPr>
            <a:spLocks noGrp="1"/>
          </p:cNvSpPr>
          <p:nvPr>
            <p:ph type="ftr" idx="11"/>
          </p:nvPr>
        </p:nvSpPr>
        <p:spPr/>
        <p:txBody>
          <a:bodyPr/>
          <a:lstStyle/>
          <a:p>
            <a:r>
              <a:rPr lang="en-US"/>
              <a:t>Jay Holcomb (Itron)</a:t>
            </a:r>
            <a:endParaRPr lang="en-GB" dirty="0"/>
          </a:p>
        </p:txBody>
      </p:sp>
      <p:sp>
        <p:nvSpPr>
          <p:cNvPr id="4" name="Slide Number Placeholder 3">
            <a:extLst>
              <a:ext uri="{FF2B5EF4-FFF2-40B4-BE49-F238E27FC236}">
                <a16:creationId xmlns:a16="http://schemas.microsoft.com/office/drawing/2014/main" id="{565E02F7-59BA-45D8-AE21-AE2066044526}"/>
              </a:ext>
            </a:extLst>
          </p:cNvPr>
          <p:cNvSpPr>
            <a:spLocks noGrp="1"/>
          </p:cNvSpPr>
          <p:nvPr>
            <p:ph type="sldNum" idx="12"/>
          </p:nvPr>
        </p:nvSpPr>
        <p:spPr/>
        <p:txBody>
          <a:bodyPr/>
          <a:lstStyle/>
          <a:p>
            <a:r>
              <a:rPr lang="en-GB"/>
              <a:t>Slide </a:t>
            </a:r>
            <a:fld id="{F5D8E26B-7BCF-4D25-9C89-0168A6618F18}" type="slidenum">
              <a:rPr lang="en-GB" smtClean="0"/>
              <a:pPr/>
              <a:t>30</a:t>
            </a:fld>
            <a:endParaRPr lang="en-GB" dirty="0"/>
          </a:p>
        </p:txBody>
      </p:sp>
      <p:pic>
        <p:nvPicPr>
          <p:cNvPr id="5" name="Picture 4">
            <a:extLst>
              <a:ext uri="{FF2B5EF4-FFF2-40B4-BE49-F238E27FC236}">
                <a16:creationId xmlns:a16="http://schemas.microsoft.com/office/drawing/2014/main" id="{3CA12222-375D-4C48-A36B-5B30F10395CD}"/>
              </a:ext>
            </a:extLst>
          </p:cNvPr>
          <p:cNvPicPr>
            <a:picLocks noChangeAspect="1"/>
          </p:cNvPicPr>
          <p:nvPr/>
        </p:nvPicPr>
        <p:blipFill>
          <a:blip r:embed="rId2"/>
          <a:stretch>
            <a:fillRect/>
          </a:stretch>
        </p:blipFill>
        <p:spPr>
          <a:xfrm>
            <a:off x="2667000" y="679623"/>
            <a:ext cx="7135401" cy="5721178"/>
          </a:xfrm>
          <a:prstGeom prst="rect">
            <a:avLst/>
          </a:prstGeom>
        </p:spPr>
      </p:pic>
    </p:spTree>
    <p:extLst>
      <p:ext uri="{BB962C8B-B14F-4D97-AF65-F5344CB8AC3E}">
        <p14:creationId xmlns:p14="http://schemas.microsoft.com/office/powerpoint/2010/main" val="33644044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1488" y="637822"/>
            <a:ext cx="7770813" cy="989072"/>
          </a:xfrm>
        </p:spPr>
        <p:txBody>
          <a:bodyPr/>
          <a:lstStyle/>
          <a:p>
            <a:r>
              <a:rPr lang="en-US" sz="2400" spc="-5" dirty="0">
                <a:solidFill>
                  <a:srgbClr val="0070C0"/>
                </a:solidFill>
              </a:rPr>
              <a:t>Participant behavior in </a:t>
            </a:r>
            <a:r>
              <a:rPr lang="en-US" sz="2400" dirty="0">
                <a:solidFill>
                  <a:srgbClr val="0070C0"/>
                </a:solidFill>
              </a:rPr>
              <a:t>IEEE-SA </a:t>
            </a:r>
            <a:r>
              <a:rPr lang="en-US" sz="2400" spc="-5" dirty="0">
                <a:solidFill>
                  <a:srgbClr val="0070C0"/>
                </a:solidFill>
              </a:rPr>
              <a:t>activities is guided  by the IEEE Codes of Ethics &amp;</a:t>
            </a:r>
            <a:r>
              <a:rPr lang="en-US" sz="2400" spc="-40" dirty="0">
                <a:solidFill>
                  <a:srgbClr val="0070C0"/>
                </a:solidFill>
              </a:rPr>
              <a:t> </a:t>
            </a:r>
            <a:r>
              <a:rPr lang="en-US" sz="2400" spc="-5" dirty="0">
                <a:solidFill>
                  <a:srgbClr val="0070C0"/>
                </a:solidFill>
              </a:rPr>
              <a:t>Conduct</a:t>
            </a:r>
            <a:endParaRPr lang="en-US" sz="2400" dirty="0">
              <a:solidFill>
                <a:srgbClr val="0070C0"/>
              </a:solidFill>
            </a:endParaRPr>
          </a:p>
        </p:txBody>
      </p:sp>
      <p:sp>
        <p:nvSpPr>
          <p:cNvPr id="3" name="Content Placeholder 2"/>
          <p:cNvSpPr>
            <a:spLocks noGrp="1"/>
          </p:cNvSpPr>
          <p:nvPr>
            <p:ph idx="1"/>
          </p:nvPr>
        </p:nvSpPr>
        <p:spPr>
          <a:xfrm>
            <a:off x="2209006" y="1066801"/>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a:xfrm>
            <a:off x="8169279" y="6479103"/>
            <a:ext cx="3184520" cy="180975"/>
          </a:xfrm>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08jul21</a:t>
            </a:r>
            <a:endParaRPr lang="en-GB" dirty="0"/>
          </a:p>
        </p:txBody>
      </p:sp>
      <p:sp>
        <p:nvSpPr>
          <p:cNvPr id="7" name="Rectangle 6">
            <a:extLst>
              <a:ext uri="{FF2B5EF4-FFF2-40B4-BE49-F238E27FC236}">
                <a16:creationId xmlns:a16="http://schemas.microsoft.com/office/drawing/2014/main" id="{7EEB5C5B-CF12-4116-9B0B-1163823A33B7}"/>
              </a:ext>
            </a:extLst>
          </p:cNvPr>
          <p:cNvSpPr/>
          <p:nvPr/>
        </p:nvSpPr>
        <p:spPr>
          <a:xfrm>
            <a:off x="914400" y="1636960"/>
            <a:ext cx="10439399" cy="3926716"/>
          </a:xfrm>
          <a:prstGeom prst="rect">
            <a:avLst/>
          </a:prstGeom>
        </p:spPr>
        <p:txBody>
          <a:bodyPr wrap="square">
            <a:spAutoFit/>
          </a:bodyPr>
          <a:lstStyle/>
          <a:p>
            <a:pPr marL="193040" marR="108585" indent="-180340">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All participants in IEEE SA activities are expected to adhere to the core  principles underlying</a:t>
            </a:r>
            <a:r>
              <a:rPr lang="en-US" sz="1800" b="1" spc="-15" dirty="0">
                <a:solidFill>
                  <a:schemeClr val="tx1"/>
                </a:solidFill>
                <a:latin typeface="Arial" panose="020B0604020202020204" pitchFamily="34" charset="0"/>
                <a:cs typeface="Arial" panose="020B0604020202020204" pitchFamily="34" charset="0"/>
              </a:rPr>
              <a:t> </a:t>
            </a:r>
            <a:r>
              <a:rPr lang="en-US" sz="1800" b="1" spc="-5" dirty="0">
                <a:solidFill>
                  <a:schemeClr val="tx1"/>
                </a:solidFill>
                <a:latin typeface="Arial" panose="020B0604020202020204" pitchFamily="34" charset="0"/>
                <a:cs typeface="Arial" panose="020B0604020202020204" pitchFamily="34" charset="0"/>
              </a:rPr>
              <a:t>the:</a:t>
            </a:r>
            <a:endParaRPr lang="en-US" sz="1800" b="1" dirty="0">
              <a:solidFill>
                <a:schemeClr val="tx1"/>
              </a:solidFill>
              <a:latin typeface="Arial" panose="020B0604020202020204" pitchFamily="34" charset="0"/>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Arial" panose="020B0604020202020204" pitchFamily="34" charset="0"/>
                <a:cs typeface="Arial" panose="020B0604020202020204" pitchFamily="34" charset="0"/>
                <a:hlinkClick r:id="rId2"/>
              </a:rPr>
              <a:t>IEEE Code of</a:t>
            </a:r>
            <a:r>
              <a:rPr lang="en-US" sz="1600" u="heavy" spc="-50" dirty="0">
                <a:solidFill>
                  <a:srgbClr val="0066FF"/>
                </a:solidFill>
                <a:latin typeface="Arial" panose="020B0604020202020204" pitchFamily="34" charset="0"/>
                <a:cs typeface="Arial" panose="020B0604020202020204" pitchFamily="34" charset="0"/>
                <a:hlinkClick r:id="rId2"/>
              </a:rPr>
              <a:t> </a:t>
            </a:r>
            <a:r>
              <a:rPr lang="en-US" sz="1600" u="heavy" spc="-5" dirty="0">
                <a:solidFill>
                  <a:srgbClr val="0066FF"/>
                </a:solidFill>
                <a:latin typeface="Arial" panose="020B0604020202020204" pitchFamily="34" charset="0"/>
                <a:cs typeface="Arial" panose="020B0604020202020204" pitchFamily="34" charset="0"/>
                <a:hlinkClick r:id="rId2"/>
              </a:rPr>
              <a:t>Ethics</a:t>
            </a:r>
            <a:endParaRPr lang="en-US" sz="1600" dirty="0">
              <a:latin typeface="Arial" panose="020B0604020202020204" pitchFamily="34" charset="0"/>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Arial" panose="020B0604020202020204" pitchFamily="34" charset="0"/>
                <a:cs typeface="Arial" panose="020B0604020202020204" pitchFamily="34" charset="0"/>
                <a:hlinkClick r:id="rId3"/>
              </a:rPr>
              <a:t>IEEE Code of</a:t>
            </a:r>
            <a:r>
              <a:rPr lang="en-US" sz="1600" u="heavy" spc="-45" dirty="0">
                <a:solidFill>
                  <a:srgbClr val="0066FF"/>
                </a:solidFill>
                <a:latin typeface="Arial" panose="020B0604020202020204" pitchFamily="34" charset="0"/>
                <a:cs typeface="Arial" panose="020B0604020202020204" pitchFamily="34" charset="0"/>
                <a:hlinkClick r:id="rId3"/>
              </a:rPr>
              <a:t> </a:t>
            </a:r>
            <a:r>
              <a:rPr lang="en-US" sz="1600" u="heavy" spc="-5" dirty="0">
                <a:solidFill>
                  <a:srgbClr val="0066FF"/>
                </a:solidFill>
                <a:latin typeface="Arial" panose="020B0604020202020204" pitchFamily="34" charset="0"/>
                <a:cs typeface="Arial" panose="020B0604020202020204" pitchFamily="34" charset="0"/>
                <a:hlinkClick r:id="rId3"/>
              </a:rPr>
              <a:t>Conduct</a:t>
            </a:r>
            <a:endParaRPr lang="en-US" sz="1600" dirty="0">
              <a:latin typeface="Arial" panose="020B0604020202020204" pitchFamily="34" charset="0"/>
              <a:cs typeface="Arial" panose="020B0604020202020204" pitchFamily="34" charset="0"/>
            </a:endParaRPr>
          </a:p>
          <a:p>
            <a:pPr marL="193040" indent="-180340">
              <a:spcBef>
                <a:spcPts val="1075"/>
              </a:spcBef>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The core principles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the IEEE Codes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Ethics </a:t>
            </a:r>
            <a:r>
              <a:rPr lang="en-US" sz="1800" b="1" dirty="0">
                <a:solidFill>
                  <a:schemeClr val="tx1"/>
                </a:solidFill>
                <a:latin typeface="Arial" panose="020B0604020202020204" pitchFamily="34" charset="0"/>
                <a:cs typeface="Arial" panose="020B0604020202020204" pitchFamily="34" charset="0"/>
              </a:rPr>
              <a:t>&amp; </a:t>
            </a:r>
            <a:r>
              <a:rPr lang="en-US" sz="1800" b="1" spc="-5" dirty="0">
                <a:solidFill>
                  <a:schemeClr val="tx1"/>
                </a:solidFill>
                <a:latin typeface="Arial" panose="020B0604020202020204" pitchFamily="34" charset="0"/>
                <a:cs typeface="Arial" panose="020B0604020202020204" pitchFamily="34" charset="0"/>
              </a:rPr>
              <a:t>Conduct are</a:t>
            </a:r>
            <a:r>
              <a:rPr lang="en-US" sz="1800" b="1" spc="75" dirty="0">
                <a:solidFill>
                  <a:schemeClr val="tx1"/>
                </a:solidFill>
                <a:latin typeface="Arial" panose="020B0604020202020204" pitchFamily="34" charset="0"/>
                <a:cs typeface="Arial" panose="020B0604020202020204" pitchFamily="34" charset="0"/>
              </a:rPr>
              <a:t> </a:t>
            </a:r>
            <a:r>
              <a:rPr lang="en-US" sz="1800" b="1" spc="-5" dirty="0">
                <a:solidFill>
                  <a:schemeClr val="tx1"/>
                </a:solidFill>
                <a:latin typeface="Arial" panose="020B0604020202020204" pitchFamily="34" charset="0"/>
                <a:cs typeface="Arial" panose="020B0604020202020204" pitchFamily="34" charset="0"/>
              </a:rPr>
              <a:t>to:</a:t>
            </a:r>
            <a:endParaRPr lang="en-US" sz="1800" b="1" dirty="0">
              <a:solidFill>
                <a:schemeClr val="tx1"/>
              </a:solidFill>
              <a:latin typeface="Arial" panose="020B0604020202020204" pitchFamily="34" charset="0"/>
              <a:cs typeface="Arial" panose="020B0604020202020204" pitchFamily="34" charset="0"/>
            </a:endParaRPr>
          </a:p>
          <a:p>
            <a:pPr marL="375285" marR="5080" lvl="1" indent="-180975">
              <a:spcBef>
                <a:spcPts val="480"/>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Uphold the highest standards of integrity, responsible behavior, and ethical and  professional</a:t>
            </a:r>
            <a:r>
              <a:rPr lang="en-US" sz="1800" i="1" spc="-60"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conduct</a:t>
            </a:r>
            <a:endParaRPr lang="en-US" sz="1800" dirty="0">
              <a:solidFill>
                <a:schemeClr val="tx1"/>
              </a:solidFill>
              <a:latin typeface="Arial" panose="020B0604020202020204" pitchFamily="34" charset="0"/>
              <a:cs typeface="Arial" panose="020B0604020202020204" pitchFamily="34" charset="0"/>
            </a:endParaRPr>
          </a:p>
          <a:p>
            <a:pPr marL="375285" marR="1209040" lvl="1" indent="-180975">
              <a:spcBef>
                <a:spcPts val="475"/>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Treat people fairly and with respect, to not engage in harassment,  discrimination, or retaliation, and to protect people's</a:t>
            </a:r>
            <a:r>
              <a:rPr lang="en-US" sz="1800" i="1" spc="85"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privacy.</a:t>
            </a:r>
            <a:endParaRPr lang="en-US" sz="1800" dirty="0">
              <a:solidFill>
                <a:schemeClr val="tx1"/>
              </a:solidFill>
              <a:latin typeface="Arial" panose="020B0604020202020204" pitchFamily="34" charset="0"/>
              <a:cs typeface="Arial" panose="020B0604020202020204" pitchFamily="34" charset="0"/>
            </a:endParaRPr>
          </a:p>
          <a:p>
            <a:pPr marL="375285" marR="496570" lvl="1" indent="-180975">
              <a:spcBef>
                <a:spcPts val="475"/>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Avoid injuring others, their property, reputation, or employment by false or  malicious</a:t>
            </a:r>
            <a:r>
              <a:rPr lang="en-US" sz="1800" i="1" spc="-85"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action</a:t>
            </a:r>
            <a:endParaRPr lang="en-US" sz="1800" dirty="0">
              <a:solidFill>
                <a:schemeClr val="tx1"/>
              </a:solidFill>
              <a:latin typeface="Arial" panose="020B0604020202020204" pitchFamily="34" charset="0"/>
              <a:cs typeface="Arial" panose="020B0604020202020204" pitchFamily="34" charset="0"/>
            </a:endParaRPr>
          </a:p>
          <a:p>
            <a:pPr marL="193040" marR="1517650" indent="-180340">
              <a:spcBef>
                <a:spcPts val="1075"/>
              </a:spcBef>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The </a:t>
            </a:r>
            <a:r>
              <a:rPr lang="en-US" sz="1800" b="1" dirty="0">
                <a:solidFill>
                  <a:schemeClr val="tx1"/>
                </a:solidFill>
                <a:latin typeface="Arial" panose="020B0604020202020204" pitchFamily="34" charset="0"/>
                <a:cs typeface="Arial" panose="020B0604020202020204" pitchFamily="34" charset="0"/>
              </a:rPr>
              <a:t>most </a:t>
            </a:r>
            <a:r>
              <a:rPr lang="en-US" sz="1800" b="1" spc="-5" dirty="0">
                <a:solidFill>
                  <a:schemeClr val="tx1"/>
                </a:solidFill>
                <a:latin typeface="Arial" panose="020B0604020202020204" pitchFamily="34" charset="0"/>
                <a:cs typeface="Arial" panose="020B0604020202020204" pitchFamily="34" charset="0"/>
              </a:rPr>
              <a:t>recent versions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these Codes are available </a:t>
            </a:r>
            <a:r>
              <a:rPr lang="en-US" sz="1800" b="1" dirty="0">
                <a:solidFill>
                  <a:schemeClr val="tx1"/>
                </a:solidFill>
                <a:latin typeface="Arial" panose="020B0604020202020204" pitchFamily="34" charset="0"/>
                <a:cs typeface="Arial" panose="020B0604020202020204" pitchFamily="34" charset="0"/>
              </a:rPr>
              <a:t>at </a:t>
            </a:r>
            <a:r>
              <a:rPr lang="en-US" sz="1600" u="heavy" spc="-5" dirty="0">
                <a:solidFill>
                  <a:srgbClr val="0066FF"/>
                </a:solidFill>
                <a:latin typeface="Arial" panose="020B0604020202020204" pitchFamily="34" charset="0"/>
                <a:cs typeface="Arial" panose="020B0604020202020204" pitchFamily="34" charset="0"/>
                <a:hlinkClick r:id="rId4"/>
              </a:rPr>
              <a:t>http://www.ieee.org/about/corporate/governance</a:t>
            </a:r>
            <a:r>
              <a:rPr lang="en-US" sz="1600" u="heavy" spc="-5" dirty="0">
                <a:solidFill>
                  <a:srgbClr val="0066FF"/>
                </a:solidFill>
                <a:latin typeface="Arial" panose="020B0604020202020204" pitchFamily="34" charset="0"/>
                <a:cs typeface="Arial" panose="020B0604020202020204" pitchFamily="34" charset="0"/>
              </a:rPr>
              <a:t> </a:t>
            </a:r>
            <a:endParaRPr lang="en-US"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090266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1488" y="637822"/>
            <a:ext cx="7770813" cy="1038578"/>
          </a:xfrm>
        </p:spPr>
        <p:txBody>
          <a:bodyPr/>
          <a:lstStyle/>
          <a:p>
            <a:r>
              <a:rPr lang="en-US" sz="2400" spc="-5" dirty="0">
                <a:solidFill>
                  <a:srgbClr val="0070C0"/>
                </a:solidFill>
              </a:rPr>
              <a:t>Participants in the </a:t>
            </a:r>
            <a:r>
              <a:rPr lang="en-US" sz="2400" dirty="0">
                <a:solidFill>
                  <a:srgbClr val="0070C0"/>
                </a:solidFill>
              </a:rPr>
              <a:t>IEEE SA </a:t>
            </a:r>
            <a:r>
              <a:rPr lang="en-US" sz="2400" spc="-5" dirty="0">
                <a:solidFill>
                  <a:srgbClr val="0070C0"/>
                </a:solidFill>
              </a:rPr>
              <a:t>“</a:t>
            </a:r>
            <a:r>
              <a:rPr lang="en-US" sz="2400" i="1" spc="-5" dirty="0">
                <a:solidFill>
                  <a:srgbClr val="0070C0"/>
                </a:solidFill>
                <a:latin typeface="Arial"/>
                <a:cs typeface="Arial"/>
              </a:rPr>
              <a:t>individual process</a:t>
            </a:r>
            <a:r>
              <a:rPr lang="en-US" sz="2400" spc="-5" dirty="0">
                <a:solidFill>
                  <a:srgbClr val="0070C0"/>
                </a:solidFill>
              </a:rPr>
              <a:t>” shall  act independently of others, including</a:t>
            </a:r>
            <a:r>
              <a:rPr lang="en-US" sz="2400" spc="-65" dirty="0">
                <a:solidFill>
                  <a:srgbClr val="0070C0"/>
                </a:solidFill>
              </a:rPr>
              <a:t> </a:t>
            </a:r>
            <a:r>
              <a:rPr lang="en-US" sz="2400" spc="-5" dirty="0">
                <a:solidFill>
                  <a:srgbClr val="0070C0"/>
                </a:solidFill>
              </a:rPr>
              <a:t>employers</a:t>
            </a:r>
            <a:endParaRPr lang="en-US" sz="2400" dirty="0">
              <a:solidFill>
                <a:srgbClr val="0070C0"/>
              </a:solidFill>
            </a:endParaRPr>
          </a:p>
        </p:txBody>
      </p:sp>
      <p:sp>
        <p:nvSpPr>
          <p:cNvPr id="3" name="Content Placeholder 2"/>
          <p:cNvSpPr>
            <a:spLocks noGrp="1"/>
          </p:cNvSpPr>
          <p:nvPr>
            <p:ph idx="1"/>
          </p:nvPr>
        </p:nvSpPr>
        <p:spPr>
          <a:xfrm>
            <a:off x="914400" y="1653397"/>
            <a:ext cx="10475384" cy="4113213"/>
          </a:xfrm>
        </p:spPr>
        <p:txBody>
          <a:bodyPr/>
          <a:lstStyle/>
          <a:p>
            <a:pPr marL="193040" marR="117475" indent="-180340">
              <a:buChar char="•"/>
              <a:tabLst>
                <a:tab pos="193675" algn="l"/>
              </a:tabLst>
            </a:pPr>
            <a:r>
              <a:rPr lang="en-US" sz="1800" dirty="0">
                <a:solidFill>
                  <a:schemeClr val="accent1">
                    <a:lumMod val="50000"/>
                  </a:schemeClr>
                </a:solidFill>
              </a:rPr>
              <a:t> </a:t>
            </a:r>
            <a:r>
              <a:rPr lang="en-US" sz="1800" spc="-5" dirty="0">
                <a:latin typeface="Arial"/>
                <a:cs typeface="Arial"/>
              </a:rPr>
              <a:t>The </a:t>
            </a:r>
            <a:r>
              <a:rPr lang="en-US" sz="1800" u="heavy" spc="-5" dirty="0">
                <a:solidFill>
                  <a:srgbClr val="0066FF"/>
                </a:solidFill>
                <a:latin typeface="Arial"/>
                <a:cs typeface="Arial"/>
                <a:hlinkClick r:id="rId2"/>
              </a:rPr>
              <a:t>IEEE SA Standards Board Bylaws </a:t>
            </a:r>
            <a:r>
              <a:rPr lang="en-US" sz="1800" spc="-5" dirty="0">
                <a:latin typeface="Arial"/>
                <a:cs typeface="Arial"/>
              </a:rPr>
              <a:t>require that “</a:t>
            </a:r>
            <a:r>
              <a:rPr lang="en-US" sz="1800" i="1" spc="-5" dirty="0">
                <a:latin typeface="Arial"/>
                <a:cs typeface="Arial"/>
              </a:rPr>
              <a:t>participants in the  IEEE standards development individual process shall </a:t>
            </a:r>
            <a:r>
              <a:rPr lang="en-US" sz="1800" i="1" dirty="0">
                <a:latin typeface="Arial"/>
                <a:cs typeface="Arial"/>
              </a:rPr>
              <a:t>act </a:t>
            </a:r>
            <a:r>
              <a:rPr lang="en-US" sz="1800" i="1" spc="-5" dirty="0">
                <a:latin typeface="Arial"/>
                <a:cs typeface="Arial"/>
              </a:rPr>
              <a:t>based on their  qualifications and</a:t>
            </a:r>
            <a:r>
              <a:rPr lang="en-US" sz="1800" i="1" dirty="0">
                <a:latin typeface="Arial"/>
                <a:cs typeface="Arial"/>
              </a:rPr>
              <a:t> </a:t>
            </a:r>
            <a:r>
              <a:rPr lang="en-US" sz="1800" i="1" spc="-5" dirty="0">
                <a:latin typeface="Arial"/>
                <a:cs typeface="Arial"/>
              </a:rPr>
              <a:t>experience”</a:t>
            </a:r>
            <a:endParaRPr lang="en-US" sz="1800" dirty="0">
              <a:latin typeface="Arial"/>
              <a:cs typeface="Arial"/>
            </a:endParaRPr>
          </a:p>
          <a:p>
            <a:pPr marL="193040" indent="-180340">
              <a:spcBef>
                <a:spcPts val="1080"/>
              </a:spcBef>
              <a:buChar char="•"/>
              <a:tabLst>
                <a:tab pos="193675" algn="l"/>
              </a:tabLst>
            </a:pPr>
            <a:r>
              <a:rPr lang="en-US" sz="1800" spc="-5" dirty="0">
                <a:latin typeface="Arial"/>
                <a:cs typeface="Arial"/>
              </a:rPr>
              <a:t>This means</a:t>
            </a:r>
            <a:r>
              <a:rPr lang="en-US" sz="1800" spc="-20" dirty="0">
                <a:latin typeface="Arial"/>
                <a:cs typeface="Arial"/>
              </a:rPr>
              <a:t> </a:t>
            </a:r>
            <a:r>
              <a:rPr lang="en-US" sz="1800" spc="-5" dirty="0">
                <a:latin typeface="Arial"/>
                <a:cs typeface="Arial"/>
              </a:rPr>
              <a:t>participants:</a:t>
            </a:r>
            <a:endParaRPr lang="en-US" sz="1800" dirty="0">
              <a:latin typeface="Arial"/>
              <a:cs typeface="Arial"/>
            </a:endParaRPr>
          </a:p>
          <a:p>
            <a:pPr marL="375285" marR="135255" lvl="1" indent="-180975">
              <a:spcBef>
                <a:spcPts val="480"/>
              </a:spcBef>
              <a:buFont typeface="Arial"/>
              <a:buChar char="–"/>
              <a:tabLst>
                <a:tab pos="375920" algn="l"/>
              </a:tabLst>
            </a:pPr>
            <a:r>
              <a:rPr lang="en-US" sz="1600" b="1" spc="-5" dirty="0">
                <a:solidFill>
                  <a:srgbClr val="00B050"/>
                </a:solidFill>
                <a:latin typeface="Arial"/>
                <a:cs typeface="Arial"/>
              </a:rPr>
              <a:t>Shall act </a:t>
            </a:r>
            <a:r>
              <a:rPr lang="en-US" sz="1600" b="1" dirty="0">
                <a:solidFill>
                  <a:srgbClr val="00B050"/>
                </a:solidFill>
                <a:latin typeface="Arial"/>
                <a:cs typeface="Arial"/>
              </a:rPr>
              <a:t>&amp; </a:t>
            </a:r>
            <a:r>
              <a:rPr lang="en-US" sz="1600" b="1" spc="-5" dirty="0">
                <a:solidFill>
                  <a:srgbClr val="00B050"/>
                </a:solidFill>
                <a:latin typeface="Arial"/>
                <a:cs typeface="Arial"/>
              </a:rPr>
              <a:t>vote </a:t>
            </a:r>
            <a:r>
              <a:rPr lang="en-US" sz="1600" spc="-5" dirty="0">
                <a:latin typeface="Arial"/>
                <a:cs typeface="Arial"/>
              </a:rPr>
              <a:t>based on their personal </a:t>
            </a:r>
            <a:r>
              <a:rPr lang="en-US" sz="1600" dirty="0">
                <a:latin typeface="Arial"/>
                <a:cs typeface="Arial"/>
              </a:rPr>
              <a:t>&amp; </a:t>
            </a:r>
            <a:r>
              <a:rPr lang="en-US" sz="1600" spc="-5" dirty="0">
                <a:latin typeface="Arial"/>
                <a:cs typeface="Arial"/>
              </a:rPr>
              <a:t>independent opinions derived from  their expertise, knowledge, and qualifications</a:t>
            </a:r>
            <a:endParaRPr lang="en-US" sz="1600" dirty="0">
              <a:latin typeface="Arial"/>
              <a:cs typeface="Arial"/>
            </a:endParaRPr>
          </a:p>
          <a:p>
            <a:pPr marL="375285" marR="5080" lvl="1" indent="-180975">
              <a:spcBef>
                <a:spcPts val="475"/>
              </a:spcBef>
              <a:buFont typeface="Arial"/>
              <a:buChar char="–"/>
              <a:tabLst>
                <a:tab pos="375920" algn="l"/>
              </a:tabLst>
            </a:pPr>
            <a:r>
              <a:rPr lang="en-US" sz="1600" b="1" spc="-5" dirty="0">
                <a:solidFill>
                  <a:srgbClr val="FF0000"/>
                </a:solidFill>
                <a:latin typeface="Arial"/>
                <a:cs typeface="Arial"/>
              </a:rPr>
              <a:t>Shall not act or vote </a:t>
            </a:r>
            <a:r>
              <a:rPr lang="en-US" sz="1600" spc="-5" dirty="0">
                <a:latin typeface="Arial"/>
                <a:cs typeface="Arial"/>
              </a:rPr>
              <a:t>based on any obligation to or any direction from any other  person or organization, including an employer or client, regardless of any  external commitments, agreements, contracts, or</a:t>
            </a:r>
            <a:r>
              <a:rPr lang="en-US" sz="1600" spc="110" dirty="0">
                <a:latin typeface="Arial"/>
                <a:cs typeface="Arial"/>
              </a:rPr>
              <a:t> </a:t>
            </a:r>
            <a:r>
              <a:rPr lang="en-US" sz="1600" spc="-5" dirty="0">
                <a:latin typeface="Arial"/>
                <a:cs typeface="Arial"/>
              </a:rPr>
              <a:t>orders</a:t>
            </a:r>
            <a:endParaRPr lang="en-US" sz="1600" dirty="0">
              <a:latin typeface="Arial"/>
              <a:cs typeface="Arial"/>
            </a:endParaRPr>
          </a:p>
          <a:p>
            <a:pPr marL="375285" marR="327660" lvl="1" indent="-180975">
              <a:spcBef>
                <a:spcPts val="475"/>
              </a:spcBef>
              <a:buFont typeface="Arial"/>
              <a:buChar char="–"/>
              <a:tabLst>
                <a:tab pos="375920" algn="l"/>
              </a:tabLst>
            </a:pPr>
            <a:r>
              <a:rPr lang="en-US" sz="1600" b="1" spc="-5" dirty="0">
                <a:solidFill>
                  <a:srgbClr val="FF0000"/>
                </a:solidFill>
                <a:latin typeface="Arial"/>
                <a:cs typeface="Arial"/>
              </a:rPr>
              <a:t>Shall not direct </a:t>
            </a:r>
            <a:r>
              <a:rPr lang="en-US" sz="1600" spc="-5" dirty="0">
                <a:latin typeface="Arial"/>
                <a:cs typeface="Arial"/>
              </a:rPr>
              <a:t>the actions or votes of other participants or retaliate against  other participants for fulfilling their responsibility to act </a:t>
            </a:r>
            <a:r>
              <a:rPr lang="en-US" sz="1600" dirty="0">
                <a:latin typeface="Arial"/>
                <a:cs typeface="Arial"/>
              </a:rPr>
              <a:t>&amp; </a:t>
            </a:r>
            <a:r>
              <a:rPr lang="en-US" sz="1600" spc="-5" dirty="0">
                <a:latin typeface="Arial"/>
                <a:cs typeface="Arial"/>
              </a:rPr>
              <a:t>vote based on their  personal </a:t>
            </a:r>
            <a:r>
              <a:rPr lang="en-US" sz="1600" dirty="0">
                <a:latin typeface="Arial"/>
                <a:cs typeface="Arial"/>
              </a:rPr>
              <a:t>&amp; </a:t>
            </a:r>
            <a:r>
              <a:rPr lang="en-US" sz="1600" spc="-5" dirty="0">
                <a:latin typeface="Arial"/>
                <a:cs typeface="Arial"/>
              </a:rPr>
              <a:t>independently developed</a:t>
            </a:r>
            <a:r>
              <a:rPr lang="en-US" sz="1600" spc="-55" dirty="0">
                <a:latin typeface="Arial"/>
                <a:cs typeface="Arial"/>
              </a:rPr>
              <a:t> </a:t>
            </a:r>
            <a:r>
              <a:rPr lang="en-US" sz="1600" spc="-5" dirty="0">
                <a:latin typeface="Arial"/>
                <a:cs typeface="Arial"/>
              </a:rPr>
              <a:t>opinions</a:t>
            </a:r>
            <a:endParaRPr lang="en-US" sz="1600" dirty="0">
              <a:latin typeface="Arial"/>
              <a:cs typeface="Arial"/>
            </a:endParaRPr>
          </a:p>
          <a:p>
            <a:pPr marL="193040" marR="43815" indent="-180340">
              <a:spcBef>
                <a:spcPts val="1075"/>
              </a:spcBef>
              <a:buChar char="•"/>
              <a:tabLst>
                <a:tab pos="193675" algn="l"/>
              </a:tabLst>
            </a:pPr>
            <a:r>
              <a:rPr lang="en-US" sz="1800" spc="-5" dirty="0">
                <a:latin typeface="Arial"/>
                <a:cs typeface="Arial"/>
              </a:rPr>
              <a:t>By participating in standards activities using the “</a:t>
            </a:r>
            <a:r>
              <a:rPr lang="en-US" sz="1800" i="1" spc="-5" dirty="0">
                <a:latin typeface="Arial"/>
                <a:cs typeface="Arial"/>
              </a:rPr>
              <a:t>individual process</a:t>
            </a:r>
            <a:r>
              <a:rPr lang="en-US" sz="1800" spc="-5" dirty="0">
                <a:latin typeface="Arial"/>
                <a:cs typeface="Arial"/>
              </a:rPr>
              <a:t>”, you  are deemed to </a:t>
            </a:r>
            <a:r>
              <a:rPr lang="en-US" sz="1800" dirty="0">
                <a:latin typeface="Arial"/>
                <a:cs typeface="Arial"/>
              </a:rPr>
              <a:t>accept </a:t>
            </a:r>
            <a:r>
              <a:rPr lang="en-US" sz="1800" spc="-5" dirty="0">
                <a:latin typeface="Arial"/>
                <a:cs typeface="Arial"/>
              </a:rPr>
              <a:t>these requirements; </a:t>
            </a:r>
            <a:r>
              <a:rPr lang="en-US" sz="1800" dirty="0">
                <a:latin typeface="Arial"/>
                <a:cs typeface="Arial"/>
              </a:rPr>
              <a:t>if </a:t>
            </a:r>
            <a:r>
              <a:rPr lang="en-US" sz="1800" spc="-5" dirty="0">
                <a:latin typeface="Arial"/>
                <a:cs typeface="Arial"/>
              </a:rPr>
              <a:t>you are unable to satisfy  these requirements then you shall immediately cease any</a:t>
            </a:r>
            <a:r>
              <a:rPr lang="en-US" sz="1800" spc="130" dirty="0">
                <a:latin typeface="Arial"/>
                <a:cs typeface="Arial"/>
              </a:rPr>
              <a:t> </a:t>
            </a:r>
            <a:r>
              <a:rPr lang="en-US" sz="1800" spc="-5" dirty="0">
                <a:latin typeface="Arial"/>
                <a:cs typeface="Arial"/>
              </a:rPr>
              <a:t>participation </a:t>
            </a:r>
            <a:r>
              <a:rPr lang="en-US" sz="1800" dirty="0">
                <a:solidFill>
                  <a:schemeClr val="accent1">
                    <a:lumMod val="50000"/>
                  </a:schemeClr>
                </a:solidFill>
              </a:rPr>
              <a:t>(and would ask you to please leave the call or meeting.)</a:t>
            </a:r>
            <a:endParaRPr lang="en-US" sz="1800" dirty="0">
              <a:latin typeface="Arial"/>
              <a:cs typeface="Aria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08jul21</a:t>
            </a:r>
            <a:endParaRPr lang="en-GB" dirty="0"/>
          </a:p>
        </p:txBody>
      </p:sp>
    </p:spTree>
    <p:extLst>
      <p:ext uri="{BB962C8B-B14F-4D97-AF65-F5344CB8AC3E}">
        <p14:creationId xmlns:p14="http://schemas.microsoft.com/office/powerpoint/2010/main" val="9102602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1488" y="637823"/>
            <a:ext cx="7770813" cy="1038577"/>
          </a:xfrm>
        </p:spPr>
        <p:txBody>
          <a:bodyPr/>
          <a:lstStyle/>
          <a:p>
            <a:r>
              <a:rPr lang="en-US" sz="2400" spc="-5" dirty="0">
                <a:solidFill>
                  <a:srgbClr val="0070C0"/>
                </a:solidFill>
              </a:rPr>
              <a:t>IEEE SA standards activities shall allow the fair &amp;  equitable consideration of all</a:t>
            </a:r>
            <a:r>
              <a:rPr lang="en-US" sz="2400" spc="-70" dirty="0">
                <a:solidFill>
                  <a:srgbClr val="0070C0"/>
                </a:solidFill>
              </a:rPr>
              <a:t> </a:t>
            </a:r>
            <a:r>
              <a:rPr lang="en-US" sz="2400" spc="-5" dirty="0">
                <a:solidFill>
                  <a:srgbClr val="0070C0"/>
                </a:solidFill>
              </a:rPr>
              <a:t>viewpoints</a:t>
            </a:r>
            <a:endParaRPr lang="en-US" sz="2400" dirty="0">
              <a:solidFill>
                <a:srgbClr val="0070C0"/>
              </a:solidFill>
            </a:endParaRPr>
          </a:p>
        </p:txBody>
      </p:sp>
      <p:sp>
        <p:nvSpPr>
          <p:cNvPr id="3" name="Content Placeholder 2"/>
          <p:cNvSpPr>
            <a:spLocks noGrp="1"/>
          </p:cNvSpPr>
          <p:nvPr>
            <p:ph idx="1"/>
          </p:nvPr>
        </p:nvSpPr>
        <p:spPr>
          <a:xfrm>
            <a:off x="914400" y="1676400"/>
            <a:ext cx="10475383" cy="4113213"/>
          </a:xfrm>
        </p:spPr>
        <p:txBody>
          <a:bodyPr/>
          <a:lstStyle/>
          <a:p>
            <a:pPr marL="193040" marR="433705" indent="-180340">
              <a:buChar char="•"/>
              <a:tabLst>
                <a:tab pos="193675" algn="l"/>
              </a:tabLst>
            </a:pPr>
            <a:r>
              <a:rPr lang="en-US" sz="1800" dirty="0">
                <a:solidFill>
                  <a:schemeClr val="accent1">
                    <a:lumMod val="50000"/>
                  </a:schemeClr>
                </a:solidFill>
              </a:rPr>
              <a:t> </a:t>
            </a:r>
            <a:r>
              <a:rPr lang="en-US" sz="1800" spc="-5" dirty="0">
                <a:latin typeface="Arial"/>
                <a:cs typeface="Arial"/>
              </a:rPr>
              <a:t>The </a:t>
            </a:r>
            <a:r>
              <a:rPr lang="en-US" sz="1800" u="heavy" spc="-5" dirty="0">
                <a:solidFill>
                  <a:srgbClr val="0066FF"/>
                </a:solidFill>
                <a:latin typeface="Arial"/>
                <a:cs typeface="Arial"/>
                <a:hlinkClick r:id="rId2"/>
              </a:rPr>
              <a:t>IEEE SA Standards Board Bylaws </a:t>
            </a:r>
            <a:r>
              <a:rPr lang="en-US" sz="1800" spc="-5" dirty="0">
                <a:latin typeface="Arial"/>
                <a:cs typeface="Arial"/>
              </a:rPr>
              <a:t>(clause 5.2.1.3) specifies that  “</a:t>
            </a:r>
            <a:r>
              <a:rPr lang="en-US" sz="1800" i="1" spc="-5" dirty="0">
                <a:latin typeface="Arial"/>
                <a:cs typeface="Arial"/>
              </a:rPr>
              <a:t>the standards development process shall </a:t>
            </a:r>
            <a:r>
              <a:rPr lang="en-US" sz="1800" i="1" dirty="0">
                <a:latin typeface="Arial"/>
                <a:cs typeface="Arial"/>
              </a:rPr>
              <a:t>not </a:t>
            </a:r>
            <a:r>
              <a:rPr lang="en-US" sz="1800" i="1" spc="-5" dirty="0">
                <a:latin typeface="Arial"/>
                <a:cs typeface="Arial"/>
              </a:rPr>
              <a:t>be dominated by any  single interest category, individual, or</a:t>
            </a:r>
            <a:r>
              <a:rPr lang="en-US" sz="1800" i="1" spc="80" dirty="0">
                <a:latin typeface="Arial"/>
                <a:cs typeface="Arial"/>
              </a:rPr>
              <a:t> </a:t>
            </a:r>
            <a:r>
              <a:rPr lang="en-US" sz="1800" i="1" spc="-5" dirty="0">
                <a:latin typeface="Arial"/>
                <a:cs typeface="Arial"/>
              </a:rPr>
              <a:t>organization”</a:t>
            </a:r>
            <a:endParaRPr lang="en-US" sz="1800" dirty="0">
              <a:latin typeface="Arial"/>
              <a:cs typeface="Arial"/>
            </a:endParaRPr>
          </a:p>
          <a:p>
            <a:pPr marL="375285" marR="5080" indent="-180975">
              <a:spcBef>
                <a:spcPts val="480"/>
              </a:spcBef>
            </a:pPr>
            <a:r>
              <a:rPr lang="en-US" sz="1600" dirty="0">
                <a:latin typeface="Arial"/>
                <a:cs typeface="Arial"/>
              </a:rPr>
              <a:t>– </a:t>
            </a:r>
            <a:r>
              <a:rPr lang="en-US" sz="1600" b="0" spc="-5" dirty="0">
                <a:latin typeface="Arial"/>
                <a:cs typeface="Arial"/>
              </a:rPr>
              <a:t>This means no participant may exercise </a:t>
            </a:r>
            <a:r>
              <a:rPr lang="en-US" sz="1600" b="0" i="1" spc="-5" dirty="0">
                <a:latin typeface="Arial"/>
                <a:cs typeface="Arial"/>
              </a:rPr>
              <a:t>“authority, leadership, or influence by  reason of superior leverage, strength, or representation to the exclusion of fair  and equitable consideration of other viewpoints” </a:t>
            </a:r>
            <a:r>
              <a:rPr lang="en-US" sz="1600" b="0" spc="-5" dirty="0">
                <a:latin typeface="Arial"/>
                <a:cs typeface="Arial"/>
              </a:rPr>
              <a:t>or “</a:t>
            </a:r>
            <a:r>
              <a:rPr lang="en-US" sz="1600" b="0" i="1" spc="-5" dirty="0">
                <a:latin typeface="Arial"/>
                <a:cs typeface="Arial"/>
              </a:rPr>
              <a:t>to hinder the progress of the  standards development</a:t>
            </a:r>
            <a:r>
              <a:rPr lang="en-US" sz="1600" b="0" i="1" spc="-25" dirty="0">
                <a:latin typeface="Arial"/>
                <a:cs typeface="Arial"/>
              </a:rPr>
              <a:t> </a:t>
            </a:r>
            <a:r>
              <a:rPr lang="en-US" sz="1600" b="0" i="1" spc="-5" dirty="0">
                <a:latin typeface="Arial"/>
                <a:cs typeface="Arial"/>
              </a:rPr>
              <a:t>activity”</a:t>
            </a:r>
            <a:endParaRPr lang="en-US" sz="1600" b="0" dirty="0">
              <a:latin typeface="Arial"/>
              <a:cs typeface="Arial"/>
            </a:endParaRPr>
          </a:p>
          <a:p>
            <a:pPr marL="193040" marR="1270000" indent="-180340">
              <a:spcBef>
                <a:spcPts val="1075"/>
              </a:spcBef>
              <a:buChar char="•"/>
              <a:tabLst>
                <a:tab pos="193675" algn="l"/>
              </a:tabLst>
            </a:pPr>
            <a:r>
              <a:rPr lang="en-US" sz="1800" spc="-5" dirty="0">
                <a:latin typeface="Arial"/>
                <a:cs typeface="Arial"/>
              </a:rPr>
              <a:t>This rule applies equally to those participating in a standards  development project and to that project’s leadership</a:t>
            </a:r>
            <a:r>
              <a:rPr lang="en-US" sz="1800" spc="90" dirty="0">
                <a:latin typeface="Arial"/>
                <a:cs typeface="Arial"/>
              </a:rPr>
              <a:t> </a:t>
            </a:r>
            <a:r>
              <a:rPr lang="en-US" sz="1800" spc="-5" dirty="0">
                <a:latin typeface="Arial"/>
                <a:cs typeface="Arial"/>
              </a:rPr>
              <a:t>group</a:t>
            </a:r>
            <a:endParaRPr lang="en-US" sz="1800" dirty="0">
              <a:latin typeface="Arial"/>
              <a:cs typeface="Arial"/>
            </a:endParaRPr>
          </a:p>
          <a:p>
            <a:pPr marL="193040" marR="142240" indent="-180340">
              <a:spcBef>
                <a:spcPts val="1080"/>
              </a:spcBef>
              <a:buChar char="•"/>
              <a:tabLst>
                <a:tab pos="193675" algn="l"/>
              </a:tabLst>
            </a:pPr>
            <a:r>
              <a:rPr lang="en-US" sz="1800" spc="-5" dirty="0">
                <a:latin typeface="Arial"/>
                <a:cs typeface="Arial"/>
              </a:rPr>
              <a:t>Any person who reasonably suspects that dominance is occurring in a  standards development </a:t>
            </a:r>
            <a:r>
              <a:rPr lang="en-US" sz="1800" dirty="0">
                <a:latin typeface="Arial"/>
                <a:cs typeface="Arial"/>
              </a:rPr>
              <a:t>project </a:t>
            </a:r>
            <a:r>
              <a:rPr lang="en-US" sz="1800" spc="-5" dirty="0">
                <a:latin typeface="Arial"/>
                <a:cs typeface="Arial"/>
              </a:rPr>
              <a:t>is encouraged to bring the issue to the  attention </a:t>
            </a:r>
            <a:r>
              <a:rPr lang="en-US" sz="1800" dirty="0">
                <a:latin typeface="Arial"/>
                <a:cs typeface="Arial"/>
              </a:rPr>
              <a:t>of </a:t>
            </a:r>
            <a:r>
              <a:rPr lang="en-US" sz="1800" spc="-5" dirty="0">
                <a:latin typeface="Arial"/>
                <a:cs typeface="Arial"/>
              </a:rPr>
              <a:t>the Standards Committee or the project’s IEEE SA Program  Manager</a:t>
            </a:r>
            <a:endParaRPr lang="en-US" sz="1800" dirty="0">
              <a:latin typeface="Arial"/>
              <a:cs typeface="Arial"/>
            </a:endParaRPr>
          </a:p>
          <a:p>
            <a:pPr>
              <a:buClrTx/>
            </a:pPr>
            <a:endParaRPr lang="en-US" sz="1800" dirty="0">
              <a:solidFill>
                <a:schemeClr val="accent1">
                  <a:lumMod val="50000"/>
                </a:schemeClr>
              </a:solidFill>
            </a:endParaRP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08jul21</a:t>
            </a:r>
            <a:endParaRPr lang="en-GB" dirty="0"/>
          </a:p>
        </p:txBody>
      </p:sp>
    </p:spTree>
    <p:extLst>
      <p:ext uri="{BB962C8B-B14F-4D97-AF65-F5344CB8AC3E}">
        <p14:creationId xmlns:p14="http://schemas.microsoft.com/office/powerpoint/2010/main" val="35684701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2247900" y="584202"/>
            <a:ext cx="7770813" cy="609600"/>
          </a:xfrm>
        </p:spPr>
        <p:txBody>
          <a:bodyPr/>
          <a:lstStyle/>
          <a:p>
            <a:pPr eaLnBrk="1" hangingPunct="1"/>
            <a:r>
              <a:rPr lang="en-US" sz="2400" dirty="0">
                <a:latin typeface="Times New Roman" charset="0"/>
              </a:rPr>
              <a:t>Agenda</a:t>
            </a:r>
          </a:p>
        </p:txBody>
      </p:sp>
      <p:sp>
        <p:nvSpPr>
          <p:cNvPr id="7" name="Date Placeholder 6"/>
          <p:cNvSpPr>
            <a:spLocks noGrp="1"/>
          </p:cNvSpPr>
          <p:nvPr>
            <p:ph type="dt" sz="quarter" idx="4294967295"/>
          </p:nvPr>
        </p:nvSpPr>
        <p:spPr>
          <a:xfrm>
            <a:off x="2229745" y="279402"/>
            <a:ext cx="2198688" cy="304800"/>
          </a:xfrm>
          <a:prstGeom prst="rect">
            <a:avLst/>
          </a:prstGeom>
        </p:spPr>
        <p:txBody>
          <a:bodyPr/>
          <a:lstStyle/>
          <a:p>
            <a:pPr>
              <a:defRPr/>
            </a:pPr>
            <a:r>
              <a:rPr lang="en-US"/>
              <a:t>08jul21</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
        <p:nvSpPr>
          <p:cNvPr id="10" name="Content Placeholder 2">
            <a:extLst>
              <a:ext uri="{FF2B5EF4-FFF2-40B4-BE49-F238E27FC236}">
                <a16:creationId xmlns:a16="http://schemas.microsoft.com/office/drawing/2014/main" id="{9808855A-86C1-4363-88E0-4DB40984EFB6}"/>
              </a:ext>
            </a:extLst>
          </p:cNvPr>
          <p:cNvSpPr>
            <a:spLocks noGrp="1"/>
          </p:cNvSpPr>
          <p:nvPr>
            <p:ph idx="1"/>
          </p:nvPr>
        </p:nvSpPr>
        <p:spPr>
          <a:xfrm>
            <a:off x="990601" y="1020380"/>
            <a:ext cx="5791200" cy="5455032"/>
          </a:xfrm>
        </p:spPr>
        <p:txBody>
          <a:bodyPr/>
          <a:lstStyle/>
          <a:p>
            <a:pPr>
              <a:buFont typeface="Arial" panose="020B0604020202020204" pitchFamily="34" charset="0"/>
              <a:buChar char="•"/>
            </a:pPr>
            <a:r>
              <a:rPr lang="en-US" altLang="en-US" sz="1600" dirty="0">
                <a:solidFill>
                  <a:schemeClr val="tx1"/>
                </a:solidFill>
              </a:rPr>
              <a:t>Call to Order</a:t>
            </a:r>
          </a:p>
          <a:p>
            <a:pPr lvl="1">
              <a:spcBef>
                <a:spcPts val="0"/>
              </a:spcBef>
              <a:buFont typeface="Arial" panose="020B0604020202020204" pitchFamily="34" charset="0"/>
              <a:buChar char="•"/>
            </a:pPr>
            <a:r>
              <a:rPr lang="en-US" altLang="en-US" sz="1400" b="1" u="sng" dirty="0">
                <a:solidFill>
                  <a:schemeClr val="tx1"/>
                </a:solidFill>
              </a:rPr>
              <a:t>Attendance is not on IMAT </a:t>
            </a:r>
            <a:r>
              <a:rPr lang="en-US" altLang="en-US" sz="1400" b="1" u="sng" dirty="0">
                <a:solidFill>
                  <a:schemeClr val="bg1"/>
                </a:solidFill>
              </a:rPr>
              <a:t>with Webex check</a:t>
            </a:r>
          </a:p>
          <a:p>
            <a:pPr lvl="2">
              <a:spcBef>
                <a:spcPts val="0"/>
              </a:spcBef>
              <a:buFont typeface="Arial" panose="020B0604020202020204" pitchFamily="34" charset="0"/>
              <a:buChar char="•"/>
            </a:pPr>
            <a:r>
              <a:rPr lang="en-US" altLang="en-US" sz="1400" b="1" u="sng" dirty="0">
                <a:solidFill>
                  <a:schemeClr val="bg1"/>
                </a:solidFill>
              </a:rPr>
              <a:t>Please check your affiliation</a:t>
            </a:r>
          </a:p>
          <a:p>
            <a:pPr lvl="1">
              <a:spcBef>
                <a:spcPts val="0"/>
              </a:spcBef>
              <a:buFont typeface="Arial" panose="020B0604020202020204" pitchFamily="34" charset="0"/>
              <a:buChar char="•"/>
            </a:pPr>
            <a:r>
              <a:rPr lang="en-US" altLang="en-US" sz="1400" b="1" u="sng" dirty="0">
                <a:solidFill>
                  <a:schemeClr val="tx1"/>
                </a:solidFill>
              </a:rPr>
              <a:t>Remember to mute when not speaking, thanks.</a:t>
            </a:r>
          </a:p>
          <a:p>
            <a:pPr lvl="1">
              <a:spcBef>
                <a:spcPts val="0"/>
              </a:spcBef>
              <a:buFont typeface="Arial" panose="020B0604020202020204" pitchFamily="34" charset="0"/>
              <a:buChar char="•"/>
            </a:pPr>
            <a:r>
              <a:rPr lang="en-US" altLang="en-US" sz="1400" b="1" u="sng" dirty="0">
                <a:solidFill>
                  <a:schemeClr val="tx1"/>
                </a:solidFill>
              </a:rPr>
              <a:t>Please request Q in the chat window.</a:t>
            </a:r>
          </a:p>
          <a:p>
            <a:pPr>
              <a:spcBef>
                <a:spcPts val="0"/>
              </a:spcBef>
              <a:buFont typeface="Arial" panose="020B0604020202020204" pitchFamily="34" charset="0"/>
              <a:buChar char="•"/>
            </a:pPr>
            <a:r>
              <a:rPr lang="en-US" altLang="en-US" sz="1600" dirty="0">
                <a:solidFill>
                  <a:schemeClr val="tx1"/>
                </a:solidFill>
              </a:rPr>
              <a:t>Administrative items</a:t>
            </a:r>
          </a:p>
          <a:p>
            <a:pPr lvl="1">
              <a:spcBef>
                <a:spcPts val="0"/>
              </a:spcBef>
              <a:buFont typeface="Arial" panose="020B0604020202020204" pitchFamily="34" charset="0"/>
              <a:buChar char="•"/>
            </a:pPr>
            <a:r>
              <a:rPr lang="en-US" altLang="en-US" sz="1400" dirty="0">
                <a:solidFill>
                  <a:schemeClr val="tx1"/>
                </a:solidFill>
              </a:rPr>
              <a:t>Someone to take some notes, Peter E.</a:t>
            </a:r>
          </a:p>
          <a:p>
            <a:pPr lvl="1">
              <a:spcBef>
                <a:spcPts val="0"/>
              </a:spcBef>
              <a:buFont typeface="Arial" panose="020B0604020202020204" pitchFamily="34" charset="0"/>
              <a:buChar char="•"/>
            </a:pPr>
            <a:r>
              <a:rPr lang="en-US" altLang="en-US" sz="1400" dirty="0">
                <a:solidFill>
                  <a:schemeClr val="tx1"/>
                </a:solidFill>
              </a:rPr>
              <a:t>Attendance &amp; monitor chat window, Stuart K.  </a:t>
            </a:r>
          </a:p>
          <a:p>
            <a:pPr>
              <a:spcBef>
                <a:spcPts val="0"/>
              </a:spcBef>
              <a:buFont typeface="Arial" panose="020B0604020202020204" pitchFamily="34" charset="0"/>
              <a:buChar char="•"/>
            </a:pPr>
            <a:r>
              <a:rPr lang="en-US" altLang="en-US" sz="1600" dirty="0">
                <a:solidFill>
                  <a:schemeClr val="tx1"/>
                </a:solidFill>
              </a:rPr>
              <a:t>Approve agenda, last minutes  &amp; announcements</a:t>
            </a:r>
          </a:p>
          <a:p>
            <a:pPr>
              <a:spcBef>
                <a:spcPts val="0"/>
              </a:spcBef>
              <a:buFont typeface="Arial" panose="020B0604020202020204" pitchFamily="34" charset="0"/>
              <a:buChar char="•"/>
            </a:pPr>
            <a:r>
              <a:rPr lang="en-US" altLang="en-US" sz="1600" dirty="0">
                <a:solidFill>
                  <a:schemeClr val="tx1"/>
                </a:solidFill>
              </a:rPr>
              <a:t>Discussion items </a:t>
            </a:r>
          </a:p>
          <a:p>
            <a:pPr lvl="1">
              <a:spcBef>
                <a:spcPts val="0"/>
              </a:spcBef>
              <a:buFont typeface="Arial" panose="020B0604020202020204" pitchFamily="34" charset="0"/>
              <a:buChar char="•"/>
            </a:pPr>
            <a:r>
              <a:rPr lang="en-US" altLang="en-US" sz="1600" dirty="0">
                <a:solidFill>
                  <a:schemeClr val="tx1"/>
                </a:solidFill>
              </a:rPr>
              <a:t>EU Items</a:t>
            </a:r>
          </a:p>
          <a:p>
            <a:pPr lvl="1">
              <a:spcBef>
                <a:spcPts val="0"/>
              </a:spcBef>
              <a:buFont typeface="Arial" panose="020B0604020202020204" pitchFamily="34" charset="0"/>
              <a:buChar char="•"/>
            </a:pPr>
            <a:r>
              <a:rPr lang="en-US" altLang="en-US" sz="1600" dirty="0">
                <a:solidFill>
                  <a:schemeClr val="tx1"/>
                </a:solidFill>
              </a:rPr>
              <a:t>Other Regions Items</a:t>
            </a:r>
          </a:p>
          <a:p>
            <a:pPr lvl="1">
              <a:spcBef>
                <a:spcPts val="0"/>
              </a:spcBef>
              <a:buFont typeface="Arial" panose="020B0604020202020204" pitchFamily="34" charset="0"/>
              <a:buChar char="•"/>
            </a:pPr>
            <a:r>
              <a:rPr lang="en-US" altLang="en-US" sz="1600" dirty="0">
                <a:solidFill>
                  <a:schemeClr val="tx1"/>
                </a:solidFill>
              </a:rPr>
              <a:t>ITU-R Items</a:t>
            </a:r>
          </a:p>
          <a:p>
            <a:pPr lvl="1">
              <a:spcBef>
                <a:spcPts val="0"/>
              </a:spcBef>
              <a:buFont typeface="Arial" panose="020B0604020202020204" pitchFamily="34" charset="0"/>
              <a:buChar char="•"/>
            </a:pPr>
            <a:r>
              <a:rPr lang="en-US" altLang="en-US" sz="1600" dirty="0">
                <a:solidFill>
                  <a:schemeClr val="tx1"/>
                </a:solidFill>
              </a:rPr>
              <a:t>MSG 6 GHz </a:t>
            </a:r>
          </a:p>
          <a:p>
            <a:pPr lvl="1">
              <a:spcBef>
                <a:spcPts val="0"/>
              </a:spcBef>
              <a:buFont typeface="Arial" panose="020B0604020202020204" pitchFamily="34" charset="0"/>
              <a:buChar char="•"/>
            </a:pPr>
            <a:r>
              <a:rPr lang="en-US" sz="1600" dirty="0"/>
              <a:t>IEEE 802 Stds Table of Frequency Bands</a:t>
            </a:r>
          </a:p>
          <a:p>
            <a:pPr lvl="1">
              <a:spcBef>
                <a:spcPts val="0"/>
              </a:spcBef>
              <a:buFont typeface="Arial" panose="020B0604020202020204" pitchFamily="34" charset="0"/>
              <a:buChar char="•"/>
            </a:pPr>
            <a:r>
              <a:rPr lang="en-US" altLang="en-US" sz="1600" dirty="0">
                <a:solidFill>
                  <a:schemeClr val="tx1"/>
                </a:solidFill>
              </a:rPr>
              <a:t>General Discussion Items</a:t>
            </a:r>
          </a:p>
          <a:p>
            <a:pPr>
              <a:spcBef>
                <a:spcPts val="0"/>
              </a:spcBef>
              <a:buFont typeface="Arial" panose="020B0604020202020204" pitchFamily="34" charset="0"/>
              <a:buChar char="•"/>
            </a:pPr>
            <a:r>
              <a:rPr lang="en-US" altLang="en-US" sz="1600" dirty="0">
                <a:solidFill>
                  <a:schemeClr val="tx1"/>
                </a:solidFill>
              </a:rPr>
              <a:t>Actions required</a:t>
            </a:r>
          </a:p>
          <a:p>
            <a:pPr lvl="1">
              <a:spcBef>
                <a:spcPts val="0"/>
              </a:spcBef>
              <a:buFont typeface="Arial" panose="020B0604020202020204" pitchFamily="34" charset="0"/>
              <a:buChar char="•"/>
            </a:pPr>
            <a:endParaRPr lang="en-US" altLang="en-US" sz="1400" dirty="0">
              <a:solidFill>
                <a:schemeClr val="tx1"/>
              </a:solidFill>
            </a:endParaRPr>
          </a:p>
          <a:p>
            <a:pPr lvl="1">
              <a:spcBef>
                <a:spcPts val="0"/>
              </a:spcBef>
              <a:buFont typeface="Arial" panose="020B0604020202020204" pitchFamily="34" charset="0"/>
              <a:buChar char="•"/>
            </a:pPr>
            <a:endParaRPr lang="en-US" altLang="en-US" sz="1400" dirty="0">
              <a:solidFill>
                <a:schemeClr val="tx1"/>
              </a:solidFill>
            </a:endParaRPr>
          </a:p>
          <a:p>
            <a:pPr lvl="1">
              <a:spcBef>
                <a:spcPts val="0"/>
              </a:spcBef>
              <a:buFont typeface="Arial" panose="020B0604020202020204" pitchFamily="34" charset="0"/>
              <a:buChar char="•"/>
            </a:pPr>
            <a:r>
              <a:rPr lang="en-US" altLang="en-US" sz="1400" dirty="0">
                <a:solidFill>
                  <a:schemeClr val="tx1"/>
                </a:solidFill>
              </a:rPr>
              <a:t>All-ongoing-WRC-23 AIs viewpoints, &amp; restructure ext. influence </a:t>
            </a:r>
          </a:p>
          <a:p>
            <a:pPr lvl="1">
              <a:spcBef>
                <a:spcPts val="0"/>
              </a:spcBef>
              <a:buFont typeface="Arial" panose="020B0604020202020204" pitchFamily="34" charset="0"/>
              <a:buChar char="•"/>
            </a:pPr>
            <a:r>
              <a:rPr lang="en-US" sz="1600" dirty="0">
                <a:ea typeface="SimSun" panose="02010600030101010101" pitchFamily="2" charset="-122"/>
              </a:rPr>
              <a:t>Anything new today</a:t>
            </a:r>
          </a:p>
          <a:p>
            <a:pPr>
              <a:buFont typeface="Arial" panose="020B0604020202020204" pitchFamily="34" charset="0"/>
              <a:buChar char="•"/>
            </a:pPr>
            <a:r>
              <a:rPr lang="en-US" altLang="en-US" sz="1600" dirty="0">
                <a:solidFill>
                  <a:schemeClr val="tx1"/>
                </a:solidFill>
              </a:rPr>
              <a:t>AOB and Adjourn</a:t>
            </a:r>
          </a:p>
        </p:txBody>
      </p:sp>
      <p:sp>
        <p:nvSpPr>
          <p:cNvPr id="11" name="Content Placeholder 2">
            <a:extLst>
              <a:ext uri="{FF2B5EF4-FFF2-40B4-BE49-F238E27FC236}">
                <a16:creationId xmlns:a16="http://schemas.microsoft.com/office/drawing/2014/main" id="{AAC1A4D4-CC72-4DDD-B4E2-CCADAEDD8E65}"/>
              </a:ext>
            </a:extLst>
          </p:cNvPr>
          <p:cNvSpPr txBox="1">
            <a:spLocks/>
          </p:cNvSpPr>
          <p:nvPr/>
        </p:nvSpPr>
        <p:spPr bwMode="auto">
          <a:xfrm>
            <a:off x="6498168" y="1020380"/>
            <a:ext cx="4891616" cy="5455031"/>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400" kern="0" dirty="0"/>
              <a:t>Discussion items, few more details:  </a:t>
            </a:r>
            <a:endParaRPr lang="en-US" sz="1400" b="0" dirty="0">
              <a:solidFill>
                <a:schemeClr val="tx1"/>
              </a:solidFill>
            </a:endParaRPr>
          </a:p>
          <a:p>
            <a:pPr marL="0" indent="0">
              <a:spcBef>
                <a:spcPts val="0"/>
              </a:spcBef>
            </a:pPr>
            <a:endParaRPr lang="en-US" sz="1400" b="0" dirty="0">
              <a:solidFill>
                <a:schemeClr val="tx1"/>
              </a:solidFill>
            </a:endParaRPr>
          </a:p>
          <a:p>
            <a:pPr>
              <a:spcBef>
                <a:spcPts val="0"/>
              </a:spcBef>
              <a:buFont typeface="Arial" panose="020B0604020202020204" pitchFamily="34" charset="0"/>
              <a:buChar char="•"/>
            </a:pPr>
            <a:r>
              <a:rPr lang="en-US" sz="1400" b="0" dirty="0">
                <a:solidFill>
                  <a:schemeClr val="tx1"/>
                </a:solidFill>
              </a:rPr>
              <a:t>EU Items</a:t>
            </a:r>
          </a:p>
          <a:p>
            <a:pPr lvl="1">
              <a:spcBef>
                <a:spcPts val="0"/>
              </a:spcBef>
              <a:buFont typeface="Arial" panose="020B0604020202020204" pitchFamily="34" charset="0"/>
              <a:buChar char="•"/>
            </a:pPr>
            <a:r>
              <a:rPr lang="en-US" sz="1400" dirty="0">
                <a:solidFill>
                  <a:schemeClr val="tx1"/>
                </a:solidFill>
              </a:rPr>
              <a:t>General items, ETSI, CEPT, etc.</a:t>
            </a:r>
          </a:p>
          <a:p>
            <a:pPr>
              <a:spcBef>
                <a:spcPts val="0"/>
              </a:spcBef>
              <a:buFont typeface="Arial" panose="020B0604020202020204" pitchFamily="34" charset="0"/>
              <a:buChar char="•"/>
            </a:pPr>
            <a:endParaRPr lang="en-US" sz="1400" b="0" kern="0" dirty="0">
              <a:solidFill>
                <a:schemeClr val="tx1"/>
              </a:solidFill>
            </a:endParaRPr>
          </a:p>
          <a:p>
            <a:pPr>
              <a:spcBef>
                <a:spcPts val="0"/>
              </a:spcBef>
              <a:buFont typeface="Arial" panose="020B0604020202020204" pitchFamily="34" charset="0"/>
              <a:buChar char="•"/>
            </a:pPr>
            <a:r>
              <a:rPr lang="en-US" sz="1400" b="0" kern="0" dirty="0">
                <a:solidFill>
                  <a:schemeClr val="tx1"/>
                </a:solidFill>
              </a:rPr>
              <a:t>Other Regions Items</a:t>
            </a:r>
          </a:p>
          <a:p>
            <a:pPr lvl="1">
              <a:spcBef>
                <a:spcPts val="0"/>
              </a:spcBef>
              <a:buFont typeface="Arial" panose="020B0604020202020204" pitchFamily="34" charset="0"/>
              <a:buChar char="•"/>
            </a:pPr>
            <a:r>
              <a:rPr lang="en-US" altLang="en-US" sz="1400" dirty="0">
                <a:solidFill>
                  <a:schemeClr val="tx1"/>
                </a:solidFill>
              </a:rPr>
              <a:t>General items,</a:t>
            </a:r>
          </a:p>
          <a:p>
            <a:pPr lvl="1">
              <a:spcBef>
                <a:spcPts val="0"/>
              </a:spcBef>
              <a:buFont typeface="Arial" panose="020B0604020202020204" pitchFamily="34" charset="0"/>
              <a:buChar char="•"/>
            </a:pPr>
            <a:r>
              <a:rPr lang="en-US" altLang="en-US" sz="1400" dirty="0">
                <a:solidFill>
                  <a:schemeClr val="tx1"/>
                </a:solidFill>
              </a:rPr>
              <a:t>---Saudi Arabia, Canada</a:t>
            </a:r>
          </a:p>
          <a:p>
            <a:pPr lvl="1">
              <a:spcBef>
                <a:spcPts val="0"/>
              </a:spcBef>
              <a:buFont typeface="Arial" panose="020B0604020202020204" pitchFamily="34" charset="0"/>
              <a:buChar char="•"/>
            </a:pPr>
            <a:endParaRPr lang="en-US" altLang="en-US" sz="1400" dirty="0">
              <a:solidFill>
                <a:schemeClr val="tx1"/>
              </a:solidFill>
            </a:endParaRPr>
          </a:p>
          <a:p>
            <a:pPr>
              <a:spcBef>
                <a:spcPts val="0"/>
              </a:spcBef>
              <a:buFont typeface="Arial" panose="020B0604020202020204" pitchFamily="34" charset="0"/>
              <a:buChar char="•"/>
            </a:pPr>
            <a:r>
              <a:rPr lang="en-US" sz="1400" b="0" dirty="0">
                <a:solidFill>
                  <a:schemeClr val="tx1"/>
                </a:solidFill>
              </a:rPr>
              <a:t>ITU-R Items</a:t>
            </a:r>
          </a:p>
          <a:p>
            <a:pPr lvl="1">
              <a:spcBef>
                <a:spcPts val="0"/>
              </a:spcBef>
              <a:buFont typeface="Arial" panose="020B0604020202020204" pitchFamily="34" charset="0"/>
              <a:buChar char="•"/>
            </a:pPr>
            <a:r>
              <a:rPr lang="en-US" sz="1400" b="0" dirty="0">
                <a:solidFill>
                  <a:schemeClr val="tx1"/>
                </a:solidFill>
              </a:rPr>
              <a:t>IEEE 802 viewpoints on WRC-23 agenda items </a:t>
            </a:r>
          </a:p>
          <a:p>
            <a:pPr lvl="1">
              <a:spcBef>
                <a:spcPts val="0"/>
              </a:spcBef>
              <a:buFont typeface="Arial" panose="020B0604020202020204" pitchFamily="34" charset="0"/>
              <a:buChar char="•"/>
            </a:pPr>
            <a:r>
              <a:rPr lang="en-US" altLang="en-US" sz="1400" dirty="0">
                <a:solidFill>
                  <a:schemeClr val="tx1"/>
                </a:solidFill>
              </a:rPr>
              <a:t>General items</a:t>
            </a:r>
          </a:p>
          <a:p>
            <a:pPr lvl="1">
              <a:spcBef>
                <a:spcPts val="0"/>
              </a:spcBef>
              <a:buFont typeface="Arial" panose="020B0604020202020204" pitchFamily="34" charset="0"/>
              <a:buChar char="•"/>
            </a:pPr>
            <a:endParaRPr lang="en-US" altLang="en-US" sz="1400" kern="0" dirty="0">
              <a:solidFill>
                <a:schemeClr val="tx1"/>
              </a:solidFill>
            </a:endParaRPr>
          </a:p>
          <a:p>
            <a:pPr>
              <a:spcBef>
                <a:spcPts val="0"/>
              </a:spcBef>
              <a:buFont typeface="Arial" panose="020B0604020202020204" pitchFamily="34" charset="0"/>
              <a:buChar char="•"/>
            </a:pPr>
            <a:r>
              <a:rPr lang="en-US" altLang="en-US" sz="1400" b="0" kern="0" dirty="0">
                <a:solidFill>
                  <a:schemeClr val="tx1"/>
                </a:solidFill>
              </a:rPr>
              <a:t>MSGs and 6 GHz</a:t>
            </a:r>
          </a:p>
          <a:p>
            <a:pPr lvl="1">
              <a:spcBef>
                <a:spcPts val="0"/>
              </a:spcBef>
              <a:buFont typeface="Arial" panose="020B0604020202020204" pitchFamily="34" charset="0"/>
              <a:buChar char="•"/>
            </a:pPr>
            <a:r>
              <a:rPr lang="en-US" altLang="en-US" sz="1400" kern="0" dirty="0">
                <a:solidFill>
                  <a:schemeClr val="tx1"/>
                </a:solidFill>
              </a:rPr>
              <a:t>Multi stake-holder group</a:t>
            </a:r>
          </a:p>
          <a:p>
            <a:pPr marL="0" indent="0">
              <a:spcBef>
                <a:spcPts val="0"/>
              </a:spcBef>
            </a:pPr>
            <a:endParaRPr lang="en-US" altLang="en-US" sz="1400" kern="0" dirty="0">
              <a:solidFill>
                <a:schemeClr val="tx1"/>
              </a:solidFill>
            </a:endParaRPr>
          </a:p>
          <a:p>
            <a:pPr>
              <a:spcBef>
                <a:spcPts val="0"/>
              </a:spcBef>
              <a:buFont typeface="Arial" panose="020B0604020202020204" pitchFamily="34" charset="0"/>
              <a:buChar char="•"/>
            </a:pPr>
            <a:r>
              <a:rPr lang="en-US" altLang="en-US" sz="1400" b="0" dirty="0">
                <a:solidFill>
                  <a:schemeClr val="tx1"/>
                </a:solidFill>
              </a:rPr>
              <a:t>IEEE 802 Stds Table of Frequency Bands</a:t>
            </a:r>
          </a:p>
          <a:p>
            <a:pPr lvl="1">
              <a:spcBef>
                <a:spcPts val="0"/>
              </a:spcBef>
              <a:buFont typeface="Arial" panose="020B0604020202020204" pitchFamily="34" charset="0"/>
              <a:buChar char="•"/>
            </a:pPr>
            <a:r>
              <a:rPr lang="en-US" altLang="en-US" sz="1400" kern="0" dirty="0">
                <a:solidFill>
                  <a:schemeClr val="tx1"/>
                </a:solidFill>
              </a:rPr>
              <a:t>Status</a:t>
            </a:r>
          </a:p>
          <a:p>
            <a:pPr>
              <a:spcBef>
                <a:spcPts val="0"/>
              </a:spcBef>
              <a:buFont typeface="Arial" panose="020B0604020202020204" pitchFamily="34" charset="0"/>
              <a:buChar char="•"/>
            </a:pPr>
            <a:endParaRPr lang="en-US" altLang="en-US" sz="1400" b="0" kern="0" dirty="0">
              <a:solidFill>
                <a:schemeClr val="tx1"/>
              </a:solidFill>
            </a:endParaRPr>
          </a:p>
          <a:p>
            <a:pPr>
              <a:spcBef>
                <a:spcPts val="0"/>
              </a:spcBef>
              <a:buFont typeface="Arial" panose="020B0604020202020204" pitchFamily="34" charset="0"/>
              <a:buChar char="•"/>
            </a:pPr>
            <a:r>
              <a:rPr lang="en-US" altLang="en-US" sz="1400" b="0" kern="0" dirty="0">
                <a:solidFill>
                  <a:schemeClr val="tx1"/>
                </a:solidFill>
              </a:rPr>
              <a:t>General discussion items</a:t>
            </a:r>
          </a:p>
          <a:p>
            <a:pPr lvl="1">
              <a:spcBef>
                <a:spcPts val="0"/>
              </a:spcBef>
              <a:buFont typeface="Arial" panose="020B0604020202020204" pitchFamily="34" charset="0"/>
              <a:buChar char="•"/>
            </a:pPr>
            <a:r>
              <a:rPr lang="en-US" altLang="en-US" sz="1400" kern="0" dirty="0">
                <a:solidFill>
                  <a:schemeClr val="tx1"/>
                </a:solidFill>
              </a:rPr>
              <a:t>---FCC NPRM 60 GHz coming</a:t>
            </a:r>
          </a:p>
          <a:p>
            <a:pPr lvl="1">
              <a:spcBef>
                <a:spcPts val="0"/>
              </a:spcBef>
              <a:buFont typeface="Arial" panose="020B0604020202020204" pitchFamily="34" charset="0"/>
              <a:buChar char="•"/>
            </a:pPr>
            <a:r>
              <a:rPr lang="en-US" altLang="en-US" sz="1400" kern="0" dirty="0">
                <a:solidFill>
                  <a:schemeClr val="tx1"/>
                </a:solidFill>
              </a:rPr>
              <a:t>---FCC NPRM wireless mics in many bands.</a:t>
            </a:r>
          </a:p>
        </p:txBody>
      </p:sp>
    </p:spTree>
    <p:extLst>
      <p:ext uri="{BB962C8B-B14F-4D97-AF65-F5344CB8AC3E}">
        <p14:creationId xmlns:p14="http://schemas.microsoft.com/office/powerpoint/2010/main" val="229327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2209800" y="534988"/>
            <a:ext cx="7770813" cy="469235"/>
          </a:xfrm>
        </p:spPr>
        <p:txBody>
          <a:bodyPr/>
          <a:lstStyle/>
          <a:p>
            <a:r>
              <a:rPr lang="en-US" altLang="en-US" sz="2400" dirty="0"/>
              <a:t>Administrative – motions and more</a:t>
            </a:r>
          </a:p>
        </p:txBody>
      </p:sp>
      <p:sp>
        <p:nvSpPr>
          <p:cNvPr id="16387" name="Content Placeholder 2"/>
          <p:cNvSpPr>
            <a:spLocks noGrp="1"/>
          </p:cNvSpPr>
          <p:nvPr>
            <p:ph idx="1"/>
          </p:nvPr>
        </p:nvSpPr>
        <p:spPr>
          <a:xfrm>
            <a:off x="990600" y="594578"/>
            <a:ext cx="9144000" cy="5789613"/>
          </a:xfrm>
        </p:spPr>
        <p:txBody>
          <a:bodyPr/>
          <a:lstStyle/>
          <a:p>
            <a:pPr lvl="4">
              <a:buFont typeface="Arial" panose="020B0604020202020204" pitchFamily="34" charset="0"/>
              <a:buChar char="•"/>
            </a:pPr>
            <a:endParaRPr lang="en-US" altLang="en-US" sz="800" dirty="0"/>
          </a:p>
          <a:p>
            <a:pPr lvl="4">
              <a:buFont typeface="Arial" panose="020B0604020202020204" pitchFamily="34" charset="0"/>
              <a:buChar char="•"/>
            </a:pPr>
            <a:endParaRPr lang="en-US" altLang="en-US" sz="600" u="sng" dirty="0"/>
          </a:p>
          <a:p>
            <a:pPr>
              <a:spcBef>
                <a:spcPts val="400"/>
              </a:spcBef>
              <a:buFont typeface="Arial" panose="020B0604020202020204" pitchFamily="34" charset="0"/>
              <a:buChar char="•"/>
            </a:pPr>
            <a:endParaRPr lang="en-US" altLang="en-US" sz="1800" u="sng" dirty="0"/>
          </a:p>
          <a:p>
            <a:pPr>
              <a:spcBef>
                <a:spcPts val="400"/>
              </a:spcBef>
              <a:buFont typeface="Arial" panose="020B0604020202020204" pitchFamily="34" charset="0"/>
              <a:buChar char="•"/>
            </a:pPr>
            <a:r>
              <a:rPr lang="en-US" altLang="en-US" sz="1800" u="sng" dirty="0"/>
              <a:t>Motion:</a:t>
            </a:r>
            <a:r>
              <a:rPr lang="en-US" altLang="en-US" sz="1800" dirty="0"/>
              <a:t> </a:t>
            </a:r>
            <a:r>
              <a:rPr lang="en-US" altLang="en-US" sz="1800" b="0" dirty="0"/>
              <a:t>To approve the agenda as presented on previous slide</a:t>
            </a:r>
          </a:p>
          <a:p>
            <a:pPr>
              <a:spcBef>
                <a:spcPts val="0"/>
              </a:spcBef>
            </a:pPr>
            <a:r>
              <a:rPr lang="en-US" altLang="en-US" sz="1800" dirty="0"/>
              <a:t>	</a:t>
            </a:r>
            <a:r>
              <a:rPr lang="en-US" altLang="en-US" sz="1800" dirty="0">
                <a:solidFill>
                  <a:schemeClr val="tx1"/>
                </a:solidFill>
              </a:rPr>
              <a:t>	</a:t>
            </a:r>
            <a:r>
              <a:rPr lang="en-US" altLang="en-US" sz="1800" b="0" dirty="0">
                <a:solidFill>
                  <a:schemeClr val="tx1"/>
                </a:solidFill>
              </a:rPr>
              <a:t>Moved by: 	Stuart K.</a:t>
            </a:r>
          </a:p>
          <a:p>
            <a:pPr>
              <a:spcBef>
                <a:spcPts val="0"/>
              </a:spcBef>
            </a:pPr>
            <a:r>
              <a:rPr lang="en-US" altLang="en-US" sz="1800" b="0" dirty="0">
                <a:solidFill>
                  <a:schemeClr val="tx1"/>
                </a:solidFill>
              </a:rPr>
              <a:t>		Seconded by: 	Vijay A.</a:t>
            </a:r>
          </a:p>
          <a:p>
            <a:pPr>
              <a:spcBef>
                <a:spcPts val="0"/>
              </a:spcBef>
            </a:pPr>
            <a:r>
              <a:rPr lang="en-US" altLang="en-US" sz="1800" b="0" dirty="0">
                <a:solidFill>
                  <a:schemeClr val="tx1"/>
                </a:solidFill>
              </a:rPr>
              <a:t>		Discussion?  	None</a:t>
            </a:r>
          </a:p>
          <a:p>
            <a:pPr lvl="1">
              <a:spcBef>
                <a:spcPts val="0"/>
              </a:spcBef>
            </a:pPr>
            <a:r>
              <a:rPr lang="en-US" altLang="en-US" sz="1800" dirty="0">
                <a:solidFill>
                  <a:schemeClr val="tx1"/>
                </a:solidFill>
              </a:rPr>
              <a:t>Vote:  Approved by unanimous consent</a:t>
            </a:r>
          </a:p>
          <a:p>
            <a:pPr>
              <a:spcBef>
                <a:spcPts val="400"/>
              </a:spcBef>
              <a:buFont typeface="Arial" panose="020B0604020202020204" pitchFamily="34" charset="0"/>
              <a:buChar char="•"/>
            </a:pPr>
            <a:endParaRPr lang="en-US" altLang="en-US" sz="1800" u="sng" dirty="0">
              <a:solidFill>
                <a:schemeClr val="tx1"/>
              </a:solidFill>
            </a:endParaRPr>
          </a:p>
          <a:p>
            <a:pPr>
              <a:spcBef>
                <a:spcPts val="400"/>
              </a:spcBef>
              <a:buFont typeface="Arial" panose="020B0604020202020204" pitchFamily="34" charset="0"/>
              <a:buChar char="•"/>
            </a:pPr>
            <a:r>
              <a:rPr lang="en-US" altLang="en-US" sz="1800" u="sng" dirty="0"/>
              <a:t>Motion:</a:t>
            </a:r>
            <a:r>
              <a:rPr lang="en-GB" sz="1800" b="0" dirty="0">
                <a:ea typeface="SimSun" panose="02010600030101010101" pitchFamily="2" charset="-122"/>
              </a:rPr>
              <a:t>To approve the minutes from the IEEE 802.18 teleconference in document </a:t>
            </a:r>
            <a:r>
              <a:rPr lang="en-GB" sz="1800" b="0" dirty="0">
                <a:solidFill>
                  <a:schemeClr val="bg1">
                    <a:lumMod val="75000"/>
                  </a:schemeClr>
                </a:solidFill>
                <a:ea typeface="SimSun" panose="02010600030101010101" pitchFamily="2" charset="-122"/>
                <a:hlinkClick r:id="rId3"/>
              </a:rPr>
              <a:t>https://mentor.ieee.org/802.18/dcn/21/18-21-0082-00-0000-minutes-01jul21-rrtag-teleconference.docx</a:t>
            </a:r>
            <a:r>
              <a:rPr lang="en-GB" sz="1800" b="0" dirty="0">
                <a:solidFill>
                  <a:schemeClr val="bg1">
                    <a:lumMod val="75000"/>
                  </a:schemeClr>
                </a:solidFill>
                <a:ea typeface="SimSun" panose="02010600030101010101" pitchFamily="2" charset="-122"/>
              </a:rPr>
              <a:t>  </a:t>
            </a:r>
            <a:r>
              <a:rPr lang="en-US" sz="1800" b="0" i="0" dirty="0">
                <a:solidFill>
                  <a:srgbClr val="000000"/>
                </a:solidFill>
                <a:effectLst/>
              </a:rPr>
              <a:t>05-Jul-2021 20:51:09 ET </a:t>
            </a:r>
            <a:r>
              <a:rPr lang="en-US" sz="1800" b="0" dirty="0">
                <a:ea typeface="SimSun" panose="02010600030101010101" pitchFamily="2" charset="-122"/>
              </a:rPr>
              <a:t>with editorial privilege for the 802.18 chair.</a:t>
            </a:r>
            <a:r>
              <a:rPr lang="en-US" altLang="en-US" sz="1800" b="0" dirty="0">
                <a:solidFill>
                  <a:schemeClr val="tx1"/>
                </a:solidFill>
              </a:rPr>
              <a:t>	</a:t>
            </a:r>
          </a:p>
          <a:p>
            <a:pPr marL="0" indent="0">
              <a:spcBef>
                <a:spcPts val="400"/>
              </a:spcBef>
            </a:pPr>
            <a:r>
              <a:rPr lang="en-US" altLang="en-US" sz="1800" b="0" dirty="0">
                <a:solidFill>
                  <a:schemeClr val="tx1"/>
                </a:solidFill>
              </a:rPr>
              <a:t> 	Moved by:  	Al P. </a:t>
            </a:r>
          </a:p>
          <a:p>
            <a:pPr marL="0" indent="0">
              <a:spcBef>
                <a:spcPts val="0"/>
              </a:spcBef>
            </a:pPr>
            <a:r>
              <a:rPr lang="en-US" altLang="en-US" sz="1800" b="0" dirty="0">
                <a:solidFill>
                  <a:schemeClr val="tx1"/>
                </a:solidFill>
              </a:rPr>
              <a:t>	Seconded by:  Stuart K</a:t>
            </a:r>
          </a:p>
          <a:p>
            <a:pPr marL="0" indent="0">
              <a:spcBef>
                <a:spcPts val="0"/>
              </a:spcBef>
            </a:pPr>
            <a:r>
              <a:rPr lang="en-US" altLang="en-US" sz="1800" b="0" dirty="0">
                <a:solidFill>
                  <a:schemeClr val="tx1"/>
                </a:solidFill>
              </a:rPr>
              <a:t>	Discussion?  	None</a:t>
            </a:r>
          </a:p>
          <a:p>
            <a:pPr lvl="1">
              <a:spcBef>
                <a:spcPts val="0"/>
              </a:spcBef>
            </a:pPr>
            <a:r>
              <a:rPr lang="en-US" altLang="en-US" sz="1800" dirty="0">
                <a:solidFill>
                  <a:schemeClr val="tx1"/>
                </a:solidFill>
              </a:rPr>
              <a:t>Vote:  Approved by unanimous consent</a:t>
            </a:r>
          </a:p>
          <a:p>
            <a:pPr lvl="2">
              <a:spcBef>
                <a:spcPts val="0"/>
              </a:spcBef>
              <a:buFont typeface="Arial" panose="020B0604020202020204" pitchFamily="34" charset="0"/>
              <a:buChar char="•"/>
            </a:pPr>
            <a:endParaRPr lang="en-US" altLang="en-US" dirty="0">
              <a:solidFill>
                <a:schemeClr val="tx1"/>
              </a:solidFill>
            </a:endParaRPr>
          </a:p>
          <a:p>
            <a:pPr marL="685800" lvl="1">
              <a:spcBef>
                <a:spcPts val="400"/>
              </a:spcBef>
              <a:buFont typeface="Arial" panose="020B0604020202020204" pitchFamily="34" charset="0"/>
              <a:buChar char="•"/>
            </a:pPr>
            <a:endParaRPr lang="en-US" altLang="en-US" sz="1400" dirty="0">
              <a:solidFill>
                <a:schemeClr val="tx1"/>
              </a:solidFill>
            </a:endParaRP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8</a:t>
            </a:fld>
            <a:endParaRPr lang="en-US" altLang="en-US" sz="1200" b="0" dirty="0"/>
          </a:p>
        </p:txBody>
      </p:sp>
      <p:sp>
        <p:nvSpPr>
          <p:cNvPr id="2" name="Date Placeholder 1"/>
          <p:cNvSpPr>
            <a:spLocks noGrp="1"/>
          </p:cNvSpPr>
          <p:nvPr>
            <p:ph type="dt" idx="15"/>
          </p:nvPr>
        </p:nvSpPr>
        <p:spPr/>
        <p:txBody>
          <a:bodyPr/>
          <a:lstStyle/>
          <a:p>
            <a:r>
              <a:rPr lang="en-US"/>
              <a:t>08jul21</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3162416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2209800" y="534988"/>
            <a:ext cx="8001001" cy="469235"/>
          </a:xfrm>
        </p:spPr>
        <p:txBody>
          <a:bodyPr/>
          <a:lstStyle/>
          <a:p>
            <a:r>
              <a:rPr lang="en-US" altLang="en-US" sz="2400" dirty="0"/>
              <a:t>Administrative–moving forward –  2</a:t>
            </a:r>
            <a:endParaRPr lang="en-US" altLang="en-US" sz="2400" i="1" u="sng" dirty="0">
              <a:solidFill>
                <a:srgbClr val="00B050"/>
              </a:solidFill>
            </a:endParaRPr>
          </a:p>
        </p:txBody>
      </p:sp>
      <p:sp>
        <p:nvSpPr>
          <p:cNvPr id="16387" name="Content Placeholder 2"/>
          <p:cNvSpPr>
            <a:spLocks noGrp="1"/>
          </p:cNvSpPr>
          <p:nvPr>
            <p:ph idx="1"/>
          </p:nvPr>
        </p:nvSpPr>
        <p:spPr>
          <a:xfrm>
            <a:off x="914400" y="681922"/>
            <a:ext cx="10881783" cy="5649028"/>
          </a:xfrm>
        </p:spPr>
        <p:txBody>
          <a:bodyPr/>
          <a:lstStyle/>
          <a:p>
            <a:pPr marL="1371600" lvl="3" indent="0"/>
            <a:endParaRPr lang="en-US" altLang="en-US" sz="900" b="0" dirty="0">
              <a:solidFill>
                <a:schemeClr val="tx1"/>
              </a:solidFill>
            </a:endParaRPr>
          </a:p>
          <a:p>
            <a:pPr>
              <a:spcBef>
                <a:spcPts val="0"/>
              </a:spcBef>
              <a:spcAft>
                <a:spcPts val="0"/>
              </a:spcAft>
              <a:buFont typeface="Arial" panose="020B0604020202020204" pitchFamily="34" charset="0"/>
              <a:buChar char="•"/>
            </a:pPr>
            <a:r>
              <a:rPr lang="en-US" altLang="en-US" sz="1800" b="0" dirty="0">
                <a:solidFill>
                  <a:schemeClr val="tx1"/>
                </a:solidFill>
              </a:rPr>
              <a:t>For </a:t>
            </a:r>
            <a:r>
              <a:rPr lang="en-US" altLang="en-US" sz="1800" dirty="0">
                <a:solidFill>
                  <a:schemeClr val="tx1"/>
                </a:solidFill>
              </a:rPr>
              <a:t>July 2021,</a:t>
            </a:r>
            <a:r>
              <a:rPr lang="en-US" altLang="en-US" sz="1800" b="0" dirty="0">
                <a:solidFill>
                  <a:schemeClr val="tx1"/>
                </a:solidFill>
              </a:rPr>
              <a:t> that was</a:t>
            </a:r>
            <a:r>
              <a:rPr lang="en-US" altLang="en-US" sz="1800" dirty="0">
                <a:solidFill>
                  <a:schemeClr val="tx1"/>
                </a:solidFill>
              </a:rPr>
              <a:t> </a:t>
            </a:r>
            <a:r>
              <a:rPr lang="en-US" altLang="en-US" sz="1800" b="0" dirty="0">
                <a:solidFill>
                  <a:schemeClr val="tx1"/>
                </a:solidFill>
              </a:rPr>
              <a:t>in Madrid, Spain, the LMSC(</a:t>
            </a:r>
            <a:r>
              <a:rPr lang="en-US" altLang="en-US" sz="1600" b="0" dirty="0">
                <a:solidFill>
                  <a:schemeClr val="tx1"/>
                </a:solidFill>
              </a:rPr>
              <a:t>EC) on 05Mar21 approved to cancel the in-person 802 Plenary.</a:t>
            </a:r>
          </a:p>
          <a:p>
            <a:pPr lvl="1">
              <a:spcBef>
                <a:spcPts val="0"/>
              </a:spcBef>
              <a:spcAft>
                <a:spcPts val="0"/>
              </a:spcAft>
              <a:buFont typeface="Arial" panose="020B0604020202020204" pitchFamily="34" charset="0"/>
              <a:buChar char="•"/>
            </a:pPr>
            <a:r>
              <a:rPr lang="en-US" altLang="en-US" sz="1800" dirty="0">
                <a:solidFill>
                  <a:schemeClr val="tx1"/>
                </a:solidFill>
              </a:rPr>
              <a:t>At the EC teleconference Tuesday (06Apr), approved electronic plenary form 09-23 July 21 dates.</a:t>
            </a:r>
            <a:endParaRPr lang="en-US" altLang="en-US" sz="1400" dirty="0">
              <a:solidFill>
                <a:schemeClr val="tx1"/>
              </a:solidFill>
            </a:endParaRPr>
          </a:p>
          <a:p>
            <a:pPr lvl="1">
              <a:spcBef>
                <a:spcPts val="0"/>
              </a:spcBef>
              <a:spcAft>
                <a:spcPts val="0"/>
              </a:spcAft>
              <a:buFont typeface="Arial" panose="020B0604020202020204" pitchFamily="34" charset="0"/>
              <a:buChar char="•"/>
            </a:pPr>
            <a:r>
              <a:rPr lang="en-US" altLang="en-US" sz="1800" dirty="0">
                <a:solidFill>
                  <a:schemeClr val="tx1"/>
                </a:solidFill>
              </a:rPr>
              <a:t>Also, the registration fee was approved.  </a:t>
            </a:r>
            <a:r>
              <a:rPr lang="en-US" sz="1600" b="1" dirty="0">
                <a:solidFill>
                  <a:schemeClr val="tx1"/>
                </a:solidFill>
              </a:rPr>
              <a:t>$75 registration fee after 30june. </a:t>
            </a:r>
            <a:r>
              <a:rPr lang="en-US" sz="1400" dirty="0">
                <a:solidFill>
                  <a:schemeClr val="tx1"/>
                </a:solidFill>
              </a:rPr>
              <a:t>&lt;&lt;&lt;just one fee for all WGs/TAGs combined</a:t>
            </a:r>
            <a:endParaRPr lang="en-US" sz="1600" dirty="0">
              <a:solidFill>
                <a:schemeClr val="tx1"/>
              </a:solidFill>
            </a:endParaRPr>
          </a:p>
          <a:p>
            <a:pPr lvl="2">
              <a:spcBef>
                <a:spcPts val="0"/>
              </a:spcBef>
              <a:spcAft>
                <a:spcPts val="0"/>
              </a:spcAft>
              <a:buFont typeface="Arial" panose="020B0604020202020204" pitchFamily="34" charset="0"/>
              <a:buChar char="•"/>
            </a:pPr>
            <a:r>
              <a:rPr lang="en-US" sz="1600" dirty="0">
                <a:solidFill>
                  <a:schemeClr val="tx1"/>
                </a:solidFill>
              </a:rPr>
              <a:t>registration is open: 	</a:t>
            </a:r>
            <a:r>
              <a:rPr lang="en-US" sz="1600" b="1" i="0" dirty="0">
                <a:solidFill>
                  <a:srgbClr val="222222"/>
                </a:solidFill>
                <a:effectLst/>
                <a:latin typeface="tahoma" panose="020B0604030504040204" pitchFamily="34" charset="0"/>
              </a:rPr>
              <a:t>REGISTRATION WEBSITE: </a:t>
            </a:r>
            <a:r>
              <a:rPr lang="en-US" sz="1600" b="1" i="0" dirty="0">
                <a:solidFill>
                  <a:srgbClr val="1155CC"/>
                </a:solidFill>
                <a:effectLst/>
                <a:latin typeface="tahoma" panose="020B0604030504040204" pitchFamily="34" charset="0"/>
                <a:hlinkClick r:id="rId3"/>
              </a:rPr>
              <a:t>https://cvent.me/D5LYLq</a:t>
            </a:r>
            <a:endParaRPr lang="en-US" sz="1600" b="1" i="0" dirty="0">
              <a:solidFill>
                <a:schemeClr val="tx1"/>
              </a:solidFill>
              <a:effectLst/>
              <a:latin typeface="tahoma" panose="020B0604030504040204" pitchFamily="34" charset="0"/>
            </a:endParaRPr>
          </a:p>
          <a:p>
            <a:pPr lvl="2">
              <a:spcBef>
                <a:spcPts val="0"/>
              </a:spcBef>
              <a:spcAft>
                <a:spcPts val="0"/>
              </a:spcAft>
              <a:buFont typeface="Arial" panose="020B0604020202020204" pitchFamily="34" charset="0"/>
              <a:buChar char="•"/>
            </a:pPr>
            <a:r>
              <a:rPr lang="en-US" sz="1600" dirty="0">
                <a:solidFill>
                  <a:srgbClr val="993300"/>
                </a:solidFill>
                <a:latin typeface="tahoma" panose="020B0604030504040204" pitchFamily="34" charset="0"/>
              </a:rPr>
              <a:t>Will add to the agenda that registration fee is required and if not paid would ask to leave the call. </a:t>
            </a:r>
            <a:r>
              <a:rPr lang="en-US" sz="1600" dirty="0">
                <a:solidFill>
                  <a:srgbClr val="993300"/>
                </a:solidFill>
              </a:rPr>
              <a:t>	</a:t>
            </a:r>
          </a:p>
          <a:p>
            <a:pPr lvl="1">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For .18 will plan on: 15 &amp; 22Jul21 (normal Thursday’s 1500et, </a:t>
            </a:r>
            <a:r>
              <a:rPr lang="en-US" sz="1600" u="sng" dirty="0">
                <a:solidFill>
                  <a:srgbClr val="333333"/>
                </a:solidFill>
                <a:ea typeface="Times New Roman" panose="02020603050405020304" pitchFamily="18" charset="0"/>
              </a:rPr>
              <a:t>looking at 2-hour slot the 22</a:t>
            </a:r>
            <a:r>
              <a:rPr lang="en-US" sz="1600" u="sng" baseline="30000" dirty="0">
                <a:solidFill>
                  <a:srgbClr val="333333"/>
                </a:solidFill>
                <a:ea typeface="Times New Roman" panose="02020603050405020304" pitchFamily="18" charset="0"/>
              </a:rPr>
              <a:t>nd</a:t>
            </a:r>
            <a:r>
              <a:rPr lang="en-US" sz="1600" u="sng" dirty="0">
                <a:solidFill>
                  <a:srgbClr val="333333"/>
                </a:solidFill>
                <a:ea typeface="Times New Roman" panose="02020603050405020304" pitchFamily="18" charset="0"/>
              </a:rPr>
              <a:t>. </a:t>
            </a:r>
            <a:r>
              <a:rPr lang="en-US" sz="1600" dirty="0">
                <a:solidFill>
                  <a:srgbClr val="333333"/>
                </a:solidFill>
                <a:ea typeface="Times New Roman" panose="02020603050405020304" pitchFamily="18" charset="0"/>
              </a:rPr>
              <a:t>)</a:t>
            </a:r>
          </a:p>
          <a:p>
            <a:pPr lvl="2">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The extra hour will focus on IEEE 802 WRC-23 AIs viewpoints. 			Looking at other WGs/TAGs: </a:t>
            </a:r>
          </a:p>
          <a:p>
            <a:pPr marL="1771650" lvl="4">
              <a:spcBef>
                <a:spcPts val="0"/>
              </a:spcBef>
              <a:spcAft>
                <a:spcPts val="0"/>
              </a:spcAft>
              <a:buFont typeface="Arial" panose="020B0604020202020204" pitchFamily="34" charset="0"/>
              <a:buChar char="•"/>
            </a:pPr>
            <a:r>
              <a:rPr lang="en-US" sz="1400" dirty="0">
                <a:effectLst/>
                <a:ea typeface="Calibri" panose="020F0502020204030204" pitchFamily="34" charset="0"/>
                <a:cs typeface="Times New Roman" panose="02020603050405020304" pitchFamily="18" charset="0"/>
              </a:rPr>
              <a:t>.11: 12-20 </a:t>
            </a:r>
            <a:r>
              <a:rPr lang="en-US" sz="1400" dirty="0" err="1">
                <a:effectLst/>
                <a:ea typeface="Calibri" panose="020F0502020204030204" pitchFamily="34" charset="0"/>
                <a:cs typeface="Times New Roman" panose="02020603050405020304" pitchFamily="18" charset="0"/>
              </a:rPr>
              <a:t>jul</a:t>
            </a:r>
            <a:r>
              <a:rPr lang="en-US" sz="1400" dirty="0">
                <a:effectLst/>
                <a:ea typeface="Calibri" panose="020F0502020204030204" pitchFamily="34" charset="0"/>
                <a:cs typeface="Times New Roman" panose="02020603050405020304" pitchFamily="18" charset="0"/>
              </a:rPr>
              <a:t> 21		time slot over .18:  13:30-15:30 (</a:t>
            </a:r>
            <a:r>
              <a:rPr lang="en-US" dirty="0">
                <a:solidFill>
                  <a:srgbClr val="333333"/>
                </a:solidFill>
              </a:rPr>
              <a:t>11az, 11bh) </a:t>
            </a:r>
          </a:p>
          <a:p>
            <a:pPr marL="1771650" lvl="4">
              <a:spcBef>
                <a:spcPts val="0"/>
              </a:spcBef>
              <a:spcAft>
                <a:spcPts val="0"/>
              </a:spcAft>
              <a:buFont typeface="Arial" panose="020B0604020202020204" pitchFamily="34" charset="0"/>
              <a:buChar char="•"/>
            </a:pPr>
            <a:r>
              <a:rPr lang="en-US" dirty="0">
                <a:solidFill>
                  <a:srgbClr val="333333"/>
                </a:solidFill>
              </a:rPr>
              <a:t>.15: 13-21 </a:t>
            </a:r>
            <a:r>
              <a:rPr lang="en-US" dirty="0" err="1">
                <a:solidFill>
                  <a:srgbClr val="333333"/>
                </a:solidFill>
              </a:rPr>
              <a:t>jul</a:t>
            </a:r>
            <a:r>
              <a:rPr lang="en-US" dirty="0">
                <a:solidFill>
                  <a:srgbClr val="333333"/>
                </a:solidFill>
              </a:rPr>
              <a:t> 21		time slot over .18:  15:00-17:00 (SG4ab-NG-UWB)</a:t>
            </a:r>
          </a:p>
          <a:p>
            <a:pPr>
              <a:spcBef>
                <a:spcPts val="0"/>
              </a:spcBef>
              <a:spcAft>
                <a:spcPts val="0"/>
              </a:spcAft>
              <a:buFont typeface="Arial" panose="020B0604020202020204" pitchFamily="34" charset="0"/>
              <a:buChar char="•"/>
            </a:pPr>
            <a:endParaRPr lang="en-US" sz="1600" dirty="0">
              <a:ea typeface="Calibri" panose="020F0502020204030204" pitchFamily="34" charset="0"/>
            </a:endParaRPr>
          </a:p>
          <a:p>
            <a:pPr>
              <a:spcBef>
                <a:spcPts val="0"/>
              </a:spcBef>
              <a:spcAft>
                <a:spcPts val="0"/>
              </a:spcAft>
              <a:buFont typeface="Arial" panose="020B0604020202020204" pitchFamily="34" charset="0"/>
              <a:buChar char="•"/>
            </a:pPr>
            <a:endParaRPr lang="en-US" sz="1600" dirty="0">
              <a:ea typeface="Calibri" panose="020F0502020204030204" pitchFamily="34" charset="0"/>
            </a:endParaRPr>
          </a:p>
          <a:p>
            <a:pPr>
              <a:spcBef>
                <a:spcPts val="0"/>
              </a:spcBef>
              <a:spcAft>
                <a:spcPts val="0"/>
              </a:spcAft>
              <a:buFont typeface="Arial" panose="020B0604020202020204" pitchFamily="34" charset="0"/>
              <a:buChar char="•"/>
            </a:pPr>
            <a:r>
              <a:rPr lang="en-US" sz="1600" dirty="0">
                <a:ea typeface="Calibri" panose="020F0502020204030204" pitchFamily="34" charset="0"/>
              </a:rPr>
              <a:t>From plenary announcement: </a:t>
            </a:r>
            <a:r>
              <a:rPr lang="en-US" sz="1600" b="0" dirty="0">
                <a:effectLst/>
                <a:ea typeface="Calibri" panose="020F0502020204030204" pitchFamily="34" charset="0"/>
              </a:rPr>
              <a:t>per earlier discussions, this would be a great time to ask all .18 voting members to check their affiliation in the voters list on the 802.18 web site, </a:t>
            </a:r>
            <a:r>
              <a:rPr lang="en-US" sz="1600" b="0" u="sng" dirty="0">
                <a:solidFill>
                  <a:srgbClr val="0000FF"/>
                </a:solidFill>
                <a:effectLst/>
                <a:ea typeface="Calibri" panose="020F0502020204030204" pitchFamily="34" charset="0"/>
                <a:hlinkClick r:id="rId4"/>
              </a:rPr>
              <a:t>https://www.ieee802.org/18/RRTAG_Voters.pdf</a:t>
            </a:r>
            <a:r>
              <a:rPr lang="en-US" sz="1600" b="0" dirty="0">
                <a:effectLst/>
                <a:ea typeface="Calibri" panose="020F0502020204030204" pitchFamily="34" charset="0"/>
              </a:rPr>
              <a:t>, and confirm their affiliation.  If an update is needed, then inform the 802.18 VC by sending an email directly to him at </a:t>
            </a:r>
            <a:r>
              <a:rPr lang="en-US" sz="1600" b="0" u="sng" dirty="0">
                <a:solidFill>
                  <a:srgbClr val="0000FF"/>
                </a:solidFill>
                <a:effectLst/>
                <a:ea typeface="Calibri" panose="020F0502020204030204" pitchFamily="34" charset="0"/>
                <a:hlinkClick r:id="rId5"/>
              </a:rPr>
              <a:t>stuart@ok-brit.com</a:t>
            </a:r>
            <a:r>
              <a:rPr lang="en-US" sz="1600" b="0" dirty="0">
                <a:effectLst/>
                <a:ea typeface="Calibri" panose="020F0502020204030204" pitchFamily="34" charset="0"/>
              </a:rPr>
              <a:t>. </a:t>
            </a:r>
          </a:p>
          <a:p>
            <a:pPr lvl="1">
              <a:spcBef>
                <a:spcPts val="0"/>
              </a:spcBef>
              <a:spcAft>
                <a:spcPts val="0"/>
              </a:spcAft>
              <a:buFont typeface="Arial" panose="020B0604020202020204" pitchFamily="34" charset="0"/>
              <a:buChar char="•"/>
            </a:pPr>
            <a:endParaRPr lang="en-US" altLang="en-US" sz="1400" b="0" dirty="0">
              <a:solidFill>
                <a:schemeClr val="tx1"/>
              </a:solidFill>
            </a:endParaRPr>
          </a:p>
          <a:p>
            <a:pPr>
              <a:spcBef>
                <a:spcPts val="0"/>
              </a:spcBef>
              <a:spcAft>
                <a:spcPts val="0"/>
              </a:spcAft>
              <a:buFont typeface="Arial" panose="020B0604020202020204" pitchFamily="34" charset="0"/>
              <a:buChar char="•"/>
            </a:pPr>
            <a:r>
              <a:rPr lang="en-US" altLang="en-US" sz="1800" b="0" dirty="0">
                <a:solidFill>
                  <a:schemeClr val="tx1"/>
                </a:solidFill>
              </a:rPr>
              <a:t>For </a:t>
            </a:r>
            <a:r>
              <a:rPr lang="en-US" altLang="en-US" sz="1800" dirty="0">
                <a:solidFill>
                  <a:schemeClr val="tx1"/>
                </a:solidFill>
              </a:rPr>
              <a:t>Sept 2021,</a:t>
            </a:r>
            <a:r>
              <a:rPr lang="en-US" altLang="en-US" sz="1800" b="0" dirty="0">
                <a:solidFill>
                  <a:schemeClr val="tx1"/>
                </a:solidFill>
              </a:rPr>
              <a:t> it will be an electronic Wireless Interim, with one ($50, $75, $125) registration fee for all groups. </a:t>
            </a:r>
          </a:p>
          <a:p>
            <a:pPr lvl="1">
              <a:spcBef>
                <a:spcPts val="0"/>
              </a:spcBef>
              <a:spcAft>
                <a:spcPts val="0"/>
              </a:spcAft>
              <a:buFont typeface="Arial" panose="020B0604020202020204" pitchFamily="34" charset="0"/>
              <a:buChar char="•"/>
            </a:pPr>
            <a:r>
              <a:rPr lang="en-US" altLang="en-US" sz="1600" dirty="0">
                <a:solidFill>
                  <a:schemeClr val="tx1"/>
                </a:solidFill>
              </a:rPr>
              <a:t>Dates are Friday </a:t>
            </a:r>
            <a:r>
              <a:rPr lang="en-US" altLang="en-US" sz="1600" b="0" dirty="0">
                <a:solidFill>
                  <a:schemeClr val="tx1"/>
                </a:solidFill>
              </a:rPr>
              <a:t>10sep to our .18 meeting on 23sep21.		.18 will meet our normal Thursday’s, 16</a:t>
            </a:r>
            <a:r>
              <a:rPr lang="en-US" altLang="en-US" sz="1600" b="0" baseline="30000" dirty="0">
                <a:solidFill>
                  <a:schemeClr val="tx1"/>
                </a:solidFill>
              </a:rPr>
              <a:t>th</a:t>
            </a:r>
            <a:r>
              <a:rPr lang="en-US" altLang="en-US" sz="1600" b="0" dirty="0">
                <a:solidFill>
                  <a:schemeClr val="tx1"/>
                </a:solidFill>
              </a:rPr>
              <a:t> and 23</a:t>
            </a:r>
            <a:r>
              <a:rPr lang="en-US" altLang="en-US" sz="1600" b="0" baseline="30000" dirty="0">
                <a:solidFill>
                  <a:schemeClr val="tx1"/>
                </a:solidFill>
              </a:rPr>
              <a:t>rd</a:t>
            </a:r>
            <a:r>
              <a:rPr lang="en-US" altLang="en-US" sz="1600" b="0" dirty="0">
                <a:solidFill>
                  <a:schemeClr val="tx1"/>
                </a:solidFill>
              </a:rPr>
              <a:t>. </a:t>
            </a:r>
          </a:p>
          <a:p>
            <a:pPr lvl="1">
              <a:spcBef>
                <a:spcPts val="0"/>
              </a:spcBef>
              <a:spcAft>
                <a:spcPts val="0"/>
              </a:spcAft>
              <a:buFont typeface="Arial" panose="020B0604020202020204" pitchFamily="34" charset="0"/>
              <a:buChar char="•"/>
            </a:pPr>
            <a:r>
              <a:rPr lang="en-US" altLang="en-US" sz="1600" dirty="0">
                <a:solidFill>
                  <a:schemeClr val="tx1"/>
                </a:solidFill>
              </a:rPr>
              <a:t>Looking at a wireless opening meeting Friday 10sep21 at 0900et (similar to what was done at f2fs)</a:t>
            </a:r>
          </a:p>
          <a:p>
            <a:pPr lvl="1">
              <a:spcBef>
                <a:spcPts val="0"/>
              </a:spcBef>
              <a:spcAft>
                <a:spcPts val="0"/>
              </a:spcAft>
              <a:buFont typeface="Arial" panose="020B0604020202020204" pitchFamily="34" charset="0"/>
              <a:buChar char="•"/>
            </a:pPr>
            <a:r>
              <a:rPr lang="en-US" altLang="en-US" sz="1600" dirty="0">
                <a:solidFill>
                  <a:schemeClr val="tx1"/>
                </a:solidFill>
              </a:rPr>
              <a:t>From WCSC yesterday (7</a:t>
            </a:r>
            <a:r>
              <a:rPr lang="en-US" altLang="en-US" sz="1600" baseline="30000" dirty="0">
                <a:solidFill>
                  <a:schemeClr val="tx1"/>
                </a:solidFill>
              </a:rPr>
              <a:t>th</a:t>
            </a:r>
            <a:r>
              <a:rPr lang="en-US" altLang="en-US" sz="1600" dirty="0">
                <a:solidFill>
                  <a:schemeClr val="tx1"/>
                </a:solidFill>
              </a:rPr>
              <a:t>):   $50 – 14jul-27aug;	$75 – 28aug-09sep;	$125 &gt;09sep;</a:t>
            </a:r>
          </a:p>
          <a:p>
            <a:pPr lvl="1">
              <a:spcBef>
                <a:spcPts val="0"/>
              </a:spcBef>
              <a:spcAft>
                <a:spcPts val="0"/>
              </a:spcAft>
              <a:buFont typeface="Arial" panose="020B0604020202020204" pitchFamily="34" charset="0"/>
              <a:buChar char="•"/>
            </a:pPr>
            <a:r>
              <a:rPr lang="en-US" altLang="en-US" sz="1600" dirty="0">
                <a:solidFill>
                  <a:schemeClr val="tx1"/>
                </a:solidFill>
              </a:rPr>
              <a:t>The 802 level meetings and .19 will require Webex registration ahead of time.  Experimenting with fee required to attend. </a:t>
            </a:r>
          </a:p>
          <a:p>
            <a:pPr lvl="2">
              <a:spcBef>
                <a:spcPts val="0"/>
              </a:spcBef>
              <a:spcAft>
                <a:spcPts val="0"/>
              </a:spcAft>
              <a:buFont typeface="Arial" panose="020B0604020202020204" pitchFamily="34" charset="0"/>
              <a:buChar char="•"/>
            </a:pPr>
            <a:r>
              <a:rPr lang="en-US" altLang="en-US" sz="1400" dirty="0">
                <a:solidFill>
                  <a:schemeClr val="tx1"/>
                </a:solidFill>
              </a:rPr>
              <a:t>What is lead time to register?   what is the process /screens? </a:t>
            </a:r>
          </a:p>
          <a:p>
            <a:pPr lvl="1">
              <a:spcBef>
                <a:spcPts val="0"/>
              </a:spcBef>
              <a:spcAft>
                <a:spcPts val="0"/>
              </a:spcAft>
              <a:buFont typeface="Arial" panose="020B0604020202020204" pitchFamily="34" charset="0"/>
              <a:buChar char="•"/>
            </a:pPr>
            <a:r>
              <a:rPr lang="en-US" altLang="en-US" sz="1600" dirty="0">
                <a:solidFill>
                  <a:schemeClr val="tx1"/>
                </a:solidFill>
              </a:rPr>
              <a:t>Sept (and July (now)) Chairs of all WG/TAGs are to report all attendees to meetings to compare against who paid fees. </a:t>
            </a:r>
          </a:p>
          <a:p>
            <a:pPr lvl="1">
              <a:spcBef>
                <a:spcPts val="0"/>
              </a:spcBef>
              <a:spcAft>
                <a:spcPts val="0"/>
              </a:spcAft>
              <a:buFont typeface="Arial" panose="020B0604020202020204" pitchFamily="34" charset="0"/>
              <a:buChar char="•"/>
            </a:pPr>
            <a:endParaRPr lang="en-US" altLang="en-US" sz="1600" dirty="0">
              <a:solidFill>
                <a:schemeClr val="tx1"/>
              </a:solidFill>
            </a:endParaRP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9</a:t>
            </a:fld>
            <a:endParaRPr lang="en-US" altLang="en-US" sz="1200" b="0" dirty="0"/>
          </a:p>
        </p:txBody>
      </p:sp>
      <p:sp>
        <p:nvSpPr>
          <p:cNvPr id="2" name="Date Placeholder 1"/>
          <p:cNvSpPr>
            <a:spLocks noGrp="1"/>
          </p:cNvSpPr>
          <p:nvPr>
            <p:ph type="dt" idx="15"/>
          </p:nvPr>
        </p:nvSpPr>
        <p:spPr/>
        <p:txBody>
          <a:bodyPr/>
          <a:lstStyle/>
          <a:p>
            <a:r>
              <a:rPr lang="en-US"/>
              <a:t>08jul21</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pic>
        <p:nvPicPr>
          <p:cNvPr id="7" name="Picture 6" descr="Graphical user interface, text, application&#10;&#10;Description automatically generated">
            <a:extLst>
              <a:ext uri="{FF2B5EF4-FFF2-40B4-BE49-F238E27FC236}">
                <a16:creationId xmlns:a16="http://schemas.microsoft.com/office/drawing/2014/main" id="{8BF37EB9-097C-4F6A-892C-2942D0234752}"/>
              </a:ext>
            </a:extLst>
          </p:cNvPr>
          <p:cNvPicPr/>
          <p:nvPr/>
        </p:nvPicPr>
        <p:blipFill rotWithShape="1">
          <a:blip r:embed="rId6">
            <a:extLst>
              <a:ext uri="{28A0092B-C50C-407E-A947-70E740481C1C}">
                <a14:useLocalDpi xmlns:a14="http://schemas.microsoft.com/office/drawing/2010/main" val="0"/>
              </a:ext>
            </a:extLst>
          </a:blip>
          <a:srcRect b="61513"/>
          <a:stretch/>
        </p:blipFill>
        <p:spPr bwMode="auto">
          <a:xfrm>
            <a:off x="1828800" y="3200400"/>
            <a:ext cx="8382001" cy="469235"/>
          </a:xfrm>
          <a:prstGeom prst="rect">
            <a:avLst/>
          </a:prstGeom>
          <a:noFill/>
          <a:ln>
            <a:noFill/>
          </a:ln>
        </p:spPr>
      </p:pic>
    </p:spTree>
    <p:extLst>
      <p:ext uri="{BB962C8B-B14F-4D97-AF65-F5344CB8AC3E}">
        <p14:creationId xmlns:p14="http://schemas.microsoft.com/office/powerpoint/2010/main" val="648243939"/>
      </p:ext>
    </p:extLst>
  </p:cSld>
  <p:clrMapOvr>
    <a:masterClrMapping/>
  </p:clrMapOvr>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62759</TotalTime>
  <Words>8226</Words>
  <Application>Microsoft Office PowerPoint</Application>
  <PresentationFormat>Widescreen</PresentationFormat>
  <Paragraphs>773</Paragraphs>
  <Slides>30</Slides>
  <Notes>21</Notes>
  <HiddenSlides>0</HiddenSlides>
  <MMClips>0</MMClips>
  <ScaleCrop>false</ScaleCrop>
  <HeadingPairs>
    <vt:vector size="8" baseType="variant">
      <vt:variant>
        <vt:lpstr>Fonts Used</vt:lpstr>
      </vt:variant>
      <vt:variant>
        <vt:i4>9</vt:i4>
      </vt:variant>
      <vt:variant>
        <vt:lpstr>Theme</vt:lpstr>
      </vt:variant>
      <vt:variant>
        <vt:i4>1</vt:i4>
      </vt:variant>
      <vt:variant>
        <vt:lpstr>Embedded OLE Servers</vt:lpstr>
      </vt:variant>
      <vt:variant>
        <vt:i4>3</vt:i4>
      </vt:variant>
      <vt:variant>
        <vt:lpstr>Slide Titles</vt:lpstr>
      </vt:variant>
      <vt:variant>
        <vt:i4>30</vt:i4>
      </vt:variant>
    </vt:vector>
  </HeadingPairs>
  <TitlesOfParts>
    <vt:vector size="43" baseType="lpstr">
      <vt:lpstr>Arial</vt:lpstr>
      <vt:lpstr>Calibri</vt:lpstr>
      <vt:lpstr>Consolas</vt:lpstr>
      <vt:lpstr>Helvetica</vt:lpstr>
      <vt:lpstr>Monotype Sorts</vt:lpstr>
      <vt:lpstr>Symbol</vt:lpstr>
      <vt:lpstr>tahoma</vt:lpstr>
      <vt:lpstr>Times New Roman</vt:lpstr>
      <vt:lpstr>Wingdings</vt:lpstr>
      <vt:lpstr>Office Theme</vt:lpstr>
      <vt:lpstr>Document</vt:lpstr>
      <vt:lpstr>Packager Shell Object</vt:lpstr>
      <vt:lpstr>Acrobat Document</vt:lpstr>
      <vt:lpstr>IEEE 802.18 RR-TAG Teleconference Agenda</vt:lpstr>
      <vt:lpstr>Call to Order / Administrative Items</vt:lpstr>
      <vt:lpstr>Other Guidelines for IEEE WG Meetings</vt:lpstr>
      <vt:lpstr>Participant behavior in IEEE-SA activities is guided  by the IEEE Codes of Ethics &amp; Conduct</vt:lpstr>
      <vt:lpstr>Participants in the IEEE SA “individual process” shall  act independently of others, including employers</vt:lpstr>
      <vt:lpstr>IEEE SA standards activities shall allow the fair &amp;  equitable consideration of all viewpoints</vt:lpstr>
      <vt:lpstr>Agenda</vt:lpstr>
      <vt:lpstr>Administrative – motions and more</vt:lpstr>
      <vt:lpstr>Administrative–moving forward –  2</vt:lpstr>
      <vt:lpstr>EU items to share -1</vt:lpstr>
      <vt:lpstr>EU items to share -2</vt:lpstr>
      <vt:lpstr>Other regions (outside EU-Stds and USA), items to share</vt:lpstr>
      <vt:lpstr>ITU-R / WRC items to share  -</vt:lpstr>
      <vt:lpstr>MSG 6 GHz</vt:lpstr>
      <vt:lpstr>IEEE 802 Stds Table of Frequency Bands</vt:lpstr>
      <vt:lpstr>General Discussion – any feedback? </vt:lpstr>
      <vt:lpstr>Actions Required</vt:lpstr>
      <vt:lpstr>Any Other Business</vt:lpstr>
      <vt:lpstr>Adjourn</vt:lpstr>
      <vt:lpstr>PowerPoint Presentation</vt:lpstr>
      <vt:lpstr>PowerPoint Presentation</vt:lpstr>
      <vt:lpstr>PowerPoint Presentation</vt:lpstr>
      <vt:lpstr>PowerPoint Presentation</vt:lpstr>
      <vt:lpstr>General Discussion</vt:lpstr>
      <vt:lpstr>Table of IEEE 802 Stds Frequency Bands –fyi</vt:lpstr>
      <vt:lpstr>Table of Frequency Bands – IEEE 802 Stds – background -1</vt:lpstr>
      <vt:lpstr>Table of Frequency Bands – background -2</vt:lpstr>
      <vt:lpstr>ITU-R links &amp; general info</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802.18 RR-TAG</dc:title>
  <dc:creator>Holcomb, Jay</dc:creator>
  <cp:lastModifiedBy>Holcomb, Jay</cp:lastModifiedBy>
  <cp:revision>4096</cp:revision>
  <cp:lastPrinted>1601-01-01T00:00:00Z</cp:lastPrinted>
  <dcterms:created xsi:type="dcterms:W3CDTF">2016-03-03T14:54:45Z</dcterms:created>
  <dcterms:modified xsi:type="dcterms:W3CDTF">2021-07-12T13:31:41Z</dcterms:modified>
</cp:coreProperties>
</file>