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82" r:id="rId14"/>
    <p:sldId id="769" r:id="rId15"/>
    <p:sldId id="766" r:id="rId16"/>
    <p:sldId id="743" r:id="rId17"/>
    <p:sldId id="781" r:id="rId18"/>
    <p:sldId id="783" r:id="rId19"/>
    <p:sldId id="650" r:id="rId20"/>
    <p:sldId id="498" r:id="rId21"/>
    <p:sldId id="402" r:id="rId22"/>
    <p:sldId id="403" r:id="rId23"/>
    <p:sldId id="777" r:id="rId24"/>
    <p:sldId id="778" r:id="rId25"/>
    <p:sldId id="774" r:id="rId26"/>
    <p:sldId id="717" r:id="rId27"/>
    <p:sldId id="768" r:id="rId28"/>
    <p:sldId id="737" r:id="rId29"/>
    <p:sldId id="739"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318" autoAdjust="0"/>
  </p:normalViewPr>
  <p:slideViewPr>
    <p:cSldViewPr>
      <p:cViewPr varScale="1">
        <p:scale>
          <a:sx n="113" d="100"/>
          <a:sy n="113" d="100"/>
        </p:scale>
        <p:origin x="102" y="150"/>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2866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24jun21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24jun21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802.18-21/0077r01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Meetings.aspx#/meeting?MtgId=38755"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digital-strategy.ec.europa.eu/en/library/6ghz-harmonisation-decision-more-spectrum-available-better-and-faster-wi-fi" TargetMode="External"/><Relationship Id="rId11" Type="http://schemas.openxmlformats.org/officeDocument/2006/relationships/hyperlink" Target="https://portal.etsi.org/tb.aspx?tbid=442&amp;SubTB=442" TargetMode="External"/><Relationship Id="rId5" Type="http://schemas.openxmlformats.org/officeDocument/2006/relationships/hyperlink" Target="https://www.etsi.org/deliver/etsi_en/" TargetMode="External"/><Relationship Id="rId10" Type="http://schemas.openxmlformats.org/officeDocument/2006/relationships/hyperlink" Target="https://portal.etsi.org/tb.aspx?tbid=286&amp;SubTB=286"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LoginRedirection.aspx?ReturnUrl=%2fngppapp%2fContributionCreation.aspx%3fprimarykeys%3d227862"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www.ift.org.mx/industria/consultas-publicas/consulta-publica-sobre-el-anteproyecto-de-acuerdo-mediante-el-cual-el-pleno-del-instituto-federal-de-9"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sm.govt.nz/projects-and-auctions/consultations/planning-for-wlan-use-in-the-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70-00-0000-canadian-6-ghz-consultation-rss-248.pdf" TargetMode="External"/><Relationship Id="rId5" Type="http://schemas.openxmlformats.org/officeDocument/2006/relationships/hyperlink" Target="https://www.rabc-cccr.ca/ised-radio-standards-specifications-rss-248-issue-1-june-2021-draft-radio-local-area-network-rlan-devices-in-the-5925-7125-mhz-band/" TargetMode="External"/><Relationship Id="rId4" Type="http://schemas.openxmlformats.org/officeDocument/2006/relationships/hyperlink" Target="https://mentor.ieee.org/802.18/dcn/21/18-21-0069-00-0000-rsm-nz-wlan-use-in-the-6-ghz-band-discussion-document.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080-00-0000-request-for-information-itu-r-wp-1a.docx" TargetMode="External"/><Relationship Id="rId3" Type="http://schemas.openxmlformats.org/officeDocument/2006/relationships/hyperlink" Target="https://www.fcc.gov/document/wrc-advisory-committee-schedules-4th-meeting-and-meetings-its-iwg" TargetMode="External"/><Relationship Id="rId7" Type="http://schemas.openxmlformats.org/officeDocument/2006/relationships/hyperlink" Target="https://www.fcc.gov/wrc-23-advisory-committee-listserve-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wrc-23" TargetMode="External"/><Relationship Id="rId5" Type="http://schemas.openxmlformats.org/officeDocument/2006/relationships/hyperlink" Target="mailto:Dante.Ibarra@fcc.gov" TargetMode="External"/><Relationship Id="rId4" Type="http://schemas.openxmlformats.org/officeDocument/2006/relationships/hyperlink" Target="https://mentor.ieee.org/802.18/dcn/21/18-21-0071-00-0000-fcc-wrc-23-wac-schedules-4th-meeting-and-meetings-of-its-iwg.docx" TargetMode="External"/><Relationship Id="rId9" Type="http://schemas.openxmlformats.org/officeDocument/2006/relationships/hyperlink" Target="https://mentor.ieee.org/802.18/dcn/21/18-21-0039-00-0000-ieee-802-viewpoints-on-wrc-23-agenda-item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urldefense.com/v3/__https:/www.federalregister.gov/d/2021-12947?utm_source=federalregister.gov&amp;utm_medium=email&amp;utm_campaign=subscription*mailing*list__;Kys!!F7jv3iA!lmcMBhrlvvWSrLDNrf0gA45yqCNXkS6BAZpl7YzmAiXnYjirS_Mc1dmS6mbrSzEjRA$" TargetMode="External"/><Relationship Id="rId3" Type="http://schemas.openxmlformats.org/officeDocument/2006/relationships/hyperlink" Target="https://urldefense.com/v3/__https:/www.federalregister.gov/documents/2021/06/10/2021-11063/allocation-of-spectrum-for-non-federal-space-launch-operations?utm_campaign=subscription*mailing*list&amp;utm_source=federalregister.gov&amp;utm_medium=email__;Kys!!F7jv3iA!kxFpaFesaLb0jtRneMv9R1lRJzXIeSiFxtOtrOKdDFxygjYmK9myrwzxuHZCA_6D9g$" TargetMode="External"/><Relationship Id="rId7" Type="http://schemas.openxmlformats.org/officeDocument/2006/relationships/hyperlink" Target="https://urldefense.com/v3/__https:/www.govinfo.gov/content/pkg/FR-2021-06-22/pdf/2021-12947.pdf?utm_campaign=subscription*mailing*list&amp;utm_source=federalregister.gov&amp;utm_medium=email__;Kys!!F7jv3iA!lmcMBhrlvvWSrLDNrf0gA45yqCNXkS6BAZpl7YzmAiXnYjirS_Mc1dmS6mZ3gqSYvQ$"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6/22/2021-12947/expanding-flexible-use-of-the-122-127-ghz-band?utm_campaign=subscription*mailing*list&amp;utm_source=federalregister.gov&amp;utm_medium=email__;Kys!!F7jv3iA!lmcMBhrlvvWSrLDNrf0gA45yqCNXkS6BAZpl7YzmAiXnYjirS_Mc1dmS6mYY896wbg$" TargetMode="External"/><Relationship Id="rId5" Type="http://schemas.openxmlformats.org/officeDocument/2006/relationships/hyperlink" Target="https://urldefense.com/v3/__https:/www.federalregister.gov/d/2021-11063?utm_campaign=subscription*mailing*list&amp;utm_source=federalregister.gov&amp;utm_medium=email__;Kys!!F7jv3iA!kxFpaFesaLb0jtRneMv9R1lRJzXIeSiFxtOtrOKdDFxygjYmK9myrwzxuHauU-4wzA$" TargetMode="External"/><Relationship Id="rId4" Type="http://schemas.openxmlformats.org/officeDocument/2006/relationships/hyperlink" Target="https://urldefense.com/v3/__https:/www.govinfo.gov/content/pkg/FR-2021-06-10/pdf/2021-11063.pdf?utm_campaign=subscription*mailing*list&amp;utm_source=federalregister.gov&amp;utm_medium=email__;Kys!!F7jv3iA!kxFpaFesaLb0jtRneMv9R1lRJzXIeSiFxtOtrOKdDFxygjYmK9myrwzxuHZCkZFdW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www.fcc.gov/document/fcc-announces-tentative-agenda-july-open-meeting-8__;!!F7jv3iA!iHSNDjm_0wQnPNpjM0_urBR1YgYnCXA02Aa3pUkbzQ5nksw-fG7CyqIZkPEMUrhBvA$"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urldefense.com/v3/__https:/mentor.ieee.org/802.18/dcn/21/18-21-0079-00-0000-fcc-nprm-allowing-expanded-flexibility-for-radar-operation-in-57-64-ghz-band.docx__;!!F7jv3iA!iHSNDjm_0wQnPNpjM0_urBR1YgYnCXA02Aa3pUkbzQ5nksw-fG7CyqIZkPEzErWp_g$" TargetMode="External"/><Relationship Id="rId4" Type="http://schemas.openxmlformats.org/officeDocument/2006/relationships/hyperlink" Target="https://docs.fcc.gov/public/attachments/DOC-373482A1.pdf" TargetMode="External"/></Relationships>
</file>

<file path=ppt/slides/_rels/slide21.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73-00-0000-minutes-17ju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24jun21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Is the EC 6 GHz Decision on the OJEU yet? needs to be translated to all the languages, before posting</a:t>
            </a:r>
          </a:p>
          <a:p>
            <a:pPr lvl="1">
              <a:spcBef>
                <a:spcPts val="0"/>
              </a:spcBef>
              <a:buFont typeface="Arial" panose="020B0604020202020204" pitchFamily="34" charset="0"/>
              <a:buChar char="•"/>
            </a:pPr>
            <a:r>
              <a:rPr lang="en-US" sz="1400" dirty="0">
                <a:solidFill>
                  <a:schemeClr val="tx1"/>
                </a:solidFill>
                <a:hlinkClick r:id="rId6"/>
              </a:rPr>
              <a:t>https://digital-strategy.ec.europa.eu/en/library/6ghz-harmonisation-decision-more-spectrum-available-better-and-faster-wi-fi</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Annex 3 is there, RLAN in 5945-6425 not to be disadvantaged, by any “new” services in or get into the band.  The protection status is higher than UWB.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sz="1800" dirty="0">
                <a:solidFill>
                  <a:schemeClr val="tx1"/>
                </a:solidFill>
                <a:sym typeface="Wingdings" panose="05000000000000000000" pitchFamily="2" charset="2"/>
              </a:rPr>
              <a:t>call #110 18-25jun21  9-18:00cest   </a:t>
            </a:r>
            <a:r>
              <a:rPr lang="en-US" sz="1800" dirty="0">
                <a:solidFill>
                  <a:schemeClr val="tx1"/>
                </a:solidFill>
                <a:sym typeface="Wingdings" panose="05000000000000000000" pitchFamily="2" charset="2"/>
                <a:hlinkClick r:id="rId8"/>
              </a:rPr>
              <a:t>(BRAN#110)</a:t>
            </a:r>
            <a:r>
              <a:rPr lang="en-US" sz="1800" dirty="0">
                <a:solidFill>
                  <a:schemeClr val="tx1"/>
                </a:solidFill>
                <a:sym typeface="Wingdings" panose="05000000000000000000" pitchFamily="2" charset="2"/>
              </a:rPr>
              <a:t> </a:t>
            </a:r>
          </a:p>
          <a:p>
            <a:pPr lvl="1">
              <a:spcBef>
                <a:spcPts val="0"/>
              </a:spcBef>
              <a:buFont typeface="Arial" panose="020B0604020202020204" pitchFamily="34" charset="0"/>
              <a:buChar char="•"/>
            </a:pPr>
            <a:r>
              <a:rPr lang="en-US" sz="1600" i="0" dirty="0">
                <a:solidFill>
                  <a:srgbClr val="222222"/>
                </a:solidFill>
                <a:effectLst/>
              </a:rPr>
              <a:t>For those with an ETSI account or access to .11 private area there is a clean next draft of the  6 GHz standard,  </a:t>
            </a:r>
            <a:endParaRPr lang="en-US" sz="1600" dirty="0">
              <a:solidFill>
                <a:srgbClr val="222222"/>
              </a:solidFill>
            </a:endParaRPr>
          </a:p>
          <a:p>
            <a:pPr lvl="2">
              <a:spcBef>
                <a:spcPts val="0"/>
              </a:spcBef>
              <a:buFont typeface="Arial" panose="020B0604020202020204" pitchFamily="34" charset="0"/>
              <a:buChar char="•"/>
            </a:pPr>
            <a:r>
              <a:rPr lang="en-US" sz="1600" u="sng" dirty="0">
                <a:solidFill>
                  <a:srgbClr val="0000FF"/>
                </a:solidFill>
                <a:effectLst/>
                <a:ea typeface="Calibri" panose="020F0502020204030204" pitchFamily="34" charset="0"/>
                <a:hlinkClick r:id="rId9"/>
              </a:rPr>
              <a:t>BRAN(21)110053r1 - Clean proposal for EN 303 687 v0.0.13</a:t>
            </a:r>
            <a:endParaRPr lang="en-US" sz="1600" dirty="0">
              <a:solidFill>
                <a:srgbClr val="222222"/>
              </a:solidFill>
            </a:endParaRPr>
          </a:p>
          <a:p>
            <a:pPr lvl="1">
              <a:spcBef>
                <a:spcPts val="0"/>
              </a:spcBef>
              <a:buFont typeface="Arial" panose="020B0604020202020204" pitchFamily="34" charset="0"/>
              <a:buChar char="•"/>
            </a:pPr>
            <a:r>
              <a:rPr lang="en-US" sz="1600" i="0" dirty="0">
                <a:solidFill>
                  <a:srgbClr val="222222"/>
                </a:solidFill>
                <a:effectLst/>
              </a:rPr>
              <a:t>CDC and test of CDC </a:t>
            </a:r>
            <a:r>
              <a:rPr lang="en-US" sz="1600" dirty="0">
                <a:solidFill>
                  <a:srgbClr val="222222"/>
                </a:solidFill>
              </a:rPr>
              <a:t>document still being worked, </a:t>
            </a:r>
            <a:r>
              <a:rPr lang="en-US" sz="1600" i="0" dirty="0">
                <a:solidFill>
                  <a:srgbClr val="222222"/>
                </a:solidFill>
                <a:effectLst/>
              </a:rPr>
              <a:t>RFC 5985, HART.  </a:t>
            </a:r>
            <a:r>
              <a:rPr lang="en-US" sz="1600" dirty="0">
                <a:solidFill>
                  <a:srgbClr val="222222"/>
                </a:solidFill>
              </a:rPr>
              <a:t>Will be an Annex in the 5 GHz standard. </a:t>
            </a:r>
            <a:endParaRPr lang="en-US" sz="1600" i="0" dirty="0">
              <a:solidFill>
                <a:srgbClr val="222222"/>
              </a:solidFill>
              <a:effectLst/>
            </a:endParaRPr>
          </a:p>
          <a:p>
            <a:pPr lvl="1">
              <a:spcBef>
                <a:spcPts val="0"/>
              </a:spcBef>
              <a:buFont typeface="Arial" panose="020B0604020202020204" pitchFamily="34" charset="0"/>
              <a:buChar char="•"/>
            </a:pPr>
            <a:r>
              <a:rPr lang="en-US" sz="1600" dirty="0">
                <a:solidFill>
                  <a:srgbClr val="222222"/>
                </a:solidFill>
              </a:rPr>
              <a:t>In the 6 GHz </a:t>
            </a:r>
            <a:r>
              <a:rPr lang="en-US" sz="1600" i="0" dirty="0">
                <a:solidFill>
                  <a:srgbClr val="222222"/>
                </a:solidFill>
                <a:effectLst/>
              </a:rPr>
              <a:t>Standard </a:t>
            </a:r>
            <a:r>
              <a:rPr lang="en-US" sz="1600" dirty="0">
                <a:solidFill>
                  <a:srgbClr val="222222"/>
                </a:solidFill>
              </a:rPr>
              <a:t>CDC</a:t>
            </a:r>
            <a:r>
              <a:rPr lang="en-US" sz="1600" i="0" dirty="0">
                <a:solidFill>
                  <a:srgbClr val="222222"/>
                </a:solidFill>
                <a:effectLst/>
              </a:rPr>
              <a:t> will be in Notes.   </a:t>
            </a:r>
            <a:r>
              <a:rPr lang="en-US" sz="1600" b="1" i="0" dirty="0">
                <a:solidFill>
                  <a:srgbClr val="222222"/>
                </a:solidFill>
                <a:effectLst/>
              </a:rPr>
              <a:t>Note the differences of 5GHz and 6GHz docs and philosophies. </a:t>
            </a:r>
          </a:p>
          <a:p>
            <a:pPr lvl="1">
              <a:spcBef>
                <a:spcPts val="0"/>
              </a:spcBef>
              <a:buFont typeface="Arial" panose="020B0604020202020204" pitchFamily="34" charset="0"/>
              <a:buChar char="•"/>
            </a:pPr>
            <a:r>
              <a:rPr lang="en-US" sz="1600" i="0" dirty="0">
                <a:solidFill>
                  <a:srgbClr val="222222"/>
                </a:solidFill>
                <a:effectLst/>
              </a:rPr>
              <a:t>New clean draft of the 5GHz Standard should be out by end of meeting #110, tomorrow. </a:t>
            </a:r>
          </a:p>
          <a:p>
            <a:pPr lvl="1">
              <a:spcBef>
                <a:spcPts val="0"/>
              </a:spcBef>
              <a:buFont typeface="Arial" panose="020B0604020202020204" pitchFamily="34" charset="0"/>
              <a:buChar char="•"/>
            </a:pPr>
            <a:r>
              <a:rPr lang="en-US" sz="1600" dirty="0">
                <a:solidFill>
                  <a:srgbClr val="222222"/>
                </a:solidFill>
              </a:rPr>
              <a:t>Later input:  ad </a:t>
            </a:r>
            <a:r>
              <a:rPr lang="en-US" sz="1600" dirty="0" err="1">
                <a:solidFill>
                  <a:srgbClr val="222222"/>
                </a:solidFill>
              </a:rPr>
              <a:t>hocs</a:t>
            </a:r>
            <a:r>
              <a:rPr lang="en-US" sz="1600" dirty="0">
                <a:solidFill>
                  <a:srgbClr val="222222"/>
                </a:solidFill>
              </a:rPr>
              <a:t> 01,02,06sept21 on 6GHz EN 303 867;  and 07sep21 on White Space Devices EN 301 598 </a:t>
            </a:r>
            <a:endParaRPr lang="en-US" sz="1600" i="0" dirty="0">
              <a:solidFill>
                <a:srgbClr val="222222"/>
              </a:solidFill>
              <a:effectLst/>
            </a:endParaRPr>
          </a:p>
          <a:p>
            <a:pPr lvl="1">
              <a:spcBef>
                <a:spcPts val="0"/>
              </a:spcBef>
              <a:buFont typeface="Arial" panose="020B0604020202020204" pitchFamily="34" charset="0"/>
              <a:buChar char="•"/>
            </a:pPr>
            <a:r>
              <a:rPr lang="en-US" sz="1400" i="0" dirty="0">
                <a:solidFill>
                  <a:srgbClr val="222222"/>
                </a:solidFill>
                <a:effectLst/>
              </a:rPr>
              <a:t>17jun: New very full agenda is coming, start election of ETSI BRAN chair in this meeting.  Current Chair started mid-term due to retirement of previous chair. </a:t>
            </a:r>
          </a:p>
          <a:p>
            <a:pPr lvl="2">
              <a:spcBef>
                <a:spcPts val="0"/>
              </a:spcBef>
              <a:buFont typeface="Arial" panose="020B0604020202020204" pitchFamily="34" charset="0"/>
              <a:buChar char="•"/>
            </a:pPr>
            <a:r>
              <a:rPr lang="en-US" sz="1400" dirty="0">
                <a:solidFill>
                  <a:srgbClr val="222222"/>
                </a:solidFill>
              </a:rPr>
              <a:t>5, 6, 60 GHz, papers, with CDC in the 5.8GHz band, </a:t>
            </a:r>
          </a:p>
          <a:p>
            <a:pPr lvl="2">
              <a:spcBef>
                <a:spcPts val="0"/>
              </a:spcBef>
              <a:buFont typeface="Arial" panose="020B0604020202020204" pitchFamily="34" charset="0"/>
              <a:buChar char="•"/>
            </a:pPr>
            <a:r>
              <a:rPr lang="en-US" sz="1400" dirty="0">
                <a:solidFill>
                  <a:srgbClr val="222222"/>
                </a:solidFill>
              </a:rPr>
              <a:t>6 GHz new paper on client-to-client communications</a:t>
            </a:r>
          </a:p>
          <a:p>
            <a:pPr lvl="2">
              <a:spcBef>
                <a:spcPts val="0"/>
              </a:spcBef>
              <a:buFont typeface="Arial" panose="020B0604020202020204" pitchFamily="34" charset="0"/>
              <a:buChar char="•"/>
            </a:pPr>
            <a:r>
              <a:rPr lang="en-US" sz="1400" dirty="0">
                <a:solidFill>
                  <a:srgbClr val="222222"/>
                </a:solidFill>
              </a:rPr>
              <a:t>Then input on multi-AP systems for consumer use (“home mesh”, not the typical mesh, nor multiple-APs feeding a single STA.  stay tuned for better detail)   (4 contributions).  </a:t>
            </a:r>
            <a:r>
              <a:rPr lang="en-US" sz="1400" dirty="0">
                <a:solidFill>
                  <a:schemeClr val="tx1"/>
                </a:solidFill>
              </a:rPr>
              <a:t>The document is TS 103 754.</a:t>
            </a:r>
          </a:p>
          <a:p>
            <a:pPr lvl="3">
              <a:spcBef>
                <a:spcPts val="0"/>
              </a:spcBef>
              <a:buFont typeface="Arial" panose="020B0604020202020204" pitchFamily="34" charset="0"/>
              <a:buChar char="•"/>
            </a:pPr>
            <a:r>
              <a:rPr lang="en-US" sz="1400" dirty="0">
                <a:solidFill>
                  <a:schemeClr val="tx1"/>
                </a:solidFill>
              </a:rPr>
              <a:t>BRAN is calling the Mesh AP work: "BRAN MAP Performance testing" ("BRAN Multiple Access Points Performance Testing") - WI: DTS/BRAN-230027.  </a:t>
            </a:r>
          </a:p>
          <a:p>
            <a:pPr lvl="1">
              <a:spcBef>
                <a:spcPts val="0"/>
              </a:spcBef>
              <a:buFont typeface="Arial" panose="020B0604020202020204" pitchFamily="34" charset="0"/>
              <a:buChar char="•"/>
            </a:pPr>
            <a:r>
              <a:rPr lang="en-US" sz="1800" i="0" dirty="0">
                <a:solidFill>
                  <a:srgbClr val="222222"/>
                </a:solidFill>
                <a:effectLst/>
              </a:rPr>
              <a:t> </a:t>
            </a: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 (CDC)</a:t>
            </a:r>
            <a:endParaRPr lang="en-US" sz="1400" b="0" dirty="0">
              <a:solidFill>
                <a:schemeClr val="tx1"/>
              </a:solidFill>
              <a:effectLst/>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10"/>
              </a:rPr>
              <a:t>&lt;ERM&gt;</a:t>
            </a:r>
            <a:r>
              <a:rPr lang="en-US" sz="1600" b="0" dirty="0"/>
              <a:t> </a:t>
            </a:r>
            <a:r>
              <a:rPr lang="en-US" sz="1600" dirty="0">
                <a:solidFill>
                  <a:schemeClr val="tx1"/>
                </a:solidFill>
              </a:rPr>
              <a:t>next meeting #74b 23jun21-25oct21, correspondence ; #75 26-29oct21</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11"/>
              </a:rPr>
              <a:t>&lt;TG-11&gt;</a:t>
            </a:r>
            <a:r>
              <a:rPr lang="en-US" altLang="en-US" sz="1600" b="0" dirty="0"/>
              <a:t>  </a:t>
            </a:r>
            <a:r>
              <a:rPr lang="en-US" sz="1600" dirty="0">
                <a:solidFill>
                  <a:schemeClr val="tx1"/>
                </a:solidFill>
              </a:rPr>
              <a:t>next meeting #56 17jun21</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600" b="0" i="0" dirty="0">
                <a:solidFill>
                  <a:schemeClr val="tx1"/>
                </a:solidFill>
                <a:effectLst/>
              </a:rPr>
              <a:t> </a:t>
            </a: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600" dirty="0">
                <a:solidFill>
                  <a:schemeClr val="tx1"/>
                </a:solidFill>
              </a:rPr>
              <a:t>nothing was shared.  </a:t>
            </a:r>
          </a:p>
          <a:p>
            <a:pPr lvl="1">
              <a:spcBef>
                <a:spcPts val="0"/>
              </a:spcBef>
              <a:buFont typeface="Arial" panose="020B0604020202020204" pitchFamily="34" charset="0"/>
              <a:buChar char="•"/>
            </a:pPr>
            <a:r>
              <a:rPr lang="en-US" sz="1600" dirty="0">
                <a:solidFill>
                  <a:schemeClr val="tx1"/>
                </a:solidFill>
              </a:rPr>
              <a:t>17jun: New rapporteur from France, this will affect style and substance. </a:t>
            </a:r>
          </a:p>
          <a:p>
            <a:pPr lvl="3">
              <a:spcBef>
                <a:spcPts val="0"/>
              </a:spcBef>
              <a:buFont typeface="Arial" panose="020B0604020202020204" pitchFamily="34" charset="0"/>
              <a:buChar char="•"/>
            </a:pPr>
            <a:r>
              <a:rPr lang="en-US" dirty="0">
                <a:solidFill>
                  <a:schemeClr val="tx1"/>
                </a:solidFill>
              </a:rPr>
              <a:t>FAUSSURIER Emmanuel via Fm-57 &lt;fm-57@list.cept.org&gt;</a:t>
            </a:r>
          </a:p>
          <a:p>
            <a:pPr lvl="2">
              <a:spcBef>
                <a:spcPts val="0"/>
              </a:spcBef>
              <a:buFont typeface="Arial" panose="020B0604020202020204" pitchFamily="34" charset="0"/>
              <a:buChar char="•"/>
            </a:pPr>
            <a:r>
              <a:rPr lang="en-US" sz="1600" dirty="0">
                <a:solidFill>
                  <a:schemeClr val="tx1"/>
                </a:solidFill>
              </a:rPr>
              <a:t>Side item UK is out now and FM57 (and other groups) working through that.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1125200" cy="5439152"/>
          </a:xfrm>
        </p:spPr>
        <p:txBody>
          <a:bodyPr/>
          <a:lstStyle/>
          <a:p>
            <a:pPr marL="0" marR="0">
              <a:spcBef>
                <a:spcPts val="0"/>
              </a:spcBef>
              <a:spcAft>
                <a:spcPts val="0"/>
              </a:spcAft>
              <a:buFont typeface="Arial" panose="020B0604020202020204" pitchFamily="34" charset="0"/>
              <a:buChar char="•"/>
            </a:pPr>
            <a:r>
              <a:rPr lang="en-US" sz="1600" u="none" strike="noStrike" baseline="0" dirty="0">
                <a:solidFill>
                  <a:schemeClr val="tx1"/>
                </a:solidFill>
              </a:rPr>
              <a:t>Saudi Arabia – CITC -  </a:t>
            </a:r>
            <a:r>
              <a:rPr lang="en-US" sz="1600" dirty="0">
                <a:effectLst/>
                <a:ea typeface="Calibri" panose="020F0502020204030204" pitchFamily="34" charset="0"/>
              </a:rPr>
              <a:t>here is the consultation, 21/0074, we were watching out for </a:t>
            </a:r>
          </a:p>
          <a:p>
            <a:pPr marL="400050" lvl="1">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mentor:   </a:t>
            </a:r>
            <a:r>
              <a:rPr lang="en-US" sz="14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4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to (</a:t>
            </a:r>
            <a:r>
              <a:rPr lang="en-US" sz="16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600" dirty="0">
                <a:effectLst/>
                <a:latin typeface="Times New Roman" panose="02020603050405020304" pitchFamily="18" charset="0"/>
                <a:ea typeface="SimSun" panose="02010600030101010101" pitchFamily="2" charset="-122"/>
              </a:rPr>
              <a:t>).</a:t>
            </a:r>
          </a:p>
          <a:p>
            <a:pPr marL="800100" lvl="2">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800100" lvl="2">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400" dirty="0" err="1">
                <a:solidFill>
                  <a:schemeClr val="tx1"/>
                </a:solidFill>
                <a:effectLst/>
                <a:ea typeface="Calibri" panose="020F0502020204030204" pitchFamily="34" charset="0"/>
              </a:rPr>
              <a:t>WiFi</a:t>
            </a:r>
            <a:r>
              <a:rPr lang="en-US" sz="1400" dirty="0">
                <a:solidFill>
                  <a:schemeClr val="tx1"/>
                </a:solidFill>
                <a:effectLst/>
                <a:ea typeface="Calibri" panose="020F0502020204030204" pitchFamily="34" charset="0"/>
              </a:rPr>
              <a:t> - 6e), </a:t>
            </a:r>
            <a:r>
              <a:rPr lang="en-US" sz="1400" dirty="0" err="1">
                <a:solidFill>
                  <a:schemeClr val="tx1"/>
                </a:solidFill>
                <a:effectLst/>
                <a:ea typeface="Calibri" panose="020F0502020204030204" pitchFamily="34" charset="0"/>
              </a:rPr>
              <a:t>WiGig</a:t>
            </a:r>
            <a:r>
              <a:rPr lang="en-US" sz="1400" dirty="0">
                <a:solidFill>
                  <a:schemeClr val="tx1"/>
                </a:solidFill>
                <a:effectLst/>
                <a:ea typeface="Calibri" panose="020F0502020204030204" pitchFamily="34" charset="0"/>
              </a:rPr>
              <a:t> technology, virtual and augmented reality (VR / AR) and Internet of Things (IoT).</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Any input/feedback on this </a:t>
            </a:r>
            <a:r>
              <a:rPr lang="en-US" sz="1600" dirty="0" err="1">
                <a:solidFill>
                  <a:schemeClr val="tx1"/>
                </a:solidFill>
                <a:ea typeface="Calibri" panose="020F0502020204030204" pitchFamily="34" charset="0"/>
                <a:cs typeface="Times New Roman" panose="02020603050405020304" pitchFamily="18" charset="0"/>
              </a:rPr>
              <a:t>consultation?___none</a:t>
            </a:r>
            <a:r>
              <a:rPr lang="en-US" sz="1600" dirty="0">
                <a:solidFill>
                  <a:schemeClr val="tx1"/>
                </a:solidFill>
                <a:ea typeface="Calibri" panose="020F0502020204030204" pitchFamily="34" charset="0"/>
                <a:cs typeface="Times New Roman" panose="02020603050405020304" pitchFamily="18" charset="0"/>
              </a:rPr>
              <a:t> – will drop from weekly__</a:t>
            </a:r>
            <a:endParaRPr lang="en-US" sz="16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Mexico consultation has delayed the close, either a 10,  20 or 30 days.  30 days would be 05August.</a:t>
            </a:r>
          </a:p>
          <a:p>
            <a:pPr marL="400050" lvl="1">
              <a:spcBef>
                <a:spcPts val="0"/>
              </a:spcBef>
              <a:spcAft>
                <a:spcPts val="0"/>
              </a:spcAft>
              <a:buFont typeface="Arial" panose="020B0604020202020204" pitchFamily="34" charset="0"/>
              <a:buChar char="•"/>
            </a:pPr>
            <a:r>
              <a:rPr lang="en-US" sz="1400" b="0" u="none" strike="noStrike" baseline="0" dirty="0">
                <a:solidFill>
                  <a:schemeClr val="tx1"/>
                </a:solidFill>
              </a:rPr>
              <a:t>Mexico – IFT – </a:t>
            </a:r>
            <a:r>
              <a:rPr lang="en-US" sz="1400" b="0" i="0" dirty="0">
                <a:solidFill>
                  <a:srgbClr val="000000"/>
                </a:solidFill>
                <a:effectLst/>
              </a:rPr>
              <a:t>Public Consultation on the Preliminary Draft Agreement whereby which the plenary of the Federal Telecommunications Institute classifies the frequency band 5925-7125 MHz as a free spectrum and issues the technical operating conditions of the band</a:t>
            </a:r>
            <a:endParaRPr lang="en-US" sz="1400" b="0" i="0" dirty="0">
              <a:solidFill>
                <a:srgbClr val="2F5496"/>
              </a:solidFill>
              <a:effectLst/>
            </a:endParaRPr>
          </a:p>
          <a:p>
            <a:pPr lvl="1">
              <a:spcBef>
                <a:spcPts val="0"/>
              </a:spcBef>
              <a:spcAft>
                <a:spcPts val="0"/>
              </a:spcAft>
              <a:buFont typeface="Arial" panose="020B0604020202020204" pitchFamily="34" charset="0"/>
              <a:buChar char="•"/>
              <a:tabLst>
                <a:tab pos="457200" algn="l"/>
              </a:tabLst>
            </a:pPr>
            <a:r>
              <a:rPr lang="en-US" sz="1400" dirty="0">
                <a:solidFill>
                  <a:schemeClr val="tx1"/>
                </a:solidFill>
              </a:rPr>
              <a:t>Rules for LPI over 1200MHz; VLP is also across the 1200 MHz, not like USA. </a:t>
            </a:r>
          </a:p>
          <a:p>
            <a:pPr lvl="1">
              <a:spcBef>
                <a:spcPts val="0"/>
              </a:spcBef>
              <a:spcAft>
                <a:spcPts val="0"/>
              </a:spcAft>
              <a:buFont typeface="Arial" panose="020B0604020202020204" pitchFamily="34" charset="0"/>
              <a:buChar char="•"/>
              <a:tabLst>
                <a:tab pos="457200" algn="l"/>
              </a:tabLst>
            </a:pPr>
            <a:r>
              <a:rPr lang="en-US" sz="1400" b="0" i="0" dirty="0">
                <a:solidFill>
                  <a:srgbClr val="222222"/>
                </a:solidFill>
                <a:effectLst/>
              </a:rPr>
              <a:t>Link to Mexico IFT website announcement and document links: (in Spanish).  Was to close 24 June. </a:t>
            </a:r>
          </a:p>
          <a:p>
            <a:pPr lvl="1">
              <a:spcBef>
                <a:spcPts val="0"/>
              </a:spcBef>
              <a:spcAft>
                <a:spcPts val="0"/>
              </a:spcAft>
              <a:buFont typeface="Arial" panose="020B0604020202020204" pitchFamily="34" charset="0"/>
              <a:buChar char="•"/>
              <a:tabLst>
                <a:tab pos="457200" algn="l"/>
              </a:tabLst>
            </a:pPr>
            <a:r>
              <a:rPr lang="en-US" sz="1400" b="0" i="0" dirty="0">
                <a:solidFill>
                  <a:srgbClr val="1155CC"/>
                </a:solidFill>
                <a:effectLst/>
                <a:hlinkClick r:id="rId6"/>
              </a:rPr>
              <a:t>Consulta </a:t>
            </a:r>
            <a:r>
              <a:rPr lang="en-US" sz="1400" b="0" i="0" dirty="0" err="1">
                <a:solidFill>
                  <a:srgbClr val="1155CC"/>
                </a:solidFill>
                <a:effectLst/>
                <a:hlinkClick r:id="rId6"/>
              </a:rPr>
              <a:t>Pública</a:t>
            </a:r>
            <a:r>
              <a:rPr lang="en-US" sz="1400" b="0" i="0" dirty="0">
                <a:solidFill>
                  <a:srgbClr val="1155CC"/>
                </a:solidFill>
                <a:effectLst/>
                <a:hlinkClick r:id="rId6"/>
              </a:rPr>
              <a:t> </a:t>
            </a:r>
            <a:r>
              <a:rPr lang="en-US" sz="1400" b="0" i="0" dirty="0" err="1">
                <a:solidFill>
                  <a:srgbClr val="1155CC"/>
                </a:solidFill>
                <a:effectLst/>
                <a:hlinkClick r:id="rId6"/>
              </a:rPr>
              <a:t>sobre</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Anteproyecto</a:t>
            </a:r>
            <a:r>
              <a:rPr lang="en-US" sz="1400" b="0" i="0" dirty="0">
                <a:solidFill>
                  <a:srgbClr val="1155CC"/>
                </a:solidFill>
                <a:effectLst/>
                <a:hlinkClick r:id="rId6"/>
              </a:rPr>
              <a:t> de </a:t>
            </a:r>
            <a:r>
              <a:rPr lang="en-US" sz="1400" b="0" i="0" dirty="0" err="1">
                <a:solidFill>
                  <a:srgbClr val="1155CC"/>
                </a:solidFill>
                <a:effectLst/>
                <a:hlinkClick r:id="rId6"/>
              </a:rPr>
              <a:t>Acuerdo</a:t>
            </a:r>
            <a:r>
              <a:rPr lang="en-US" sz="1400" b="0" i="0" dirty="0">
                <a:solidFill>
                  <a:srgbClr val="1155CC"/>
                </a:solidFill>
                <a:effectLst/>
                <a:hlinkClick r:id="rId6"/>
              </a:rPr>
              <a:t> </a:t>
            </a:r>
            <a:r>
              <a:rPr lang="en-US" sz="1400" b="0" i="0" dirty="0" err="1">
                <a:solidFill>
                  <a:srgbClr val="1155CC"/>
                </a:solidFill>
                <a:effectLst/>
                <a:hlinkClick r:id="rId6"/>
              </a:rPr>
              <a:t>mediante</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cual</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Pleno</a:t>
            </a:r>
            <a:r>
              <a:rPr lang="en-US" sz="1400" b="0" i="0" dirty="0">
                <a:solidFill>
                  <a:srgbClr val="1155CC"/>
                </a:solidFill>
                <a:effectLst/>
                <a:hlinkClick r:id="rId6"/>
              </a:rPr>
              <a:t> del Instituto Federal de </a:t>
            </a:r>
            <a:r>
              <a:rPr lang="en-US" sz="1400" b="0" i="0" dirty="0" err="1">
                <a:solidFill>
                  <a:srgbClr val="1155CC"/>
                </a:solidFill>
                <a:effectLst/>
                <a:hlinkClick r:id="rId6"/>
              </a:rPr>
              <a:t>Telecomunicaciones</a:t>
            </a:r>
            <a:r>
              <a:rPr lang="en-US" sz="1400" b="0" i="0" dirty="0">
                <a:solidFill>
                  <a:srgbClr val="1155CC"/>
                </a:solidFill>
                <a:effectLst/>
                <a:hlinkClick r:id="rId6"/>
              </a:rPr>
              <a:t> </a:t>
            </a:r>
            <a:r>
              <a:rPr lang="en-US" sz="1400" b="0" i="0" dirty="0" err="1">
                <a:solidFill>
                  <a:srgbClr val="1155CC"/>
                </a:solidFill>
                <a:effectLst/>
                <a:hlinkClick r:id="rId6"/>
              </a:rPr>
              <a:t>clasifica</a:t>
            </a:r>
            <a:r>
              <a:rPr lang="en-US" sz="1400" b="0" i="0" dirty="0">
                <a:solidFill>
                  <a:srgbClr val="1155CC"/>
                </a:solidFill>
                <a:effectLst/>
                <a:hlinkClick r:id="rId6"/>
              </a:rPr>
              <a:t> la </a:t>
            </a:r>
            <a:r>
              <a:rPr lang="en-US" sz="1400" b="0" i="0" dirty="0" err="1">
                <a:solidFill>
                  <a:srgbClr val="1155CC"/>
                </a:solidFill>
                <a:effectLst/>
                <a:hlinkClick r:id="rId6"/>
              </a:rPr>
              <a:t>banda</a:t>
            </a:r>
            <a:r>
              <a:rPr lang="en-US" sz="1400" b="0" i="0" dirty="0">
                <a:solidFill>
                  <a:srgbClr val="1155CC"/>
                </a:solidFill>
                <a:effectLst/>
                <a:hlinkClick r:id="rId6"/>
              </a:rPr>
              <a:t> de </a:t>
            </a:r>
            <a:r>
              <a:rPr lang="en-US" sz="1400" b="0" i="0" dirty="0" err="1">
                <a:solidFill>
                  <a:srgbClr val="1155CC"/>
                </a:solidFill>
                <a:effectLst/>
                <a:hlinkClick r:id="rId6"/>
              </a:rPr>
              <a:t>frecuencias</a:t>
            </a:r>
            <a:r>
              <a:rPr lang="en-US" sz="1400" b="0" i="0" dirty="0">
                <a:solidFill>
                  <a:srgbClr val="1155CC"/>
                </a:solidFill>
                <a:effectLst/>
                <a:hlinkClick r:id="rId6"/>
              </a:rPr>
              <a:t> 5925-7125 MHz </a:t>
            </a:r>
            <a:r>
              <a:rPr lang="en-US" sz="1400" b="0" i="0" dirty="0" err="1">
                <a:solidFill>
                  <a:srgbClr val="1155CC"/>
                </a:solidFill>
                <a:effectLst/>
                <a:hlinkClick r:id="rId6"/>
              </a:rPr>
              <a:t>como</a:t>
            </a:r>
            <a:r>
              <a:rPr lang="en-US" sz="1400" b="0" i="0" dirty="0">
                <a:solidFill>
                  <a:srgbClr val="1155CC"/>
                </a:solidFill>
                <a:effectLst/>
                <a:hlinkClick r:id="rId6"/>
              </a:rPr>
              <a:t> </a:t>
            </a:r>
            <a:r>
              <a:rPr lang="en-US" sz="1400" b="0" i="0" dirty="0" err="1">
                <a:solidFill>
                  <a:srgbClr val="1155CC"/>
                </a:solidFill>
                <a:effectLst/>
                <a:hlinkClick r:id="rId6"/>
              </a:rPr>
              <a:t>espectro</a:t>
            </a:r>
            <a:r>
              <a:rPr lang="en-US" sz="1400" b="0" i="0" dirty="0">
                <a:solidFill>
                  <a:srgbClr val="1155CC"/>
                </a:solidFill>
                <a:effectLst/>
                <a:hlinkClick r:id="rId6"/>
              </a:rPr>
              <a:t> libre y </a:t>
            </a:r>
            <a:r>
              <a:rPr lang="en-US" sz="1400" b="0" i="0" dirty="0" err="1">
                <a:solidFill>
                  <a:srgbClr val="1155CC"/>
                </a:solidFill>
                <a:effectLst/>
                <a:hlinkClick r:id="rId6"/>
              </a:rPr>
              <a:t>emite</a:t>
            </a:r>
            <a:r>
              <a:rPr lang="en-US" sz="1400" b="0" i="0" dirty="0">
                <a:solidFill>
                  <a:srgbClr val="1155CC"/>
                </a:solidFill>
                <a:effectLst/>
                <a:hlinkClick r:id="rId6"/>
              </a:rPr>
              <a:t> las </a:t>
            </a:r>
            <a:r>
              <a:rPr lang="en-US" sz="1400" b="0" i="0" dirty="0" err="1">
                <a:solidFill>
                  <a:srgbClr val="1155CC"/>
                </a:solidFill>
                <a:effectLst/>
                <a:hlinkClick r:id="rId6"/>
              </a:rPr>
              <a:t>condiciones</a:t>
            </a:r>
            <a:r>
              <a:rPr lang="en-US" sz="1400" b="0" i="0" dirty="0">
                <a:solidFill>
                  <a:srgbClr val="1155CC"/>
                </a:solidFill>
                <a:effectLst/>
                <a:hlinkClick r:id="rId6"/>
              </a:rPr>
              <a:t> </a:t>
            </a:r>
            <a:r>
              <a:rPr lang="en-US" sz="1400" b="0" i="0" dirty="0" err="1">
                <a:solidFill>
                  <a:srgbClr val="1155CC"/>
                </a:solidFill>
                <a:effectLst/>
                <a:hlinkClick r:id="rId6"/>
              </a:rPr>
              <a:t>técnicas</a:t>
            </a:r>
            <a:r>
              <a:rPr lang="en-US" sz="1400" b="0" i="0" dirty="0">
                <a:solidFill>
                  <a:srgbClr val="1155CC"/>
                </a:solidFill>
                <a:effectLst/>
                <a:hlinkClick r:id="rId6"/>
              </a:rPr>
              <a:t> de </a:t>
            </a:r>
            <a:r>
              <a:rPr lang="en-US" sz="1400" b="0" i="0" dirty="0" err="1">
                <a:solidFill>
                  <a:srgbClr val="1155CC"/>
                </a:solidFill>
                <a:effectLst/>
                <a:hlinkClick r:id="rId6"/>
              </a:rPr>
              <a:t>operación</a:t>
            </a:r>
            <a:r>
              <a:rPr lang="en-US" sz="1400" b="0" i="0" dirty="0">
                <a:solidFill>
                  <a:srgbClr val="1155CC"/>
                </a:solidFill>
                <a:effectLst/>
                <a:hlinkClick r:id="rId6"/>
              </a:rPr>
              <a:t> de la </a:t>
            </a:r>
            <a:r>
              <a:rPr lang="en-US" sz="1400" b="0" i="0" dirty="0" err="1">
                <a:solidFill>
                  <a:srgbClr val="1155CC"/>
                </a:solidFill>
                <a:effectLst/>
                <a:hlinkClick r:id="rId6"/>
              </a:rPr>
              <a:t>banda</a:t>
            </a:r>
            <a:r>
              <a:rPr lang="en-US" sz="1400" b="0" i="0" dirty="0">
                <a:solidFill>
                  <a:srgbClr val="1155CC"/>
                </a:solidFill>
                <a:effectLst/>
                <a:hlinkClick r:id="rId6"/>
              </a:rPr>
              <a:t> | Instituto Federal de </a:t>
            </a:r>
            <a:r>
              <a:rPr lang="en-US" sz="1400" b="0" i="0" dirty="0" err="1">
                <a:solidFill>
                  <a:srgbClr val="1155CC"/>
                </a:solidFill>
                <a:effectLst/>
                <a:hlinkClick r:id="rId6"/>
              </a:rPr>
              <a:t>Telecomunicaciones</a:t>
            </a:r>
            <a:r>
              <a:rPr lang="en-US" sz="1400" b="0" i="0" dirty="0">
                <a:solidFill>
                  <a:srgbClr val="1155CC"/>
                </a:solidFill>
                <a:effectLst/>
                <a:hlinkClick r:id="rId6"/>
              </a:rPr>
              <a:t> – IFT</a:t>
            </a:r>
            <a:endParaRPr lang="en-US" sz="1400" b="0" i="0" dirty="0">
              <a:solidFill>
                <a:srgbClr val="1155CC"/>
              </a:solidFill>
              <a:effectLst/>
            </a:endParaRPr>
          </a:p>
          <a:p>
            <a:pPr lvl="1">
              <a:spcBef>
                <a:spcPts val="0"/>
              </a:spcBef>
              <a:spcAft>
                <a:spcPts val="0"/>
              </a:spcAft>
              <a:buFont typeface="Arial" panose="020B0604020202020204" pitchFamily="34" charset="0"/>
              <a:buChar char="•"/>
              <a:tabLst>
                <a:tab pos="457200" algn="l"/>
              </a:tabLst>
            </a:pPr>
            <a:r>
              <a:rPr lang="en-US" sz="1400" dirty="0">
                <a:solidFill>
                  <a:schemeClr val="tx1"/>
                </a:solidFill>
              </a:rPr>
              <a:t>There is also a Frequency Table consultation also.  </a:t>
            </a:r>
          </a:p>
          <a:p>
            <a:pPr>
              <a:spcBef>
                <a:spcPts val="0"/>
              </a:spcBef>
              <a:spcAft>
                <a:spcPts val="0"/>
              </a:spcAft>
              <a:buFont typeface="Arial" panose="020B0604020202020204" pitchFamily="34" charset="0"/>
              <a:buChar char="•"/>
              <a:tabLst>
                <a:tab pos="457200" algn="l"/>
              </a:tabLst>
            </a:pPr>
            <a:r>
              <a:rPr lang="en-US" sz="1800" b="0" i="0" dirty="0">
                <a:solidFill>
                  <a:schemeClr val="tx1"/>
                </a:solidFill>
                <a:effectLst/>
              </a:rPr>
              <a:t>May have more on Mexico and what the delay will be, they are to decide on the 23</a:t>
            </a:r>
            <a:r>
              <a:rPr lang="en-US" sz="1800" b="0" i="0" baseline="30000" dirty="0">
                <a:solidFill>
                  <a:schemeClr val="tx1"/>
                </a:solidFill>
                <a:effectLst/>
              </a:rPr>
              <a:t>rd</a:t>
            </a:r>
            <a:r>
              <a:rPr lang="en-US" sz="1800" b="0" i="0" dirty="0">
                <a:solidFill>
                  <a:schemeClr val="tx1"/>
                </a:solidFill>
                <a:effectLst/>
              </a:rPr>
              <a:t>. _</a:t>
            </a:r>
            <a:r>
              <a:rPr lang="en-US" sz="1800" i="0" dirty="0">
                <a:solidFill>
                  <a:schemeClr val="tx1"/>
                </a:solidFill>
                <a:effectLst/>
              </a:rPr>
              <a:t>Moved to 05Aug21</a:t>
            </a:r>
            <a:r>
              <a:rPr lang="en-US" sz="1800" b="0" i="0" dirty="0">
                <a:solidFill>
                  <a:schemeClr val="tx1"/>
                </a:solidFill>
                <a:effectLst/>
              </a:rPr>
              <a:t>__</a:t>
            </a:r>
          </a:p>
          <a:p>
            <a:pPr>
              <a:spcBef>
                <a:spcPts val="0"/>
              </a:spcBef>
              <a:spcAft>
                <a:spcPts val="0"/>
              </a:spcAft>
              <a:buFont typeface="Arial" panose="020B0604020202020204" pitchFamily="34" charset="0"/>
              <a:buChar char="•"/>
              <a:tabLst>
                <a:tab pos="457200" algn="l"/>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If there is interest in 802.18 we can begin generating comments.</a:t>
            </a:r>
            <a:endParaRPr lang="en-US" sz="1800" b="0" i="0" dirty="0">
              <a:solidFill>
                <a:schemeClr val="tx1"/>
              </a:solidFill>
              <a:effectLst/>
            </a:endParaRP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Reminders from before: </a:t>
            </a:r>
          </a:p>
          <a:p>
            <a:pPr lvl="1">
              <a:buFont typeface="Arial" panose="020B0604020202020204" pitchFamily="34" charset="0"/>
              <a:buChar char="•"/>
            </a:pPr>
            <a:r>
              <a:rPr lang="en-US" sz="1400" b="0" u="none" strike="noStrike" baseline="0" dirty="0">
                <a:solidFill>
                  <a:schemeClr val="tx1"/>
                </a:solidFill>
              </a:rPr>
              <a:t>NZ – RSM – </a:t>
            </a:r>
            <a:r>
              <a:rPr lang="en-US" sz="1400" b="0" dirty="0"/>
              <a:t>has</a:t>
            </a:r>
            <a:r>
              <a:rPr lang="en-US" sz="1400" b="0" i="0" u="none" strike="noStrike" baseline="0" dirty="0">
                <a:solidFill>
                  <a:srgbClr val="000000"/>
                </a:solidFill>
              </a:rPr>
              <a:t> a consultation regarding their spectrum plan for future use of 5925 - 7125 MHz </a:t>
            </a:r>
            <a:r>
              <a:rPr lang="en-US" sz="1400" b="0" u="none" strike="noStrike" baseline="0" dirty="0">
                <a:solidFill>
                  <a:schemeClr val="tx1"/>
                </a:solidFill>
              </a:rPr>
              <a:t> </a:t>
            </a:r>
            <a:endParaRPr lang="en-US" sz="1400" dirty="0">
              <a:solidFill>
                <a:schemeClr val="tx1"/>
              </a:solidFill>
            </a:endParaRPr>
          </a:p>
          <a:p>
            <a:pPr lvl="2">
              <a:buFont typeface="Arial" panose="020B0604020202020204" pitchFamily="34" charset="0"/>
              <a:buChar char="•"/>
            </a:pPr>
            <a:r>
              <a:rPr lang="en-US" sz="1400" dirty="0">
                <a:solidFill>
                  <a:schemeClr val="tx1"/>
                </a:solidFill>
                <a:hlinkClick r:id="rId3"/>
              </a:rPr>
              <a:t>https://www.rsm.govt.nz/projects-and-auctions/consultations/planning-for-wlan-use-in-the-6-ghz-band/</a:t>
            </a:r>
            <a:r>
              <a:rPr lang="en-US" sz="1400" dirty="0">
                <a:solidFill>
                  <a:schemeClr val="tx1"/>
                </a:solidFill>
              </a:rPr>
              <a:t> </a:t>
            </a:r>
          </a:p>
          <a:p>
            <a:pPr lvl="2">
              <a:buFont typeface="Arial" panose="020B0604020202020204" pitchFamily="34" charset="0"/>
              <a:buChar char="•"/>
            </a:pPr>
            <a:r>
              <a:rPr lang="en-US" sz="1400" b="0" i="0" u="none" strike="noStrike" baseline="0" dirty="0">
                <a:solidFill>
                  <a:srgbClr val="000000"/>
                </a:solidFill>
                <a:hlinkClick r:id="rId4"/>
              </a:rPr>
              <a:t>https://mentor.ieee.org/802.18/dcn/21/18-21-0069-00-0000-rsm-nz-wlan-use-in-the-6-ghz-band-discussion-document.docx</a:t>
            </a:r>
            <a:endParaRPr lang="en-US" sz="1400"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Initially, RSM proposes to make the bottom 500 MHz of the 6 GHz frequency band (5925 - 6425 MHz) available for WLAN use. </a:t>
            </a:r>
          </a:p>
          <a:p>
            <a:pPr lvl="2">
              <a:buFont typeface="Arial" panose="020B0604020202020204" pitchFamily="34" charset="0"/>
              <a:buChar char="•"/>
            </a:pPr>
            <a:r>
              <a:rPr lang="en-US" sz="1400" b="0" i="0" u="none" strike="noStrike" baseline="0" dirty="0">
                <a:solidFill>
                  <a:srgbClr val="000000"/>
                </a:solidFill>
              </a:rPr>
              <a:t>24 dBm (11 dBm/MHz) for indoor use only </a:t>
            </a:r>
          </a:p>
          <a:p>
            <a:pPr lvl="2">
              <a:buFont typeface="Arial" panose="020B0604020202020204" pitchFamily="34" charset="0"/>
              <a:buChar char="•"/>
            </a:pPr>
            <a:r>
              <a:rPr lang="en-US" sz="1400" b="0" i="0" u="none" strike="noStrike" baseline="0" dirty="0">
                <a:solidFill>
                  <a:srgbClr val="000000"/>
                </a:solidFill>
              </a:rPr>
              <a:t>14 dBm (1 dBm/MHz) for all locations (includes user devices, outdoor access points) </a:t>
            </a:r>
          </a:p>
          <a:p>
            <a:pPr lvl="2">
              <a:buFont typeface="Arial" panose="020B0604020202020204" pitchFamily="34" charset="0"/>
              <a:buChar char="•"/>
            </a:pPr>
            <a:r>
              <a:rPr lang="en-US" sz="1400" b="0" i="0" u="none" strike="noStrike" baseline="0" dirty="0">
                <a:solidFill>
                  <a:srgbClr val="000000"/>
                </a:solidFill>
              </a:rPr>
              <a:t>RSM are also considering radio licensing or an AFC based approach to allow higher output power.</a:t>
            </a:r>
          </a:p>
          <a:p>
            <a:pPr lvl="2">
              <a:buFont typeface="Arial" panose="020B0604020202020204" pitchFamily="34" charset="0"/>
              <a:buChar char="•"/>
            </a:pPr>
            <a:r>
              <a:rPr lang="en-US" sz="1400" b="0" i="0" u="none" strike="noStrike" baseline="0" dirty="0">
                <a:solidFill>
                  <a:srgbClr val="000000"/>
                </a:solidFill>
              </a:rPr>
              <a:t>comments can be submitted to </a:t>
            </a:r>
            <a:r>
              <a:rPr lang="en-US" sz="1400" b="0" i="0" u="none" strike="noStrike" baseline="0" dirty="0">
                <a:solidFill>
                  <a:srgbClr val="0462C1"/>
                </a:solidFill>
              </a:rPr>
              <a:t>Radio.Spectrum@mbie.govt.nz </a:t>
            </a:r>
            <a:r>
              <a:rPr lang="en-US" sz="1400" b="0" i="0" u="none" strike="noStrike" baseline="0" dirty="0">
                <a:solidFill>
                  <a:srgbClr val="000000"/>
                </a:solidFill>
              </a:rPr>
              <a:t>with the subject line “Consultation Submission - WLAN use in the 6 GHz band”  	</a:t>
            </a:r>
            <a:r>
              <a:rPr lang="en-US" sz="1400" b="1" i="0" dirty="0">
                <a:solidFill>
                  <a:schemeClr val="tx1"/>
                </a:solidFill>
                <a:effectLst/>
              </a:rPr>
              <a:t>Submissions due: 28 June 2021, 5:00pm, -- </a:t>
            </a:r>
            <a:r>
              <a:rPr lang="en-US" sz="1400" dirty="0">
                <a:solidFill>
                  <a:schemeClr val="tx1"/>
                </a:solidFill>
                <a:ea typeface="SimSun" panose="02010600030101010101" pitchFamily="2" charset="-122"/>
              </a:rPr>
              <a:t>will drop from weekly</a:t>
            </a:r>
            <a:r>
              <a:rPr lang="en-US" sz="1400" b="1" i="0" dirty="0">
                <a:solidFill>
                  <a:schemeClr val="tx1"/>
                </a:solidFill>
                <a:effectLst/>
              </a:rPr>
              <a:t>.</a:t>
            </a:r>
            <a:endParaRPr lang="en-US" sz="1400" b="1"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buFont typeface="Arial" panose="020B0604020202020204" pitchFamily="34" charset="0"/>
              <a:buChar char="•"/>
            </a:pPr>
            <a:r>
              <a:rPr lang="en-US" sz="1400" dirty="0">
                <a:solidFill>
                  <a:schemeClr val="tx1"/>
                </a:solidFill>
              </a:rPr>
              <a:t>Brazil – ANATEL – </a:t>
            </a:r>
            <a:r>
              <a:rPr lang="en-US" sz="1400" dirty="0"/>
              <a:t>also has a consultation to update the testing procedures due to the updates in the technical requirements in the past year or two,  It does include 6GHz and the ITS band. </a:t>
            </a:r>
          </a:p>
          <a:p>
            <a:pPr lvl="2">
              <a:buFont typeface="Arial" panose="020B0604020202020204" pitchFamily="34" charset="0"/>
              <a:buChar char="•"/>
            </a:pPr>
            <a:r>
              <a:rPr lang="en-US" sz="1400" b="1" dirty="0"/>
              <a:t>It is Portuguese and will end 05aug21.   </a:t>
            </a:r>
            <a:endParaRPr lang="en-US" sz="1400" b="1"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u="none" strike="noStrike" baseline="0" dirty="0">
                <a:solidFill>
                  <a:schemeClr val="tx1"/>
                </a:solidFill>
              </a:rPr>
              <a:t>Canad</a:t>
            </a:r>
            <a:r>
              <a:rPr lang="en-US" sz="1400" b="0" dirty="0">
                <a:solidFill>
                  <a:schemeClr val="tx1"/>
                </a:solidFill>
              </a:rPr>
              <a:t>a – ISED – is </a:t>
            </a:r>
            <a:r>
              <a:rPr lang="en-US" sz="1400" b="0" dirty="0">
                <a:effectLst/>
                <a:ea typeface="Calibri" panose="020F0502020204030204" pitchFamily="34" charset="0"/>
              </a:rPr>
              <a:t>seeking comments on: RSS-248, issue 1, “Radio Local Area Network (RLAN) Devices in the 5925-7125 MHz band” which sets out the certification requirements for </a:t>
            </a:r>
            <a:r>
              <a:rPr lang="en-US" sz="1400" b="0" dirty="0" err="1">
                <a:effectLst/>
                <a:ea typeface="Calibri" panose="020F0502020204030204" pitchFamily="34" charset="0"/>
              </a:rPr>
              <a:t>licence</a:t>
            </a:r>
            <a:r>
              <a:rPr lang="en-US" sz="1400" b="0" dirty="0">
                <a:effectLst/>
                <a:ea typeface="Calibri" panose="020F0502020204030204" pitchFamily="34" charset="0"/>
              </a:rPr>
              <a:t>-exempt low-power RLAN devices operating indoors in the frequency band 5 925 - 7 125 </a:t>
            </a:r>
            <a:r>
              <a:rPr lang="en-US" sz="1400" b="0" dirty="0" err="1">
                <a:effectLst/>
                <a:ea typeface="Calibri" panose="020F0502020204030204" pitchFamily="34" charset="0"/>
              </a:rPr>
              <a:t>MHz.</a:t>
            </a:r>
            <a:r>
              <a:rPr lang="en-US" sz="1400" b="0" dirty="0">
                <a:effectLst/>
                <a:ea typeface="Calibri" panose="020F0502020204030204" pitchFamily="34" charset="0"/>
              </a:rPr>
              <a:t>  </a:t>
            </a:r>
            <a:r>
              <a:rPr lang="en-US" sz="1400" b="1" dirty="0">
                <a:effectLst/>
                <a:ea typeface="Calibri" panose="020F0502020204030204" pitchFamily="34" charset="0"/>
              </a:rPr>
              <a:t>Comments due 16 Aug 21. </a:t>
            </a:r>
          </a:p>
          <a:p>
            <a:pPr lvl="2">
              <a:spcBef>
                <a:spcPts val="0"/>
              </a:spcBef>
              <a:spcAft>
                <a:spcPts val="0"/>
              </a:spcAft>
              <a:buFont typeface="Arial" panose="020B0604020202020204" pitchFamily="34" charset="0"/>
              <a:buChar char="•"/>
              <a:tabLst>
                <a:tab pos="457200" algn="l"/>
              </a:tabLst>
            </a:pPr>
            <a:r>
              <a:rPr lang="en-US" sz="1200" b="0" u="sng" dirty="0">
                <a:solidFill>
                  <a:srgbClr val="0000FF"/>
                </a:solidFill>
                <a:effectLst/>
                <a:latin typeface="Calibri" panose="020F0502020204030204" pitchFamily="34" charset="0"/>
                <a:ea typeface="Times New Roman" panose="02020603050405020304" pitchFamily="18" charset="0"/>
                <a:hlinkClick r:id="rId5"/>
              </a:rPr>
              <a:t>https://www.rabc-cccr.ca/ised-radio-standards-specifications-rss-248-issue-1-june-2021-draft-radio-local-area-network-rlan-devices-in-the-5925-7125-mhz-band/</a:t>
            </a:r>
            <a:r>
              <a:rPr lang="en-US" sz="1200" b="0" dirty="0">
                <a:effectLst/>
                <a:latin typeface="Calibri" panose="020F0502020204030204" pitchFamily="34" charset="0"/>
                <a:ea typeface="Times New Roman" panose="02020603050405020304" pitchFamily="18" charset="0"/>
              </a:rPr>
              <a:t> </a:t>
            </a:r>
          </a:p>
          <a:p>
            <a:pPr lvl="2">
              <a:spcBef>
                <a:spcPts val="0"/>
              </a:spcBef>
              <a:spcAft>
                <a:spcPts val="0"/>
              </a:spcAft>
              <a:buFont typeface="Arial" panose="020B0604020202020204" pitchFamily="34" charset="0"/>
              <a:buChar char="•"/>
              <a:tabLst>
                <a:tab pos="457200" algn="l"/>
              </a:tabLst>
            </a:pPr>
            <a:r>
              <a:rPr lang="en-US" sz="1200" b="0" dirty="0">
                <a:effectLst/>
                <a:latin typeface="Calibri" panose="020F0502020204030204" pitchFamily="34" charset="0"/>
                <a:ea typeface="Times New Roman" panose="02020603050405020304" pitchFamily="18" charset="0"/>
                <a:hlinkClick r:id="rId6"/>
              </a:rPr>
              <a:t>https://mentor.ieee.org/802.18/dcn/21/18-21-0070-00-0000-canadian-6-ghz-consultation-rss-248.pdf</a:t>
            </a:r>
            <a:r>
              <a:rPr lang="en-US" sz="1200" b="0" dirty="0">
                <a:effectLst/>
                <a:latin typeface="Calibri" panose="020F0502020204030204" pitchFamily="34" charset="0"/>
                <a:ea typeface="Times New Roman" panose="02020603050405020304" pitchFamily="18" charset="0"/>
              </a:rPr>
              <a:t> </a:t>
            </a:r>
            <a:endParaRPr lang="en-US" sz="12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i="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5448768"/>
          </a:xfrm>
        </p:spPr>
        <p:txBody>
          <a:bodyPr/>
          <a:lstStyle/>
          <a:p>
            <a:pPr marL="285750" indent="-285750">
              <a:spcBef>
                <a:spcPts val="0"/>
              </a:spcBef>
              <a:buFont typeface="Arial" panose="020B0604020202020204" pitchFamily="34" charset="0"/>
              <a:buChar char="•"/>
            </a:pPr>
            <a:r>
              <a:rPr lang="en-US" sz="1800" b="1" dirty="0">
                <a:solidFill>
                  <a:srgbClr val="4C4C4C"/>
                </a:solidFill>
                <a:effectLst/>
                <a:ea typeface="Times New Roman" panose="02020603050405020304" pitchFamily="18" charset="0"/>
              </a:rPr>
              <a:t>FCC - World Radiocommunication Conference Advisory Committee; Informal Working Groups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400" dirty="0">
                <a:effectLst/>
                <a:ea typeface="Times New Roman" panose="02020603050405020304" pitchFamily="18" charset="0"/>
              </a:rPr>
              <a:t>The fourth meeting of WAC will be held on Tuesday, September 28, 2021 at 11:00 a.m. </a:t>
            </a:r>
            <a:r>
              <a:rPr lang="en-US" sz="1400" b="0" dirty="0">
                <a:solidFill>
                  <a:schemeClr val="tx1"/>
                </a:solidFill>
              </a:rPr>
              <a:t>(et)</a:t>
            </a:r>
            <a:endParaRPr lang="en-US" sz="1400" dirty="0">
              <a:solidFill>
                <a:schemeClr val="tx1"/>
              </a:solidFill>
            </a:endParaRPr>
          </a:p>
          <a:p>
            <a:pPr marL="685800" lvl="1">
              <a:spcBef>
                <a:spcPts val="0"/>
              </a:spcBef>
              <a:buFont typeface="Arial" panose="020B0604020202020204" pitchFamily="34" charset="0"/>
              <a:buChar char="•"/>
            </a:pPr>
            <a:r>
              <a:rPr lang="en-US" sz="1400" b="0" dirty="0">
                <a:solidFill>
                  <a:schemeClr val="tx1"/>
                </a:solidFill>
                <a:hlinkClick r:id="rId3"/>
              </a:rPr>
              <a:t>https://www.fcc.gov/document/wrc-advisory-committee-schedules-4th-meeting-and-meetings-its-iwg</a:t>
            </a:r>
            <a:r>
              <a:rPr lang="en-US" sz="1400" b="0" dirty="0">
                <a:solidFill>
                  <a:schemeClr val="tx1"/>
                </a:solidFill>
              </a:rPr>
              <a:t> </a:t>
            </a:r>
          </a:p>
          <a:p>
            <a:pPr marL="685800" lvl="1">
              <a:spcBef>
                <a:spcPts val="0"/>
              </a:spcBef>
              <a:buFont typeface="Arial" panose="020B0604020202020204" pitchFamily="34" charset="0"/>
              <a:buChar char="•"/>
            </a:pPr>
            <a:r>
              <a:rPr lang="en-US" sz="1400" b="0" dirty="0">
                <a:solidFill>
                  <a:schemeClr val="tx1"/>
                </a:solidFill>
                <a:hlinkClick r:id="rId4"/>
              </a:rPr>
              <a:t>https://mentor.ieee.org/802.18/dcn/21/18-21-0071-00-0000-fcc-wrc-23-wac-schedules-4th-meeting-and-meetings-of-its-iwg.docx</a:t>
            </a:r>
            <a:r>
              <a:rPr lang="en-US" sz="1400" b="0" dirty="0">
                <a:solidFill>
                  <a:schemeClr val="tx1"/>
                </a:solidFill>
              </a:rPr>
              <a:t> </a:t>
            </a:r>
          </a:p>
          <a:p>
            <a:pPr marL="685800" lvl="1">
              <a:spcBef>
                <a:spcPts val="0"/>
              </a:spcBef>
              <a:buFont typeface="Arial" panose="020B0604020202020204" pitchFamily="34" charset="0"/>
              <a:buChar char="•"/>
            </a:pPr>
            <a:r>
              <a:rPr lang="en-US" sz="1400" b="0" dirty="0">
                <a:solidFill>
                  <a:schemeClr val="tx1"/>
                </a:solidFill>
              </a:rPr>
              <a:t>To become a voting participants Maybe </a:t>
            </a:r>
            <a:r>
              <a:rPr lang="fr-FR" sz="1400" b="0" i="0" u="none" strike="noStrike" dirty="0">
                <a:solidFill>
                  <a:schemeClr val="tx1"/>
                </a:solidFill>
                <a:effectLst/>
              </a:rPr>
              <a:t>Contact: Dante Ibarra at (202) 418-0610, email: </a:t>
            </a:r>
            <a:r>
              <a:rPr lang="fr-FR" sz="1400" b="0" i="0" u="none" strike="noStrike" dirty="0">
                <a:solidFill>
                  <a:srgbClr val="747474"/>
                </a:solidFill>
                <a:effectLst/>
                <a:hlinkClick r:id="rId5"/>
              </a:rPr>
              <a:t>Dante.Ibarra@fcc.gov</a:t>
            </a:r>
            <a:r>
              <a:rPr lang="en-US" sz="1400" b="0" i="0" u="none" strike="noStrike" dirty="0">
                <a:solidFill>
                  <a:srgbClr val="747474"/>
                </a:solidFill>
                <a:effectLst/>
              </a:rPr>
              <a:t>, </a:t>
            </a:r>
          </a:p>
          <a:p>
            <a:pPr marL="685800" lvl="1">
              <a:spcBef>
                <a:spcPts val="0"/>
              </a:spcBef>
              <a:buFont typeface="Arial" panose="020B0604020202020204" pitchFamily="34" charset="0"/>
              <a:buChar char="•"/>
            </a:pPr>
            <a:r>
              <a:rPr lang="en-US" sz="1400" b="0" dirty="0">
                <a:solidFill>
                  <a:schemeClr val="tx1"/>
                </a:solidFill>
              </a:rPr>
              <a:t>Though, open for all to listen in and send in live questions, though must be on the committee to vote. </a:t>
            </a:r>
          </a:p>
          <a:p>
            <a:pPr marL="685800" lvl="1">
              <a:spcBef>
                <a:spcPts val="0"/>
              </a:spcBef>
              <a:buFont typeface="Arial" panose="020B0604020202020204" pitchFamily="34" charset="0"/>
              <a:buChar char="•"/>
            </a:pPr>
            <a:r>
              <a:rPr lang="en-US" sz="1400" b="1" dirty="0">
                <a:solidFill>
                  <a:schemeClr val="tx1"/>
                </a:solidFill>
              </a:rPr>
              <a:t>WAC Web site: </a:t>
            </a:r>
            <a:r>
              <a:rPr lang="en-US" sz="1400" b="1" dirty="0">
                <a:solidFill>
                  <a:schemeClr val="tx1"/>
                </a:solidFill>
                <a:hlinkClick r:id="rId6"/>
              </a:rPr>
              <a:t>https://www.fcc.gov/wrc-23</a:t>
            </a:r>
            <a:r>
              <a:rPr lang="en-US" sz="1400" b="1" dirty="0">
                <a:solidFill>
                  <a:schemeClr val="tx1"/>
                </a:solidFill>
              </a:rPr>
              <a:t> </a:t>
            </a:r>
          </a:p>
          <a:p>
            <a:pPr marL="685800" lvl="1">
              <a:spcBef>
                <a:spcPts val="0"/>
              </a:spcBef>
              <a:buFont typeface="Arial" panose="020B0604020202020204" pitchFamily="34" charset="0"/>
              <a:buChar char="•"/>
            </a:pPr>
            <a:r>
              <a:rPr lang="en-US" sz="1400" b="1" dirty="0">
                <a:solidFill>
                  <a:schemeClr val="tx1"/>
                </a:solidFill>
              </a:rPr>
              <a:t>To subscribe to iwg1, iwg2, iwg3, iwg4 or wac23 see:  </a:t>
            </a:r>
            <a:r>
              <a:rPr lang="en-US" sz="1400" b="1" dirty="0">
                <a:solidFill>
                  <a:schemeClr val="tx1"/>
                </a:solidFill>
                <a:hlinkClick r:id="rId7"/>
              </a:rPr>
              <a:t>https://www.fcc.gov/wrc-23-advisory-committee-listserve-0</a:t>
            </a:r>
            <a:r>
              <a:rPr lang="en-US" sz="1400" b="1" dirty="0">
                <a:solidFill>
                  <a:schemeClr val="tx1"/>
                </a:solidFill>
              </a:rPr>
              <a:t> </a:t>
            </a:r>
          </a:p>
          <a:p>
            <a:pPr marL="685800" lvl="1">
              <a:spcBef>
                <a:spcPts val="0"/>
              </a:spcBef>
              <a:buFont typeface="Arial" panose="020B0604020202020204" pitchFamily="34" charset="0"/>
              <a:buChar char="•"/>
            </a:pPr>
            <a:r>
              <a:rPr lang="en-US" sz="1400" b="0" dirty="0">
                <a:effectLst/>
                <a:ea typeface="SimSun" panose="02010600030101010101" pitchFamily="2" charset="-122"/>
              </a:rPr>
              <a:t>iwg2 is the terrestrial services and they cover wireless</a:t>
            </a:r>
          </a:p>
          <a:p>
            <a:pPr marL="685800" lvl="1">
              <a:spcBef>
                <a:spcPts val="0"/>
              </a:spcBef>
              <a:buFont typeface="Arial" panose="020B0604020202020204" pitchFamily="34" charset="0"/>
              <a:buChar char="•"/>
            </a:pPr>
            <a:r>
              <a:rPr lang="en-US" sz="1400" dirty="0">
                <a:solidFill>
                  <a:schemeClr val="tx1"/>
                </a:solidFill>
                <a:ea typeface="SimSun" panose="02010600030101010101" pitchFamily="2" charset="-122"/>
              </a:rPr>
              <a:t>Any inputs/feedback ?  none, will drop from weekly.</a:t>
            </a:r>
          </a:p>
          <a:p>
            <a:pPr marL="685800" lvl="1">
              <a:spcBef>
                <a:spcPts val="0"/>
              </a:spcBef>
              <a:buFont typeface="Arial" panose="020B0604020202020204" pitchFamily="34" charset="0"/>
              <a:buChar char="•"/>
            </a:pPr>
            <a:endParaRPr lang="en-US" sz="1400" dirty="0">
              <a:solidFill>
                <a:schemeClr val="tx1"/>
              </a:solidFill>
            </a:endParaRPr>
          </a:p>
          <a:p>
            <a:pPr marL="285750" indent="-285750">
              <a:spcBef>
                <a:spcPts val="0"/>
              </a:spcBef>
              <a:buFont typeface="Arial" panose="020B0604020202020204" pitchFamily="34" charset="0"/>
              <a:buChar char="•"/>
            </a:pPr>
            <a:r>
              <a:rPr lang="en-US" sz="1600" dirty="0">
                <a:effectLst/>
                <a:ea typeface="Calibri" panose="020F0502020204030204" pitchFamily="34" charset="0"/>
              </a:rPr>
              <a:t>ITU-R WP 1A LS to IEEE and IEC - Request for information on standards referenced in the working document towards a preliminary draft new Recommendation, on Optical Wireless Communications.</a:t>
            </a:r>
          </a:p>
          <a:p>
            <a:pPr marL="685800" lvl="1">
              <a:spcBef>
                <a:spcPts val="0"/>
              </a:spcBef>
              <a:buFont typeface="Arial" panose="020B0604020202020204" pitchFamily="34" charset="0"/>
              <a:buChar char="•"/>
            </a:pPr>
            <a:r>
              <a:rPr lang="en-US" sz="1600" dirty="0">
                <a:effectLst/>
                <a:ea typeface="Times New Roman" panose="02020603050405020304" pitchFamily="18" charset="0"/>
              </a:rPr>
              <a:t>Report ITU-R SM.2422 and IEEE Std 802.15.7-2011 on “Short Range Wireless Optical Communication Using Visible Light are mentioned. </a:t>
            </a:r>
          </a:p>
          <a:p>
            <a:pPr marL="685800" lvl="1">
              <a:spcBef>
                <a:spcPts val="0"/>
              </a:spcBef>
              <a:buFont typeface="Arial" panose="020B0604020202020204" pitchFamily="34" charset="0"/>
              <a:buChar char="•"/>
            </a:pPr>
            <a:r>
              <a:rPr lang="en-US" sz="1600" dirty="0">
                <a:solidFill>
                  <a:schemeClr val="tx1"/>
                </a:solidFill>
              </a:rPr>
              <a:t>There next e-meeting is 03-12nov21</a:t>
            </a:r>
          </a:p>
          <a:p>
            <a:pPr marL="685800" lvl="1">
              <a:spcBef>
                <a:spcPts val="0"/>
              </a:spcBef>
              <a:buFont typeface="Arial" panose="020B0604020202020204" pitchFamily="34" charset="0"/>
              <a:buChar char="•"/>
            </a:pPr>
            <a:r>
              <a:rPr lang="en-US" sz="1600" dirty="0">
                <a:solidFill>
                  <a:schemeClr val="tx1"/>
                </a:solidFill>
              </a:rPr>
              <a:t>On Mentor:  </a:t>
            </a:r>
            <a:r>
              <a:rPr lang="en-US" sz="1600" dirty="0">
                <a:solidFill>
                  <a:schemeClr val="tx1"/>
                </a:solidFill>
                <a:hlinkClick r:id="rId8"/>
              </a:rPr>
              <a:t>https://mentor.ieee.org/802.18/dcn/21/18-21-0080-00-0000-request-for-information-itu-r-wp-1a.docx</a:t>
            </a: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802.11bb will work on some draft text and bring to .18;  </a:t>
            </a:r>
          </a:p>
          <a:p>
            <a:pPr marL="685800" lvl="1">
              <a:spcBef>
                <a:spcPts val="0"/>
              </a:spcBef>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Will also check .15 what they want to do and then need to compare .11 and .15 inputs. </a:t>
            </a:r>
          </a:p>
          <a:p>
            <a:pPr marL="0" indent="0">
              <a:spcBef>
                <a:spcPts val="0"/>
              </a:spcBef>
            </a:pPr>
            <a:endParaRPr lang="en-US" sz="14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200" dirty="0">
                <a:solidFill>
                  <a:schemeClr val="tx1"/>
                </a:solidFill>
                <a:hlinkClick r:id="rId9"/>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endParaRPr lang="en-US" sz="12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206179"/>
            <a:ext cx="10744200"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600" dirty="0">
                <a:solidFill>
                  <a:schemeClr val="tx1"/>
                </a:solidFill>
              </a:rPr>
              <a:t>  For miscellaneous links for ITU-R , SGs, WPs and calendars, </a:t>
            </a:r>
            <a:r>
              <a:rPr lang="en-US" sz="1600" dirty="0">
                <a:solidFill>
                  <a:schemeClr val="tx1"/>
                </a:solidFill>
                <a:hlinkClick r:id="" action="ppaction://noaction"/>
              </a:rPr>
              <a:t>see back up slides later. </a:t>
            </a:r>
            <a:endParaRPr lang="en-US" sz="16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tx1"/>
                </a:solidFill>
              </a:rPr>
              <a:t>nothing was shared.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17jun: On 09June 3GPP-TG was replaced by a protocol group.  more to come on specific tasks, though starting with,</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rPr>
              <a:t>Protocols TG will be focused on Incumbent to AFC and AFC/AFC communications.</a:t>
            </a:r>
          </a:p>
          <a:p>
            <a:pPr marL="1323975" lvl="3">
              <a:spcBef>
                <a:spcPts val="0"/>
              </a:spcBef>
              <a:spcAft>
                <a:spcPts val="0"/>
              </a:spcAft>
              <a:buFont typeface="Arial" panose="020B0604020202020204" pitchFamily="34" charset="0"/>
              <a:buChar char="•"/>
            </a:pPr>
            <a:r>
              <a:rPr lang="en-US" dirty="0"/>
              <a:t>The Protocols TG leadership will determine the work projects. The leadership of this group is from CBRS.</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 before: </a:t>
            </a:r>
            <a:r>
              <a:rPr lang="en-US"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WinnForum</a:t>
            </a:r>
            <a:r>
              <a:rPr lang="en-US"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Wi-Fi Alliance deepening the cooperation between the groups.</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600" dirty="0">
                <a:solidFill>
                  <a:schemeClr val="tx1"/>
                </a:solidFill>
              </a:rPr>
              <a:t>nothing was shared.  </a:t>
            </a:r>
          </a:p>
          <a:p>
            <a:pPr marL="866775" lvl="2">
              <a:spcBef>
                <a:spcPts val="0"/>
              </a:spcBef>
              <a:spcAft>
                <a:spcPts val="0"/>
              </a:spcAft>
              <a:buFont typeface="Arial" panose="020B0604020202020204" pitchFamily="34" charset="0"/>
              <a:buChar char="•"/>
            </a:pPr>
            <a:r>
              <a:rPr lang="en-US" sz="1600" b="1"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22June ad hoc:  some updates to the spreadsheet: </a:t>
            </a:r>
          </a:p>
          <a:p>
            <a:pPr lvl="1" indent="-342900">
              <a:spcBef>
                <a:spcPts val="0"/>
              </a:spcBef>
              <a:buSzPts val="1000"/>
              <a:buFont typeface="Symbol" panose="05050102010706020507" pitchFamily="18" charset="2"/>
              <a:buChar char=""/>
              <a:tabLst>
                <a:tab pos="457200" algn="l"/>
              </a:tabLst>
            </a:pPr>
            <a:r>
              <a:rPr lang="en-US" sz="1600" b="0" dirty="0">
                <a:solidFill>
                  <a:srgbClr val="333333"/>
                </a:solidFill>
              </a:rPr>
              <a:t>The caption of Amendment Column has been changed to:  	</a:t>
            </a:r>
            <a:r>
              <a:rPr lang="en-US" sz="1600" dirty="0">
                <a:solidFill>
                  <a:srgbClr val="333333"/>
                </a:solidFill>
                <a:cs typeface="+mn-cs"/>
              </a:rPr>
              <a:t>PHY Amendment (Date of Initial Approval)</a:t>
            </a:r>
          </a:p>
          <a:p>
            <a:pPr lvl="1" indent="-342900">
              <a:spcBef>
                <a:spcPts val="0"/>
              </a:spcBef>
              <a:buSzPts val="1000"/>
              <a:buFont typeface="Symbol" panose="05050102010706020507" pitchFamily="18" charset="2"/>
              <a:buChar char=""/>
              <a:tabLst>
                <a:tab pos="457200" algn="l"/>
              </a:tabLst>
            </a:pPr>
            <a:r>
              <a:rPr lang="en-US" sz="1600" b="0" dirty="0">
                <a:solidFill>
                  <a:srgbClr val="333333"/>
                </a:solidFill>
              </a:rPr>
              <a:t>The caption of Clause number Column has been changed to: 	</a:t>
            </a:r>
            <a:r>
              <a:rPr lang="en-US" sz="1600" dirty="0">
                <a:solidFill>
                  <a:srgbClr val="333333"/>
                </a:solidFill>
                <a:cs typeface="+mn-cs"/>
              </a:rPr>
              <a:t>Clause Number in the Current Standard</a:t>
            </a:r>
          </a:p>
          <a:p>
            <a:pPr lvl="1" indent="-342900">
              <a:spcBef>
                <a:spcPts val="0"/>
              </a:spcBef>
              <a:buSzPts val="1000"/>
              <a:buFont typeface="Symbol" panose="05050102010706020507" pitchFamily="18" charset="2"/>
              <a:buChar char=""/>
              <a:tabLst>
                <a:tab pos="457200" algn="l"/>
              </a:tabLst>
            </a:pPr>
            <a:r>
              <a:rPr lang="en-US" sz="1600" b="0" dirty="0">
                <a:solidFill>
                  <a:srgbClr val="333333"/>
                </a:solidFill>
              </a:rPr>
              <a:t>There are now four possible entries in Status Column		</a:t>
            </a:r>
            <a:r>
              <a:rPr lang="en-GB" sz="1600" dirty="0">
                <a:solidFill>
                  <a:srgbClr val="333333"/>
                </a:solidFill>
                <a:cs typeface="+mn-cs"/>
              </a:rPr>
              <a:t>Project, Approved, Published, Integrated</a:t>
            </a:r>
          </a:p>
          <a:p>
            <a:pPr lvl="1" indent="-342900">
              <a:spcBef>
                <a:spcPts val="0"/>
              </a:spcBef>
              <a:buSzPts val="1000"/>
              <a:buFont typeface="Symbol" panose="05050102010706020507" pitchFamily="18" charset="2"/>
              <a:buChar char=""/>
              <a:tabLst>
                <a:tab pos="457200" algn="l"/>
              </a:tabLst>
            </a:pPr>
            <a:r>
              <a:rPr lang="en-GB" sz="1600" dirty="0">
                <a:solidFill>
                  <a:srgbClr val="333333"/>
                </a:solidFill>
                <a:cs typeface="+mn-cs"/>
              </a:rPr>
              <a:t>Set an initial trigger point, 30 days after a Standard Boards meeting, for maintenance/update of the table. </a:t>
            </a:r>
            <a:endParaRPr lang="en-US" sz="1600" dirty="0">
              <a:solidFill>
                <a:srgbClr val="333333"/>
              </a:solidFill>
              <a:cs typeface="+mn-cs"/>
            </a:endParaRP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Will use frequency range to tie the Standards-Frequency-Ranges to the Freq-Ranges-Other-Info worksheets.</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Both worksheets can be sorted by any column  and can have .Applications as column A on the Other worksheet.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This is setting the effort up for after we find all the frequency ranges in  the standard’s today. </a:t>
            </a:r>
          </a:p>
          <a:p>
            <a:pPr marL="685800" lvl="1">
              <a:spcBef>
                <a:spcPts val="0"/>
              </a:spcBef>
              <a:spcAft>
                <a:spcPts val="0"/>
              </a:spcAft>
              <a:buFont typeface="Arial" panose="020B0604020202020204" pitchFamily="34" charset="0"/>
              <a:buChar char="•"/>
            </a:pPr>
            <a:r>
              <a:rPr lang="en-US" sz="1600" dirty="0">
                <a:effectLst/>
                <a:ea typeface="SimSun" panose="02010600030101010101" pitchFamily="2" charset="-122"/>
              </a:rPr>
              <a:t>Rev06 of spreadsheet will be out soon with above and will integrate the frequency ranges from the .11 draft workbook.  (18-21-64r02) </a:t>
            </a: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27jul21.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800" b="1" dirty="0">
              <a:solidFill>
                <a:srgbClr val="191919"/>
              </a:solidFill>
              <a:effectLst/>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191919"/>
                </a:solidFill>
                <a:ea typeface="Times New Roman" panose="02020603050405020304" pitchFamily="18" charset="0"/>
              </a:rPr>
              <a:t> </a:t>
            </a:r>
            <a:r>
              <a:rPr lang="en-US" sz="2000" dirty="0">
                <a:solidFill>
                  <a:srgbClr val="191919"/>
                </a:solidFill>
                <a:ea typeface="Times New Roman" panose="02020603050405020304" pitchFamily="18" charset="0"/>
              </a:rPr>
              <a:t>USA updates 1st circuit court of appeals - date for oral arguments set</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 date for oral argument in the appeal of the 6 GHz Report &amp; Order has been established – September 17 at 9:30 am</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W</a:t>
            </a:r>
            <a:r>
              <a:rPr lang="en-US" sz="1800" dirty="0">
                <a:effectLst/>
                <a:ea typeface="Calibri" panose="020F0502020204030204" pitchFamily="34" charset="0"/>
              </a:rPr>
              <a:t>hile a September oral argument date raises the likelihood of a final decision in 2021, the better view would be to expect a written decision in early 2022.  </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For what happens in the  6 GHz band depends upon: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1 – Confirmation by the US Senate of a new FCC chairperson</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May not be a wireless person, fiber, digital divide, etc. </a:t>
            </a:r>
            <a:endParaRPr lang="en-US" sz="14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rPr>
              <a:t>2 – </a:t>
            </a:r>
            <a:r>
              <a:rPr lang="en-US" sz="1600" dirty="0">
                <a:effectLst/>
                <a:ea typeface="Calibri" panose="020F0502020204030204" pitchFamily="34" charset="0"/>
                <a:cs typeface="Times New Roman" panose="02020603050405020304" pitchFamily="18" charset="0"/>
              </a:rPr>
              <a:t>Complete a ruling – </a:t>
            </a:r>
            <a:r>
              <a:rPr lang="en-US" sz="1600" dirty="0" err="1">
                <a:effectLst/>
                <a:ea typeface="Calibri" panose="020F0502020204030204" pitchFamily="34" charset="0"/>
                <a:cs typeface="Times New Roman" panose="02020603050405020304" pitchFamily="18" charset="0"/>
              </a:rPr>
              <a:t>e.i.</a:t>
            </a:r>
            <a:r>
              <a:rPr lang="en-US" sz="1600" dirty="0">
                <a:effectLst/>
                <a:ea typeface="Calibri" panose="020F0502020204030204" pitchFamily="34" charset="0"/>
                <a:cs typeface="Times New Roman" panose="02020603050405020304" pitchFamily="18" charset="0"/>
              </a:rPr>
              <a:t> written decision out of the 1</a:t>
            </a:r>
            <a:r>
              <a:rPr lang="en-US" sz="1600" baseline="30000" dirty="0">
                <a:effectLst/>
                <a:ea typeface="Calibri" panose="020F0502020204030204" pitchFamily="34" charset="0"/>
                <a:cs typeface="Times New Roman" panose="02020603050405020304" pitchFamily="18" charset="0"/>
              </a:rPr>
              <a:t>st</a:t>
            </a:r>
            <a:r>
              <a:rPr lang="en-US" sz="1600" dirty="0">
                <a:effectLst/>
                <a:ea typeface="Calibri" panose="020F0502020204030204" pitchFamily="34" charset="0"/>
                <a:cs typeface="Times New Roman" panose="02020603050405020304" pitchFamily="18" charset="0"/>
              </a:rPr>
              <a:t> circuit court of appeals. </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The US senate conformation should be completed before the ruling written decision.  </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cs typeface="Times New Roman" panose="02020603050405020304" pitchFamily="18" charset="0"/>
              </a:rPr>
              <a:t>For the incumbents, nothing changes until the decision is written</a:t>
            </a:r>
            <a:endParaRPr lang="en-US" sz="180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FCC Proposed Rules</a:t>
            </a:r>
            <a:r>
              <a:rPr lang="en-US" sz="1800" b="0" dirty="0">
                <a:ea typeface="Times New Roman" panose="02020603050405020304" pitchFamily="18" charset="0"/>
              </a:rPr>
              <a:t> - </a:t>
            </a:r>
            <a:r>
              <a:rPr lang="en-US" sz="1800" b="1" dirty="0">
                <a:solidFill>
                  <a:srgbClr val="333333"/>
                </a:solidFill>
                <a:effectLst/>
                <a:ea typeface="Times New Roman" panose="02020603050405020304" pitchFamily="18" charset="0"/>
              </a:rPr>
              <a:t>Allocation of Spectrum for Non-Federal Space Launch Operations</a:t>
            </a: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0" dirty="0">
                <a:ea typeface="Times New Roman" panose="02020603050405020304" pitchFamily="18" charset="0"/>
              </a:rPr>
              <a:t> </a:t>
            </a: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2021-11063</a:t>
            </a:r>
            <a:r>
              <a:rPr lang="en-US" sz="1600" u="sng"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30860;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30860-30887 </a:t>
            </a:r>
            <a:r>
              <a:rPr lang="en-US" sz="1600" i="1" dirty="0">
                <a:solidFill>
                  <a:srgbClr val="000000"/>
                </a:solidFill>
                <a:effectLst/>
                <a:ea typeface="Times New Roman" panose="02020603050405020304" pitchFamily="18" charset="0"/>
              </a:rPr>
              <a:t>(28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kern="1200" dirty="0">
              <a:solidFill>
                <a:srgbClr val="000000"/>
              </a:solidFill>
              <a:effectLst/>
              <a:ea typeface="+mn-ea"/>
              <a:cs typeface="+mn-cs"/>
            </a:endParaRPr>
          </a:p>
          <a:p>
            <a:pPr marL="685800" lvl="1" eaLnBrk="0" hangingPunct="0">
              <a:spcBef>
                <a:spcPts val="0"/>
              </a:spcBef>
              <a:spcAft>
                <a:spcPts val="0"/>
              </a:spcAft>
              <a:buFont typeface="Arial" panose="020B0604020202020204" pitchFamily="34" charset="0"/>
              <a:buChar char="•"/>
              <a:defRPr/>
            </a:pPr>
            <a:r>
              <a:rPr lang="en-US" sz="1400" dirty="0">
                <a:effectLst/>
              </a:rPr>
              <a:t>Abstract:  </a:t>
            </a:r>
            <a:r>
              <a:rPr lang="en-US" sz="1400" b="0" i="0" dirty="0">
                <a:solidFill>
                  <a:srgbClr val="333333"/>
                </a:solidFill>
                <a:effectLst/>
              </a:rPr>
              <a:t>In this document, the Federal Communications Commission (Commission) takes steps towards establishing a spectrum allocation and licensing framework that will provide regulatory certainty and improved efficiency and that will promote innovation and investment in the United States commercial space launch industry. In the Further Notice of Proposed Rulemaking, the Commission seeks comment on the definition of space launch operations, the potential allocation of spectrum for the commercial space launch industry, including the 420-430 MHz, 2025-2110 MHz, </a:t>
            </a:r>
            <a:r>
              <a:rPr lang="en-US" sz="1400" b="1" i="0" dirty="0">
                <a:solidFill>
                  <a:srgbClr val="333333"/>
                </a:solidFill>
                <a:effectLst/>
              </a:rPr>
              <a:t>and 5650-5925 MHz bands. </a:t>
            </a:r>
            <a:r>
              <a:rPr lang="en-US" sz="1400" b="0" i="0" dirty="0">
                <a:solidFill>
                  <a:srgbClr val="333333"/>
                </a:solidFill>
                <a:effectLst/>
              </a:rPr>
              <a:t>In addition, the Commission seeks comment on establishing service rules, including licensing and technical rules and coordination procedures, for the use of spectrum for commercial space launch operations. Finally, the Commission seeks to refresh the record on potential ways to facilitate Federal use of commercial satellite services in what are currently non-Federal satellite bands and enable more robust federal use of the 399.9-400.05 MHz band.</a:t>
            </a:r>
            <a:endParaRPr lang="en-US" sz="1400" b="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i="0" dirty="0">
                <a:solidFill>
                  <a:srgbClr val="333333"/>
                </a:solidFill>
                <a:effectLst/>
              </a:rPr>
              <a:t>Comments are due on or before July 12, 2021; reply comments are due on or before August 9, 2021.</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Chair figure latest time for comments to FCC- NPRM on space launch operations:</a:t>
            </a:r>
          </a:p>
          <a:p>
            <a:pPr marL="400050" lvl="1">
              <a:spcBef>
                <a:spcPts val="0"/>
              </a:spcBef>
              <a:spcAft>
                <a:spcPts val="0"/>
              </a:spcAft>
              <a:buFont typeface="Arial" panose="020B0604020202020204" pitchFamily="34" charset="0"/>
              <a:buChar char="•"/>
            </a:pPr>
            <a:r>
              <a:rPr lang="en-US" sz="1800" i="1" u="sng" dirty="0">
                <a:solidFill>
                  <a:srgbClr val="333333"/>
                </a:solidFill>
                <a:ea typeface="Times New Roman" panose="02020603050405020304" pitchFamily="18" charset="0"/>
              </a:rPr>
              <a:t>If .18 approved by 24June, could do an EC motion.  </a:t>
            </a:r>
            <a:r>
              <a:rPr lang="en-US" sz="1800" dirty="0">
                <a:solidFill>
                  <a:srgbClr val="333333"/>
                </a:solidFill>
                <a:ea typeface="Times New Roman" panose="02020603050405020304" pitchFamily="18" charset="0"/>
              </a:rPr>
              <a:t>(To wait till 01Jul meeting, would need EC early close.)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last weekly update. </a:t>
            </a: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1" dirty="0">
                <a:solidFill>
                  <a:srgbClr val="333333"/>
                </a:solidFill>
                <a:effectLst/>
                <a:ea typeface="Times New Roman" panose="02020603050405020304" pitchFamily="18" charset="0"/>
              </a:rPr>
              <a:t>fyi - Expanding Flexible Use of the 12.2-12.7 GHz Band</a:t>
            </a:r>
            <a:endParaRPr lang="en-US" sz="2000" dirty="0">
              <a:solidFill>
                <a:srgbClr val="333333"/>
              </a:solidFill>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dirty="0">
                <a:effectLst/>
                <a:ea typeface="Times New Roman" panose="02020603050405020304" pitchFamily="18" charset="0"/>
                <a:cs typeface="Calibri" panose="020F0502020204030204" pitchFamily="34" charset="0"/>
              </a:rPr>
              <a:t>FR Document:</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6"/>
              </a:rPr>
              <a:t>2021-12947</a:t>
            </a:r>
            <a:r>
              <a:rPr lang="en-US" sz="1600" b="0" u="sng" dirty="0">
                <a:ea typeface="Times New Roman" panose="02020603050405020304" pitchFamily="18" charset="0"/>
              </a:rPr>
              <a:t>; </a:t>
            </a:r>
            <a:r>
              <a:rPr lang="en-US" sz="1600" b="0" dirty="0">
                <a:solidFill>
                  <a:srgbClr val="000000"/>
                </a:solidFill>
                <a:effectLst/>
                <a:ea typeface="Times New Roman" panose="02020603050405020304" pitchFamily="18" charset="0"/>
                <a:cs typeface="Calibri" panose="020F0502020204030204" pitchFamily="34" charset="0"/>
              </a:rPr>
              <a:t>Citation:</a:t>
            </a:r>
            <a:r>
              <a:rPr lang="en-US" sz="1600" b="0" dirty="0">
                <a:solidFill>
                  <a:srgbClr val="000000"/>
                </a:solidFill>
                <a:effectLst/>
                <a:ea typeface="Times New Roman" panose="02020603050405020304" pitchFamily="18" charset="0"/>
              </a:rPr>
              <a:t> 86 FR 32669; </a:t>
            </a:r>
            <a:r>
              <a:rPr lang="en-US" sz="1600" b="0" u="sng" dirty="0">
                <a:solidFill>
                  <a:srgbClr val="3071A9"/>
                </a:solidFill>
                <a:effectLst/>
                <a:ea typeface="Times New Roman" panose="02020603050405020304" pitchFamily="18" charset="0"/>
                <a:cs typeface="Calibri" panose="020F0502020204030204" pitchFamily="34" charset="0"/>
                <a:hlinkClick r:id="rId7"/>
              </a:rPr>
              <a:t>PDF</a:t>
            </a:r>
            <a:r>
              <a:rPr lang="en-US" sz="1600" b="0" dirty="0">
                <a:solidFill>
                  <a:srgbClr val="000000"/>
                </a:solidFill>
                <a:effectLst/>
                <a:ea typeface="Times New Roman" panose="02020603050405020304" pitchFamily="18" charset="0"/>
                <a:cs typeface="Calibri" panose="020F0502020204030204" pitchFamily="34" charset="0"/>
              </a:rPr>
              <a:t> </a:t>
            </a:r>
            <a:r>
              <a:rPr lang="en-US" sz="1600" b="0" dirty="0">
                <a:solidFill>
                  <a:srgbClr val="000000"/>
                </a:solidFill>
                <a:effectLst/>
                <a:ea typeface="Times New Roman" panose="02020603050405020304" pitchFamily="18" charset="0"/>
              </a:rPr>
              <a:t>Pages 32669-32671 </a:t>
            </a:r>
            <a:r>
              <a:rPr lang="en-US" sz="1600" b="0" i="1" dirty="0">
                <a:solidFill>
                  <a:srgbClr val="000000"/>
                </a:solidFill>
                <a:effectLst/>
                <a:ea typeface="Times New Roman" panose="02020603050405020304" pitchFamily="18" charset="0"/>
                <a:cs typeface="Calibri" panose="020F0502020204030204" pitchFamily="34" charset="0"/>
              </a:rPr>
              <a:t>(3 pages); </a:t>
            </a:r>
            <a:r>
              <a:rPr lang="en-US" sz="1600" b="0" u="sng" dirty="0">
                <a:solidFill>
                  <a:srgbClr val="3071A9"/>
                </a:solidFill>
                <a:effectLst/>
                <a:ea typeface="Times New Roman" panose="02020603050405020304" pitchFamily="18" charset="0"/>
                <a:cs typeface="Calibri" panose="020F0502020204030204" pitchFamily="34" charset="0"/>
                <a:hlinkClick r:id="rId8"/>
              </a:rPr>
              <a:t>Permalink</a:t>
            </a:r>
            <a:r>
              <a:rPr lang="en-US" sz="1600" b="0" dirty="0">
                <a:solidFill>
                  <a:srgbClr val="000000"/>
                </a:solidFill>
                <a:effectLst/>
                <a:ea typeface="Times New Roman" panose="02020603050405020304" pitchFamily="18" charset="0"/>
                <a:cs typeface="Calibri" panose="020F0502020204030204" pitchFamily="34" charset="0"/>
              </a:rPr>
              <a:t> </a:t>
            </a:r>
            <a:endParaRPr lang="en-US" sz="1600" b="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cs typeface="Calibri" panose="020F0502020204030204" pitchFamily="34" charset="0"/>
              </a:rPr>
              <a:t>Abstract:</a:t>
            </a:r>
            <a:r>
              <a:rPr lang="en-US" sz="1600" b="0" dirty="0">
                <a:solidFill>
                  <a:srgbClr val="000000"/>
                </a:solidFill>
                <a:effectLst/>
                <a:ea typeface="Times New Roman" panose="02020603050405020304" pitchFamily="18" charset="0"/>
              </a:rPr>
              <a:t> In this document, the Commission grants the request by SpaceX Holdings, LLC, </a:t>
            </a:r>
            <a:r>
              <a:rPr lang="en-US" sz="1600" b="0" dirty="0" err="1">
                <a:solidFill>
                  <a:srgbClr val="000000"/>
                </a:solidFill>
                <a:effectLst/>
                <a:ea typeface="Times New Roman" panose="02020603050405020304" pitchFamily="18" charset="0"/>
              </a:rPr>
              <a:t>WorldVu</a:t>
            </a:r>
            <a:r>
              <a:rPr lang="en-US" sz="1600" b="0" dirty="0">
                <a:solidFill>
                  <a:srgbClr val="000000"/>
                </a:solidFill>
                <a:effectLst/>
                <a:ea typeface="Times New Roman" panose="02020603050405020304" pitchFamily="18" charset="0"/>
              </a:rPr>
              <a:t> Satellites Limited, Kepler Communications, Intelsat License LLC, and SES S.A., for an extension of the reply comment deadline for the proposed rule published in the Federal Register. </a:t>
            </a:r>
            <a:endParaRPr lang="en-US" sz="1600" b="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0" i="0" dirty="0">
                <a:solidFill>
                  <a:srgbClr val="333333"/>
                </a:solidFill>
                <a:effectLst/>
              </a:rPr>
              <a:t>Reply comments should be received either on or before July 7, 2021.</a:t>
            </a: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493842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r>
              <a:rPr lang="en-GB" sz="1800" b="0" dirty="0">
                <a:effectLst/>
                <a:latin typeface="Times New Roman" panose="02020603050405020304" pitchFamily="18" charset="0"/>
                <a:ea typeface="SimSun" panose="02010600030101010101" pitchFamily="2" charset="-122"/>
              </a:rPr>
              <a:t>A few things already done, WP 1A consultation to .15 and columns in frequency table. </a:t>
            </a:r>
            <a:endParaRPr lang="en-US" sz="1800" b="0" dirty="0">
              <a:solidFill>
                <a:schemeClr val="tx1"/>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 </a:t>
            </a:r>
            <a:r>
              <a:rPr lang="en-US" sz="1200" kern="1600" dirty="0" err="1"/>
              <a:t>oes</a:t>
            </a:r>
            <a:r>
              <a:rPr lang="en-US" sz="1200" kern="1600" dirty="0"/>
              <a:t>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24jun21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marR="0">
              <a:spcBef>
                <a:spcPts val="0"/>
              </a:spcBef>
              <a:spcAft>
                <a:spcPts val="0"/>
              </a:spcAft>
              <a:buFont typeface="Arial" panose="020B0604020202020204" pitchFamily="34" charset="0"/>
              <a:buChar char="•"/>
            </a:pPr>
            <a:r>
              <a:rPr lang="en-US" sz="1600" b="0" dirty="0">
                <a:ea typeface="Calibri" panose="020F0502020204030204" pitchFamily="34" charset="0"/>
              </a:rPr>
              <a:t>I</a:t>
            </a:r>
            <a:r>
              <a:rPr lang="en-US" sz="1600" b="0" dirty="0">
                <a:effectLst/>
                <a:ea typeface="Calibri" panose="020F0502020204030204" pitchFamily="34" charset="0"/>
              </a:rPr>
              <a:t>n the FCC tentative agenda for the July open meeting they will have a NPRM on 60 GHz, see the Radar Sensing Technology in the list on: </a:t>
            </a:r>
          </a:p>
          <a:p>
            <a:pPr marL="40005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3"/>
              </a:rPr>
              <a:t>https://www.fcc.gov/document/fcc-announces-tentative-agenda-july-open-meeting-8</a:t>
            </a:r>
            <a:endParaRPr lang="en-US" sz="1000" b="0" dirty="0">
              <a:effectLst/>
              <a:ea typeface="Calibri" panose="020F0502020204030204" pitchFamily="34" charset="0"/>
            </a:endParaRPr>
          </a:p>
          <a:p>
            <a:pPr marL="0" marR="0" indent="0">
              <a:spcBef>
                <a:spcPts val="0"/>
              </a:spcBef>
              <a:spcAft>
                <a:spcPts val="0"/>
              </a:spcAft>
            </a:pPr>
            <a:r>
              <a:rPr lang="en-US" sz="1400" b="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Notice of Proposed Rulemaking – ET Docket No. 21-264</a:t>
            </a:r>
          </a:p>
          <a:p>
            <a:pPr marL="40005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4"/>
              </a:rPr>
              <a:t>https://docs.fcc.gov/public/attachments/DOC-373482A1.pdf</a:t>
            </a:r>
            <a:endParaRPr lang="en-US" sz="1400" b="0" u="sng" dirty="0">
              <a:solidFill>
                <a:srgbClr val="0000FF"/>
              </a:solidFill>
              <a:ea typeface="Calibri" panose="020F0502020204030204" pitchFamily="34" charset="0"/>
            </a:endParaRPr>
          </a:p>
          <a:p>
            <a:pPr marL="0" marR="0" indent="0">
              <a:spcBef>
                <a:spcPts val="0"/>
              </a:spcBef>
              <a:spcAft>
                <a:spcPts val="0"/>
              </a:spcAft>
            </a:pPr>
            <a:r>
              <a:rPr lang="en-US" sz="1400" b="0" dirty="0">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5"/>
              </a:rPr>
              <a:t>https://mentor.ieee.org/802.18/dcn/21/18-21-0079-00-0000-fcc-nprm-allowing-expanded-flexibility-for-radar-operation-in-57-64-ghz-band.docx</a:t>
            </a:r>
            <a:r>
              <a:rPr lang="en-US" sz="1400" b="0" dirty="0">
                <a:effectLst/>
                <a:ea typeface="Calibri" panose="020F0502020204030204" pitchFamily="34" charset="0"/>
              </a:rPr>
              <a:t>   44 comments</a:t>
            </a:r>
          </a:p>
          <a:p>
            <a:pPr marL="0" marR="0">
              <a:spcBef>
                <a:spcPts val="0"/>
              </a:spcBef>
              <a:spcAft>
                <a:spcPts val="0"/>
              </a:spcAft>
              <a:buFont typeface="Arial" panose="020B0604020202020204" pitchFamily="34" charset="0"/>
              <a:buChar char="•"/>
            </a:pPr>
            <a:r>
              <a:rPr lang="en-US" sz="1400" b="0" dirty="0">
                <a:solidFill>
                  <a:srgbClr val="000000"/>
                </a:solidFill>
                <a:effectLst/>
                <a:ea typeface="Calibri" panose="020F0502020204030204" pitchFamily="34" charset="0"/>
              </a:rPr>
              <a:t> </a:t>
            </a:r>
            <a:endParaRPr lang="en-US" sz="14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400" b="0" dirty="0">
                <a:solidFill>
                  <a:srgbClr val="000000"/>
                </a:solidFill>
                <a:effectLst/>
                <a:ea typeface="Calibri" panose="020F0502020204030204" pitchFamily="34" charset="0"/>
              </a:rPr>
              <a:t> </a:t>
            </a:r>
            <a:r>
              <a:rPr lang="en-US" sz="1400" b="0" u="sng" dirty="0">
                <a:solidFill>
                  <a:srgbClr val="000000"/>
                </a:solidFill>
                <a:effectLst/>
                <a:ea typeface="Calibri" panose="020F0502020204030204" pitchFamily="34" charset="0"/>
              </a:rPr>
              <a:t>Background</a:t>
            </a:r>
            <a:r>
              <a:rPr lang="en-US" sz="1400" b="0" dirty="0">
                <a:solidFill>
                  <a:srgbClr val="000000"/>
                </a:solidFill>
                <a:effectLst/>
                <a:ea typeface="Calibri" panose="020F0502020204030204" pitchFamily="34" charset="0"/>
              </a:rPr>
              <a:t>: Section 15.255 of the Commission’s rules sets forth the operational policies and technical parameters for unlicensed device operation in the 57-71 GHz band. Unlicensed devices that operate here generally include indoor/outdoor communication devices such as </a:t>
            </a:r>
            <a:r>
              <a:rPr lang="en-US" sz="1400" b="0" dirty="0" err="1">
                <a:solidFill>
                  <a:srgbClr val="000000"/>
                </a:solidFill>
                <a:effectLst/>
                <a:ea typeface="Calibri" panose="020F0502020204030204" pitchFamily="34" charset="0"/>
              </a:rPr>
              <a:t>WiGig</a:t>
            </a:r>
            <a:r>
              <a:rPr lang="en-US" sz="14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4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4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a:spcBef>
                <a:spcPts val="0"/>
              </a:spcBef>
              <a:spcAft>
                <a:spcPts val="0"/>
              </a:spcAft>
              <a:buFont typeface="Arial" panose="020B0604020202020204" pitchFamily="34" charset="0"/>
              <a:buChar char="•"/>
            </a:pPr>
            <a:r>
              <a:rPr lang="en-US" sz="1400" b="0" dirty="0">
                <a:effectLst/>
                <a:latin typeface="Consolas" panose="020B0609020204030204" pitchFamily="49" charset="0"/>
                <a:ea typeface="Calibri" panose="020F0502020204030204" pitchFamily="34" charset="0"/>
              </a:rPr>
              <a:t> </a:t>
            </a:r>
            <a:endParaRPr lang="en-US" sz="1400" b="0" dirty="0">
              <a:effectLst/>
              <a:latin typeface="Calibri" panose="020F0502020204030204" pitchFamily="34" charset="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chemeClr val="tx1"/>
              </a:solidFill>
            </a:endParaRPr>
          </a:p>
          <a:p>
            <a:pPr marL="400050" lvl="1">
              <a:spcBef>
                <a:spcPts val="0"/>
              </a:spcBef>
              <a:spcAft>
                <a:spcPts val="0"/>
              </a:spcAft>
              <a:buFont typeface="Arial" panose="020B0604020202020204" pitchFamily="34" charset="0"/>
              <a:buChar char="•"/>
            </a:pPr>
            <a:endParaRPr lang="en-US" sz="1400" dirty="0">
              <a:solidFill>
                <a:schemeClr val="tx1"/>
              </a:solidFill>
            </a:endParaRPr>
          </a:p>
          <a:p>
            <a:pPr marL="114300" lvl="1" indent="0">
              <a:spcBef>
                <a:spcPts val="0"/>
              </a:spcBef>
              <a:spcAft>
                <a:spcPts val="0"/>
              </a:spcAft>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24jun21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_12__ and voters on-line: _11___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01jul21–</a:t>
            </a:r>
            <a:r>
              <a:rPr lang="en-US" sz="1800" i="1" u="sng" dirty="0"/>
              <a:t>15:00–&lt;15:55</a:t>
            </a:r>
            <a:r>
              <a:rPr lang="en-US" sz="1800" dirty="0"/>
              <a:t> et</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15:54et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24jun21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24jun21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24jun21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24jun21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24jun21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24jun21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24jun21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Mexico</a:t>
            </a:r>
          </a:p>
          <a:p>
            <a:pPr lvl="1">
              <a:spcBef>
                <a:spcPts val="0"/>
              </a:spcBef>
              <a:buFont typeface="Arial" panose="020B0604020202020204" pitchFamily="34" charset="0"/>
              <a:buChar char="•"/>
            </a:pPr>
            <a:r>
              <a:rPr lang="en-US" altLang="en-US" sz="1400" dirty="0">
                <a:solidFill>
                  <a:schemeClr val="tx1"/>
                </a:solidFill>
              </a:rPr>
              <a:t>NZ, Brazil, 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Space Launch Operations, last time</a:t>
            </a:r>
          </a:p>
          <a:p>
            <a:pPr lvl="1">
              <a:spcBef>
                <a:spcPts val="0"/>
              </a:spcBef>
              <a:buFont typeface="Arial" panose="020B0604020202020204" pitchFamily="34" charset="0"/>
              <a:buChar char="•"/>
            </a:pPr>
            <a:r>
              <a:rPr lang="en-US" altLang="en-US" sz="1400" kern="0" dirty="0">
                <a:solidFill>
                  <a:schemeClr val="tx1"/>
                </a:solidFill>
              </a:rPr>
              <a:t>FCC 12.2 GHz reply comments extended</a:t>
            </a:r>
          </a:p>
          <a:p>
            <a:pPr lvl="1">
              <a:spcBef>
                <a:spcPts val="0"/>
              </a:spcBef>
              <a:buFont typeface="Arial" panose="020B0604020202020204" pitchFamily="34" charset="0"/>
              <a:buChar char="•"/>
            </a:pPr>
            <a:r>
              <a:rPr lang="en-US" altLang="en-US" sz="1400" kern="0" dirty="0">
                <a:solidFill>
                  <a:schemeClr val="tx1"/>
                </a:solidFill>
              </a:rPr>
              <a:t>1</a:t>
            </a:r>
            <a:r>
              <a:rPr lang="en-US" altLang="en-US" sz="1400" kern="0" baseline="30000" dirty="0">
                <a:solidFill>
                  <a:schemeClr val="tx1"/>
                </a:solidFill>
              </a:rPr>
              <a:t>st</a:t>
            </a:r>
            <a:r>
              <a:rPr lang="en-US" altLang="en-US" sz="1400" kern="0" dirty="0">
                <a:solidFill>
                  <a:schemeClr val="tx1"/>
                </a:solidFill>
              </a:rPr>
              <a:t> circuit court of appeals</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https://mentor.ieee.org/802.18/dcn/21/18-21-0073-00-0000-minutes-17jun21-rrtag-teleconference.docx</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20-Jun-2021 09:52:37 ET</a:t>
            </a:r>
            <a:r>
              <a:rPr lang="en-US" sz="1800" b="0" i="0" dirty="0">
                <a:solidFill>
                  <a:srgbClr val="000000"/>
                </a:solidFill>
                <a:effectLst/>
              </a:rPr>
              <a: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Vijay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24jun21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681922"/>
            <a:ext cx="10881783" cy="5649028"/>
          </a:xfrm>
        </p:spPr>
        <p:txBody>
          <a:bodyPr/>
          <a:lstStyle/>
          <a:p>
            <a:pPr marL="1371600" lvl="3" indent="0"/>
            <a:endParaRPr lang="en-US" altLang="en-US" sz="9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spcBef>
                <a:spcPts val="0"/>
              </a:spcBef>
              <a:spcAft>
                <a:spcPts val="0"/>
              </a:spcAft>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spcBef>
                <a:spcPts val="0"/>
              </a:spcBef>
              <a:spcAft>
                <a:spcPts val="0"/>
              </a:spcAft>
              <a:buFont typeface="Arial" panose="020B0604020202020204" pitchFamily="34" charset="0"/>
              <a:buChar char="•"/>
            </a:pPr>
            <a:r>
              <a:rPr lang="en-US" altLang="en-US" sz="1800" dirty="0">
                <a:solidFill>
                  <a:schemeClr val="tx1"/>
                </a:solidFill>
              </a:rPr>
              <a:t>Also, the registration fee was approved.  The plan: </a:t>
            </a:r>
          </a:p>
          <a:p>
            <a:pPr lvl="2">
              <a:spcBef>
                <a:spcPts val="0"/>
              </a:spcBef>
              <a:spcAft>
                <a:spcPts val="0"/>
              </a:spcAft>
              <a:buFont typeface="Arial" panose="020B0604020202020204" pitchFamily="34" charset="0"/>
              <a:buChar char="•"/>
            </a:pPr>
            <a:r>
              <a:rPr lang="en-US" sz="1600" b="1" dirty="0">
                <a:solidFill>
                  <a:schemeClr val="tx1"/>
                </a:solidFill>
              </a:rPr>
              <a:t>$50 – till 30June		$75 registration fee after 30june. </a:t>
            </a:r>
            <a:r>
              <a:rPr lang="en-US" sz="1600" dirty="0">
                <a:solidFill>
                  <a:schemeClr val="tx1"/>
                </a:solidFill>
              </a:rPr>
              <a:t>		&lt;&lt;&lt;&lt; just one fee for all WGs/TAGs combined</a:t>
            </a:r>
          </a:p>
          <a:p>
            <a:pPr lvl="2">
              <a:spcBef>
                <a:spcPts val="0"/>
              </a:spcBef>
              <a:spcAft>
                <a:spcPts val="0"/>
              </a:spcAft>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spcBef>
                <a:spcPts val="0"/>
              </a:spcBef>
              <a:spcAft>
                <a:spcPts val="0"/>
              </a:spcAft>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spcBef>
                <a:spcPts val="0"/>
              </a:spcBef>
              <a:spcAft>
                <a:spcPts val="0"/>
              </a:spcAft>
              <a:buFont typeface="Arial" panose="020B0604020202020204" pitchFamily="34" charset="0"/>
              <a:buChar char="•"/>
            </a:pPr>
            <a:r>
              <a:rPr lang="en-US" sz="1600" dirty="0">
                <a:solidFill>
                  <a:schemeClr val="tx1"/>
                </a:solidFill>
              </a:rPr>
              <a:t>reminder sent on 05 july – notifying of $75 fee started 01july</a:t>
            </a:r>
          </a:p>
          <a:p>
            <a:pPr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.11: 12-20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over .18:  13:30-15:30 (times from May interim) </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.15: 13-21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a:t>
            </a:r>
            <a:r>
              <a:rPr lang="en-US" sz="1400" dirty="0">
                <a:ea typeface="Calibri" panose="020F0502020204030204" pitchFamily="34" charset="0"/>
                <a:cs typeface="Times New Roman" panose="02020603050405020304" pitchFamily="18" charset="0"/>
              </a:rPr>
              <a:t>over</a:t>
            </a:r>
            <a:r>
              <a:rPr lang="en-US" sz="1400" dirty="0">
                <a:effectLst/>
                <a:ea typeface="Calibri" panose="020F0502020204030204" pitchFamily="34" charset="0"/>
                <a:cs typeface="Times New Roman" panose="02020603050405020304" pitchFamily="18" charset="0"/>
              </a:rPr>
              <a:t> .18:  15:00-17:00 (times from May interim)</a:t>
            </a:r>
            <a:endParaRPr lang="en-US" sz="1400"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24jun21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pic>
        <p:nvPicPr>
          <p:cNvPr id="7" name="Picture 6" descr="Graphical user interface, text, application&#10;&#10;Description automatically generated">
            <a:extLst>
              <a:ext uri="{FF2B5EF4-FFF2-40B4-BE49-F238E27FC236}">
                <a16:creationId xmlns:a16="http://schemas.microsoft.com/office/drawing/2014/main" id="{8BF37EB9-097C-4F6A-892C-2942D0234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60600" y="3962400"/>
            <a:ext cx="8001001" cy="1752600"/>
          </a:xfrm>
          <a:prstGeom prst="rect">
            <a:avLst/>
          </a:prstGeom>
          <a:noFill/>
          <a:ln>
            <a:noFill/>
          </a:ln>
        </p:spPr>
      </p:pic>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62203</TotalTime>
  <Words>9166</Words>
  <Application>Microsoft Office PowerPoint</Application>
  <PresentationFormat>Widescreen</PresentationFormat>
  <Paragraphs>847</Paragraphs>
  <Slides>32</Slides>
  <Notes>23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6" baseType="lpstr">
      <vt:lpstr>Arial</vt:lpstr>
      <vt:lpstr>Calibri</vt:lpstr>
      <vt:lpstr>Consolas</vt:lpstr>
      <vt:lpstr>Helvetica</vt:lpstr>
      <vt:lpstr>Monotype Sorts</vt:lpstr>
      <vt:lpstr>Symbol</vt:lpstr>
      <vt:lpstr>tahoma</vt:lpstr>
      <vt:lpstr>Times New Roman</vt:lpstr>
      <vt:lpstr>Verdana</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Other regions (outside EU-Stds and USA), items to share</vt:lpstr>
      <vt:lpstr>ITU-R / WRC items to share  -</vt:lpstr>
      <vt:lpstr>MSG 6 GHz</vt:lpstr>
      <vt:lpstr>IEEE 802 Stds Table of Frequency Bands</vt:lpstr>
      <vt:lpstr>General Discussion</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4042</cp:revision>
  <cp:lastPrinted>1601-01-01T00:00:00Z</cp:lastPrinted>
  <dcterms:created xsi:type="dcterms:W3CDTF">2016-03-03T14:54:45Z</dcterms:created>
  <dcterms:modified xsi:type="dcterms:W3CDTF">2021-06-28T19:53:56Z</dcterms:modified>
</cp:coreProperties>
</file>