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5">
  <p:sldMasterIdLst>
    <p:sldMasterId id="2147483648" r:id="rId1"/>
  </p:sldMasterIdLst>
  <p:notesMasterIdLst>
    <p:notesMasterId r:id="rId34"/>
  </p:notesMasterIdLst>
  <p:handoutMasterIdLst>
    <p:handoutMasterId r:id="rId35"/>
  </p:handoutMasterIdLst>
  <p:sldIdLst>
    <p:sldId id="256" r:id="rId2"/>
    <p:sldId id="341" r:id="rId3"/>
    <p:sldId id="329" r:id="rId4"/>
    <p:sldId id="604" r:id="rId5"/>
    <p:sldId id="624" r:id="rId6"/>
    <p:sldId id="605" r:id="rId7"/>
    <p:sldId id="516" r:id="rId8"/>
    <p:sldId id="596" r:id="rId9"/>
    <p:sldId id="690" r:id="rId10"/>
    <p:sldId id="762" r:id="rId11"/>
    <p:sldId id="763" r:id="rId12"/>
    <p:sldId id="735" r:id="rId13"/>
    <p:sldId id="782" r:id="rId14"/>
    <p:sldId id="769" r:id="rId15"/>
    <p:sldId id="766" r:id="rId16"/>
    <p:sldId id="743" r:id="rId17"/>
    <p:sldId id="781" r:id="rId18"/>
    <p:sldId id="783" r:id="rId19"/>
    <p:sldId id="650" r:id="rId20"/>
    <p:sldId id="498" r:id="rId21"/>
    <p:sldId id="402" r:id="rId22"/>
    <p:sldId id="403" r:id="rId23"/>
    <p:sldId id="777" r:id="rId24"/>
    <p:sldId id="778" r:id="rId25"/>
    <p:sldId id="774" r:id="rId26"/>
    <p:sldId id="717" r:id="rId27"/>
    <p:sldId id="768" r:id="rId28"/>
    <p:sldId id="737" r:id="rId29"/>
    <p:sldId id="739" r:id="rId30"/>
    <p:sldId id="728" r:id="rId31"/>
    <p:sldId id="656" r:id="rId32"/>
    <p:sldId id="655"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5" autoAdjust="0"/>
    <p:restoredTop sz="96318" autoAdjust="0"/>
  </p:normalViewPr>
  <p:slideViewPr>
    <p:cSldViewPr>
      <p:cViewPr varScale="1">
        <p:scale>
          <a:sx n="94" d="100"/>
          <a:sy n="94" d="100"/>
        </p:scale>
        <p:origin x="1050" y="78"/>
      </p:cViewPr>
      <p:guideLst>
        <p:guide orient="horz" pos="2160"/>
        <p:guide pos="384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75" d="100"/>
        <a:sy n="75" d="100"/>
      </p:scale>
      <p:origin x="0" y="-112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24-Jun-21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mailto:stuart@ok-brit.com" TargetMode="External"/><Relationship Id="rId2" Type="http://schemas.openxmlformats.org/officeDocument/2006/relationships/slide" Target="../slides/slide19.xml"/><Relationship Id="rId1" Type="http://schemas.openxmlformats.org/officeDocument/2006/relationships/notesMaster" Target="../notesMasters/notesMaster1.xml"/><Relationship Id="rId4" Type="http://schemas.openxmlformats.org/officeDocument/2006/relationships/hyperlink" Target="https://www.ieee802.org/18/RRTAG_Voters.pdf"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49485" TargetMode="External"/><Relationship Id="rId13" Type="http://schemas.openxmlformats.org/officeDocument/2006/relationships/hyperlink" Target="https://portal.etsi.org/webapp/teldir/QueryOrgaInfo.asp?OrgaId=9173" TargetMode="External"/><Relationship Id="rId18" Type="http://schemas.openxmlformats.org/officeDocument/2006/relationships/hyperlink" Target="https://portal.etsi.org/webapp/teldir/ListPersDetails.asp?PersId=77968" TargetMode="External"/><Relationship Id="rId26" Type="http://schemas.openxmlformats.org/officeDocument/2006/relationships/hyperlink" Target="https://portal.etsi.org/webapp/teldir/QueryOrgaInfo.asp?OrgaId=42" TargetMode="External"/><Relationship Id="rId39" Type="http://schemas.openxmlformats.org/officeDocument/2006/relationships/hyperlink" Target="https://portal.etsi.org/webapp/teldir/ListPersDetails.asp?PersId=53812"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80177" TargetMode="External"/><Relationship Id="rId34" Type="http://schemas.openxmlformats.org/officeDocument/2006/relationships/hyperlink" Target="https://portal.etsi.org/webapp/teldir/QueryOrgaInfo.asp?OrgaId=16055" TargetMode="External"/><Relationship Id="rId7" Type="http://schemas.openxmlformats.org/officeDocument/2006/relationships/hyperlink" Target="https://portal.etsi.org/webapp/teldir/ListPersDetails.asp?PersId=6230" TargetMode="External"/><Relationship Id="rId12" Type="http://schemas.openxmlformats.org/officeDocument/2006/relationships/hyperlink" Target="https://portal.etsi.org/webapp/teldir/ListPersDetails.asp?PersId=33473" TargetMode="External"/><Relationship Id="rId17" Type="http://schemas.openxmlformats.org/officeDocument/2006/relationships/hyperlink" Target="https://portal.etsi.org/webapp/teldir/QueryOrgaInfo.asp?OrgaId=5" TargetMode="External"/><Relationship Id="rId25" Type="http://schemas.openxmlformats.org/officeDocument/2006/relationships/hyperlink" Target="https://portal.etsi.org/webapp/teldir/ListPersDetails.asp?PersId=34395" TargetMode="External"/><Relationship Id="rId33" Type="http://schemas.openxmlformats.org/officeDocument/2006/relationships/hyperlink" Target="https://portal.etsi.org/webapp/teldir/ListPersDetails.asp?PersId=78115" TargetMode="External"/><Relationship Id="rId38" Type="http://schemas.openxmlformats.org/officeDocument/2006/relationships/hyperlink" Target="https://portal.etsi.org/webapp/teldir/QueryOrgaInfo.asp?OrgaId=11945"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26309" TargetMode="External"/><Relationship Id="rId20" Type="http://schemas.openxmlformats.org/officeDocument/2006/relationships/hyperlink" Target="https://portal.etsi.org/webapp/teldir/ListPersDetails.asp?PersId=79376" TargetMode="External"/><Relationship Id="rId29" Type="http://schemas.openxmlformats.org/officeDocument/2006/relationships/hyperlink" Target="https://portal.etsi.org/webapp/teldir/ListPersDetails.asp?PersId=72859" TargetMode="External"/><Relationship Id="rId1" Type="http://schemas.openxmlformats.org/officeDocument/2006/relationships/notesMaster" Target="../notesMasters/notesMaster1.xml"/><Relationship Id="rId6" Type="http://schemas.openxmlformats.org/officeDocument/2006/relationships/hyperlink" Target="https://portal.etsi.org/tb.aspx?tbid=287&amp;SubTB=287" TargetMode="External"/><Relationship Id="rId11" Type="http://schemas.openxmlformats.org/officeDocument/2006/relationships/hyperlink" Target="https://portal.etsi.org/webapp/teldir/QueryOrgaInfo.asp?OrgaId=13790" TargetMode="External"/><Relationship Id="rId24" Type="http://schemas.openxmlformats.org/officeDocument/2006/relationships/hyperlink" Target="https://portal.etsi.org/webapp/teldir/ListPersDetails.asp?PersId=10561" TargetMode="External"/><Relationship Id="rId32" Type="http://schemas.openxmlformats.org/officeDocument/2006/relationships/hyperlink" Target="https://portal.etsi.org/webapp/teldir/ListPersDetails.asp?PersId=61793" TargetMode="External"/><Relationship Id="rId37" Type="http://schemas.openxmlformats.org/officeDocument/2006/relationships/hyperlink" Target="https://portal.etsi.org/webapp/teldir/ListPersDetails.asp?PersId=26729" TargetMode="External"/><Relationship Id="rId5" Type="http://schemas.openxmlformats.org/officeDocument/2006/relationships/hyperlink" Target="https://portal.etsi.org/tb.aspx?tbid=729&amp;SubTB=729" TargetMode="External"/><Relationship Id="rId15" Type="http://schemas.openxmlformats.org/officeDocument/2006/relationships/hyperlink" Target="https://portal.etsi.org/webapp/teldir/QueryOrgaInfo.asp?OrgaId=1" TargetMode="External"/><Relationship Id="rId23" Type="http://schemas.openxmlformats.org/officeDocument/2006/relationships/hyperlink" Target="https://portal.etsi.org/webapp/teldir/ListPersDetails.asp?PersId=2582" TargetMode="External"/><Relationship Id="rId28" Type="http://schemas.openxmlformats.org/officeDocument/2006/relationships/hyperlink" Target="https://portal.etsi.org/webapp/teldir/QueryOrgaInfo.asp?OrgaId=121" TargetMode="External"/><Relationship Id="rId36" Type="http://schemas.openxmlformats.org/officeDocument/2006/relationships/hyperlink" Target="https://portal.etsi.org/webapp/teldir/QueryOrgaInfo.asp?OrgaId=13818" TargetMode="External"/><Relationship Id="rId10" Type="http://schemas.openxmlformats.org/officeDocument/2006/relationships/hyperlink" Target="https://portal.etsi.org/webapp/teldir/ListPersDetails.asp?PersId=63180" TargetMode="External"/><Relationship Id="rId19" Type="http://schemas.openxmlformats.org/officeDocument/2006/relationships/hyperlink" Target="https://portal.etsi.org/webapp/teldir/QueryOrgaInfo.asp?OrgaId=15932" TargetMode="External"/><Relationship Id="rId31" Type="http://schemas.openxmlformats.org/officeDocument/2006/relationships/hyperlink" Target="https://portal.etsi.org/webapp/teldir/QueryOrgaInfo.asp?OrgaId=738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QueryOrgaInfo.asp?OrgaId=14953" TargetMode="External"/><Relationship Id="rId14" Type="http://schemas.openxmlformats.org/officeDocument/2006/relationships/hyperlink" Target="https://portal.etsi.org/webapp/teldir/ListPersDetails.asp?PersId=26441" TargetMode="External"/><Relationship Id="rId22" Type="http://schemas.openxmlformats.org/officeDocument/2006/relationships/hyperlink" Target="https://portal.etsi.org/webapp/teldir/ListPersDetails.asp?PersId=13676" TargetMode="External"/><Relationship Id="rId27" Type="http://schemas.openxmlformats.org/officeDocument/2006/relationships/hyperlink" Target="https://portal.etsi.org/webapp/teldir/ListPersDetails.asp?PersId=54791" TargetMode="External"/><Relationship Id="rId30" Type="http://schemas.openxmlformats.org/officeDocument/2006/relationships/hyperlink" Target="https://portal.etsi.org/webapp/teldir/QueryOrgaInfo.asp?OrgaId=8870" TargetMode="External"/><Relationship Id="rId35" Type="http://schemas.openxmlformats.org/officeDocument/2006/relationships/hyperlink" Target="https://portal.etsi.org/webapp/teldir/ListPersDetails.asp?PersId=60301"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4/" TargetMode="External"/><Relationship Id="rId4" Type="http://schemas.openxmlformats.org/officeDocument/2006/relationships/hyperlink" Target="https://www.ecodocdb.dk/download/cc03c766-35f8/ECC%20Report%20302.pdf"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www.itu.int/dms_pub/itu-r/oth/0c/0a/R0C0A00000D0041PDFE.pdf" TargetMode="External"/><Relationship Id="rId5" Type="http://schemas.openxmlformats.org/officeDocument/2006/relationships/hyperlink" Target="https://www.itu.int/en/ITU-R/study-groups/rcpm/Pages/wrc-23-studies.aspx" TargetMode="External"/><Relationship Id="rId4" Type="http://schemas.openxmlformats.org/officeDocument/2006/relationships/slide" Target="../slides/slide30.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493427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435383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828662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ClrTx/>
              <a:buFont typeface="Wingdings" panose="05000000000000000000" pitchFamily="2" charset="2"/>
              <a:buChar char="n"/>
            </a:pPr>
            <a:r>
              <a:rPr lang="en-US" altLang="en-US" sz="1800" b="0" dirty="0">
                <a:solidFill>
                  <a:schemeClr val="tx1"/>
                </a:solidFill>
              </a:rPr>
              <a:t>VC - to email members to verify affiliations.</a:t>
            </a:r>
          </a:p>
          <a:p>
            <a:pPr marL="571500" lvl="1" indent="-171450">
              <a:buClrTx/>
              <a:buFont typeface="Arial" panose="020B0604020202020204" pitchFamily="34" charset="0"/>
              <a:buChar char="•"/>
            </a:pPr>
            <a:r>
              <a:rPr lang="en-US" altLang="en-US" sz="1600" dirty="0">
                <a:solidFill>
                  <a:schemeClr val="tx1"/>
                </a:solidFill>
              </a:rPr>
              <a:t>Plan is in July electronic plenary announcement / call-in info, to ask all .18 members to check their affiliation in the voters list off the 802.18 web site and confirm their affiliation.  </a:t>
            </a:r>
            <a:r>
              <a:rPr lang="en-US" sz="1600" dirty="0">
                <a:solidFill>
                  <a:schemeClr val="tx1"/>
                </a:solidFill>
              </a:rPr>
              <a:t>If an update is needed, then inform the 802.18 VC by sending an email directly to him at </a:t>
            </a:r>
            <a:r>
              <a:rPr lang="en-US" sz="16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3"/>
              </a:rPr>
              <a:t>stuart@ok-brit.com</a:t>
            </a: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altLang="en-US" sz="1600" dirty="0">
              <a:solidFill>
                <a:schemeClr val="tx1"/>
              </a:solidFill>
            </a:endParaRPr>
          </a:p>
          <a:p>
            <a:pPr lvl="1">
              <a:buClrTx/>
              <a:buFont typeface="Arial" panose="020B0604020202020204" pitchFamily="34" charset="0"/>
              <a:buChar char="•"/>
            </a:pPr>
            <a:r>
              <a:rPr lang="en-US" altLang="en-US" sz="1600" dirty="0">
                <a:solidFill>
                  <a:schemeClr val="tx1"/>
                </a:solidFill>
                <a:hlinkClick r:id="rId4"/>
              </a:rPr>
              <a:t>https://www.ieee802.org/18/RRTAG_Voters.pdf</a:t>
            </a:r>
            <a:endParaRPr lang="en-US" altLang="en-US" sz="1600" dirty="0">
              <a:solidFill>
                <a:schemeClr val="tx1"/>
              </a:solidFill>
            </a:endParaRPr>
          </a:p>
          <a:p>
            <a:pPr lvl="1">
              <a:buClrTx/>
              <a:buFont typeface="Arial" panose="020B0604020202020204" pitchFamily="34" charset="0"/>
              <a:buChar char="•"/>
            </a:pPr>
            <a:r>
              <a:rPr lang="en-US" altLang="en-US" sz="1600" dirty="0">
                <a:solidFill>
                  <a:schemeClr val="tx1"/>
                </a:solidFill>
              </a:rPr>
              <a:t>You may want to be sure your </a:t>
            </a:r>
            <a:r>
              <a:rPr lang="en-US" altLang="en-US" sz="1600" dirty="0" err="1">
                <a:solidFill>
                  <a:schemeClr val="tx1"/>
                </a:solidFill>
              </a:rPr>
              <a:t>myProject</a:t>
            </a:r>
            <a:r>
              <a:rPr lang="en-US" altLang="en-US" sz="1600" dirty="0">
                <a:solidFill>
                  <a:schemeClr val="tx1"/>
                </a:solidFill>
              </a:rPr>
              <a:t> is up to date also: </a:t>
            </a:r>
            <a:r>
              <a:rPr lang="en-US" altLang="en-US" sz="1600" dirty="0">
                <a:solidFill>
                  <a:schemeClr val="tx1"/>
                </a:solidFill>
                <a:hlinkClick r:id="rId4"/>
              </a:rPr>
              <a:t>https://development.standards.ieee.org/myproject-web/public/view.html#landing</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8862696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1770440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call #73b, 23Feb21-07Jun21, correspondence </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a:spcBef>
                <a:spcPts val="0"/>
              </a:spcBef>
              <a:buFont typeface="Arial" panose="020B0604020202020204" pitchFamily="34" charset="0"/>
              <a:buChar char="•"/>
            </a:pP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5"/>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endParaRPr lang="en-US" altLang="en-US" sz="1200" b="0" dirty="0">
              <a:hlinkClick r:id="rId6"/>
            </a:endParaRPr>
          </a:p>
          <a:p>
            <a:r>
              <a:rPr lang="en-US" altLang="en-US" sz="1200" b="0" dirty="0">
                <a:hlinkClick r:id="rId6"/>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8"/>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9"/>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3"/>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16"/>
              </a:rPr>
              <a:t>Butscheidt </a:t>
            </a:r>
            <a:r>
              <a:rPr lang="en-US" sz="1200" kern="1200" dirty="0" err="1">
                <a:solidFill>
                  <a:srgbClr val="000000"/>
                </a:solidFill>
                <a:effectLst/>
                <a:latin typeface="Times New Roman" pitchFamily="16" charset="0"/>
                <a:ea typeface="+mn-ea"/>
                <a:cs typeface="+mn-cs"/>
                <a:hlinkClick r:id="rId16"/>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Marshall </a:t>
            </a:r>
            <a:r>
              <a:rPr lang="en-US" sz="1200" kern="1200" dirty="0" err="1">
                <a:solidFill>
                  <a:srgbClr val="000000"/>
                </a:solidFill>
                <a:effectLst/>
                <a:latin typeface="Times New Roman" pitchFamily="16" charset="0"/>
                <a:ea typeface="+mn-ea"/>
                <a:cs typeface="+mn-cs"/>
                <a:hlinkClick r:id="rId18"/>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9"/>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0"/>
              </a:rPr>
              <a:t>Mouquet </a:t>
            </a:r>
            <a:r>
              <a:rPr lang="en-US" sz="1200" kern="1200" dirty="0" err="1">
                <a:solidFill>
                  <a:srgbClr val="000000"/>
                </a:solidFill>
                <a:effectLst/>
                <a:latin typeface="Times New Roman" pitchFamily="16" charset="0"/>
                <a:ea typeface="+mn-ea"/>
                <a:cs typeface="+mn-cs"/>
                <a:hlinkClick r:id="rId20"/>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1"/>
              </a:rPr>
              <a:t>Vietti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2"/>
              </a:rPr>
              <a:t>Pagnozzi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14"/>
              </a:rPr>
              <a:t>Minaev</a:t>
            </a:r>
            <a:r>
              <a:rPr lang="en-US" sz="1200" kern="1200" dirty="0">
                <a:solidFill>
                  <a:srgbClr val="000000"/>
                </a:solidFill>
                <a:effectLst/>
                <a:latin typeface="Times New Roman" pitchFamily="16" charset="0"/>
                <a:ea typeface="+mn-ea"/>
                <a:cs typeface="+mn-cs"/>
                <a:hlinkClick r:id="rId14"/>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3"/>
              </a:rPr>
              <a:t>Forina</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4"/>
              </a:rPr>
              <a:t>Schmidt</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Mahler </a:t>
            </a:r>
            <a:r>
              <a:rPr lang="en-US" sz="1200" kern="1200" dirty="0" err="1">
                <a:solidFill>
                  <a:srgbClr val="000000"/>
                </a:solidFill>
                <a:effectLst/>
                <a:latin typeface="Times New Roman" pitchFamily="16" charset="0"/>
                <a:ea typeface="+mn-ea"/>
                <a:cs typeface="+mn-cs"/>
                <a:hlinkClick r:id="rId25"/>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Chiara </a:t>
            </a:r>
            <a:r>
              <a:rPr lang="en-US" sz="1200" kern="1200" dirty="0" err="1">
                <a:solidFill>
                  <a:srgbClr val="000000"/>
                </a:solidFill>
                <a:effectLst/>
                <a:latin typeface="Times New Roman" pitchFamily="16" charset="0"/>
                <a:ea typeface="+mn-ea"/>
                <a:cs typeface="+mn-cs"/>
                <a:hlinkClick r:id="rId27"/>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TELECOM</a:t>
            </a:r>
            <a:r>
              <a:rPr lang="en-US" sz="1200" kern="1200" dirty="0">
                <a:solidFill>
                  <a:srgbClr val="000000"/>
                </a:solidFill>
                <a:effectLst/>
                <a:latin typeface="Times New Roman" pitchFamily="16" charset="0"/>
                <a:ea typeface="+mn-ea"/>
                <a:cs typeface="+mn-cs"/>
                <a:hlinkClick r:id="rId28"/>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9"/>
              </a:rPr>
              <a:t>Blue </a:t>
            </a:r>
            <a:r>
              <a:rPr lang="en-US" sz="1200" kern="1200" dirty="0" err="1">
                <a:solidFill>
                  <a:srgbClr val="000000"/>
                </a:solidFill>
                <a:effectLst/>
                <a:latin typeface="Times New Roman" pitchFamily="16" charset="0"/>
                <a:ea typeface="+mn-ea"/>
                <a:cs typeface="+mn-cs"/>
                <a:hlinkClick r:id="rId29"/>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Microsoft</a:t>
            </a:r>
            <a:r>
              <a:rPr lang="en-US" sz="1200" kern="1200" dirty="0">
                <a:solidFill>
                  <a:srgbClr val="000000"/>
                </a:solidFill>
                <a:effectLst/>
                <a:latin typeface="Times New Roman" pitchFamily="16" charset="0"/>
                <a:ea typeface="+mn-ea"/>
                <a:cs typeface="+mn-cs"/>
                <a:hlinkClick r:id="rId30"/>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7"/>
              </a:rPr>
              <a:t>Vangeel</a:t>
            </a:r>
            <a:r>
              <a:rPr lang="en-US" sz="1200" kern="1200" dirty="0">
                <a:solidFill>
                  <a:srgbClr val="000000"/>
                </a:solidFill>
                <a:effectLst/>
                <a:latin typeface="Times New Roman" pitchFamily="16" charset="0"/>
                <a:ea typeface="+mn-ea"/>
                <a:cs typeface="+mn-cs"/>
                <a:hlinkClick r:id="rId7"/>
              </a:rPr>
              <a:t> </a:t>
            </a:r>
            <a:r>
              <a:rPr lang="en-US" sz="1200" kern="1200" dirty="0" err="1">
                <a:solidFill>
                  <a:srgbClr val="000000"/>
                </a:solidFill>
                <a:effectLst/>
                <a:latin typeface="Times New Roman" pitchFamily="16" charset="0"/>
                <a:ea typeface="+mn-ea"/>
                <a:cs typeface="+mn-cs"/>
                <a:hlinkClick r:id="rId7"/>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Cisco</a:t>
            </a:r>
            <a:r>
              <a:rPr lang="en-US" sz="1200" kern="1200" dirty="0">
                <a:solidFill>
                  <a:srgbClr val="000000"/>
                </a:solidFill>
                <a:effectLst/>
                <a:latin typeface="Times New Roman" pitchFamily="16" charset="0"/>
                <a:ea typeface="+mn-ea"/>
                <a:cs typeface="+mn-cs"/>
                <a:hlinkClick r:id="rId31"/>
              </a:rPr>
              <a:t> Systems Belgium</a:t>
            </a:r>
            <a:endParaRPr lang="en-US" sz="1200" kern="1200" dirty="0">
              <a:solidFill>
                <a:srgbClr val="000000"/>
              </a:solidFill>
              <a:effectLst/>
              <a:latin typeface="Times New Roman" pitchFamily="16" charset="0"/>
              <a:ea typeface="+mn-ea"/>
              <a:cs typeface="+mn-cs"/>
              <a:hlinkClick r:id="rId7"/>
            </a:endParaRPr>
          </a:p>
          <a:p>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7"/>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7"/>
            </a:endParaRPr>
          </a:p>
          <a:p>
            <a:r>
              <a:rPr lang="en-US" sz="1200" kern="1200" dirty="0" err="1">
                <a:solidFill>
                  <a:srgbClr val="000000"/>
                </a:solidFill>
                <a:effectLst/>
                <a:latin typeface="Times New Roman" pitchFamily="16" charset="0"/>
                <a:ea typeface="+mn-ea"/>
                <a:cs typeface="+mn-cs"/>
                <a:hlinkClick r:id="rId7"/>
              </a:rPr>
              <a:t>Vangeel</a:t>
            </a:r>
            <a:r>
              <a:rPr lang="en-US" sz="1200" kern="1200" dirty="0">
                <a:solidFill>
                  <a:srgbClr val="000000"/>
                </a:solidFill>
                <a:effectLst/>
                <a:latin typeface="Times New Roman" pitchFamily="16" charset="0"/>
                <a:ea typeface="+mn-ea"/>
                <a:cs typeface="+mn-cs"/>
                <a:hlinkClick r:id="rId7"/>
              </a:rPr>
              <a:t> </a:t>
            </a:r>
            <a:r>
              <a:rPr lang="en-US" sz="1200" kern="1200" dirty="0" err="1">
                <a:solidFill>
                  <a:srgbClr val="000000"/>
                </a:solidFill>
                <a:effectLst/>
                <a:latin typeface="Times New Roman" pitchFamily="16" charset="0"/>
                <a:ea typeface="+mn-ea"/>
                <a:cs typeface="+mn-cs"/>
                <a:hlinkClick r:id="rId7"/>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1"/>
              </a:rPr>
              <a:t>Cisco</a:t>
            </a:r>
            <a:r>
              <a:rPr lang="en-US" sz="1200" kern="1200" dirty="0">
                <a:solidFill>
                  <a:srgbClr val="000000"/>
                </a:solidFill>
                <a:effectLst/>
                <a:latin typeface="Times New Roman" pitchFamily="16" charset="0"/>
                <a:ea typeface="+mn-ea"/>
                <a:cs typeface="+mn-cs"/>
                <a:hlinkClick r:id="rId31"/>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Prats </a:t>
            </a:r>
            <a:r>
              <a:rPr lang="en-US" sz="1200" kern="1200" dirty="0" err="1">
                <a:solidFill>
                  <a:srgbClr val="000000"/>
                </a:solidFill>
                <a:effectLst/>
                <a:latin typeface="Times New Roman" pitchFamily="16" charset="0"/>
                <a:ea typeface="+mn-ea"/>
                <a:cs typeface="+mn-cs"/>
                <a:hlinkClick r:id="rId32"/>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5"/>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5"/>
              </a:rPr>
              <a:t>Mahler </a:t>
            </a:r>
            <a:r>
              <a:rPr lang="en-US" sz="1200" kern="1200" dirty="0" err="1">
                <a:solidFill>
                  <a:srgbClr val="000000"/>
                </a:solidFill>
                <a:effectLst/>
                <a:latin typeface="Times New Roman" pitchFamily="16" charset="0"/>
                <a:ea typeface="+mn-ea"/>
                <a:cs typeface="+mn-cs"/>
                <a:hlinkClick r:id="rId25"/>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Harrington </a:t>
            </a:r>
            <a:r>
              <a:rPr lang="en-US" sz="1200" kern="1200" dirty="0" err="1">
                <a:solidFill>
                  <a:srgbClr val="000000"/>
                </a:solidFill>
                <a:effectLst/>
                <a:latin typeface="Times New Roman" pitchFamily="16" charset="0"/>
                <a:ea typeface="+mn-ea"/>
                <a:cs typeface="+mn-cs"/>
                <a:hlinkClick r:id="rId33"/>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4"/>
              </a:rPr>
              <a:t>UWB</a:t>
            </a:r>
            <a:r>
              <a:rPr lang="en-US" sz="1200" kern="1200" dirty="0">
                <a:solidFill>
                  <a:srgbClr val="000000"/>
                </a:solidFill>
                <a:effectLst/>
                <a:latin typeface="Times New Roman" pitchFamily="16" charset="0"/>
                <a:ea typeface="+mn-ea"/>
                <a:cs typeface="+mn-cs"/>
                <a:hlinkClick r:id="rId34"/>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5"/>
              </a:rPr>
              <a:t>Neirynck</a:t>
            </a:r>
            <a:r>
              <a:rPr lang="en-US" sz="1200" kern="1200" dirty="0">
                <a:solidFill>
                  <a:srgbClr val="000000"/>
                </a:solidFill>
                <a:effectLst/>
                <a:latin typeface="Times New Roman" pitchFamily="16" charset="0"/>
                <a:ea typeface="+mn-ea"/>
                <a:cs typeface="+mn-cs"/>
                <a:hlinkClick r:id="rId35"/>
              </a:rPr>
              <a:t> </a:t>
            </a:r>
            <a:r>
              <a:rPr lang="en-US" sz="1200" kern="1200" dirty="0" err="1">
                <a:solidFill>
                  <a:srgbClr val="000000"/>
                </a:solidFill>
                <a:effectLst/>
                <a:latin typeface="Times New Roman" pitchFamily="16" charset="0"/>
                <a:ea typeface="+mn-ea"/>
                <a:cs typeface="+mn-cs"/>
                <a:hlinkClick r:id="rId35"/>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6"/>
              </a:rPr>
              <a:t>DecaWave</a:t>
            </a:r>
            <a:r>
              <a:rPr lang="en-US" sz="1200" kern="1200" dirty="0">
                <a:solidFill>
                  <a:srgbClr val="000000"/>
                </a:solidFill>
                <a:effectLst/>
                <a:latin typeface="Times New Roman" pitchFamily="16" charset="0"/>
                <a:ea typeface="+mn-ea"/>
                <a:cs typeface="+mn-cs"/>
                <a:hlinkClick r:id="rId36"/>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7"/>
              </a:rPr>
              <a:t>Johansson </a:t>
            </a:r>
            <a:r>
              <a:rPr lang="en-US" sz="1200" kern="1200" dirty="0" err="1">
                <a:solidFill>
                  <a:srgbClr val="000000"/>
                </a:solidFill>
                <a:effectLst/>
                <a:latin typeface="Times New Roman" pitchFamily="16" charset="0"/>
                <a:ea typeface="+mn-ea"/>
                <a:cs typeface="+mn-cs"/>
                <a:hlinkClick r:id="rId37"/>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8"/>
              </a:rPr>
              <a:t>Kapsch</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TrafficCom</a:t>
            </a:r>
            <a:r>
              <a:rPr lang="en-US" sz="1200" kern="1200" dirty="0">
                <a:solidFill>
                  <a:srgbClr val="000000"/>
                </a:solidFill>
                <a:effectLst/>
                <a:latin typeface="Times New Roman" pitchFamily="16" charset="0"/>
                <a:ea typeface="+mn-ea"/>
                <a:cs typeface="+mn-cs"/>
                <a:hlinkClick r:id="rId38"/>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9"/>
              </a:rPr>
              <a:t>Lorelli</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5"/>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18471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lvl="0">
              <a:spcBef>
                <a:spcPts val="0"/>
              </a:spcBef>
              <a:buFont typeface="Arial" panose="020B0604020202020204" pitchFamily="34" charset="0"/>
              <a:buChar char="•"/>
            </a:pPr>
            <a:r>
              <a:rPr lang="en-US" sz="1600" dirty="0">
                <a:solidFill>
                  <a:schemeClr val="tx1"/>
                </a:solidFill>
              </a:rPr>
              <a:t>FM57:</a:t>
            </a:r>
          </a:p>
          <a:p>
            <a:pPr lvl="0">
              <a:spcBef>
                <a:spcPts val="0"/>
              </a:spcBef>
              <a:buFont typeface="Arial" panose="020B0604020202020204" pitchFamily="34" charset="0"/>
              <a:buChar char="•"/>
            </a:pPr>
            <a:r>
              <a:rPr lang="en-US" sz="1600" dirty="0">
                <a:solidFill>
                  <a:schemeClr val="tx1"/>
                </a:solidFill>
              </a:rPr>
              <a:t>13may: These are not public yet. </a:t>
            </a:r>
          </a:p>
          <a:p>
            <a:pPr lvl="0">
              <a:spcBef>
                <a:spcPts val="0"/>
              </a:spcBef>
              <a:buFont typeface="Arial" panose="020B0604020202020204" pitchFamily="34" charset="0"/>
              <a:buChar char="•"/>
            </a:pPr>
            <a:r>
              <a:rPr lang="en-US" sz="1600" b="0" i="0" dirty="0">
                <a:solidFill>
                  <a:schemeClr val="tx1"/>
                </a:solidFill>
                <a:effectLst/>
              </a:rPr>
              <a:t>TEMP005R1 Table of resolution of comments from public consultation on draft revision of ECC Decision (04)08</a:t>
            </a:r>
            <a:endParaRPr lang="en-US" sz="1600" dirty="0">
              <a:solidFill>
                <a:schemeClr val="tx1"/>
              </a:solidFill>
            </a:endParaRPr>
          </a:p>
          <a:p>
            <a:pPr lvl="0">
              <a:spcBef>
                <a:spcPts val="0"/>
              </a:spcBef>
              <a:buFont typeface="Arial" panose="020B0604020202020204" pitchFamily="34" charset="0"/>
              <a:buChar char="•"/>
            </a:pPr>
            <a:r>
              <a:rPr lang="en-US" sz="1600" b="0" i="0" dirty="0">
                <a:solidFill>
                  <a:schemeClr val="tx1"/>
                </a:solidFill>
                <a:effectLst/>
              </a:rPr>
              <a:t>TEMP004 draft ECC Report for National Measures WAS-RLAN 5725 - 5850 MHz [end Wednesday with track changes]</a:t>
            </a:r>
          </a:p>
          <a:p>
            <a:pPr lvl="1">
              <a:spcBef>
                <a:spcPts val="0"/>
              </a:spcBef>
              <a:buFont typeface="Arial" panose="020B0604020202020204" pitchFamily="34" charset="0"/>
              <a:buChar char="•"/>
            </a:pPr>
            <a:r>
              <a:rPr lang="en-US" dirty="0">
                <a:solidFill>
                  <a:schemeClr val="tx1"/>
                </a:solidFill>
              </a:rPr>
              <a:t>This may require another meeting (#16) , could not get to a compromise, so will move up to WGFM in a week. </a:t>
            </a:r>
          </a:p>
          <a:p>
            <a:pPr lvl="1">
              <a:spcBef>
                <a:spcPts val="0"/>
              </a:spcBef>
              <a:buFont typeface="Arial" panose="020B0604020202020204" pitchFamily="34" charset="0"/>
              <a:buChar char="•"/>
            </a:pPr>
            <a:r>
              <a:rPr lang="en-US" b="0" i="0" dirty="0">
                <a:solidFill>
                  <a:schemeClr val="tx1"/>
                </a:solidFill>
                <a:effectLst/>
              </a:rPr>
              <a:t>Phrases in public consultation</a:t>
            </a:r>
            <a:r>
              <a:rPr lang="en-US" dirty="0">
                <a:solidFill>
                  <a:schemeClr val="tx1"/>
                </a:solidFill>
              </a:rPr>
              <a:t>, some wanted to change to these and others did not noy and let original stand.</a:t>
            </a:r>
            <a:endParaRPr lang="en-US" b="0" i="0" dirty="0">
              <a:solidFill>
                <a:schemeClr val="tx1"/>
              </a:solidFill>
              <a:effectLst/>
            </a:endParaRPr>
          </a:p>
          <a:p>
            <a:pPr lvl="1">
              <a:spcBef>
                <a:spcPts val="0"/>
              </a:spcBef>
              <a:buFont typeface="Arial" panose="020B0604020202020204" pitchFamily="34" charset="0"/>
              <a:buChar char="•"/>
            </a:pPr>
            <a:r>
              <a:rPr lang="en-US" i="0" dirty="0">
                <a:solidFill>
                  <a:schemeClr val="tx1"/>
                </a:solidFill>
                <a:effectLst/>
              </a:rPr>
              <a:t>Remember FM groups do not do studies, that is for SE groups and to ETSI; this came up in the country determination discussion………..</a:t>
            </a:r>
          </a:p>
          <a:p>
            <a:pPr>
              <a:spcBef>
                <a:spcPts val="0"/>
              </a:spcBef>
              <a:spcAft>
                <a:spcPts val="0"/>
              </a:spcAft>
              <a:buFont typeface="Arial" panose="020B0604020202020204" pitchFamily="34" charset="0"/>
              <a:buChar char="•"/>
            </a:pPr>
            <a:endParaRPr lang="en-US" sz="1200" dirty="0">
              <a:solidFill>
                <a:schemeClr val="tx1"/>
              </a:solidFill>
            </a:endParaRPr>
          </a:p>
          <a:p>
            <a:pPr>
              <a:spcBef>
                <a:spcPts val="0"/>
              </a:spcBef>
              <a:spcAft>
                <a:spcPts val="0"/>
              </a:spcAft>
              <a:buFont typeface="Arial" panose="020B0604020202020204" pitchFamily="34" charset="0"/>
              <a:buChar cha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4"/>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4"/>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5"/>
            </a:endParaRPr>
          </a:p>
          <a:p>
            <a:endParaRPr lang="fr-FR" sz="1200" b="0" i="0" u="none" strike="noStrike" kern="1200" dirty="0">
              <a:solidFill>
                <a:srgbClr val="000000"/>
              </a:solidFill>
              <a:effectLst/>
              <a:latin typeface="Times New Roman" pitchFamily="16" charset="0"/>
              <a:ea typeface="+mn-ea"/>
              <a:cs typeface="+mn-cs"/>
              <a:hlinkClick r:id="rId5"/>
            </a:endParaRPr>
          </a:p>
          <a:p>
            <a:r>
              <a:rPr lang="en-US" sz="1200" dirty="0">
                <a:solidFill>
                  <a:schemeClr val="tx1"/>
                </a:solidFill>
              </a:rPr>
              <a:t>CEPT–ECC  </a:t>
            </a:r>
            <a:r>
              <a:rPr lang="en-US" sz="1200" b="0" dirty="0">
                <a:solidFill>
                  <a:schemeClr val="tx1"/>
                </a:solidFill>
                <a:hlinkClick r:id="rId6"/>
              </a:rPr>
              <a:t>&lt;SE24&gt;</a:t>
            </a:r>
            <a:r>
              <a:rPr lang="en-US" sz="1200" b="0" dirty="0">
                <a:solidFill>
                  <a:schemeClr val="tx1"/>
                </a:solidFill>
              </a:rPr>
              <a:t>   </a:t>
            </a:r>
            <a:r>
              <a:rPr lang="fr-FR" sz="1200" b="0" i="0" u="none" strike="noStrike" kern="1200" dirty="0">
                <a:solidFill>
                  <a:srgbClr val="000000"/>
                </a:solidFill>
                <a:effectLst/>
                <a:latin typeface="Times New Roman" pitchFamily="16" charset="0"/>
                <a:ea typeface="+mn-ea"/>
                <a:cs typeface="+mn-cs"/>
                <a:hlinkClick r:id="rId5"/>
              </a:rPr>
              <a:t>SE 24 - Short Range </a:t>
            </a:r>
            <a:r>
              <a:rPr lang="fr-FR" sz="1200" b="0" i="0" u="none" strike="noStrike" kern="1200" dirty="0" err="1">
                <a:solidFill>
                  <a:srgbClr val="000000"/>
                </a:solidFill>
                <a:effectLst/>
                <a:latin typeface="Times New Roman" pitchFamily="16" charset="0"/>
                <a:ea typeface="+mn-ea"/>
                <a:cs typeface="+mn-cs"/>
                <a:hlinkClick r:id="rId5"/>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6541927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r>
              <a:rPr lang="en-US" dirty="0"/>
              <a:t>http://www.ift.org.mx/industria/consultas-publicas/consulta-publica-sobre-el-anteproyecto-de-acuerdo-mediante-el-cual-el-pleno-del-instituto-federal-de-9</a:t>
            </a: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r>
              <a:rPr lang="en-US" dirty="0"/>
              <a:t>http://www.ift.org.mx/industria/consultas-publicas/consulta-publica-sobre-el-anteproyecto-de-acuerdo-mediante-el-cual-el-pleno-del-instituto-federal-de-9</a:t>
            </a: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7955229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3"/>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4" action="ppaction://hlinksldjump"/>
              </a:rPr>
              <a:t>see back up slides later</a:t>
            </a:r>
            <a:r>
              <a:rPr lang="en-US" sz="1050" dirty="0">
                <a:solidFill>
                  <a:schemeClr val="tx1"/>
                </a:solidFill>
                <a:hlinkClick r:id="rId4"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5"/>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6"/>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3"/>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821103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24jun21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24jun21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24jun21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802.18-21/0077r00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LoginRedirection.aspx?ReturnUrl=%2fngppapp%2fContributionCreation.aspx%3fprimarykeys%3d22786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Meetings.aspx#/meeting?MtgId=38755"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10" Type="http://schemas.openxmlformats.org/officeDocument/2006/relationships/hyperlink" Target="https://portal.etsi.org/tb.aspx?tbid=442&amp;SubTB=442"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286&amp;SubTB=286"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citc.gov.sa/en/new/publicConsultation/Pages/144207.asp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www.ift.org.mx/industria/consultas-publicas/consulta-publica-sobre-el-anteproyecto-de-acuerdo-mediante-el-cual-el-pleno-del-instituto-federal-de-9" TargetMode="External"/><Relationship Id="rId5" Type="http://schemas.openxmlformats.org/officeDocument/2006/relationships/hyperlink" Target="mailto:Spectrum.Strategy@citc.gov.sa" TargetMode="External"/><Relationship Id="rId4" Type="http://schemas.openxmlformats.org/officeDocument/2006/relationships/hyperlink" Target="https://mentor.ieee.org/802.18/dcn/21/18-21-0074-00-0000-saudi-arabia-radio-spectrum-allocation-and-use-regulation-for-wlan-applications.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rsm.govt.nz/projects-and-auctions/consultations/planning-for-wlan-use-in-the-6-ghz-band/"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cn/21/18-21-0070-00-0000-canadian-6-ghz-consultation-rss-248.pdf" TargetMode="External"/><Relationship Id="rId5" Type="http://schemas.openxmlformats.org/officeDocument/2006/relationships/hyperlink" Target="https://www.rabc-cccr.ca/ised-radio-standards-specifications-rss-248-issue-1-june-2021-draft-radio-local-area-network-rlan-devices-in-the-5925-7125-mhz-band/" TargetMode="External"/><Relationship Id="rId4" Type="http://schemas.openxmlformats.org/officeDocument/2006/relationships/hyperlink" Target="https://mentor.ieee.org/802.18/dcn/21/18-21-0069-00-0000-rsm-nz-wlan-use-in-the-6-ghz-band-discussion-document.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8/dcn/21/18-21-0039-00-0000-ieee-802-viewpoints-on-wrc-23-agenda-items.pptx" TargetMode="External"/><Relationship Id="rId3" Type="http://schemas.openxmlformats.org/officeDocument/2006/relationships/hyperlink" Target="https://www.fcc.gov/document/wrc-advisory-committee-schedules-4th-meeting-and-meetings-its-iwg" TargetMode="External"/><Relationship Id="rId7" Type="http://schemas.openxmlformats.org/officeDocument/2006/relationships/hyperlink" Target="https://www.fcc.gov/wrc-23-advisory-committee-listserve-0"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www.fcc.gov/wrc-23" TargetMode="External"/><Relationship Id="rId5" Type="http://schemas.openxmlformats.org/officeDocument/2006/relationships/hyperlink" Target="mailto:Dante.Ibarra@fcc.gov" TargetMode="External"/><Relationship Id="rId4" Type="http://schemas.openxmlformats.org/officeDocument/2006/relationships/hyperlink" Target="https://mentor.ieee.org/802.18/dcn/21/18-21-0071-00-0000-fcc-wrc-23-wac-schedules-4th-meeting-and-meetings-of-its-iwg.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036-05-0000-frequency-table-template.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hyperlink" Target="https://urldefense.com/v3/__https:/www.federalregister.gov/d/2021-12947?utm_source=federalregister.gov&amp;utm_medium=email&amp;utm_campaign=subscription*mailing*list__;Kys!!F7jv3iA!lmcMBhrlvvWSrLDNrf0gA45yqCNXkS6BAZpl7YzmAiXnYjirS_Mc1dmS6mbrSzEjRA$" TargetMode="External"/><Relationship Id="rId3" Type="http://schemas.openxmlformats.org/officeDocument/2006/relationships/hyperlink" Target="https://urldefense.com/v3/__https:/www.federalregister.gov/documents/2021/06/10/2021-11063/allocation-of-spectrum-for-non-federal-space-launch-operations?utm_campaign=subscription*mailing*list&amp;utm_source=federalregister.gov&amp;utm_medium=email__;Kys!!F7jv3iA!kxFpaFesaLb0jtRneMv9R1lRJzXIeSiFxtOtrOKdDFxygjYmK9myrwzxuHZCA_6D9g$" TargetMode="External"/><Relationship Id="rId7" Type="http://schemas.openxmlformats.org/officeDocument/2006/relationships/hyperlink" Target="https://urldefense.com/v3/__https:/www.govinfo.gov/content/pkg/FR-2021-06-22/pdf/2021-12947.pdf?utm_campaign=subscription*mailing*list&amp;utm_source=federalregister.gov&amp;utm_medium=email__;Kys!!F7jv3iA!lmcMBhrlvvWSrLDNrf0gA45yqCNXkS6BAZpl7YzmAiXnYjirS_Mc1dmS6mZ3gqSYvQ$"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urldefense.com/v3/__https:/www.federalregister.gov/documents/2021/06/22/2021-12947/expanding-flexible-use-of-the-122-127-ghz-band?utm_campaign=subscription*mailing*list&amp;utm_source=federalregister.gov&amp;utm_medium=email__;Kys!!F7jv3iA!lmcMBhrlvvWSrLDNrf0gA45yqCNXkS6BAZpl7YzmAiXnYjirS_Mc1dmS6mYY896wbg$" TargetMode="External"/><Relationship Id="rId5" Type="http://schemas.openxmlformats.org/officeDocument/2006/relationships/hyperlink" Target="https://urldefense.com/v3/__https:/www.federalregister.gov/d/2021-11063?utm_campaign=subscription*mailing*list&amp;utm_source=federalregister.gov&amp;utm_medium=email__;Kys!!F7jv3iA!kxFpaFesaLb0jtRneMv9R1lRJzXIeSiFxtOtrOKdDFxygjYmK9myrwzxuHauU-4wzA$" TargetMode="External"/><Relationship Id="rId4" Type="http://schemas.openxmlformats.org/officeDocument/2006/relationships/hyperlink" Target="https://urldefense.com/v3/__https:/www.govinfo.gov/content/pkg/FR-2021-06-10/pdf/2021-11063.pdf?utm_campaign=subscription*mailing*list&amp;utm_source=federalregister.gov&amp;utm_medium=email__;Kys!!F7jv3iA!kxFpaFesaLb0jtRneMv9R1lRJzXIeSiFxtOtrOKdDFxygjYmK9myrwzxuHZCkZFdWA$"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cisco.com/c/en/us/solutions/executive-perspectives/annual-internet-report/air-highlights.html"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www.imf.org/en/Publications/WEO/Issues/2020/09/30/world-economic-outlook-october-2020" TargetMode="External"/><Relationship Id="rId4" Type="http://schemas.openxmlformats.org/officeDocument/2006/relationships/hyperlink" Target="https://www.imf.org/~/media/Files/Publications/WEO/2020/October/English/data/WEOOctober-2020Ch2.ashx?la=en"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faqs/copyrights/index.html#1" TargetMode="External"/><Relationship Id="rId13" Type="http://schemas.openxmlformats.org/officeDocument/2006/relationships/image" Target="../media/image3.emf"/><Relationship Id="rId3" Type="http://schemas.openxmlformats.org/officeDocument/2006/relationships/hyperlink" Target="mailto:apetrick@ieee.org" TargetMode="External"/><Relationship Id="rId7" Type="http://schemas.openxmlformats.org/officeDocument/2006/relationships/hyperlink" Target="https://standards.ieee.org/about/sasb/patcom/materials.html" TargetMode="External"/><Relationship Id="rId12" Type="http://schemas.openxmlformats.org/officeDocument/2006/relationships/oleObject" Target="../embeddings/oleObject3.bin"/><Relationship Id="rId2" Type="http://schemas.openxmlformats.org/officeDocument/2006/relationships/hyperlink" Target="mailto:stuart@ok-brit.com"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image" Target="../media/image2.wmf"/><Relationship Id="rId5" Type="http://schemas.openxmlformats.org/officeDocument/2006/relationships/hyperlink" Target="http://standards.ieee.org/resources/antitrust-guidelines.pdf" TargetMode="External"/><Relationship Id="rId10" Type="http://schemas.openxmlformats.org/officeDocument/2006/relationships/oleObject" Target="../embeddings/oleObject2.bin"/><Relationship Id="rId4" Type="http://schemas.openxmlformats.org/officeDocument/2006/relationships/hyperlink" Target="http://standards.ieee.org/faqs/affiliationFAQ.html" TargetMode="External"/><Relationship Id="rId9" Type="http://schemas.openxmlformats.org/officeDocument/2006/relationships/hyperlink" Target="http://standards.ieee.org/develop/policies/opman/sb_om.pdf"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ieee802.org/802tele_calendar.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3066020.ieeesa@lync.webex.com" TargetMode="External"/><Relationship Id="rId3" Type="http://schemas.openxmlformats.org/officeDocument/2006/relationships/hyperlink" Target="https://ieeesa.webex.com/ieeesa/j.php?MTID=m7c3f1ed3861a4ebdd693d17d47519a82" TargetMode="External"/><Relationship Id="rId7" Type="http://schemas.openxmlformats.org/officeDocument/2006/relationships/hyperlink" Target="file:///C:\Users\jholcomb\OneDrive%20-%20Itron\Documents\2standards\+stuff_stds\%20sip:1293066020@ieeesa.webex.co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2206683b0eae3403acea1c470783093__;!!F7jv3iA!klDD3bz4X3oXWPM0PYZAYe20lTkdJQmQcBtBnHbitN-ABnkDBFhDfYXtEaURwkfVjA$" TargetMode="External"/><Relationship Id="rId5" Type="http://schemas.openxmlformats.org/officeDocument/2006/relationships/hyperlink" Target="tel:%2B1-213-306-3065,,*01*1293066020%23%23*01*" TargetMode="External"/><Relationship Id="rId4" Type="http://schemas.openxmlformats.org/officeDocument/2006/relationships/hyperlink" Target="tel:%2B1-646-992-2010,,*01*1293066020%23%23*01*" TargetMode="External"/><Relationship Id="rId9" Type="http://schemas.openxmlformats.org/officeDocument/2006/relationships/hyperlink" Target="https://urldefense.com/v3/__https:/help.webex.com__;!!F7jv3iA!klDD3bz4X3oXWPM0PYZAYe20lTkdJQmQcBtBnHbitN-ABnkDBFhDfYXtEaWxy4B5yA$"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3.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73-00-0000-minutes-17jun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cvent.me/D5LYLq"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2262"/>
            <a:ext cx="2303451" cy="273050"/>
          </a:xfrm>
        </p:spPr>
        <p:txBody>
          <a:bodyPr/>
          <a:lstStyle/>
          <a:p>
            <a:r>
              <a:rPr lang="en-US"/>
              <a:t>24jun21</a:t>
            </a:r>
            <a:endParaRPr lang="en-GB" dirty="0"/>
          </a:p>
        </p:txBody>
      </p:sp>
      <p:sp>
        <p:nvSpPr>
          <p:cNvPr id="7" name="Footer Placeholder 4"/>
          <p:cNvSpPr>
            <a:spLocks noGrp="1"/>
          </p:cNvSpPr>
          <p:nvPr>
            <p:ph type="ftr" idx="14"/>
          </p:nvPr>
        </p:nvSpPr>
        <p:spPr>
          <a:xfrm>
            <a:off x="8380499" y="6476207"/>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2128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24 June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210880817"/>
              </p:ext>
            </p:extLst>
          </p:nvPr>
        </p:nvGraphicFramePr>
        <p:xfrm>
          <a:off x="2133601" y="3584576"/>
          <a:ext cx="7997825" cy="2468563"/>
        </p:xfrm>
        <a:graphic>
          <a:graphicData uri="http://schemas.openxmlformats.org/presentationml/2006/ole">
            <mc:AlternateContent xmlns:mc="http://schemas.openxmlformats.org/markup-compatibility/2006">
              <mc:Choice xmlns:v="urn:schemas-microsoft-com:vml" Requires="v">
                <p:oleObj name="Document" r:id="rId3" imgW="8469037" imgH="2630326" progId="Word.Document.8">
                  <p:embed/>
                </p:oleObj>
              </mc:Choice>
              <mc:Fallback>
                <p:oleObj name="Document" r:id="rId3" imgW="8469037" imgH="2630326" progId="Word.Document.8">
                  <p:embed/>
                  <p:pic>
                    <p:nvPicPr>
                      <p:cNvPr id="0" name="Picture 3"/>
                      <p:cNvPicPr>
                        <a:picLocks noChangeAspect="1" noChangeArrowheads="1"/>
                      </p:cNvPicPr>
                      <p:nvPr/>
                    </p:nvPicPr>
                    <p:blipFill>
                      <a:blip r:embed="rId4"/>
                      <a:srcRect/>
                      <a:stretch>
                        <a:fillRect/>
                      </a:stretch>
                    </p:blipFill>
                    <p:spPr bwMode="auto">
                      <a:xfrm>
                        <a:off x="2133601" y="3584576"/>
                        <a:ext cx="7997825" cy="24685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50384" y="914400"/>
            <a:ext cx="10439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(daily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Is the EC 6 GHz Decision on the OJEU yet? </a:t>
            </a: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sz="1800" dirty="0">
                <a:solidFill>
                  <a:schemeClr val="tx1"/>
                </a:solidFill>
                <a:sym typeface="Wingdings" panose="05000000000000000000" pitchFamily="2" charset="2"/>
              </a:rPr>
              <a:t>next call #110 18-25jun21  9-18:00cest   </a:t>
            </a:r>
            <a:r>
              <a:rPr lang="en-US" sz="1800" dirty="0">
                <a:solidFill>
                  <a:schemeClr val="tx1"/>
                </a:solidFill>
                <a:sym typeface="Wingdings" panose="05000000000000000000" pitchFamily="2" charset="2"/>
                <a:hlinkClick r:id="rId7"/>
              </a:rPr>
              <a:t>(BRAN#110)</a:t>
            </a:r>
            <a:r>
              <a:rPr lang="en-US" sz="1800" dirty="0">
                <a:solidFill>
                  <a:schemeClr val="tx1"/>
                </a:solidFill>
                <a:sym typeface="Wingdings" panose="05000000000000000000" pitchFamily="2" charset="2"/>
              </a:rPr>
              <a:t> </a:t>
            </a:r>
          </a:p>
          <a:p>
            <a:pPr lvl="1">
              <a:spcBef>
                <a:spcPts val="0"/>
              </a:spcBef>
              <a:buFont typeface="Arial" panose="020B0604020202020204" pitchFamily="34" charset="0"/>
              <a:buChar char="•"/>
            </a:pPr>
            <a:r>
              <a:rPr lang="en-US" sz="1600" i="0" dirty="0">
                <a:solidFill>
                  <a:srgbClr val="222222"/>
                </a:solidFill>
                <a:effectLst/>
              </a:rPr>
              <a:t>For those with an ETSI account or .access to 11 private area there is a clean next draft of the  6 GHz standard,  </a:t>
            </a:r>
            <a:endParaRPr lang="en-US" sz="1600" dirty="0">
              <a:solidFill>
                <a:srgbClr val="222222"/>
              </a:solidFill>
            </a:endParaRPr>
          </a:p>
          <a:p>
            <a:pPr lvl="2">
              <a:spcBef>
                <a:spcPts val="0"/>
              </a:spcBef>
              <a:buFont typeface="Arial" panose="020B0604020202020204" pitchFamily="34" charset="0"/>
              <a:buChar char="•"/>
            </a:pPr>
            <a:r>
              <a:rPr lang="en-US" sz="1600" u="sng" dirty="0">
                <a:solidFill>
                  <a:srgbClr val="0000FF"/>
                </a:solidFill>
                <a:effectLst/>
                <a:ea typeface="Calibri" panose="020F0502020204030204" pitchFamily="34" charset="0"/>
                <a:hlinkClick r:id="rId8"/>
              </a:rPr>
              <a:t>BRAN(21)110053r1 - Clean proposal for EN 303 687 v0.0.13</a:t>
            </a:r>
            <a:endParaRPr lang="en-US" sz="1600" dirty="0">
              <a:solidFill>
                <a:srgbClr val="222222"/>
              </a:solidFill>
            </a:endParaRPr>
          </a:p>
          <a:p>
            <a:pPr lvl="1">
              <a:spcBef>
                <a:spcPts val="0"/>
              </a:spcBef>
              <a:buFont typeface="Arial" panose="020B0604020202020204" pitchFamily="34" charset="0"/>
              <a:buChar char="•"/>
            </a:pPr>
            <a:r>
              <a:rPr lang="en-US" sz="1400" i="0" dirty="0">
                <a:solidFill>
                  <a:srgbClr val="222222"/>
                </a:solidFill>
                <a:effectLst/>
              </a:rPr>
              <a:t> </a:t>
            </a:r>
          </a:p>
          <a:p>
            <a:pPr lvl="1">
              <a:spcBef>
                <a:spcPts val="0"/>
              </a:spcBef>
              <a:buFont typeface="Arial" panose="020B0604020202020204" pitchFamily="34" charset="0"/>
              <a:buChar char="•"/>
            </a:pPr>
            <a:r>
              <a:rPr lang="en-US" sz="1400" dirty="0">
                <a:solidFill>
                  <a:srgbClr val="222222"/>
                </a:solidFill>
              </a:rPr>
              <a:t> </a:t>
            </a:r>
            <a:r>
              <a:rPr lang="en-US" sz="1400" i="0" dirty="0">
                <a:solidFill>
                  <a:srgbClr val="222222"/>
                </a:solidFill>
                <a:effectLst/>
              </a:rPr>
              <a:t> </a:t>
            </a:r>
          </a:p>
          <a:p>
            <a:pPr lvl="1">
              <a:spcBef>
                <a:spcPts val="0"/>
              </a:spcBef>
              <a:buFont typeface="Arial" panose="020B0604020202020204" pitchFamily="34" charset="0"/>
              <a:buChar char="•"/>
            </a:pPr>
            <a:r>
              <a:rPr lang="en-US" sz="1400" i="0" dirty="0">
                <a:solidFill>
                  <a:srgbClr val="222222"/>
                </a:solidFill>
                <a:effectLst/>
              </a:rPr>
              <a:t> </a:t>
            </a:r>
          </a:p>
          <a:p>
            <a:pPr lvl="1">
              <a:spcBef>
                <a:spcPts val="0"/>
              </a:spcBef>
              <a:buFont typeface="Arial" panose="020B0604020202020204" pitchFamily="34" charset="0"/>
              <a:buChar char="•"/>
            </a:pPr>
            <a:r>
              <a:rPr lang="en-US" sz="1400" i="0" dirty="0">
                <a:solidFill>
                  <a:srgbClr val="222222"/>
                </a:solidFill>
                <a:effectLst/>
              </a:rPr>
              <a:t>17jun: New very full agenda is coming, start election of ETSI BRAN chair in this meeting.  Current Chair started mid-term due to retirement of previous chair. </a:t>
            </a:r>
          </a:p>
          <a:p>
            <a:pPr lvl="2">
              <a:spcBef>
                <a:spcPts val="0"/>
              </a:spcBef>
              <a:buFont typeface="Arial" panose="020B0604020202020204" pitchFamily="34" charset="0"/>
              <a:buChar char="•"/>
            </a:pPr>
            <a:r>
              <a:rPr lang="en-US" sz="1400" dirty="0">
                <a:solidFill>
                  <a:srgbClr val="222222"/>
                </a:solidFill>
              </a:rPr>
              <a:t>5, 6, 60 GHz, papers, with CDC in the 5.8GHz band, </a:t>
            </a:r>
          </a:p>
          <a:p>
            <a:pPr lvl="2">
              <a:spcBef>
                <a:spcPts val="0"/>
              </a:spcBef>
              <a:buFont typeface="Arial" panose="020B0604020202020204" pitchFamily="34" charset="0"/>
              <a:buChar char="•"/>
            </a:pPr>
            <a:r>
              <a:rPr lang="en-US" sz="1400" dirty="0">
                <a:solidFill>
                  <a:srgbClr val="222222"/>
                </a:solidFill>
              </a:rPr>
              <a:t>6 </a:t>
            </a:r>
            <a:r>
              <a:rPr lang="en-US" sz="1400" dirty="0" err="1">
                <a:solidFill>
                  <a:srgbClr val="222222"/>
                </a:solidFill>
              </a:rPr>
              <a:t>Ghz</a:t>
            </a:r>
            <a:r>
              <a:rPr lang="en-US" sz="1400" dirty="0">
                <a:solidFill>
                  <a:srgbClr val="222222"/>
                </a:solidFill>
              </a:rPr>
              <a:t> new paper on client to client communications</a:t>
            </a:r>
          </a:p>
          <a:p>
            <a:pPr lvl="2">
              <a:spcBef>
                <a:spcPts val="0"/>
              </a:spcBef>
              <a:buFont typeface="Arial" panose="020B0604020202020204" pitchFamily="34" charset="0"/>
              <a:buChar char="•"/>
            </a:pPr>
            <a:r>
              <a:rPr lang="en-US" sz="1400" dirty="0">
                <a:solidFill>
                  <a:srgbClr val="222222"/>
                </a:solidFill>
              </a:rPr>
              <a:t>Then input on multi-AP systems for consumer use (“home mesh”, not the typical mesh, nor multiple-APs feeding a single STA.  stay tuned for better detail)   (4 contributions).  </a:t>
            </a:r>
            <a:r>
              <a:rPr lang="en-US" sz="1400" dirty="0">
                <a:solidFill>
                  <a:schemeClr val="tx1"/>
                </a:solidFill>
              </a:rPr>
              <a:t>The document is TS 103 754.</a:t>
            </a:r>
          </a:p>
          <a:p>
            <a:pPr lvl="3">
              <a:spcBef>
                <a:spcPts val="0"/>
              </a:spcBef>
              <a:buFont typeface="Arial" panose="020B0604020202020204" pitchFamily="34" charset="0"/>
              <a:buChar char="•"/>
            </a:pPr>
            <a:r>
              <a:rPr lang="en-US" sz="1400" dirty="0">
                <a:solidFill>
                  <a:schemeClr val="tx1"/>
                </a:solidFill>
              </a:rPr>
              <a:t>BRAN is calling the Mesh AP work: "BRAN MAP Performance testing" ("BRAN Multiple Access Points Performance Testing") - WI: DTS/BRAN-230027.  </a:t>
            </a:r>
          </a:p>
          <a:p>
            <a:pPr lvl="1">
              <a:spcBef>
                <a:spcPts val="0"/>
              </a:spcBef>
              <a:buFont typeface="Arial" panose="020B0604020202020204" pitchFamily="34" charset="0"/>
              <a:buChar char="•"/>
            </a:pPr>
            <a:r>
              <a:rPr lang="en-US" sz="1800" i="0" dirty="0">
                <a:solidFill>
                  <a:srgbClr val="222222"/>
                </a:solidFill>
                <a:effectLst/>
              </a:rPr>
              <a:t> </a:t>
            </a:r>
            <a:r>
              <a:rPr lang="en-US" sz="1400" b="0" dirty="0">
                <a:effectLst/>
                <a:ea typeface="Calibri" panose="020F0502020204030204" pitchFamily="34" charset="0"/>
                <a:cs typeface="Times New Roman" panose="02020603050405020304" pitchFamily="18" charset="0"/>
              </a:rPr>
              <a:t>EN 301 893 (5 GHz), </a:t>
            </a:r>
            <a:r>
              <a:rPr lang="en-US" sz="1400" dirty="0">
                <a:ea typeface="Calibri" panose="020F0502020204030204" pitchFamily="34" charset="0"/>
                <a:cs typeface="Times New Roman" panose="02020603050405020304" pitchFamily="18" charset="0"/>
              </a:rPr>
              <a:t> </a:t>
            </a:r>
            <a:r>
              <a:rPr lang="en-US" sz="1400" b="0" dirty="0">
                <a:effectLst/>
                <a:ea typeface="Calibri" panose="020F0502020204030204" pitchFamily="34" charset="0"/>
                <a:cs typeface="Times New Roman" panose="02020603050405020304" pitchFamily="18" charset="0"/>
              </a:rPr>
              <a:t>EN 303 687 (6 GHz), User Access Restrictions (UAR), </a:t>
            </a:r>
            <a:r>
              <a:rPr lang="en-US" sz="1400" dirty="0">
                <a:solidFill>
                  <a:schemeClr val="tx1"/>
                </a:solidFill>
              </a:rPr>
              <a:t>Country Determination Capability</a:t>
            </a:r>
            <a:endParaRPr lang="en-US" sz="1400" b="0" dirty="0">
              <a:solidFill>
                <a:schemeClr val="tx1"/>
              </a:solidFill>
              <a:effectLst/>
              <a:ea typeface="Calibri" panose="020F0502020204030204" pitchFamily="34" charset="0"/>
              <a:cs typeface="Times New Roman" panose="02020603050405020304" pitchFamily="18" charset="0"/>
            </a:endParaRPr>
          </a:p>
          <a:p>
            <a:pPr marL="1257300" lvl="3">
              <a:spcBef>
                <a:spcPts val="0"/>
              </a:spcBef>
              <a:spcAft>
                <a:spcPts val="0"/>
              </a:spcAft>
            </a:pPr>
            <a:endParaRPr lang="en-US" sz="1600" dirty="0">
              <a:solidFill>
                <a:schemeClr val="tx1"/>
              </a:solidFill>
              <a:ea typeface="Calibri" panose="020F0502020204030204" pitchFamily="34" charset="0"/>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9"/>
              </a:rPr>
              <a:t>&lt;ERM&gt;</a:t>
            </a:r>
            <a:r>
              <a:rPr lang="en-US" sz="1600" b="0" dirty="0"/>
              <a:t> </a:t>
            </a:r>
            <a:r>
              <a:rPr lang="en-US" sz="1600" dirty="0">
                <a:solidFill>
                  <a:schemeClr val="tx1"/>
                </a:solidFill>
              </a:rPr>
              <a:t>next meeting #74b 23jun21-25oct21, correspondence ; #75 26-29oct21</a:t>
            </a: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10"/>
              </a:rPr>
              <a:t>&lt;TG-11&gt;</a:t>
            </a:r>
            <a:r>
              <a:rPr lang="en-US" altLang="en-US" sz="1600" b="0" dirty="0"/>
              <a:t>  </a:t>
            </a:r>
            <a:r>
              <a:rPr lang="en-US" sz="1600" dirty="0">
                <a:solidFill>
                  <a:schemeClr val="tx1"/>
                </a:solidFill>
              </a:rPr>
              <a:t>next meeting #56 17jun21</a:t>
            </a:r>
            <a:endParaRPr lang="en-US" sz="16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24jun21</a:t>
            </a:r>
            <a:endParaRPr lang="en-GB" dirty="0"/>
          </a:p>
        </p:txBody>
      </p:sp>
    </p:spTree>
    <p:extLst>
      <p:ext uri="{BB962C8B-B14F-4D97-AF65-F5344CB8AC3E}">
        <p14:creationId xmlns:p14="http://schemas.microsoft.com/office/powerpoint/2010/main" val="3399011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00910"/>
            <a:ext cx="10972800" cy="5574503"/>
          </a:xfrm>
        </p:spPr>
        <p:txBody>
          <a:bodyPr/>
          <a:lstStyle/>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(and more) 	next call #56, 29Jun-02Jul21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next call</a:t>
            </a:r>
            <a:r>
              <a:rPr lang="en-US" sz="1800" dirty="0">
                <a:sym typeface="Wingdings" panose="05000000000000000000" pitchFamily="2" charset="2"/>
              </a:rPr>
              <a:t> #89 27Sep-01Oct21</a:t>
            </a:r>
            <a:br>
              <a:rPr lang="en-US" sz="1600" dirty="0">
                <a:solidFill>
                  <a:schemeClr val="tx1"/>
                </a:solidFill>
                <a:effectLst/>
                <a:ea typeface="Times New Roman" panose="02020603050405020304" pitchFamily="18" charset="0"/>
              </a:rPr>
            </a:b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 #14 28-29oct21</a:t>
            </a:r>
          </a:p>
          <a:p>
            <a:pPr lvl="1">
              <a:spcBef>
                <a:spcPts val="0"/>
              </a:spcBef>
              <a:spcAft>
                <a:spcPts val="0"/>
              </a:spcAft>
              <a:buFont typeface="Arial" panose="020B0604020202020204" pitchFamily="34" charset="0"/>
              <a:buChar char="•"/>
            </a:pPr>
            <a:r>
              <a:rPr lang="en-US" sz="1600" dirty="0">
                <a:solidFill>
                  <a:schemeClr val="bg1">
                    <a:lumMod val="85000"/>
                  </a:schemeClr>
                </a:solidFill>
              </a:rPr>
              <a:t>nothing was shared.  </a:t>
            </a:r>
          </a:p>
          <a:p>
            <a:pPr lvl="1">
              <a:spcBef>
                <a:spcPts val="0"/>
              </a:spcBef>
              <a:spcAft>
                <a:spcPts val="0"/>
              </a:spcAft>
              <a:buFont typeface="Arial" panose="020B0604020202020204" pitchFamily="34" charset="0"/>
              <a:buChar char="•"/>
            </a:pPr>
            <a:r>
              <a:rPr lang="en-US" sz="1600" b="0" i="0" dirty="0">
                <a:solidFill>
                  <a:schemeClr val="tx1"/>
                </a:solidFill>
                <a:effectLst/>
              </a:rPr>
              <a:t> </a:t>
            </a:r>
            <a:r>
              <a:rPr lang="en-US" sz="1400" b="1" dirty="0">
                <a:solidFill>
                  <a:schemeClr val="tx1"/>
                </a:solidFill>
              </a:rPr>
              <a:t>03jun: </a:t>
            </a:r>
            <a:r>
              <a:rPr lang="en-US" sz="1400" b="0" i="0" dirty="0">
                <a:solidFill>
                  <a:schemeClr val="tx1"/>
                </a:solidFill>
                <a:effectLst/>
              </a:rPr>
              <a:t>The group started its work to further study OOB emissions below 5935 MHz from Very Low Power (VLP) WAS/RLAN devices in the 6 GHz band, to protect CBTC systems that operate in the band 5915-5935 </a:t>
            </a:r>
            <a:r>
              <a:rPr lang="en-US" sz="1400" b="0" i="0" dirty="0" err="1">
                <a:solidFill>
                  <a:schemeClr val="tx1"/>
                </a:solidFill>
                <a:effectLst/>
              </a:rPr>
              <a:t>MHz.</a:t>
            </a:r>
            <a:r>
              <a:rPr lang="en-US" altLang="en-US" sz="1400" dirty="0">
                <a:solidFill>
                  <a:schemeClr val="tx1"/>
                </a:solidFill>
              </a:rPr>
              <a:t>  </a:t>
            </a:r>
            <a:endParaRPr lang="en-US" altLang="en-US" sz="1600" dirty="0">
              <a:solidFill>
                <a:schemeClr val="tx1"/>
              </a:solidFill>
            </a:endParaRPr>
          </a:p>
          <a:p>
            <a:pPr lvl="1">
              <a:spcBef>
                <a:spcPts val="0"/>
              </a:spcBef>
              <a:spcAft>
                <a:spcPts val="0"/>
              </a:spcAft>
              <a:buFont typeface="Arial" panose="020B0604020202020204" pitchFamily="34" charset="0"/>
              <a:buChar char="•"/>
            </a:pPr>
            <a:endParaRPr lang="en-US" alt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600" b="0" dirty="0">
                <a:hlinkClick r:id="rId6"/>
              </a:rPr>
              <a:t>&lt;WGFM&gt;</a:t>
            </a:r>
            <a:r>
              <a:rPr lang="en-US" altLang="en-US" sz="1600" b="0" dirty="0"/>
              <a:t>  </a:t>
            </a:r>
            <a:r>
              <a:rPr lang="en-US" sz="1800" b="1" dirty="0">
                <a:effectLst/>
                <a:latin typeface="Times New Roman" panose="02020603050405020304" pitchFamily="18" charset="0"/>
                <a:ea typeface="SimSun" panose="02010600030101010101" pitchFamily="2" charset="-122"/>
              </a:rPr>
              <a:t>next call #100, 04-08Oct21</a:t>
            </a:r>
          </a:p>
          <a:p>
            <a:pPr lvl="1">
              <a:spcBef>
                <a:spcPts val="0"/>
              </a:spcBef>
              <a:spcAft>
                <a:spcPts val="0"/>
              </a:spcAft>
              <a:buFont typeface="Arial" panose="020B0604020202020204" pitchFamily="34" charset="0"/>
              <a:buChar char="•"/>
            </a:pPr>
            <a:r>
              <a:rPr lang="en-US" sz="1600" dirty="0">
                <a:solidFill>
                  <a:schemeClr val="bg1">
                    <a:lumMod val="85000"/>
                  </a:schemeClr>
                </a:solidFill>
              </a:rPr>
              <a:t>nothing was shared.  </a:t>
            </a:r>
          </a:p>
          <a:p>
            <a:pPr lvl="1">
              <a:spcBef>
                <a:spcPts val="0"/>
              </a:spcBef>
              <a:spcAft>
                <a:spcPts val="0"/>
              </a:spcAft>
              <a:buFont typeface="Arial" panose="020B0604020202020204" pitchFamily="34" charset="0"/>
              <a:buChar char="•"/>
            </a:pPr>
            <a:r>
              <a:rPr lang="en-US" sz="1200" b="1" dirty="0">
                <a:solidFill>
                  <a:schemeClr val="tx1"/>
                </a:solidFill>
                <a:effectLst/>
              </a:rPr>
              <a:t>03jun: </a:t>
            </a:r>
            <a:r>
              <a:rPr lang="en-US" sz="1200" dirty="0">
                <a:solidFill>
                  <a:schemeClr val="tx1"/>
                </a:solidFill>
                <a:effectLst/>
              </a:rPr>
              <a:t>WGFM approved for public consultation, a new draft ECC Report on 5.8 GHz RLAN and a draft new ECC Report on </a:t>
            </a:r>
            <a:r>
              <a:rPr lang="en-US" sz="1200" dirty="0" err="1">
                <a:solidFill>
                  <a:schemeClr val="tx1"/>
                </a:solidFill>
                <a:effectLst/>
              </a:rPr>
              <a:t>digitising</a:t>
            </a:r>
            <a:r>
              <a:rPr lang="en-US" sz="1200" dirty="0">
                <a:solidFill>
                  <a:schemeClr val="tx1"/>
                </a:solidFill>
                <a:effectLst/>
              </a:rPr>
              <a:t> Maritime VHF communications. The meeting also agreed the public consultation of a new ECC Decision on HD GB-SAR and a new ECC Decision on FSS uplink in Q&amp;V bands. Additionally, there were several amendments agreed for public consultation to Recommendations for SRD and FRMCS.</a:t>
            </a:r>
          </a:p>
          <a:p>
            <a:pPr lvl="2">
              <a:spcBef>
                <a:spcPts val="0"/>
              </a:spcBef>
              <a:spcAft>
                <a:spcPts val="0"/>
              </a:spcAft>
              <a:buFont typeface="Arial" panose="020B0604020202020204" pitchFamily="34" charset="0"/>
              <a:buChar char="•"/>
            </a:pPr>
            <a:r>
              <a:rPr lang="en-US" sz="1200" dirty="0">
                <a:solidFill>
                  <a:schemeClr val="tx1"/>
                </a:solidFill>
                <a:effectLst/>
              </a:rPr>
              <a:t>Approved by WG FM for public consultation;    Draft new ECC Report on RLAN at 5.8 GHz;  		Draft revision of ERC/REC 70-03 Annex – several </a:t>
            </a:r>
          </a:p>
          <a:p>
            <a:pPr lvl="2">
              <a:spcBef>
                <a:spcPts val="0"/>
              </a:spcBef>
              <a:spcAft>
                <a:spcPts val="0"/>
              </a:spcAft>
              <a:buFont typeface="Arial" panose="020B0604020202020204" pitchFamily="34" charset="0"/>
              <a:buChar char="•"/>
            </a:pPr>
            <a:r>
              <a:rPr lang="en-US" sz="1200" dirty="0">
                <a:solidFill>
                  <a:schemeClr val="tx1"/>
                </a:solidFill>
                <a:effectLst/>
              </a:rPr>
              <a:t>To be approved by the ECC for publication;  	 Draft revision of ECC/DEC/(04)08 on RLAN at 5 GHz;  	Draft CEPT Report 79 on RLAN at 5 GHz</a:t>
            </a:r>
          </a:p>
          <a:p>
            <a:pPr lvl="3">
              <a:spcBef>
                <a:spcPts val="0"/>
              </a:spcBef>
              <a:spcAft>
                <a:spcPts val="0"/>
              </a:spcAft>
              <a:buFont typeface="Arial" panose="020B0604020202020204" pitchFamily="34" charset="0"/>
              <a:buChar char="•"/>
            </a:pPr>
            <a:endParaRPr lang="en-US" sz="1000" dirty="0">
              <a:solidFill>
                <a:schemeClr val="tx1"/>
              </a:solidFill>
              <a:highlight>
                <a:srgbClr val="D5F4FF"/>
              </a:highlight>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&lt;FM57&gt;</a:t>
            </a:r>
            <a:r>
              <a:rPr lang="en-US" altLang="en-US" sz="1800" b="0" dirty="0"/>
              <a:t>  	</a:t>
            </a:r>
            <a:r>
              <a:rPr lang="en-US" altLang="en-US" sz="1800" dirty="0"/>
              <a:t>next call </a:t>
            </a:r>
            <a:r>
              <a:rPr lang="en-US" sz="1800" dirty="0">
                <a:sym typeface="Wingdings" panose="05000000000000000000" pitchFamily="2" charset="2"/>
              </a:rPr>
              <a:t>#16 12-13Jul21 (provisional)</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600" dirty="0">
                <a:solidFill>
                  <a:schemeClr val="tx1"/>
                </a:solidFill>
              </a:rPr>
              <a:t>17jun: New rapporteur from France, this will affect style and substance. </a:t>
            </a:r>
          </a:p>
          <a:p>
            <a:pPr lvl="3">
              <a:spcBef>
                <a:spcPts val="0"/>
              </a:spcBef>
              <a:buFont typeface="Arial" panose="020B0604020202020204" pitchFamily="34" charset="0"/>
              <a:buChar char="•"/>
            </a:pPr>
            <a:r>
              <a:rPr lang="en-US" dirty="0">
                <a:solidFill>
                  <a:schemeClr val="tx1"/>
                </a:solidFill>
              </a:rPr>
              <a:t>FAUSSURIER Emmanuel via Fm-57 &lt;fm-57@list.cept.org&gt;</a:t>
            </a:r>
          </a:p>
          <a:p>
            <a:pPr lvl="2">
              <a:spcBef>
                <a:spcPts val="0"/>
              </a:spcBef>
              <a:buFont typeface="Arial" panose="020B0604020202020204" pitchFamily="34" charset="0"/>
              <a:buChar char="•"/>
            </a:pPr>
            <a:r>
              <a:rPr lang="en-US" sz="1600" dirty="0">
                <a:solidFill>
                  <a:schemeClr val="tx1"/>
                </a:solidFill>
              </a:rPr>
              <a:t>Side item UK is out now and FM57 (and other groups) working through that. </a:t>
            </a:r>
          </a:p>
          <a:p>
            <a:pPr marL="457200" lvl="1"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24jun21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3964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1037848"/>
            <a:ext cx="11125200" cy="5439152"/>
          </a:xfrm>
        </p:spPr>
        <p:txBody>
          <a:bodyPr/>
          <a:lstStyle/>
          <a:p>
            <a:pPr marL="0" marR="0">
              <a:spcBef>
                <a:spcPts val="0"/>
              </a:spcBef>
              <a:spcAft>
                <a:spcPts val="0"/>
              </a:spcAft>
              <a:buFont typeface="Arial" panose="020B0604020202020204" pitchFamily="34" charset="0"/>
              <a:buChar char="•"/>
            </a:pPr>
            <a:r>
              <a:rPr lang="en-US" sz="1600" u="none" strike="noStrike" baseline="0" dirty="0">
                <a:solidFill>
                  <a:schemeClr val="tx1"/>
                </a:solidFill>
              </a:rPr>
              <a:t>Saudi Arabia – CITC -  </a:t>
            </a:r>
            <a:r>
              <a:rPr lang="en-US" sz="1600" dirty="0">
                <a:effectLst/>
                <a:ea typeface="Calibri" panose="020F0502020204030204" pitchFamily="34" charset="0"/>
              </a:rPr>
              <a:t>here is the consultation, 21/0074, we were watching out for </a:t>
            </a:r>
          </a:p>
          <a:p>
            <a:pPr marL="400050" lvl="1">
              <a:spcBef>
                <a:spcPts val="0"/>
              </a:spcBef>
              <a:spcAft>
                <a:spcPts val="0"/>
              </a:spcAft>
              <a:buFont typeface="Arial" panose="020B0604020202020204" pitchFamily="34" charset="0"/>
              <a:buChar char="•"/>
            </a:pPr>
            <a:r>
              <a:rPr lang="en-US" sz="1400" b="0" dirty="0">
                <a:ea typeface="Calibri" panose="020F0502020204030204" pitchFamily="34" charset="0"/>
              </a:rPr>
              <a:t>CITC</a:t>
            </a:r>
            <a:r>
              <a:rPr lang="en-US" sz="1400" b="0" dirty="0">
                <a:effectLst/>
                <a:ea typeface="Calibri" panose="020F0502020204030204" pitchFamily="34" charset="0"/>
              </a:rPr>
              <a:t> web site:  </a:t>
            </a:r>
            <a:r>
              <a:rPr lang="en-US" sz="1400" b="0" u="sng" dirty="0">
                <a:solidFill>
                  <a:srgbClr val="0000FF"/>
                </a:solidFill>
                <a:effectLst/>
                <a:ea typeface="Calibri" panose="020F0502020204030204" pitchFamily="34" charset="0"/>
                <a:hlinkClick r:id="rId3"/>
              </a:rPr>
              <a:t>https://www.citc.gov.sa/en/new/publicConsultation/Pages/144207.aspx</a:t>
            </a:r>
            <a:r>
              <a:rPr lang="en-US" sz="1400" b="0" dirty="0">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400" b="0" dirty="0">
                <a:effectLst/>
                <a:ea typeface="Calibri" panose="020F0502020204030204" pitchFamily="34" charset="0"/>
              </a:rPr>
              <a:t>mentor:   </a:t>
            </a:r>
            <a:r>
              <a:rPr lang="en-US" sz="1400" b="0" u="sng" dirty="0">
                <a:solidFill>
                  <a:srgbClr val="0000FF"/>
                </a:solidFill>
                <a:effectLst/>
                <a:ea typeface="Calibri" panose="020F0502020204030204" pitchFamily="34" charset="0"/>
                <a:hlinkClick r:id="rId4"/>
              </a:rPr>
              <a:t>https://mentor.ieee.org/802.18/dcn/21/18-21-0074-00-0000-saudi-arabia-radio-spectrum-allocation-and-use-regulation-for-wlan-applications.docx</a:t>
            </a:r>
            <a:endParaRPr lang="en-US" sz="1400" u="sng" dirty="0">
              <a:solidFill>
                <a:srgbClr val="0000FF"/>
              </a:solidFill>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1" dirty="0">
                <a:effectLst/>
                <a:latin typeface="Times New Roman" panose="02020603050405020304" pitchFamily="18" charset="0"/>
                <a:ea typeface="SimSun" panose="02010600030101010101" pitchFamily="2" charset="-122"/>
              </a:rPr>
              <a:t>Views/comments can be submitted by 07aug21</a:t>
            </a:r>
            <a:r>
              <a:rPr lang="en-US" sz="1600" dirty="0">
                <a:effectLst/>
                <a:latin typeface="Times New Roman" panose="02020603050405020304" pitchFamily="18" charset="0"/>
                <a:ea typeface="SimSun" panose="02010600030101010101" pitchFamily="2" charset="-122"/>
              </a:rPr>
              <a:t> to (</a:t>
            </a:r>
            <a:r>
              <a:rPr lang="en-US" sz="1600" u="sng" dirty="0">
                <a:solidFill>
                  <a:srgbClr val="0000FF"/>
                </a:solidFill>
                <a:effectLst/>
                <a:latin typeface="Times New Roman" panose="02020603050405020304" pitchFamily="18" charset="0"/>
                <a:ea typeface="SimSun" panose="02010600030101010101" pitchFamily="2" charset="-122"/>
                <a:hlinkClick r:id="rId5"/>
              </a:rPr>
              <a:t>Spectrum.Strategy@citc.gov.sa</a:t>
            </a:r>
            <a:r>
              <a:rPr lang="en-US" sz="1600" dirty="0">
                <a:effectLst/>
                <a:latin typeface="Times New Roman" panose="02020603050405020304" pitchFamily="18" charset="0"/>
                <a:ea typeface="SimSun" panose="02010600030101010101" pitchFamily="2" charset="-122"/>
              </a:rPr>
              <a:t>).</a:t>
            </a:r>
          </a:p>
          <a:p>
            <a:pPr marL="800100" lvl="2">
              <a:spcBef>
                <a:spcPts val="0"/>
              </a:spcBef>
              <a:spcAft>
                <a:spcPts val="0"/>
              </a:spcAft>
              <a:buFont typeface="Arial" panose="020B0604020202020204" pitchFamily="34" charset="0"/>
              <a:buChar char="•"/>
            </a:pPr>
            <a:r>
              <a:rPr lang="en-US" sz="1400" dirty="0">
                <a:solidFill>
                  <a:schemeClr val="tx1"/>
                </a:solidFill>
                <a:effectLst/>
                <a:ea typeface="Calibri" panose="020F0502020204030204" pitchFamily="34" charset="0"/>
              </a:rPr>
              <a:t>The Communications and Information Technology Commission (CITC) published a public consultation on “Radio Spectrum Allocation and Use Regulation for WLAN Applications”.</a:t>
            </a:r>
          </a:p>
          <a:p>
            <a:pPr marL="800100" lvl="2">
              <a:spcBef>
                <a:spcPts val="0"/>
              </a:spcBef>
              <a:spcAft>
                <a:spcPts val="0"/>
              </a:spcAft>
              <a:buFont typeface="Arial" panose="020B0604020202020204" pitchFamily="34" charset="0"/>
              <a:buChar char="•"/>
            </a:pPr>
            <a:r>
              <a:rPr lang="en-US" sz="1400" dirty="0">
                <a:solidFill>
                  <a:schemeClr val="tx1"/>
                </a:solidFill>
                <a:effectLst/>
                <a:ea typeface="Calibri" panose="020F0502020204030204" pitchFamily="34" charset="0"/>
              </a:rPr>
              <a:t>The document introduces updates to the allocation and use regulations of the WLAN frequency bands in Saudi Arabia and identifies new spectrum for the use of WLAN applications in (6) and (60) GHz bands. These updates aim to enable the latest wireless technologies in the Kingdom which include the sixth generation of Wi-Fi technologies (</a:t>
            </a:r>
            <a:r>
              <a:rPr lang="en-US" sz="1400" dirty="0" err="1">
                <a:solidFill>
                  <a:schemeClr val="tx1"/>
                </a:solidFill>
                <a:effectLst/>
                <a:ea typeface="Calibri" panose="020F0502020204030204" pitchFamily="34" charset="0"/>
              </a:rPr>
              <a:t>WiFi</a:t>
            </a:r>
            <a:r>
              <a:rPr lang="en-US" sz="1400" dirty="0">
                <a:solidFill>
                  <a:schemeClr val="tx1"/>
                </a:solidFill>
                <a:effectLst/>
                <a:ea typeface="Calibri" panose="020F0502020204030204" pitchFamily="34" charset="0"/>
              </a:rPr>
              <a:t> - 6e), </a:t>
            </a:r>
            <a:r>
              <a:rPr lang="en-US" sz="1400" dirty="0" err="1">
                <a:solidFill>
                  <a:schemeClr val="tx1"/>
                </a:solidFill>
                <a:effectLst/>
                <a:ea typeface="Calibri" panose="020F0502020204030204" pitchFamily="34" charset="0"/>
              </a:rPr>
              <a:t>WiGig</a:t>
            </a:r>
            <a:r>
              <a:rPr lang="en-US" sz="1400" dirty="0">
                <a:solidFill>
                  <a:schemeClr val="tx1"/>
                </a:solidFill>
                <a:effectLst/>
                <a:ea typeface="Calibri" panose="020F0502020204030204" pitchFamily="34" charset="0"/>
              </a:rPr>
              <a:t> technology, virtual and augmented reality (VR / AR) and Internet of Things (IoT).</a:t>
            </a: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Any input/feedback on this consultation?____________________________</a:t>
            </a:r>
            <a:endParaRPr lang="en-US" sz="1600" dirty="0">
              <a:effectLst/>
              <a:ea typeface="Calibri" panose="020F0502020204030204" pitchFamily="34" charset="0"/>
              <a:cs typeface="Times New Roman" panose="02020603050405020304" pitchFamily="18" charset="0"/>
            </a:endParaRPr>
          </a:p>
          <a:p>
            <a:pPr marL="0" marR="0">
              <a:spcBef>
                <a:spcPts val="0"/>
              </a:spcBef>
              <a:spcAft>
                <a:spcPts val="0"/>
              </a:spcAft>
              <a:buFont typeface="Arial" panose="020B0604020202020204" pitchFamily="34" charset="0"/>
              <a:buChar char="•"/>
            </a:pPr>
            <a:endParaRPr lang="en-US" sz="1800" dirty="0">
              <a:effectLst/>
              <a:ea typeface="Calibri" panose="020F0502020204030204" pitchFamily="34"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Mexico consultation has delayed the close, either a 10,  20 or 30 days.  30 days would be 05August.</a:t>
            </a:r>
          </a:p>
          <a:p>
            <a:pPr marL="400050" lvl="1">
              <a:spcBef>
                <a:spcPts val="0"/>
              </a:spcBef>
              <a:spcAft>
                <a:spcPts val="0"/>
              </a:spcAft>
              <a:buFont typeface="Arial" panose="020B0604020202020204" pitchFamily="34" charset="0"/>
              <a:buChar char="•"/>
            </a:pPr>
            <a:r>
              <a:rPr lang="en-US" sz="1400" b="0" u="none" strike="noStrike" baseline="0" dirty="0">
                <a:solidFill>
                  <a:schemeClr val="tx1"/>
                </a:solidFill>
              </a:rPr>
              <a:t>Mexico – IFT – </a:t>
            </a:r>
            <a:r>
              <a:rPr lang="en-US" sz="1400" b="0" i="0" dirty="0">
                <a:solidFill>
                  <a:srgbClr val="000000"/>
                </a:solidFill>
                <a:effectLst/>
              </a:rPr>
              <a:t>Public Consultation on the Preliminary Draft Agreement whereby which the plenary of the Federal Telecommunications Institute classifies the frequency band 5925-7125 MHz as a free spectrum and issues the technical operating conditions of the band</a:t>
            </a:r>
            <a:endParaRPr lang="en-US" sz="1400" b="0" i="0" dirty="0">
              <a:solidFill>
                <a:srgbClr val="2F5496"/>
              </a:solidFill>
              <a:effectLst/>
            </a:endParaRPr>
          </a:p>
          <a:p>
            <a:pPr lvl="1">
              <a:spcBef>
                <a:spcPts val="0"/>
              </a:spcBef>
              <a:spcAft>
                <a:spcPts val="0"/>
              </a:spcAft>
              <a:buFont typeface="Arial" panose="020B0604020202020204" pitchFamily="34" charset="0"/>
              <a:buChar char="•"/>
              <a:tabLst>
                <a:tab pos="457200" algn="l"/>
              </a:tabLst>
            </a:pPr>
            <a:r>
              <a:rPr lang="en-US" sz="1400" dirty="0">
                <a:solidFill>
                  <a:schemeClr val="tx1"/>
                </a:solidFill>
              </a:rPr>
              <a:t>Rules for LPI over 1200MHz; VLP is also across the 1200 MHz, not like USA. </a:t>
            </a:r>
          </a:p>
          <a:p>
            <a:pPr lvl="1">
              <a:spcBef>
                <a:spcPts val="0"/>
              </a:spcBef>
              <a:spcAft>
                <a:spcPts val="0"/>
              </a:spcAft>
              <a:buFont typeface="Arial" panose="020B0604020202020204" pitchFamily="34" charset="0"/>
              <a:buChar char="•"/>
              <a:tabLst>
                <a:tab pos="457200" algn="l"/>
              </a:tabLst>
            </a:pPr>
            <a:r>
              <a:rPr lang="en-US" sz="1400" b="0" i="0" dirty="0">
                <a:solidFill>
                  <a:srgbClr val="222222"/>
                </a:solidFill>
                <a:effectLst/>
              </a:rPr>
              <a:t>Link to Mexico IFC website announcement and document links: (in Spanish).  Was to close 24 June. </a:t>
            </a:r>
          </a:p>
          <a:p>
            <a:pPr lvl="1">
              <a:spcBef>
                <a:spcPts val="0"/>
              </a:spcBef>
              <a:spcAft>
                <a:spcPts val="0"/>
              </a:spcAft>
              <a:buFont typeface="Arial" panose="020B0604020202020204" pitchFamily="34" charset="0"/>
              <a:buChar char="•"/>
              <a:tabLst>
                <a:tab pos="457200" algn="l"/>
              </a:tabLst>
            </a:pPr>
            <a:r>
              <a:rPr lang="en-US" sz="1400" b="0" i="0" dirty="0">
                <a:solidFill>
                  <a:srgbClr val="1155CC"/>
                </a:solidFill>
                <a:effectLst/>
                <a:hlinkClick r:id="rId6"/>
              </a:rPr>
              <a:t>Consulta </a:t>
            </a:r>
            <a:r>
              <a:rPr lang="en-US" sz="1400" b="0" i="0" dirty="0" err="1">
                <a:solidFill>
                  <a:srgbClr val="1155CC"/>
                </a:solidFill>
                <a:effectLst/>
                <a:hlinkClick r:id="rId6"/>
              </a:rPr>
              <a:t>Pública</a:t>
            </a:r>
            <a:r>
              <a:rPr lang="en-US" sz="1400" b="0" i="0" dirty="0">
                <a:solidFill>
                  <a:srgbClr val="1155CC"/>
                </a:solidFill>
                <a:effectLst/>
                <a:hlinkClick r:id="rId6"/>
              </a:rPr>
              <a:t> </a:t>
            </a:r>
            <a:r>
              <a:rPr lang="en-US" sz="1400" b="0" i="0" dirty="0" err="1">
                <a:solidFill>
                  <a:srgbClr val="1155CC"/>
                </a:solidFill>
                <a:effectLst/>
                <a:hlinkClick r:id="rId6"/>
              </a:rPr>
              <a:t>sobre</a:t>
            </a:r>
            <a:r>
              <a:rPr lang="en-US" sz="1400" b="0" i="0" dirty="0">
                <a:solidFill>
                  <a:srgbClr val="1155CC"/>
                </a:solidFill>
                <a:effectLst/>
                <a:hlinkClick r:id="rId6"/>
              </a:rPr>
              <a:t> </a:t>
            </a:r>
            <a:r>
              <a:rPr lang="en-US" sz="1400" b="0" i="0" dirty="0" err="1">
                <a:solidFill>
                  <a:srgbClr val="1155CC"/>
                </a:solidFill>
                <a:effectLst/>
                <a:hlinkClick r:id="rId6"/>
              </a:rPr>
              <a:t>el</a:t>
            </a:r>
            <a:r>
              <a:rPr lang="en-US" sz="1400" b="0" i="0" dirty="0">
                <a:solidFill>
                  <a:srgbClr val="1155CC"/>
                </a:solidFill>
                <a:effectLst/>
                <a:hlinkClick r:id="rId6"/>
              </a:rPr>
              <a:t> </a:t>
            </a:r>
            <a:r>
              <a:rPr lang="en-US" sz="1400" b="0" i="0" dirty="0" err="1">
                <a:solidFill>
                  <a:srgbClr val="1155CC"/>
                </a:solidFill>
                <a:effectLst/>
                <a:hlinkClick r:id="rId6"/>
              </a:rPr>
              <a:t>Anteproyecto</a:t>
            </a:r>
            <a:r>
              <a:rPr lang="en-US" sz="1400" b="0" i="0" dirty="0">
                <a:solidFill>
                  <a:srgbClr val="1155CC"/>
                </a:solidFill>
                <a:effectLst/>
                <a:hlinkClick r:id="rId6"/>
              </a:rPr>
              <a:t> de </a:t>
            </a:r>
            <a:r>
              <a:rPr lang="en-US" sz="1400" b="0" i="0" dirty="0" err="1">
                <a:solidFill>
                  <a:srgbClr val="1155CC"/>
                </a:solidFill>
                <a:effectLst/>
                <a:hlinkClick r:id="rId6"/>
              </a:rPr>
              <a:t>Acuerdo</a:t>
            </a:r>
            <a:r>
              <a:rPr lang="en-US" sz="1400" b="0" i="0" dirty="0">
                <a:solidFill>
                  <a:srgbClr val="1155CC"/>
                </a:solidFill>
                <a:effectLst/>
                <a:hlinkClick r:id="rId6"/>
              </a:rPr>
              <a:t> </a:t>
            </a:r>
            <a:r>
              <a:rPr lang="en-US" sz="1400" b="0" i="0" dirty="0" err="1">
                <a:solidFill>
                  <a:srgbClr val="1155CC"/>
                </a:solidFill>
                <a:effectLst/>
                <a:hlinkClick r:id="rId6"/>
              </a:rPr>
              <a:t>mediante</a:t>
            </a:r>
            <a:r>
              <a:rPr lang="en-US" sz="1400" b="0" i="0" dirty="0">
                <a:solidFill>
                  <a:srgbClr val="1155CC"/>
                </a:solidFill>
                <a:effectLst/>
                <a:hlinkClick r:id="rId6"/>
              </a:rPr>
              <a:t> </a:t>
            </a:r>
            <a:r>
              <a:rPr lang="en-US" sz="1400" b="0" i="0" dirty="0" err="1">
                <a:solidFill>
                  <a:srgbClr val="1155CC"/>
                </a:solidFill>
                <a:effectLst/>
                <a:hlinkClick r:id="rId6"/>
              </a:rPr>
              <a:t>el</a:t>
            </a:r>
            <a:r>
              <a:rPr lang="en-US" sz="1400" b="0" i="0" dirty="0">
                <a:solidFill>
                  <a:srgbClr val="1155CC"/>
                </a:solidFill>
                <a:effectLst/>
                <a:hlinkClick r:id="rId6"/>
              </a:rPr>
              <a:t> </a:t>
            </a:r>
            <a:r>
              <a:rPr lang="en-US" sz="1400" b="0" i="0" dirty="0" err="1">
                <a:solidFill>
                  <a:srgbClr val="1155CC"/>
                </a:solidFill>
                <a:effectLst/>
                <a:hlinkClick r:id="rId6"/>
              </a:rPr>
              <a:t>cual</a:t>
            </a:r>
            <a:r>
              <a:rPr lang="en-US" sz="1400" b="0" i="0" dirty="0">
                <a:solidFill>
                  <a:srgbClr val="1155CC"/>
                </a:solidFill>
                <a:effectLst/>
                <a:hlinkClick r:id="rId6"/>
              </a:rPr>
              <a:t> </a:t>
            </a:r>
            <a:r>
              <a:rPr lang="en-US" sz="1400" b="0" i="0" dirty="0" err="1">
                <a:solidFill>
                  <a:srgbClr val="1155CC"/>
                </a:solidFill>
                <a:effectLst/>
                <a:hlinkClick r:id="rId6"/>
              </a:rPr>
              <a:t>el</a:t>
            </a:r>
            <a:r>
              <a:rPr lang="en-US" sz="1400" b="0" i="0" dirty="0">
                <a:solidFill>
                  <a:srgbClr val="1155CC"/>
                </a:solidFill>
                <a:effectLst/>
                <a:hlinkClick r:id="rId6"/>
              </a:rPr>
              <a:t> </a:t>
            </a:r>
            <a:r>
              <a:rPr lang="en-US" sz="1400" b="0" i="0" dirty="0" err="1">
                <a:solidFill>
                  <a:srgbClr val="1155CC"/>
                </a:solidFill>
                <a:effectLst/>
                <a:hlinkClick r:id="rId6"/>
              </a:rPr>
              <a:t>Pleno</a:t>
            </a:r>
            <a:r>
              <a:rPr lang="en-US" sz="1400" b="0" i="0" dirty="0">
                <a:solidFill>
                  <a:srgbClr val="1155CC"/>
                </a:solidFill>
                <a:effectLst/>
                <a:hlinkClick r:id="rId6"/>
              </a:rPr>
              <a:t> del Instituto Federal de </a:t>
            </a:r>
            <a:r>
              <a:rPr lang="en-US" sz="1400" b="0" i="0" dirty="0" err="1">
                <a:solidFill>
                  <a:srgbClr val="1155CC"/>
                </a:solidFill>
                <a:effectLst/>
                <a:hlinkClick r:id="rId6"/>
              </a:rPr>
              <a:t>Telecomunicaciones</a:t>
            </a:r>
            <a:r>
              <a:rPr lang="en-US" sz="1400" b="0" i="0" dirty="0">
                <a:solidFill>
                  <a:srgbClr val="1155CC"/>
                </a:solidFill>
                <a:effectLst/>
                <a:hlinkClick r:id="rId6"/>
              </a:rPr>
              <a:t> </a:t>
            </a:r>
            <a:r>
              <a:rPr lang="en-US" sz="1400" b="0" i="0" dirty="0" err="1">
                <a:solidFill>
                  <a:srgbClr val="1155CC"/>
                </a:solidFill>
                <a:effectLst/>
                <a:hlinkClick r:id="rId6"/>
              </a:rPr>
              <a:t>clasifica</a:t>
            </a:r>
            <a:r>
              <a:rPr lang="en-US" sz="1400" b="0" i="0" dirty="0">
                <a:solidFill>
                  <a:srgbClr val="1155CC"/>
                </a:solidFill>
                <a:effectLst/>
                <a:hlinkClick r:id="rId6"/>
              </a:rPr>
              <a:t> la </a:t>
            </a:r>
            <a:r>
              <a:rPr lang="en-US" sz="1400" b="0" i="0" dirty="0" err="1">
                <a:solidFill>
                  <a:srgbClr val="1155CC"/>
                </a:solidFill>
                <a:effectLst/>
                <a:hlinkClick r:id="rId6"/>
              </a:rPr>
              <a:t>banda</a:t>
            </a:r>
            <a:r>
              <a:rPr lang="en-US" sz="1400" b="0" i="0" dirty="0">
                <a:solidFill>
                  <a:srgbClr val="1155CC"/>
                </a:solidFill>
                <a:effectLst/>
                <a:hlinkClick r:id="rId6"/>
              </a:rPr>
              <a:t> de </a:t>
            </a:r>
            <a:r>
              <a:rPr lang="en-US" sz="1400" b="0" i="0" dirty="0" err="1">
                <a:solidFill>
                  <a:srgbClr val="1155CC"/>
                </a:solidFill>
                <a:effectLst/>
                <a:hlinkClick r:id="rId6"/>
              </a:rPr>
              <a:t>frecuencias</a:t>
            </a:r>
            <a:r>
              <a:rPr lang="en-US" sz="1400" b="0" i="0" dirty="0">
                <a:solidFill>
                  <a:srgbClr val="1155CC"/>
                </a:solidFill>
                <a:effectLst/>
                <a:hlinkClick r:id="rId6"/>
              </a:rPr>
              <a:t> 5925-7125 MHz </a:t>
            </a:r>
            <a:r>
              <a:rPr lang="en-US" sz="1400" b="0" i="0" dirty="0" err="1">
                <a:solidFill>
                  <a:srgbClr val="1155CC"/>
                </a:solidFill>
                <a:effectLst/>
                <a:hlinkClick r:id="rId6"/>
              </a:rPr>
              <a:t>como</a:t>
            </a:r>
            <a:r>
              <a:rPr lang="en-US" sz="1400" b="0" i="0" dirty="0">
                <a:solidFill>
                  <a:srgbClr val="1155CC"/>
                </a:solidFill>
                <a:effectLst/>
                <a:hlinkClick r:id="rId6"/>
              </a:rPr>
              <a:t> </a:t>
            </a:r>
            <a:r>
              <a:rPr lang="en-US" sz="1400" b="0" i="0" dirty="0" err="1">
                <a:solidFill>
                  <a:srgbClr val="1155CC"/>
                </a:solidFill>
                <a:effectLst/>
                <a:hlinkClick r:id="rId6"/>
              </a:rPr>
              <a:t>espectro</a:t>
            </a:r>
            <a:r>
              <a:rPr lang="en-US" sz="1400" b="0" i="0" dirty="0">
                <a:solidFill>
                  <a:srgbClr val="1155CC"/>
                </a:solidFill>
                <a:effectLst/>
                <a:hlinkClick r:id="rId6"/>
              </a:rPr>
              <a:t> libre y </a:t>
            </a:r>
            <a:r>
              <a:rPr lang="en-US" sz="1400" b="0" i="0" dirty="0" err="1">
                <a:solidFill>
                  <a:srgbClr val="1155CC"/>
                </a:solidFill>
                <a:effectLst/>
                <a:hlinkClick r:id="rId6"/>
              </a:rPr>
              <a:t>emite</a:t>
            </a:r>
            <a:r>
              <a:rPr lang="en-US" sz="1400" b="0" i="0" dirty="0">
                <a:solidFill>
                  <a:srgbClr val="1155CC"/>
                </a:solidFill>
                <a:effectLst/>
                <a:hlinkClick r:id="rId6"/>
              </a:rPr>
              <a:t> las </a:t>
            </a:r>
            <a:r>
              <a:rPr lang="en-US" sz="1400" b="0" i="0" dirty="0" err="1">
                <a:solidFill>
                  <a:srgbClr val="1155CC"/>
                </a:solidFill>
                <a:effectLst/>
                <a:hlinkClick r:id="rId6"/>
              </a:rPr>
              <a:t>condiciones</a:t>
            </a:r>
            <a:r>
              <a:rPr lang="en-US" sz="1400" b="0" i="0" dirty="0">
                <a:solidFill>
                  <a:srgbClr val="1155CC"/>
                </a:solidFill>
                <a:effectLst/>
                <a:hlinkClick r:id="rId6"/>
              </a:rPr>
              <a:t> </a:t>
            </a:r>
            <a:r>
              <a:rPr lang="en-US" sz="1400" b="0" i="0" dirty="0" err="1">
                <a:solidFill>
                  <a:srgbClr val="1155CC"/>
                </a:solidFill>
                <a:effectLst/>
                <a:hlinkClick r:id="rId6"/>
              </a:rPr>
              <a:t>técnicas</a:t>
            </a:r>
            <a:r>
              <a:rPr lang="en-US" sz="1400" b="0" i="0" dirty="0">
                <a:solidFill>
                  <a:srgbClr val="1155CC"/>
                </a:solidFill>
                <a:effectLst/>
                <a:hlinkClick r:id="rId6"/>
              </a:rPr>
              <a:t> de </a:t>
            </a:r>
            <a:r>
              <a:rPr lang="en-US" sz="1400" b="0" i="0" dirty="0" err="1">
                <a:solidFill>
                  <a:srgbClr val="1155CC"/>
                </a:solidFill>
                <a:effectLst/>
                <a:hlinkClick r:id="rId6"/>
              </a:rPr>
              <a:t>operación</a:t>
            </a:r>
            <a:r>
              <a:rPr lang="en-US" sz="1400" b="0" i="0" dirty="0">
                <a:solidFill>
                  <a:srgbClr val="1155CC"/>
                </a:solidFill>
                <a:effectLst/>
                <a:hlinkClick r:id="rId6"/>
              </a:rPr>
              <a:t> de la </a:t>
            </a:r>
            <a:r>
              <a:rPr lang="en-US" sz="1400" b="0" i="0" dirty="0" err="1">
                <a:solidFill>
                  <a:srgbClr val="1155CC"/>
                </a:solidFill>
                <a:effectLst/>
                <a:hlinkClick r:id="rId6"/>
              </a:rPr>
              <a:t>banda</a:t>
            </a:r>
            <a:r>
              <a:rPr lang="en-US" sz="1400" b="0" i="0" dirty="0">
                <a:solidFill>
                  <a:srgbClr val="1155CC"/>
                </a:solidFill>
                <a:effectLst/>
                <a:hlinkClick r:id="rId6"/>
              </a:rPr>
              <a:t> | Instituto Federal de </a:t>
            </a:r>
            <a:r>
              <a:rPr lang="en-US" sz="1400" b="0" i="0" dirty="0" err="1">
                <a:solidFill>
                  <a:srgbClr val="1155CC"/>
                </a:solidFill>
                <a:effectLst/>
                <a:hlinkClick r:id="rId6"/>
              </a:rPr>
              <a:t>Telecomunicaciones</a:t>
            </a:r>
            <a:r>
              <a:rPr lang="en-US" sz="1400" b="0" i="0" dirty="0">
                <a:solidFill>
                  <a:srgbClr val="1155CC"/>
                </a:solidFill>
                <a:effectLst/>
                <a:hlinkClick r:id="rId6"/>
              </a:rPr>
              <a:t> – IFT</a:t>
            </a:r>
            <a:endParaRPr lang="en-US" sz="1400" b="0" i="0" dirty="0">
              <a:solidFill>
                <a:srgbClr val="1155CC"/>
              </a:solidFill>
              <a:effectLst/>
            </a:endParaRPr>
          </a:p>
          <a:p>
            <a:pPr lvl="1">
              <a:spcBef>
                <a:spcPts val="0"/>
              </a:spcBef>
              <a:spcAft>
                <a:spcPts val="0"/>
              </a:spcAft>
              <a:buFont typeface="Arial" panose="020B0604020202020204" pitchFamily="34" charset="0"/>
              <a:buChar char="•"/>
              <a:tabLst>
                <a:tab pos="457200" algn="l"/>
              </a:tabLst>
            </a:pPr>
            <a:endParaRPr lang="en-US" sz="1400" dirty="0">
              <a:solidFill>
                <a:srgbClr val="1155CC"/>
              </a:solidFill>
            </a:endParaRPr>
          </a:p>
          <a:p>
            <a:pPr>
              <a:spcBef>
                <a:spcPts val="0"/>
              </a:spcBef>
              <a:spcAft>
                <a:spcPts val="0"/>
              </a:spcAft>
              <a:buFont typeface="Arial" panose="020B0604020202020204" pitchFamily="34" charset="0"/>
              <a:buChar char="•"/>
              <a:tabLst>
                <a:tab pos="457200" algn="l"/>
              </a:tabLst>
            </a:pPr>
            <a:r>
              <a:rPr lang="en-US" sz="1800" b="0" i="0" dirty="0">
                <a:solidFill>
                  <a:schemeClr val="tx1"/>
                </a:solidFill>
                <a:effectLst/>
              </a:rPr>
              <a:t>May have more on Mexico and what the delay will be, they are to decide on the 23</a:t>
            </a:r>
            <a:r>
              <a:rPr lang="en-US" sz="1800" b="0" i="0" baseline="30000" dirty="0">
                <a:solidFill>
                  <a:schemeClr val="tx1"/>
                </a:solidFill>
                <a:effectLst/>
              </a:rPr>
              <a:t>rd</a:t>
            </a:r>
            <a:r>
              <a:rPr lang="en-US" sz="1800" b="0" i="0" dirty="0">
                <a:solidFill>
                  <a:schemeClr val="tx1"/>
                </a:solidFill>
                <a:effectLst/>
              </a:rPr>
              <a:t>. ___________________</a:t>
            </a:r>
          </a:p>
          <a:p>
            <a:pPr marL="0" marR="0">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24jun21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1037848"/>
            <a:ext cx="10820400" cy="5439152"/>
          </a:xfrm>
        </p:spPr>
        <p:txBody>
          <a:bodyPr/>
          <a:lstStyle/>
          <a:p>
            <a:pPr>
              <a:spcBef>
                <a:spcPts val="0"/>
              </a:spcBef>
              <a:spcAft>
                <a:spcPts val="0"/>
              </a:spcAft>
              <a:buFont typeface="Arial" panose="020B0604020202020204" pitchFamily="34" charset="0"/>
              <a:buChar char="•"/>
              <a:tabLst>
                <a:tab pos="457200" algn="l"/>
              </a:tabLst>
            </a:pPr>
            <a:r>
              <a:rPr lang="en-US" sz="1800" u="none" strike="noStrike" baseline="0" dirty="0">
                <a:solidFill>
                  <a:schemeClr val="tx1"/>
                </a:solidFill>
              </a:rPr>
              <a:t>Reminders from before: </a:t>
            </a:r>
          </a:p>
          <a:p>
            <a:pPr lvl="1">
              <a:buFont typeface="Arial" panose="020B0604020202020204" pitchFamily="34" charset="0"/>
              <a:buChar char="•"/>
            </a:pPr>
            <a:r>
              <a:rPr lang="en-US" sz="1400" b="0" u="none" strike="noStrike" baseline="0" dirty="0">
                <a:solidFill>
                  <a:schemeClr val="tx1"/>
                </a:solidFill>
              </a:rPr>
              <a:t>NZ – RSM – </a:t>
            </a:r>
            <a:r>
              <a:rPr lang="en-US" sz="1400" b="0" dirty="0"/>
              <a:t>has</a:t>
            </a:r>
            <a:r>
              <a:rPr lang="en-US" sz="1400" b="0" i="0" u="none" strike="noStrike" baseline="0" dirty="0">
                <a:solidFill>
                  <a:srgbClr val="000000"/>
                </a:solidFill>
              </a:rPr>
              <a:t> a consultation regarding their spectrum plan for future use of 5925 - 7125 MHz </a:t>
            </a:r>
            <a:r>
              <a:rPr lang="en-US" sz="1400" b="0" u="none" strike="noStrike" baseline="0" dirty="0">
                <a:solidFill>
                  <a:schemeClr val="tx1"/>
                </a:solidFill>
              </a:rPr>
              <a:t> </a:t>
            </a:r>
            <a:endParaRPr lang="en-US" sz="1400" dirty="0">
              <a:solidFill>
                <a:schemeClr val="tx1"/>
              </a:solidFill>
            </a:endParaRPr>
          </a:p>
          <a:p>
            <a:pPr lvl="2">
              <a:buFont typeface="Arial" panose="020B0604020202020204" pitchFamily="34" charset="0"/>
              <a:buChar char="•"/>
            </a:pPr>
            <a:r>
              <a:rPr lang="en-US" sz="1400" dirty="0">
                <a:solidFill>
                  <a:schemeClr val="tx1"/>
                </a:solidFill>
                <a:hlinkClick r:id="rId3"/>
              </a:rPr>
              <a:t>https://www.rsm.govt.nz/projects-and-auctions/consultations/planning-for-wlan-use-in-the-6-ghz-band/</a:t>
            </a:r>
            <a:r>
              <a:rPr lang="en-US" sz="1400" dirty="0">
                <a:solidFill>
                  <a:schemeClr val="tx1"/>
                </a:solidFill>
              </a:rPr>
              <a:t> </a:t>
            </a:r>
          </a:p>
          <a:p>
            <a:pPr lvl="2">
              <a:buFont typeface="Arial" panose="020B0604020202020204" pitchFamily="34" charset="0"/>
              <a:buChar char="•"/>
            </a:pPr>
            <a:r>
              <a:rPr lang="en-US" sz="1400" b="0" i="0" u="none" strike="noStrike" baseline="0" dirty="0">
                <a:solidFill>
                  <a:srgbClr val="000000"/>
                </a:solidFill>
                <a:hlinkClick r:id="rId4"/>
              </a:rPr>
              <a:t>https://mentor.ieee.org/802.18/dcn/21/18-21-0069-00-0000-rsm-nz-wlan-use-in-the-6-ghz-band-discussion-document.docx</a:t>
            </a:r>
            <a:endParaRPr lang="en-US" sz="1400" b="0" i="0" u="none" strike="noStrike" baseline="0" dirty="0">
              <a:solidFill>
                <a:srgbClr val="000000"/>
              </a:solidFill>
            </a:endParaRPr>
          </a:p>
          <a:p>
            <a:pPr lvl="2">
              <a:buFont typeface="Arial" panose="020B0604020202020204" pitchFamily="34" charset="0"/>
              <a:buChar char="•"/>
            </a:pPr>
            <a:r>
              <a:rPr lang="en-US" sz="1400" b="0" i="0" u="none" strike="noStrike" baseline="0" dirty="0">
                <a:solidFill>
                  <a:srgbClr val="000000"/>
                </a:solidFill>
              </a:rPr>
              <a:t>Initially, RSM proposes to make the bottom 500 MHz of the 6 GHz frequency band (5925 - 6425 MHz) available for WLAN use. </a:t>
            </a:r>
          </a:p>
          <a:p>
            <a:pPr lvl="2">
              <a:buFont typeface="Arial" panose="020B0604020202020204" pitchFamily="34" charset="0"/>
              <a:buChar char="•"/>
            </a:pPr>
            <a:r>
              <a:rPr lang="en-US" sz="1400" b="0" i="0" u="none" strike="noStrike" baseline="0" dirty="0">
                <a:solidFill>
                  <a:srgbClr val="000000"/>
                </a:solidFill>
              </a:rPr>
              <a:t>24 dBm (11 dBm/MHz) for indoor use only </a:t>
            </a:r>
          </a:p>
          <a:p>
            <a:pPr lvl="2">
              <a:buFont typeface="Arial" panose="020B0604020202020204" pitchFamily="34" charset="0"/>
              <a:buChar char="•"/>
            </a:pPr>
            <a:r>
              <a:rPr lang="en-US" sz="1400" b="0" i="0" u="none" strike="noStrike" baseline="0" dirty="0">
                <a:solidFill>
                  <a:srgbClr val="000000"/>
                </a:solidFill>
              </a:rPr>
              <a:t>14 dBm (1 dBm/MHz) for all locations (includes user devices, outdoor access points) </a:t>
            </a:r>
          </a:p>
          <a:p>
            <a:pPr lvl="2">
              <a:buFont typeface="Arial" panose="020B0604020202020204" pitchFamily="34" charset="0"/>
              <a:buChar char="•"/>
            </a:pPr>
            <a:r>
              <a:rPr lang="en-US" sz="1400" b="0" i="0" u="none" strike="noStrike" baseline="0" dirty="0">
                <a:solidFill>
                  <a:srgbClr val="000000"/>
                </a:solidFill>
              </a:rPr>
              <a:t>RSM are also considering radio licensing or an AFC based approach to allow higher output power.</a:t>
            </a:r>
          </a:p>
          <a:p>
            <a:pPr lvl="2">
              <a:buFont typeface="Arial" panose="020B0604020202020204" pitchFamily="34" charset="0"/>
              <a:buChar char="•"/>
            </a:pPr>
            <a:r>
              <a:rPr lang="en-US" sz="1400" b="0" i="0" u="none" strike="noStrike" baseline="0" dirty="0">
                <a:solidFill>
                  <a:srgbClr val="000000"/>
                </a:solidFill>
              </a:rPr>
              <a:t>comments can be submitted to </a:t>
            </a:r>
            <a:r>
              <a:rPr lang="en-US" sz="1400" b="0" i="0" u="none" strike="noStrike" baseline="0" dirty="0">
                <a:solidFill>
                  <a:srgbClr val="0462C1"/>
                </a:solidFill>
              </a:rPr>
              <a:t>Radio.Spectrum@mbie.govt.nz </a:t>
            </a:r>
            <a:r>
              <a:rPr lang="en-US" sz="1400" b="0" i="0" u="none" strike="noStrike" baseline="0" dirty="0">
                <a:solidFill>
                  <a:srgbClr val="000000"/>
                </a:solidFill>
              </a:rPr>
              <a:t>with the subject line “Consultation Submission - WLAN use in the 6 GHz band”  	</a:t>
            </a:r>
            <a:r>
              <a:rPr lang="en-US" sz="1400" b="1" i="0" dirty="0">
                <a:solidFill>
                  <a:schemeClr val="tx1"/>
                </a:solidFill>
                <a:effectLst/>
              </a:rPr>
              <a:t>Submissions due: 28 June 2021, 5:00pm</a:t>
            </a:r>
            <a:endParaRPr lang="en-US" sz="1400" b="1" u="none" strike="noStrike" baseline="0" dirty="0">
              <a:solidFill>
                <a:schemeClr val="tx1"/>
              </a:solidFill>
            </a:endParaRPr>
          </a:p>
          <a:p>
            <a:pPr lvl="1">
              <a:spcBef>
                <a:spcPts val="0"/>
              </a:spcBef>
              <a:spcAft>
                <a:spcPts val="0"/>
              </a:spcAft>
              <a:buFont typeface="Arial" panose="020B0604020202020204" pitchFamily="34" charset="0"/>
              <a:buChar char="•"/>
              <a:tabLst>
                <a:tab pos="457200" algn="l"/>
              </a:tabLst>
            </a:pPr>
            <a:endParaRPr lang="en-US" sz="1400" b="0" u="none" strike="noStrike" baseline="0" dirty="0">
              <a:solidFill>
                <a:schemeClr val="tx1"/>
              </a:solidFill>
            </a:endParaRPr>
          </a:p>
          <a:p>
            <a:pPr lvl="1">
              <a:buFont typeface="Arial" panose="020B0604020202020204" pitchFamily="34" charset="0"/>
              <a:buChar char="•"/>
            </a:pPr>
            <a:r>
              <a:rPr lang="en-US" sz="1400" dirty="0">
                <a:solidFill>
                  <a:schemeClr val="tx1"/>
                </a:solidFill>
              </a:rPr>
              <a:t>Brazil – ANATEL – </a:t>
            </a:r>
            <a:r>
              <a:rPr lang="en-US" sz="1400" dirty="0"/>
              <a:t>also has a consultation to update the testing procedures due to the updates in the technical requirements in the past year or two,  It does include 6GHz and the ITS band. </a:t>
            </a:r>
          </a:p>
          <a:p>
            <a:pPr lvl="2">
              <a:buFont typeface="Arial" panose="020B0604020202020204" pitchFamily="34" charset="0"/>
              <a:buChar char="•"/>
            </a:pPr>
            <a:r>
              <a:rPr lang="en-US" sz="1400" b="1" dirty="0"/>
              <a:t>It is Portuguese and will end 05aug21.   </a:t>
            </a:r>
            <a:endParaRPr lang="en-US" sz="1400" b="1" dirty="0">
              <a:solidFill>
                <a:schemeClr val="tx1"/>
              </a:solidFill>
            </a:endParaRPr>
          </a:p>
          <a:p>
            <a:pPr lvl="1">
              <a:spcBef>
                <a:spcPts val="0"/>
              </a:spcBef>
              <a:spcAft>
                <a:spcPts val="0"/>
              </a:spcAft>
              <a:buFont typeface="Arial" panose="020B0604020202020204" pitchFamily="34" charset="0"/>
              <a:buChar char="•"/>
              <a:tabLst>
                <a:tab pos="457200" algn="l"/>
              </a:tabLst>
            </a:pPr>
            <a:endParaRPr lang="en-US" sz="1400" b="0" u="none" strike="noStrike" baseline="0" dirty="0">
              <a:solidFill>
                <a:schemeClr val="tx1"/>
              </a:solidFill>
            </a:endParaRPr>
          </a:p>
          <a:p>
            <a:pPr lvl="1">
              <a:spcBef>
                <a:spcPts val="0"/>
              </a:spcBef>
              <a:spcAft>
                <a:spcPts val="0"/>
              </a:spcAft>
              <a:buFont typeface="Arial" panose="020B0604020202020204" pitchFamily="34" charset="0"/>
              <a:buChar char="•"/>
              <a:tabLst>
                <a:tab pos="457200" algn="l"/>
              </a:tabLst>
            </a:pPr>
            <a:r>
              <a:rPr lang="en-US" sz="1400" b="0" u="none" strike="noStrike" baseline="0" dirty="0">
                <a:solidFill>
                  <a:schemeClr val="tx1"/>
                </a:solidFill>
              </a:rPr>
              <a:t>Canad</a:t>
            </a:r>
            <a:r>
              <a:rPr lang="en-US" sz="1400" b="0" dirty="0">
                <a:solidFill>
                  <a:schemeClr val="tx1"/>
                </a:solidFill>
              </a:rPr>
              <a:t>a – ISED – is </a:t>
            </a:r>
            <a:r>
              <a:rPr lang="en-US" sz="1400" b="0" dirty="0">
                <a:effectLst/>
                <a:ea typeface="Calibri" panose="020F0502020204030204" pitchFamily="34" charset="0"/>
              </a:rPr>
              <a:t>seeking comments on: RSS-248, issue 1, “Radio Local Area Network (RLAN) Devices in the 5925-7125 MHz band” which sets out the certification requirements for </a:t>
            </a:r>
            <a:r>
              <a:rPr lang="en-US" sz="1400" b="0" dirty="0" err="1">
                <a:effectLst/>
                <a:ea typeface="Calibri" panose="020F0502020204030204" pitchFamily="34" charset="0"/>
              </a:rPr>
              <a:t>licence</a:t>
            </a:r>
            <a:r>
              <a:rPr lang="en-US" sz="1400" b="0" dirty="0">
                <a:effectLst/>
                <a:ea typeface="Calibri" panose="020F0502020204030204" pitchFamily="34" charset="0"/>
              </a:rPr>
              <a:t>-exempt low-power RLAN devices operating indoors in the frequency band 5 925 - 7 125 </a:t>
            </a:r>
            <a:r>
              <a:rPr lang="en-US" sz="1400" b="0" dirty="0" err="1">
                <a:effectLst/>
                <a:ea typeface="Calibri" panose="020F0502020204030204" pitchFamily="34" charset="0"/>
              </a:rPr>
              <a:t>MHz.</a:t>
            </a:r>
            <a:r>
              <a:rPr lang="en-US" sz="1400" b="0" dirty="0">
                <a:effectLst/>
                <a:ea typeface="Calibri" panose="020F0502020204030204" pitchFamily="34" charset="0"/>
              </a:rPr>
              <a:t>  </a:t>
            </a:r>
            <a:r>
              <a:rPr lang="en-US" sz="1400" b="1" dirty="0">
                <a:effectLst/>
                <a:ea typeface="Calibri" panose="020F0502020204030204" pitchFamily="34" charset="0"/>
              </a:rPr>
              <a:t>Comments due 16 Aug 21. </a:t>
            </a:r>
          </a:p>
          <a:p>
            <a:pPr lvl="2">
              <a:spcBef>
                <a:spcPts val="0"/>
              </a:spcBef>
              <a:spcAft>
                <a:spcPts val="0"/>
              </a:spcAft>
              <a:buFont typeface="Arial" panose="020B0604020202020204" pitchFamily="34" charset="0"/>
              <a:buChar char="•"/>
              <a:tabLst>
                <a:tab pos="457200" algn="l"/>
              </a:tabLst>
            </a:pPr>
            <a:r>
              <a:rPr lang="en-US" sz="1200" b="0" u="sng" dirty="0">
                <a:solidFill>
                  <a:srgbClr val="0000FF"/>
                </a:solidFill>
                <a:effectLst/>
                <a:latin typeface="Calibri" panose="020F0502020204030204" pitchFamily="34" charset="0"/>
                <a:ea typeface="Times New Roman" panose="02020603050405020304" pitchFamily="18" charset="0"/>
                <a:hlinkClick r:id="rId5"/>
              </a:rPr>
              <a:t>https://www.rabc-cccr.ca/ised-radio-standards-specifications-rss-248-issue-1-june-2021-draft-radio-local-area-network-rlan-devices-in-the-5925-7125-mhz-band/</a:t>
            </a:r>
            <a:r>
              <a:rPr lang="en-US" sz="1200" b="0" dirty="0">
                <a:effectLst/>
                <a:latin typeface="Calibri" panose="020F0502020204030204" pitchFamily="34" charset="0"/>
                <a:ea typeface="Times New Roman" panose="02020603050405020304" pitchFamily="18" charset="0"/>
              </a:rPr>
              <a:t> </a:t>
            </a:r>
          </a:p>
          <a:p>
            <a:pPr lvl="2">
              <a:spcBef>
                <a:spcPts val="0"/>
              </a:spcBef>
              <a:spcAft>
                <a:spcPts val="0"/>
              </a:spcAft>
              <a:buFont typeface="Arial" panose="020B0604020202020204" pitchFamily="34" charset="0"/>
              <a:buChar char="•"/>
              <a:tabLst>
                <a:tab pos="457200" algn="l"/>
              </a:tabLst>
            </a:pPr>
            <a:r>
              <a:rPr lang="en-US" sz="1200" b="0" dirty="0">
                <a:effectLst/>
                <a:latin typeface="Calibri" panose="020F0502020204030204" pitchFamily="34" charset="0"/>
                <a:ea typeface="Times New Roman" panose="02020603050405020304" pitchFamily="18" charset="0"/>
                <a:hlinkClick r:id="rId6"/>
              </a:rPr>
              <a:t>https://mentor.ieee.org/802.18/dcn/21/18-21-0070-00-0000-canadian-6-ghz-consultation-rss-248.pdf</a:t>
            </a:r>
            <a:r>
              <a:rPr lang="en-US" sz="1200" b="0" dirty="0">
                <a:effectLst/>
                <a:latin typeface="Calibri" panose="020F0502020204030204" pitchFamily="34" charset="0"/>
                <a:ea typeface="Times New Roman" panose="02020603050405020304" pitchFamily="18" charset="0"/>
              </a:rPr>
              <a:t> </a:t>
            </a:r>
            <a:endParaRPr lang="en-US" sz="1200" b="0" u="none" strike="noStrike" baseline="0" dirty="0">
              <a:solidFill>
                <a:schemeClr val="tx1"/>
              </a:solidFill>
            </a:endParaRPr>
          </a:p>
          <a:p>
            <a:pPr lvl="1">
              <a:spcBef>
                <a:spcPts val="0"/>
              </a:spcBef>
              <a:spcAft>
                <a:spcPts val="0"/>
              </a:spcAft>
              <a:buFont typeface="Arial" panose="020B0604020202020204" pitchFamily="34" charset="0"/>
              <a:buChar char="•"/>
              <a:tabLst>
                <a:tab pos="457200" algn="l"/>
              </a:tabLst>
            </a:pPr>
            <a:r>
              <a:rPr lang="en-US" sz="1400" b="0" i="0" dirty="0">
                <a:solidFill>
                  <a:schemeClr val="tx1"/>
                </a:solidFill>
              </a:rPr>
              <a:t> </a:t>
            </a:r>
          </a:p>
          <a:p>
            <a:pPr>
              <a:spcBef>
                <a:spcPts val="0"/>
              </a:spcBef>
              <a:spcAft>
                <a:spcPts val="0"/>
              </a:spcAft>
              <a:buFont typeface="Arial" panose="020B0604020202020204" pitchFamily="34" charset="0"/>
              <a:buChar char="•"/>
              <a:tabLst>
                <a:tab pos="457200" algn="l"/>
              </a:tabLst>
            </a:pPr>
            <a:endParaRPr lang="en-US" sz="1200" b="0" i="0" u="none" strike="noStrike" baseline="0" dirty="0">
              <a:solidFill>
                <a:srgbClr val="000000"/>
              </a:solidFill>
            </a:endParaRPr>
          </a:p>
          <a:p>
            <a:pPr>
              <a:spcBef>
                <a:spcPts val="0"/>
              </a:spcBef>
              <a:spcAft>
                <a:spcPts val="0"/>
              </a:spcAft>
              <a:buFont typeface="Arial" panose="020B0604020202020204" pitchFamily="34" charset="0"/>
              <a:buChar char="•"/>
              <a:tabLst>
                <a:tab pos="457200" algn="l"/>
              </a:tabLst>
            </a:pPr>
            <a:endParaRPr lang="en-US" sz="1800" b="0" i="0" dirty="0">
              <a:solidFill>
                <a:srgbClr val="001F5F"/>
              </a:solidFill>
            </a:endParaRPr>
          </a:p>
          <a:p>
            <a:pPr marL="0" indent="0">
              <a:spcBef>
                <a:spcPts val="0"/>
              </a:spcBef>
              <a:spcAft>
                <a:spcPts val="0"/>
              </a:spcAft>
              <a:tabLst>
                <a:tab pos="457200" algn="l"/>
              </a:tabLst>
            </a:pPr>
            <a:r>
              <a:rPr lang="en-US" sz="1800" b="0" i="0" u="none" strike="noStrike" baseline="0" dirty="0">
                <a:solidFill>
                  <a:srgbClr val="001F5F"/>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24jun21</a:t>
            </a:r>
            <a:endParaRPr lang="en-GB" dirty="0"/>
          </a:p>
        </p:txBody>
      </p:sp>
    </p:spTree>
    <p:extLst>
      <p:ext uri="{BB962C8B-B14F-4D97-AF65-F5344CB8AC3E}">
        <p14:creationId xmlns:p14="http://schemas.microsoft.com/office/powerpoint/2010/main" val="3431286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 WRC items to share </a:t>
            </a:r>
            <a:r>
              <a:rPr lang="en-US" sz="2000" dirty="0"/>
              <a:t> </a:t>
            </a:r>
            <a:r>
              <a:rPr lang="en-US" sz="1200" dirty="0"/>
              <a:t>-</a:t>
            </a:r>
          </a:p>
        </p:txBody>
      </p:sp>
      <p:sp>
        <p:nvSpPr>
          <p:cNvPr id="3" name="Content Placeholder 2"/>
          <p:cNvSpPr>
            <a:spLocks noGrp="1"/>
          </p:cNvSpPr>
          <p:nvPr>
            <p:ph idx="1"/>
          </p:nvPr>
        </p:nvSpPr>
        <p:spPr>
          <a:xfrm>
            <a:off x="914400" y="1026645"/>
            <a:ext cx="10820400" cy="5448768"/>
          </a:xfrm>
        </p:spPr>
        <p:txBody>
          <a:bodyPr/>
          <a:lstStyle/>
          <a:p>
            <a:pPr marL="285750" indent="-285750">
              <a:spcBef>
                <a:spcPts val="0"/>
              </a:spcBef>
              <a:buFont typeface="Arial" panose="020B0604020202020204" pitchFamily="34" charset="0"/>
              <a:buChar char="•"/>
            </a:pPr>
            <a:r>
              <a:rPr lang="en-US" sz="1800" b="1" dirty="0">
                <a:solidFill>
                  <a:srgbClr val="4C4C4C"/>
                </a:solidFill>
                <a:effectLst/>
                <a:ea typeface="Times New Roman" panose="02020603050405020304" pitchFamily="18" charset="0"/>
              </a:rPr>
              <a:t>FCC - World Radiocommunication Conference Advisory Committee; Informal Working Groups</a:t>
            </a:r>
            <a:endParaRPr lang="en-US" sz="1800" dirty="0">
              <a:effectLst/>
              <a:ea typeface="Calibri" panose="020F0502020204030204" pitchFamily="34" charset="0"/>
            </a:endParaRPr>
          </a:p>
          <a:p>
            <a:pPr marL="685800" lvl="1">
              <a:spcBef>
                <a:spcPts val="0"/>
              </a:spcBef>
              <a:buFont typeface="Arial" panose="020B0604020202020204" pitchFamily="34" charset="0"/>
              <a:buChar char="•"/>
            </a:pPr>
            <a:r>
              <a:rPr lang="en-US" sz="1600" dirty="0">
                <a:effectLst/>
                <a:ea typeface="Times New Roman" panose="02020603050405020304" pitchFamily="18" charset="0"/>
              </a:rPr>
              <a:t>The fourth meeting of WAC will be held on Tuesday, September 28, 2021 at 11:00 a.m. </a:t>
            </a:r>
            <a:r>
              <a:rPr lang="en-US" sz="1600" b="0" dirty="0">
                <a:solidFill>
                  <a:schemeClr val="tx1"/>
                </a:solidFill>
              </a:rPr>
              <a:t>(et)</a:t>
            </a:r>
            <a:endParaRPr lang="en-US" sz="1600" dirty="0">
              <a:solidFill>
                <a:schemeClr val="tx1"/>
              </a:solidFill>
            </a:endParaRPr>
          </a:p>
          <a:p>
            <a:pPr marL="685800" lvl="1">
              <a:spcBef>
                <a:spcPts val="0"/>
              </a:spcBef>
              <a:buFont typeface="Arial" panose="020B0604020202020204" pitchFamily="34" charset="0"/>
              <a:buChar char="•"/>
            </a:pPr>
            <a:r>
              <a:rPr lang="en-US" sz="1400" b="0" dirty="0">
                <a:solidFill>
                  <a:schemeClr val="tx1"/>
                </a:solidFill>
                <a:hlinkClick r:id="rId3"/>
              </a:rPr>
              <a:t>https://www.fcc.gov/document/wrc-advisory-committee-schedules-4th-meeting-and-meetings-its-iwg</a:t>
            </a:r>
            <a:r>
              <a:rPr lang="en-US" sz="1400" b="0" dirty="0">
                <a:solidFill>
                  <a:schemeClr val="tx1"/>
                </a:solidFill>
              </a:rPr>
              <a:t> </a:t>
            </a:r>
          </a:p>
          <a:p>
            <a:pPr marL="685800" lvl="1">
              <a:spcBef>
                <a:spcPts val="0"/>
              </a:spcBef>
              <a:buFont typeface="Arial" panose="020B0604020202020204" pitchFamily="34" charset="0"/>
              <a:buChar char="•"/>
            </a:pPr>
            <a:r>
              <a:rPr lang="en-US" sz="1400" b="0" dirty="0">
                <a:solidFill>
                  <a:schemeClr val="tx1"/>
                </a:solidFill>
                <a:hlinkClick r:id="rId4"/>
              </a:rPr>
              <a:t>https://mentor.ieee.org/802.18/dcn/21/18-21-0071-00-0000-fcc-wrc-23-wac-schedules-4th-meeting-and-meetings-of-its-iwg.docx</a:t>
            </a:r>
            <a:r>
              <a:rPr lang="en-US" sz="1400" b="0" dirty="0">
                <a:solidFill>
                  <a:schemeClr val="tx1"/>
                </a:solidFill>
              </a:rPr>
              <a:t> </a:t>
            </a:r>
          </a:p>
          <a:p>
            <a:pPr marL="685800" lvl="1">
              <a:spcBef>
                <a:spcPts val="0"/>
              </a:spcBef>
              <a:buFont typeface="Arial" panose="020B0604020202020204" pitchFamily="34" charset="0"/>
              <a:buChar char="•"/>
            </a:pPr>
            <a:r>
              <a:rPr lang="en-US" sz="1600" b="0" dirty="0">
                <a:solidFill>
                  <a:schemeClr val="tx1"/>
                </a:solidFill>
              </a:rPr>
              <a:t>To become a voting participants Maybe </a:t>
            </a:r>
            <a:r>
              <a:rPr lang="fr-FR" sz="1600" b="0" i="0" u="none" strike="noStrike" dirty="0">
                <a:solidFill>
                  <a:schemeClr val="tx1"/>
                </a:solidFill>
                <a:effectLst/>
              </a:rPr>
              <a:t>Contact: Dante Ibarra at (202) 418-0610, email: </a:t>
            </a:r>
            <a:r>
              <a:rPr lang="fr-FR" sz="1600" b="0" i="0" u="none" strike="noStrike" dirty="0">
                <a:solidFill>
                  <a:srgbClr val="747474"/>
                </a:solidFill>
                <a:effectLst/>
                <a:hlinkClick r:id="rId5"/>
              </a:rPr>
              <a:t>Dante.Ibarra@fcc.gov</a:t>
            </a:r>
            <a:r>
              <a:rPr lang="en-US" sz="1600" b="0" i="0" u="none" strike="noStrike" dirty="0">
                <a:solidFill>
                  <a:srgbClr val="747474"/>
                </a:solidFill>
                <a:effectLst/>
              </a:rPr>
              <a:t>, </a:t>
            </a:r>
          </a:p>
          <a:p>
            <a:pPr marL="685800" lvl="1">
              <a:spcBef>
                <a:spcPts val="0"/>
              </a:spcBef>
              <a:buFont typeface="Arial" panose="020B0604020202020204" pitchFamily="34" charset="0"/>
              <a:buChar char="•"/>
            </a:pPr>
            <a:r>
              <a:rPr lang="en-US" sz="1600" b="0" dirty="0">
                <a:solidFill>
                  <a:schemeClr val="tx1"/>
                </a:solidFill>
              </a:rPr>
              <a:t>Though, open for all to listen in and send in live questions, though must be on the committee to vote. </a:t>
            </a:r>
          </a:p>
          <a:p>
            <a:pPr marL="685800" lvl="1">
              <a:spcBef>
                <a:spcPts val="0"/>
              </a:spcBef>
              <a:buFont typeface="Arial" panose="020B0604020202020204" pitchFamily="34" charset="0"/>
              <a:buChar char="•"/>
            </a:pPr>
            <a:r>
              <a:rPr lang="en-US" sz="1600" b="1" dirty="0">
                <a:solidFill>
                  <a:schemeClr val="tx1"/>
                </a:solidFill>
              </a:rPr>
              <a:t>WAC Web site: </a:t>
            </a:r>
            <a:r>
              <a:rPr lang="en-US" sz="1600" b="1" dirty="0">
                <a:solidFill>
                  <a:schemeClr val="tx1"/>
                </a:solidFill>
                <a:hlinkClick r:id="rId6"/>
              </a:rPr>
              <a:t>https://www.fcc.gov/wrc-23</a:t>
            </a:r>
            <a:r>
              <a:rPr lang="en-US" sz="1600" b="1" dirty="0">
                <a:solidFill>
                  <a:schemeClr val="tx1"/>
                </a:solidFill>
              </a:rPr>
              <a:t> </a:t>
            </a:r>
          </a:p>
          <a:p>
            <a:pPr marL="685800" lvl="1">
              <a:spcBef>
                <a:spcPts val="0"/>
              </a:spcBef>
              <a:buFont typeface="Arial" panose="020B0604020202020204" pitchFamily="34" charset="0"/>
              <a:buChar char="•"/>
            </a:pPr>
            <a:r>
              <a:rPr lang="en-US" sz="1600" b="1" dirty="0">
                <a:solidFill>
                  <a:schemeClr val="tx1"/>
                </a:solidFill>
              </a:rPr>
              <a:t>To subscribe to iwg1, iwg2, iwg3, iwg4 or wac23 see:  </a:t>
            </a:r>
            <a:r>
              <a:rPr lang="en-US" sz="1600" b="1" dirty="0">
                <a:solidFill>
                  <a:schemeClr val="tx1"/>
                </a:solidFill>
                <a:hlinkClick r:id="rId7"/>
              </a:rPr>
              <a:t>https://www.fcc.gov/wrc-23-advisory-committee-listserve-0</a:t>
            </a:r>
            <a:r>
              <a:rPr lang="en-US" sz="1600" b="1" dirty="0">
                <a:solidFill>
                  <a:schemeClr val="tx1"/>
                </a:solidFill>
              </a:rPr>
              <a:t> </a:t>
            </a:r>
          </a:p>
          <a:p>
            <a:pPr marL="685800" lvl="1">
              <a:spcBef>
                <a:spcPts val="0"/>
              </a:spcBef>
              <a:buFont typeface="Arial" panose="020B0604020202020204" pitchFamily="34" charset="0"/>
              <a:buChar char="•"/>
            </a:pPr>
            <a:r>
              <a:rPr lang="en-US" sz="1600" b="0" dirty="0">
                <a:effectLst/>
                <a:ea typeface="SimSun" panose="02010600030101010101" pitchFamily="2" charset="-122"/>
              </a:rPr>
              <a:t>iwg2 is the terrestrial services and they cover wireless</a:t>
            </a:r>
          </a:p>
          <a:p>
            <a:pPr marL="685800" lvl="1">
              <a:spcBef>
                <a:spcPts val="0"/>
              </a:spcBef>
              <a:buFont typeface="Arial" panose="020B0604020202020204" pitchFamily="34" charset="0"/>
              <a:buChar char="•"/>
            </a:pPr>
            <a:r>
              <a:rPr lang="en-US" sz="1600" dirty="0">
                <a:solidFill>
                  <a:schemeClr val="tx1"/>
                </a:solidFill>
                <a:ea typeface="SimSun" panose="02010600030101010101" pitchFamily="2" charset="-122"/>
              </a:rPr>
              <a:t>Any inputs/feedback ? _______________</a:t>
            </a:r>
            <a:endParaRPr lang="en-US" sz="1400" dirty="0">
              <a:solidFill>
                <a:schemeClr val="tx1"/>
              </a:solidFill>
            </a:endParaRPr>
          </a:p>
          <a:p>
            <a:pPr marL="285750" indent="-285750">
              <a:spcBef>
                <a:spcPts val="0"/>
              </a:spcBef>
              <a:buFont typeface="Arial" panose="020B0604020202020204" pitchFamily="34" charset="0"/>
              <a:buChar char="•"/>
            </a:pPr>
            <a:endParaRPr lang="en-US" sz="1400" dirty="0">
              <a:solidFill>
                <a:schemeClr val="tx1"/>
              </a:solidFill>
            </a:endParaRPr>
          </a:p>
          <a:p>
            <a:pPr marL="285750" indent="-285750">
              <a:spcBef>
                <a:spcPts val="0"/>
              </a:spcBef>
              <a:buFont typeface="Arial" panose="020B0604020202020204" pitchFamily="34" charset="0"/>
              <a:buChar char="•"/>
            </a:pPr>
            <a:r>
              <a:rPr lang="en-US" sz="1800" dirty="0">
                <a:effectLst/>
                <a:ea typeface="Calibri" panose="020F0502020204030204" pitchFamily="34" charset="0"/>
              </a:rPr>
              <a:t>ITU-R WP 1A LS to IEEE and IEC - Request for information on standards referenced in the working document towards a preliminary draft new Recommendation, on Optical Wireless Communications.</a:t>
            </a:r>
          </a:p>
          <a:p>
            <a:pPr marL="685800" lvl="1">
              <a:spcBef>
                <a:spcPts val="0"/>
              </a:spcBef>
              <a:buFont typeface="Arial" panose="020B0604020202020204" pitchFamily="34" charset="0"/>
              <a:buChar char="•"/>
            </a:pPr>
            <a:r>
              <a:rPr lang="en-US" sz="1600" dirty="0">
                <a:effectLst/>
                <a:ea typeface="Times New Roman" panose="02020603050405020304" pitchFamily="18" charset="0"/>
              </a:rPr>
              <a:t>Report ITU-R SM.2422 and IEEE Std 802.15.7-2011 on “Short Range Wireless Optical Communication Using Visible Light are mentioned. </a:t>
            </a:r>
          </a:p>
          <a:p>
            <a:pPr marL="685800" lvl="1">
              <a:spcBef>
                <a:spcPts val="0"/>
              </a:spcBef>
              <a:buFont typeface="Arial" panose="020B0604020202020204" pitchFamily="34" charset="0"/>
              <a:buChar char="•"/>
            </a:pPr>
            <a:r>
              <a:rPr lang="en-US" sz="1600" dirty="0">
                <a:solidFill>
                  <a:schemeClr val="tx1"/>
                </a:solidFill>
              </a:rPr>
              <a:t>Will be posted on Mentor soon. </a:t>
            </a:r>
            <a:r>
              <a:rPr lang="en-US" sz="1600" dirty="0">
                <a:effectLst/>
                <a:ea typeface="SimSun" panose="02010600030101010101" pitchFamily="2" charset="-122"/>
              </a:rPr>
              <a:t>802.11 may have an interest also. </a:t>
            </a:r>
            <a:endParaRPr lang="en-US" sz="1600" dirty="0">
              <a:solidFill>
                <a:schemeClr val="tx1"/>
              </a:solidFill>
            </a:endParaRPr>
          </a:p>
          <a:p>
            <a:pPr marL="685800" lvl="1">
              <a:spcBef>
                <a:spcPts val="0"/>
              </a:spcBef>
              <a:buFont typeface="Arial" panose="020B0604020202020204" pitchFamily="34" charset="0"/>
              <a:buChar char="•"/>
            </a:pPr>
            <a:r>
              <a:rPr lang="en-US" sz="1600" dirty="0">
                <a:solidFill>
                  <a:schemeClr val="tx1"/>
                </a:solidFill>
              </a:rPr>
              <a:t>There next e-meeting is 03-12nov21</a:t>
            </a:r>
          </a:p>
          <a:p>
            <a:pPr marL="285750" indent="-285750">
              <a:spcBef>
                <a:spcPts val="0"/>
              </a:spcBef>
              <a:buFont typeface="Arial" panose="020B0604020202020204" pitchFamily="34" charset="0"/>
              <a:buChar char="•"/>
            </a:pPr>
            <a:endParaRPr lang="en-US" sz="140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IEEE 802 viewpoints on WRC-23 agenda items. ad hoc: </a:t>
            </a:r>
            <a:r>
              <a:rPr lang="en-US" sz="1400" b="0" dirty="0">
                <a:solidFill>
                  <a:schemeClr val="tx1"/>
                </a:solidFill>
              </a:rPr>
              <a:t>5 folks stepped up.   </a:t>
            </a:r>
            <a:r>
              <a:rPr lang="en-US" sz="1400" b="0" u="sng" dirty="0">
                <a:solidFill>
                  <a:schemeClr val="tx1"/>
                </a:solidFill>
              </a:rPr>
              <a:t>Are there any others to help? </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Doc for viewpoints:  </a:t>
            </a:r>
            <a:r>
              <a:rPr lang="en-US" sz="1200" dirty="0">
                <a:solidFill>
                  <a:schemeClr val="tx1"/>
                </a:solidFill>
                <a:hlinkClick r:id="rId8"/>
              </a:rPr>
              <a:t>https://mentor.ieee.org/802.18/dcn/21/18-21-0039-00-0000-ieee-802-viewpoints-on-wrc-23-agenda-items.pptx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b="1" dirty="0">
                <a:solidFill>
                  <a:schemeClr val="tx1"/>
                </a:solidFill>
              </a:rPr>
              <a:t>Next discussions will be during July 2021 electronic plenary.</a:t>
            </a:r>
            <a:endParaRPr lang="en-US" sz="1200" b="1"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24jun21</a:t>
            </a:r>
            <a:endParaRPr lang="en-GB" dirty="0"/>
          </a:p>
        </p:txBody>
      </p:sp>
      <p:sp>
        <p:nvSpPr>
          <p:cNvPr id="8" name="TextBox 7">
            <a:extLst>
              <a:ext uri="{FF2B5EF4-FFF2-40B4-BE49-F238E27FC236}">
                <a16:creationId xmlns:a16="http://schemas.microsoft.com/office/drawing/2014/main" id="{8C0705B1-4B85-47C0-BDF0-3B1246CD6F01}"/>
              </a:ext>
            </a:extLst>
          </p:cNvPr>
          <p:cNvSpPr txBox="1"/>
          <p:nvPr/>
        </p:nvSpPr>
        <p:spPr>
          <a:xfrm>
            <a:off x="914400" y="6206179"/>
            <a:ext cx="10744200" cy="338554"/>
          </a:xfrm>
          <a:prstGeom prst="rect">
            <a:avLst/>
          </a:prstGeom>
          <a:noFill/>
        </p:spPr>
        <p:txBody>
          <a:bodyPr wrap="square" rtlCol="0">
            <a:spAutoFit/>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600" dirty="0">
                <a:solidFill>
                  <a:schemeClr val="tx1"/>
                </a:solidFill>
              </a:rPr>
              <a:t>  For miscellaneous links for ITU-R , SGs, WPs and calendars, </a:t>
            </a:r>
            <a:r>
              <a:rPr lang="en-US" sz="1600" dirty="0">
                <a:solidFill>
                  <a:schemeClr val="tx1"/>
                </a:solidFill>
                <a:hlinkClick r:id="" action="ppaction://noaction"/>
              </a:rPr>
              <a:t>see back up slides later. </a:t>
            </a:r>
            <a:endParaRPr lang="en-US" sz="1600" dirty="0"/>
          </a:p>
        </p:txBody>
      </p:sp>
    </p:spTree>
    <p:extLst>
      <p:ext uri="{BB962C8B-B14F-4D97-AF65-F5344CB8AC3E}">
        <p14:creationId xmlns:p14="http://schemas.microsoft.com/office/powerpoint/2010/main" val="1521421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585107"/>
            <a:ext cx="7770813" cy="464123"/>
          </a:xfrm>
        </p:spPr>
        <p:txBody>
          <a:bodyPr/>
          <a:lstStyle/>
          <a:p>
            <a:r>
              <a:rPr lang="en-US" altLang="en-US" sz="2400" dirty="0"/>
              <a:t>MSG 6 GHz</a:t>
            </a:r>
            <a:endParaRPr lang="en-US" sz="2400" dirty="0"/>
          </a:p>
        </p:txBody>
      </p:sp>
      <p:sp>
        <p:nvSpPr>
          <p:cNvPr id="3" name="Content Placeholder 2"/>
          <p:cNvSpPr>
            <a:spLocks noGrp="1"/>
          </p:cNvSpPr>
          <p:nvPr>
            <p:ph idx="1"/>
          </p:nvPr>
        </p:nvSpPr>
        <p:spPr>
          <a:xfrm>
            <a:off x="914400" y="866272"/>
            <a:ext cx="11125200" cy="560914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17jun: On 09June 3GPP-TG was replaced by a protocol group.  more to come on specific tasks, though starting with,</a:t>
            </a:r>
          </a:p>
          <a:p>
            <a:pPr marL="1323975" lvl="3">
              <a:spcBef>
                <a:spcPts val="0"/>
              </a:spcBef>
              <a:spcAft>
                <a:spcPts val="0"/>
              </a:spcAft>
              <a:buFont typeface="Arial" panose="020B0604020202020204" pitchFamily="34" charset="0"/>
              <a:buChar char="•"/>
            </a:pPr>
            <a:r>
              <a:rPr lang="en-US" dirty="0">
                <a:effectLst/>
                <a:ea typeface="Calibri" panose="020F0502020204030204" pitchFamily="34" charset="0"/>
              </a:rPr>
              <a:t>Protocols TG will be focused on Incumbent to AFC and AFC/AFC communications.</a:t>
            </a:r>
          </a:p>
          <a:p>
            <a:pPr marL="1323975" lvl="3">
              <a:spcBef>
                <a:spcPts val="0"/>
              </a:spcBef>
              <a:spcAft>
                <a:spcPts val="0"/>
              </a:spcAft>
              <a:buFont typeface="Arial" panose="020B0604020202020204" pitchFamily="34" charset="0"/>
              <a:buChar char="•"/>
            </a:pPr>
            <a:r>
              <a:rPr lang="en-US" dirty="0"/>
              <a:t>The Protocols TG leadership will determine the work projects. The leadership of this group is from CBRS.</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 before: </a:t>
            </a:r>
            <a:r>
              <a:rPr lang="en-US"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WinnForum</a:t>
            </a:r>
            <a:r>
              <a:rPr lang="en-US"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and Wi-Fi Alliance deepening the cooperation between the groups.</a:t>
            </a:r>
            <a:endParaRPr lang="en-US" sz="1400" dirty="0">
              <a:solidFill>
                <a:schemeClr val="tx1"/>
              </a:solidFill>
              <a:ea typeface="Times New Roman" panose="02020603050405020304" pitchFamily="18" charset="0"/>
            </a:endParaRPr>
          </a:p>
          <a:p>
            <a:pPr marL="638175" lvl="2" indent="0">
              <a:spcBef>
                <a:spcPts val="0"/>
              </a:spcBef>
              <a:spcAft>
                <a:spcPts val="0"/>
              </a:spcAft>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b="1" dirty="0">
                <a:solidFill>
                  <a:schemeClr val="tx1"/>
                </a:solidFill>
              </a:rPr>
              <a:t>Work stream 1-interference protection and resolution (</a:t>
            </a:r>
            <a:r>
              <a:rPr lang="en-US" sz="1400" b="1" dirty="0" err="1">
                <a:solidFill>
                  <a:schemeClr val="tx1"/>
                </a:solidFill>
              </a:rPr>
              <a:t>CableLabs</a:t>
            </a:r>
            <a:r>
              <a:rPr lang="en-US" sz="1400" b="1" dirty="0">
                <a:solidFill>
                  <a:schemeClr val="tx1"/>
                </a:solidFill>
              </a:rPr>
              <a:t>, EPRI, Lake </a:t>
            </a:r>
            <a:r>
              <a:rPr lang="en-US" sz="1400" b="1" dirty="0" err="1">
                <a:solidFill>
                  <a:schemeClr val="tx1"/>
                </a:solidFill>
              </a:rPr>
              <a:t>Cty</a:t>
            </a:r>
            <a:r>
              <a:rPr lang="en-US" sz="1400" b="1"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p>
          <a:p>
            <a:pPr marL="866775" lvl="2">
              <a:spcBef>
                <a:spcPts val="0"/>
              </a:spcBef>
              <a:spcAft>
                <a:spcPts val="0"/>
              </a:spcAft>
              <a:buFont typeface="Arial" panose="020B0604020202020204" pitchFamily="34" charset="0"/>
              <a:buChar char="•"/>
            </a:pPr>
            <a:r>
              <a:rPr lang="en-US" sz="1600" b="1" dirty="0">
                <a:solidFill>
                  <a:schemeClr val="tx1"/>
                </a:solidFill>
              </a:rPr>
              <a:t> </a:t>
            </a:r>
          </a:p>
          <a:p>
            <a:pPr marL="866775" lvl="2">
              <a:spcBef>
                <a:spcPts val="0"/>
              </a:spcBef>
              <a:spcAft>
                <a:spcPts val="0"/>
              </a:spcAft>
              <a:buFont typeface="Arial" panose="020B0604020202020204" pitchFamily="34" charset="0"/>
              <a:buChar char="•"/>
            </a:pP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24jun21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420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IEEE 802 Stds Table of Frequency Bands</a:t>
            </a:r>
          </a:p>
        </p:txBody>
      </p:sp>
      <p:sp>
        <p:nvSpPr>
          <p:cNvPr id="3" name="Content Placeholder 2"/>
          <p:cNvSpPr>
            <a:spLocks noGrp="1"/>
          </p:cNvSpPr>
          <p:nvPr>
            <p:ph idx="1"/>
          </p:nvPr>
        </p:nvSpPr>
        <p:spPr>
          <a:xfrm>
            <a:off x="914400" y="863960"/>
            <a:ext cx="10439400" cy="5611453"/>
          </a:xfrm>
        </p:spPr>
        <p:txBody>
          <a:bodyPr/>
          <a:lstStyle/>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accurately identify all the </a:t>
            </a:r>
            <a:r>
              <a:rPr lang="en-US" sz="1400" dirty="0">
                <a:solidFill>
                  <a:srgbClr val="0070C0"/>
                </a:solidFill>
                <a:ea typeface="Calibri" panose="020F0502020204030204" pitchFamily="34" charset="0"/>
              </a:rPr>
              <a:t>frequency</a:t>
            </a:r>
            <a:r>
              <a:rPr lang="en-US" sz="14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The primary application is to simplify identification of potential </a:t>
            </a:r>
            <a:r>
              <a:rPr lang="en-US" sz="1400" dirty="0">
                <a:solidFill>
                  <a:srgbClr val="0070C0"/>
                </a:solidFill>
                <a:ea typeface="Calibri" panose="020F0502020204030204" pitchFamily="34" charset="0"/>
              </a:rPr>
              <a:t>frequency</a:t>
            </a:r>
            <a:r>
              <a:rPr lang="en-US" sz="1400" dirty="0">
                <a:ea typeface="Calibri" panose="020F0502020204030204" pitchFamily="34" charset="0"/>
              </a:rPr>
              <a:t> bands for coexistence assessment.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https://mentor.ieee.org/802.18/dcn/21/18-21-0036-05-0000-frequency-table-template.xlsx</a:t>
            </a:r>
            <a:endParaRPr lang="en-US" sz="12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endParaRPr lang="en-US" b="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22June ad hoc:  some updates to the spreadsheet: </a:t>
            </a:r>
          </a:p>
          <a:p>
            <a:pPr lvl="1" indent="-342900">
              <a:spcBef>
                <a:spcPts val="0"/>
              </a:spcBef>
              <a:buSzPts val="1000"/>
              <a:buFont typeface="Symbol" panose="05050102010706020507" pitchFamily="18" charset="2"/>
              <a:buChar char=""/>
              <a:tabLst>
                <a:tab pos="457200" algn="l"/>
              </a:tabLst>
            </a:pPr>
            <a:r>
              <a:rPr lang="en-US" sz="1600" b="0" dirty="0">
                <a:solidFill>
                  <a:srgbClr val="333333"/>
                </a:solidFill>
              </a:rPr>
              <a:t>The caption of Amendment Column has been changed to:  	</a:t>
            </a:r>
            <a:r>
              <a:rPr lang="en-US" sz="1600" dirty="0">
                <a:solidFill>
                  <a:srgbClr val="333333"/>
                </a:solidFill>
                <a:cs typeface="+mn-cs"/>
              </a:rPr>
              <a:t>PHY Amendment (Date of Initial Approval)</a:t>
            </a:r>
          </a:p>
          <a:p>
            <a:pPr lvl="1" indent="-342900">
              <a:spcBef>
                <a:spcPts val="0"/>
              </a:spcBef>
              <a:buSzPts val="1000"/>
              <a:buFont typeface="Symbol" panose="05050102010706020507" pitchFamily="18" charset="2"/>
              <a:buChar char=""/>
              <a:tabLst>
                <a:tab pos="457200" algn="l"/>
              </a:tabLst>
            </a:pPr>
            <a:r>
              <a:rPr lang="en-US" sz="1600" b="0" dirty="0">
                <a:solidFill>
                  <a:srgbClr val="333333"/>
                </a:solidFill>
              </a:rPr>
              <a:t>The caption of Clause number Column has been changed to: 	</a:t>
            </a:r>
            <a:r>
              <a:rPr lang="en-US" sz="1600" dirty="0">
                <a:solidFill>
                  <a:srgbClr val="333333"/>
                </a:solidFill>
                <a:cs typeface="+mn-cs"/>
              </a:rPr>
              <a:t>Clause Number in the Current Standard</a:t>
            </a:r>
          </a:p>
          <a:p>
            <a:pPr lvl="1" indent="-342900">
              <a:spcBef>
                <a:spcPts val="0"/>
              </a:spcBef>
              <a:buSzPts val="1000"/>
              <a:buFont typeface="Symbol" panose="05050102010706020507" pitchFamily="18" charset="2"/>
              <a:buChar char=""/>
              <a:tabLst>
                <a:tab pos="457200" algn="l"/>
              </a:tabLst>
            </a:pPr>
            <a:r>
              <a:rPr lang="en-US" sz="1600" b="0" dirty="0">
                <a:solidFill>
                  <a:srgbClr val="333333"/>
                </a:solidFill>
              </a:rPr>
              <a:t>There are now four possible entries in Status Column		</a:t>
            </a:r>
            <a:r>
              <a:rPr lang="en-GB" sz="1600" dirty="0">
                <a:solidFill>
                  <a:srgbClr val="333333"/>
                </a:solidFill>
                <a:cs typeface="+mn-cs"/>
              </a:rPr>
              <a:t>Project, Approved, Published, Integrated</a:t>
            </a:r>
            <a:endParaRPr lang="en-US" sz="1600" dirty="0">
              <a:solidFill>
                <a:srgbClr val="333333"/>
              </a:solidFill>
              <a:cs typeface="+mn-cs"/>
            </a:endParaRP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Also discussed the future consideration of frequency range applications and regulatory authorizations.  Then added some columns on the Freq-Ranges-Other-Info worksheet, Application(s), Country/Region, Regulatory Authorization </a:t>
            </a: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Will use the frequency range, purpose of this effort, to tie the Standards-Frequency-Ranges Worksheet to the Freq-Ranges-Other-Info, worksheet.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This is setting the effort up for after we get the standard’s frequency ranges entered.</a:t>
            </a:r>
          </a:p>
          <a:p>
            <a:pPr marL="466725" lvl="1">
              <a:spcBef>
                <a:spcPts val="0"/>
              </a:spcBef>
              <a:spcAft>
                <a:spcPts val="0"/>
              </a:spcAft>
              <a:buFont typeface="Arial" panose="020B0604020202020204" pitchFamily="34" charset="0"/>
              <a:buChar char="•"/>
            </a:pPr>
            <a:r>
              <a:rPr lang="en-US" sz="1600" dirty="0">
                <a:effectLst/>
                <a:ea typeface="SimSun" panose="02010600030101010101" pitchFamily="2" charset="-122"/>
              </a:rPr>
              <a:t>Rev06 of spreadsheet will be out soon with above and will integrate the frequency ranges from the .11 draft workbook.  (18-21-64r02) </a:t>
            </a:r>
            <a:endParaRPr lang="en-US"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The next meeting will be </a:t>
            </a:r>
            <a:r>
              <a:rPr lang="en-US" sz="1800" b="1" dirty="0">
                <a:solidFill>
                  <a:schemeClr val="tx1"/>
                </a:solidFill>
                <a:ea typeface="Times New Roman" panose="02020603050405020304" pitchFamily="18" charset="0"/>
              </a:rPr>
              <a:t>next week 27jul21.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24jun21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812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10744200" cy="5499383"/>
          </a:xfrm>
        </p:spPr>
        <p:txBody>
          <a:bodyPr/>
          <a:lstStyle/>
          <a:p>
            <a:pPr marL="0" marR="0">
              <a:spcBef>
                <a:spcPts val="0"/>
              </a:spcBef>
              <a:spcAft>
                <a:spcPts val="0"/>
              </a:spcAft>
              <a:buFont typeface="Arial" panose="020B0604020202020204" pitchFamily="34" charset="0"/>
              <a:buChar char="•"/>
            </a:pPr>
            <a:endParaRPr lang="en-US" sz="1800" b="1" dirty="0">
              <a:solidFill>
                <a:srgbClr val="191919"/>
              </a:solidFill>
              <a:effectLst/>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dirty="0">
                <a:solidFill>
                  <a:srgbClr val="191919"/>
                </a:solidFill>
                <a:ea typeface="Times New Roman" panose="02020603050405020304" pitchFamily="18" charset="0"/>
              </a:rPr>
              <a:t> </a:t>
            </a:r>
            <a:r>
              <a:rPr lang="en-US" sz="2000" dirty="0">
                <a:solidFill>
                  <a:srgbClr val="191919"/>
                </a:solidFill>
                <a:ea typeface="Times New Roman" panose="02020603050405020304" pitchFamily="18" charset="0"/>
              </a:rPr>
              <a:t>USA updates 1st circuit court of appeals - date for oral arguments set</a:t>
            </a: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A date for oral argument in the appeal of the 6 GHz Report &amp; Order has been established – September 17 at 9:30 am</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W</a:t>
            </a:r>
            <a:r>
              <a:rPr lang="en-US" sz="1800" dirty="0">
                <a:effectLst/>
                <a:ea typeface="Calibri" panose="020F0502020204030204" pitchFamily="34" charset="0"/>
              </a:rPr>
              <a:t>hile a September oral argument date raises the likelihood of a final decision in 2021, the better view would be to expect a written decision in early 2022.  </a:t>
            </a:r>
          </a:p>
          <a:p>
            <a:pPr marL="0" marR="0">
              <a:spcBef>
                <a:spcPts val="0"/>
              </a:spcBef>
              <a:spcAft>
                <a:spcPts val="0"/>
              </a:spcAft>
              <a:buFont typeface="Arial" panose="020B0604020202020204" pitchFamily="34" charset="0"/>
              <a:buChar char="•"/>
            </a:pPr>
            <a:endParaRPr lang="en-US" sz="1800" dirty="0">
              <a:solidFill>
                <a:srgbClr val="191919"/>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24jun21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2098219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10744200" cy="5499383"/>
          </a:xfrm>
        </p:spPr>
        <p:txBody>
          <a:bodyPr/>
          <a:lstStyle/>
          <a:p>
            <a:pPr marL="0" marR="0">
              <a:spcBef>
                <a:spcPts val="0"/>
              </a:spcBef>
              <a:spcAft>
                <a:spcPts val="0"/>
              </a:spcAft>
              <a:buFont typeface="Arial" panose="020B0604020202020204" pitchFamily="34" charset="0"/>
              <a:buChar char="•"/>
            </a:pPr>
            <a:r>
              <a:rPr lang="en-US" sz="1800" b="1" dirty="0">
                <a:solidFill>
                  <a:srgbClr val="191919"/>
                </a:solidFill>
                <a:effectLst/>
                <a:ea typeface="Times New Roman" panose="02020603050405020304" pitchFamily="18" charset="0"/>
              </a:rPr>
              <a:t>FCC Proposed Rules</a:t>
            </a:r>
            <a:r>
              <a:rPr lang="en-US" sz="1800" b="0" dirty="0">
                <a:ea typeface="Times New Roman" panose="02020603050405020304" pitchFamily="18" charset="0"/>
              </a:rPr>
              <a:t> - </a:t>
            </a:r>
            <a:r>
              <a:rPr lang="en-US" sz="1800" b="1" dirty="0">
                <a:solidFill>
                  <a:srgbClr val="333333"/>
                </a:solidFill>
                <a:effectLst/>
                <a:ea typeface="Times New Roman" panose="02020603050405020304" pitchFamily="18" charset="0"/>
              </a:rPr>
              <a:t>Allocation of Spectrum for Non-Federal Space Launch Operations</a:t>
            </a:r>
            <a:endParaRPr lang="en-US" sz="1600" dirty="0">
              <a:effectLst/>
              <a:ea typeface="Calibri" panose="020F0502020204030204" pitchFamily="34" charset="0"/>
            </a:endParaRPr>
          </a:p>
          <a:p>
            <a:pPr marL="495300" lvl="1">
              <a:spcBef>
                <a:spcPts val="0"/>
              </a:spcBef>
              <a:spcAft>
                <a:spcPts val="0"/>
              </a:spcAft>
              <a:buFont typeface="Arial" panose="020B0604020202020204" pitchFamily="34" charset="0"/>
              <a:buChar char="•"/>
            </a:pPr>
            <a:r>
              <a:rPr lang="en-US" sz="1600" b="0" dirty="0">
                <a:ea typeface="Times New Roman" panose="02020603050405020304" pitchFamily="18" charset="0"/>
              </a:rPr>
              <a:t> </a:t>
            </a:r>
            <a:r>
              <a:rPr lang="en-US" sz="1600" b="1" dirty="0">
                <a:effectLst/>
                <a:ea typeface="Times New Roman" panose="02020603050405020304" pitchFamily="18" charset="0"/>
              </a:rPr>
              <a:t>FR Document:</a:t>
            </a:r>
            <a:r>
              <a:rPr lang="en-US" sz="1600" dirty="0">
                <a:solidFill>
                  <a:srgbClr val="000000"/>
                </a:solidFill>
                <a:effectLst/>
                <a:ea typeface="Times New Roman" panose="02020603050405020304" pitchFamily="18" charset="0"/>
              </a:rPr>
              <a:t> </a:t>
            </a:r>
            <a:r>
              <a:rPr lang="en-US" sz="1600" u="sng" dirty="0">
                <a:solidFill>
                  <a:srgbClr val="3071A9"/>
                </a:solidFill>
                <a:effectLst/>
                <a:ea typeface="Times New Roman" panose="02020603050405020304" pitchFamily="18" charset="0"/>
                <a:hlinkClick r:id="rId3"/>
              </a:rPr>
              <a:t>2021-11063</a:t>
            </a:r>
            <a:r>
              <a:rPr lang="en-US" sz="1600" u="sng" dirty="0">
                <a:solidFill>
                  <a:srgbClr val="000000"/>
                </a:solidFill>
                <a:effectLst/>
                <a:ea typeface="Times New Roman" panose="02020603050405020304" pitchFamily="18" charset="0"/>
              </a:rPr>
              <a:t>; </a:t>
            </a:r>
            <a:r>
              <a:rPr lang="en-US" sz="1600" b="1" dirty="0">
                <a:solidFill>
                  <a:srgbClr val="000000"/>
                </a:solidFill>
                <a:effectLst/>
                <a:ea typeface="Times New Roman" panose="02020603050405020304" pitchFamily="18" charset="0"/>
              </a:rPr>
              <a:t>Citation:</a:t>
            </a:r>
            <a:r>
              <a:rPr lang="en-US" sz="1600" dirty="0">
                <a:solidFill>
                  <a:srgbClr val="000000"/>
                </a:solidFill>
                <a:effectLst/>
                <a:ea typeface="Times New Roman" panose="02020603050405020304" pitchFamily="18" charset="0"/>
              </a:rPr>
              <a:t> 86 FR 30860; </a:t>
            </a:r>
            <a:r>
              <a:rPr lang="en-US" sz="1600" b="0" u="sng" dirty="0">
                <a:solidFill>
                  <a:srgbClr val="3071A9"/>
                </a:solidFill>
                <a:effectLst/>
                <a:ea typeface="Times New Roman" panose="02020603050405020304" pitchFamily="18" charset="0"/>
                <a:hlinkClick r:id="rId4"/>
              </a:rPr>
              <a:t>PDF</a:t>
            </a:r>
            <a:r>
              <a:rPr lang="en-US" sz="1600" b="1" dirty="0">
                <a:solidFill>
                  <a:srgbClr val="000000"/>
                </a:solidFill>
                <a:effectLst/>
                <a:ea typeface="Times New Roman" panose="02020603050405020304" pitchFamily="18" charset="0"/>
              </a:rPr>
              <a:t> </a:t>
            </a:r>
            <a:r>
              <a:rPr lang="en-US" sz="1600" dirty="0">
                <a:solidFill>
                  <a:srgbClr val="000000"/>
                </a:solidFill>
                <a:effectLst/>
                <a:ea typeface="Times New Roman" panose="02020603050405020304" pitchFamily="18" charset="0"/>
              </a:rPr>
              <a:t>Pages 30860-30887 </a:t>
            </a:r>
            <a:r>
              <a:rPr lang="en-US" sz="1600" i="1" dirty="0">
                <a:solidFill>
                  <a:srgbClr val="000000"/>
                </a:solidFill>
                <a:effectLst/>
                <a:ea typeface="Times New Roman" panose="02020603050405020304" pitchFamily="18" charset="0"/>
              </a:rPr>
              <a:t>(28 pages); </a:t>
            </a:r>
            <a:r>
              <a:rPr lang="en-US" sz="1600" b="0" u="sng" dirty="0">
                <a:solidFill>
                  <a:srgbClr val="3071A9"/>
                </a:solidFill>
                <a:effectLst/>
                <a:ea typeface="Times New Roman" panose="02020603050405020304" pitchFamily="18" charset="0"/>
                <a:hlinkClick r:id="rId5"/>
              </a:rPr>
              <a:t>Permalink</a:t>
            </a:r>
            <a:r>
              <a:rPr lang="en-US" sz="1600" b="1" dirty="0">
                <a:solidFill>
                  <a:srgbClr val="000000"/>
                </a:solidFill>
                <a:effectLst/>
                <a:ea typeface="Times New Roman" panose="02020603050405020304" pitchFamily="18" charset="0"/>
              </a:rPr>
              <a:t> </a:t>
            </a:r>
            <a:endParaRPr lang="en-US" sz="1600" kern="1200" dirty="0">
              <a:solidFill>
                <a:srgbClr val="000000"/>
              </a:solidFill>
              <a:effectLst/>
              <a:ea typeface="+mn-ea"/>
              <a:cs typeface="+mn-cs"/>
            </a:endParaRPr>
          </a:p>
          <a:p>
            <a:pPr marL="685800" lvl="1" eaLnBrk="0" hangingPunct="0">
              <a:spcBef>
                <a:spcPts val="0"/>
              </a:spcBef>
              <a:spcAft>
                <a:spcPts val="0"/>
              </a:spcAft>
              <a:buFont typeface="Arial" panose="020B0604020202020204" pitchFamily="34" charset="0"/>
              <a:buChar char="•"/>
              <a:defRPr/>
            </a:pPr>
            <a:r>
              <a:rPr lang="en-US" sz="1400" dirty="0">
                <a:effectLst/>
              </a:rPr>
              <a:t>Abstract:  </a:t>
            </a:r>
            <a:r>
              <a:rPr lang="en-US" sz="1400" b="0" i="0" dirty="0">
                <a:solidFill>
                  <a:srgbClr val="333333"/>
                </a:solidFill>
                <a:effectLst/>
              </a:rPr>
              <a:t>In this document, the Federal Communications Commission (Commission) takes steps towards establishing a spectrum allocation and licensing framework that will provide regulatory certainty and improved efficiency and that will promote innovation and investment in the United States commercial space launch industry. In the Further Notice of Proposed Rulemaking, the Commission seeks comment on the definition of space launch operations, the potential allocation of spectrum for the commercial space launch industry, including the 420-430 MHz, 2025-2110 MHz, </a:t>
            </a:r>
            <a:r>
              <a:rPr lang="en-US" sz="1400" b="1" i="0" dirty="0">
                <a:solidFill>
                  <a:srgbClr val="333333"/>
                </a:solidFill>
                <a:effectLst/>
              </a:rPr>
              <a:t>and 5650-5925 MHz bands. </a:t>
            </a:r>
            <a:r>
              <a:rPr lang="en-US" sz="1400" b="0" i="0" dirty="0">
                <a:solidFill>
                  <a:srgbClr val="333333"/>
                </a:solidFill>
                <a:effectLst/>
              </a:rPr>
              <a:t>In addition, the Commission seeks comment on establishing service rules, including licensing and technical rules and coordination procedures, for the use of spectrum for commercial space launch operations. Finally, the Commission seeks to refresh the record on potential ways to facilitate Federal use of commercial satellite services in what are currently non-Federal satellite bands and enable more robust federal use of the 399.9-400.05 MHz band.</a:t>
            </a:r>
            <a:endParaRPr lang="en-US" sz="1400" b="0" dirty="0">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0" i="0" dirty="0">
                <a:solidFill>
                  <a:srgbClr val="333333"/>
                </a:solidFill>
                <a:effectLst/>
              </a:rPr>
              <a:t>Comments are due on or before July 12, 2021; reply comments are due on or before August 9, 2021.</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Chair figure latest time for comments to FCC- NPRM on space launch operations:</a:t>
            </a:r>
          </a:p>
          <a:p>
            <a:pPr marL="400050" lvl="1">
              <a:spcBef>
                <a:spcPts val="0"/>
              </a:spcBef>
              <a:spcAft>
                <a:spcPts val="0"/>
              </a:spcAft>
              <a:buFont typeface="Arial" panose="020B0604020202020204" pitchFamily="34" charset="0"/>
              <a:buChar char="•"/>
            </a:pPr>
            <a:r>
              <a:rPr lang="en-US" sz="1800" i="1" u="sng" dirty="0">
                <a:solidFill>
                  <a:srgbClr val="333333"/>
                </a:solidFill>
                <a:ea typeface="Times New Roman" panose="02020603050405020304" pitchFamily="18" charset="0"/>
              </a:rPr>
              <a:t>If .18 approved by 24June, could do an EC motion.  </a:t>
            </a:r>
            <a:r>
              <a:rPr lang="en-US" sz="1800" dirty="0">
                <a:solidFill>
                  <a:srgbClr val="333333"/>
                </a:solidFill>
                <a:ea typeface="Times New Roman" panose="02020603050405020304" pitchFamily="18" charset="0"/>
              </a:rPr>
              <a:t>(To wait till 01Jul meeting, would need EC early close.) </a:t>
            </a:r>
          </a:p>
          <a:p>
            <a:pPr marL="400050" lvl="1">
              <a:spcBef>
                <a:spcPts val="0"/>
              </a:spcBef>
              <a:spcAft>
                <a:spcPts val="0"/>
              </a:spcAft>
              <a:buFont typeface="Arial" panose="020B0604020202020204" pitchFamily="34" charset="0"/>
              <a:buChar char="•"/>
            </a:pPr>
            <a:r>
              <a:rPr lang="en-US" sz="1800" b="0" dirty="0">
                <a:solidFill>
                  <a:srgbClr val="333333"/>
                </a:solidFill>
                <a:effectLst/>
                <a:ea typeface="Times New Roman" panose="02020603050405020304" pitchFamily="18" charset="0"/>
              </a:rPr>
              <a:t>___</a:t>
            </a:r>
            <a:endParaRPr lang="en-US" sz="1600" b="0" dirty="0">
              <a:solidFill>
                <a:srgbClr val="333333"/>
              </a:solidFill>
              <a:effectLst/>
              <a:ea typeface="Times New Roman" panose="02020603050405020304" pitchFamily="18" charset="0"/>
            </a:endParaRPr>
          </a:p>
          <a:p>
            <a:pPr marL="238125" marR="0">
              <a:spcBef>
                <a:spcPts val="0"/>
              </a:spcBef>
              <a:spcAft>
                <a:spcPts val="0"/>
              </a:spcAft>
              <a:buFont typeface="Arial" panose="020B0604020202020204" pitchFamily="34" charset="0"/>
              <a:buChar char="•"/>
            </a:pPr>
            <a:endParaRPr lang="en-US" sz="1600" b="0" dirty="0">
              <a:solidFill>
                <a:srgbClr val="333333"/>
              </a:solidFill>
              <a:ea typeface="Times New Roman" panose="02020603050405020304" pitchFamily="18" charset="0"/>
            </a:endParaRPr>
          </a:p>
          <a:p>
            <a:pPr marL="238125" marR="0">
              <a:spcBef>
                <a:spcPts val="0"/>
              </a:spcBef>
              <a:spcAft>
                <a:spcPts val="0"/>
              </a:spcAft>
              <a:buFont typeface="Arial" panose="020B0604020202020204" pitchFamily="34" charset="0"/>
              <a:buChar char="•"/>
            </a:pPr>
            <a:r>
              <a:rPr lang="en-US" sz="1800" b="1" dirty="0">
                <a:solidFill>
                  <a:srgbClr val="333333"/>
                </a:solidFill>
                <a:effectLst/>
                <a:ea typeface="Times New Roman" panose="02020603050405020304" pitchFamily="18" charset="0"/>
              </a:rPr>
              <a:t>Expanding Flexible Use of the 12.2-12.7 GHz Band</a:t>
            </a:r>
            <a:endParaRPr lang="en-US" sz="2000" dirty="0">
              <a:solidFill>
                <a:srgbClr val="333333"/>
              </a:solidFill>
              <a:ea typeface="Times New Roman" panose="02020603050405020304" pitchFamily="18" charset="0"/>
            </a:endParaRPr>
          </a:p>
          <a:p>
            <a:pPr marL="638175" lvl="1">
              <a:spcBef>
                <a:spcPts val="0"/>
              </a:spcBef>
              <a:spcAft>
                <a:spcPts val="0"/>
              </a:spcAft>
              <a:buFont typeface="Arial" panose="020B0604020202020204" pitchFamily="34" charset="0"/>
              <a:buChar char="•"/>
            </a:pPr>
            <a:r>
              <a:rPr lang="en-US" sz="1600" b="0" dirty="0">
                <a:effectLst/>
                <a:ea typeface="Times New Roman" panose="02020603050405020304" pitchFamily="18" charset="0"/>
                <a:cs typeface="Calibri" panose="020F0502020204030204" pitchFamily="34" charset="0"/>
              </a:rPr>
              <a:t>FR Document:</a:t>
            </a:r>
            <a:r>
              <a:rPr lang="en-US" sz="1600" b="0" dirty="0">
                <a:solidFill>
                  <a:srgbClr val="000000"/>
                </a:solidFill>
                <a:effectLst/>
                <a:ea typeface="Times New Roman" panose="02020603050405020304" pitchFamily="18" charset="0"/>
              </a:rPr>
              <a:t> </a:t>
            </a:r>
            <a:r>
              <a:rPr lang="en-US" sz="1600" b="0" u="sng" dirty="0">
                <a:solidFill>
                  <a:srgbClr val="3071A9"/>
                </a:solidFill>
                <a:effectLst/>
                <a:ea typeface="Times New Roman" panose="02020603050405020304" pitchFamily="18" charset="0"/>
                <a:hlinkClick r:id="rId6"/>
              </a:rPr>
              <a:t>2021-12947</a:t>
            </a:r>
            <a:r>
              <a:rPr lang="en-US" sz="1600" b="0" u="sng" dirty="0">
                <a:ea typeface="Times New Roman" panose="02020603050405020304" pitchFamily="18" charset="0"/>
              </a:rPr>
              <a:t>; </a:t>
            </a:r>
            <a:r>
              <a:rPr lang="en-US" sz="1600" b="0" dirty="0">
                <a:solidFill>
                  <a:srgbClr val="000000"/>
                </a:solidFill>
                <a:effectLst/>
                <a:ea typeface="Times New Roman" panose="02020603050405020304" pitchFamily="18" charset="0"/>
                <a:cs typeface="Calibri" panose="020F0502020204030204" pitchFamily="34" charset="0"/>
              </a:rPr>
              <a:t>Citation:</a:t>
            </a:r>
            <a:r>
              <a:rPr lang="en-US" sz="1600" b="0" dirty="0">
                <a:solidFill>
                  <a:srgbClr val="000000"/>
                </a:solidFill>
                <a:effectLst/>
                <a:ea typeface="Times New Roman" panose="02020603050405020304" pitchFamily="18" charset="0"/>
              </a:rPr>
              <a:t> 86 FR 32669; </a:t>
            </a:r>
            <a:r>
              <a:rPr lang="en-US" sz="1600" b="0" u="sng" dirty="0">
                <a:solidFill>
                  <a:srgbClr val="3071A9"/>
                </a:solidFill>
                <a:effectLst/>
                <a:ea typeface="Times New Roman" panose="02020603050405020304" pitchFamily="18" charset="0"/>
                <a:cs typeface="Calibri" panose="020F0502020204030204" pitchFamily="34" charset="0"/>
                <a:hlinkClick r:id="rId7"/>
              </a:rPr>
              <a:t>PDF</a:t>
            </a:r>
            <a:r>
              <a:rPr lang="en-US" sz="1600" b="0" dirty="0">
                <a:solidFill>
                  <a:srgbClr val="000000"/>
                </a:solidFill>
                <a:effectLst/>
                <a:ea typeface="Times New Roman" panose="02020603050405020304" pitchFamily="18" charset="0"/>
                <a:cs typeface="Calibri" panose="020F0502020204030204" pitchFamily="34" charset="0"/>
              </a:rPr>
              <a:t> </a:t>
            </a:r>
            <a:r>
              <a:rPr lang="en-US" sz="1600" b="0" dirty="0">
                <a:solidFill>
                  <a:srgbClr val="000000"/>
                </a:solidFill>
                <a:effectLst/>
                <a:ea typeface="Times New Roman" panose="02020603050405020304" pitchFamily="18" charset="0"/>
              </a:rPr>
              <a:t>Pages 32669-32671 </a:t>
            </a:r>
            <a:r>
              <a:rPr lang="en-US" sz="1600" b="0" i="1" dirty="0">
                <a:solidFill>
                  <a:srgbClr val="000000"/>
                </a:solidFill>
                <a:effectLst/>
                <a:ea typeface="Times New Roman" panose="02020603050405020304" pitchFamily="18" charset="0"/>
                <a:cs typeface="Calibri" panose="020F0502020204030204" pitchFamily="34" charset="0"/>
              </a:rPr>
              <a:t>(3 pages); </a:t>
            </a:r>
            <a:r>
              <a:rPr lang="en-US" sz="1600" b="0" u="sng" dirty="0">
                <a:solidFill>
                  <a:srgbClr val="3071A9"/>
                </a:solidFill>
                <a:effectLst/>
                <a:ea typeface="Times New Roman" panose="02020603050405020304" pitchFamily="18" charset="0"/>
                <a:cs typeface="Calibri" panose="020F0502020204030204" pitchFamily="34" charset="0"/>
                <a:hlinkClick r:id="rId8"/>
              </a:rPr>
              <a:t>Permalink</a:t>
            </a:r>
            <a:r>
              <a:rPr lang="en-US" sz="1600" b="0" dirty="0">
                <a:solidFill>
                  <a:srgbClr val="000000"/>
                </a:solidFill>
                <a:effectLst/>
                <a:ea typeface="Times New Roman" panose="02020603050405020304" pitchFamily="18" charset="0"/>
                <a:cs typeface="Calibri" panose="020F0502020204030204" pitchFamily="34" charset="0"/>
              </a:rPr>
              <a:t> </a:t>
            </a:r>
            <a:endParaRPr lang="en-US" sz="1600" b="0" dirty="0">
              <a:ea typeface="Times New Roman" panose="02020603050405020304" pitchFamily="18" charset="0"/>
            </a:endParaRPr>
          </a:p>
          <a:p>
            <a:pPr marL="638175" lvl="1">
              <a:spcBef>
                <a:spcPts val="0"/>
              </a:spcBef>
              <a:spcAft>
                <a:spcPts val="0"/>
              </a:spcAft>
              <a:buFont typeface="Arial" panose="020B0604020202020204" pitchFamily="34" charset="0"/>
              <a:buChar char="•"/>
            </a:pPr>
            <a:r>
              <a:rPr lang="en-US" sz="1600" b="0" dirty="0">
                <a:solidFill>
                  <a:srgbClr val="000000"/>
                </a:solidFill>
                <a:effectLst/>
                <a:ea typeface="Times New Roman" panose="02020603050405020304" pitchFamily="18" charset="0"/>
                <a:cs typeface="Calibri" panose="020F0502020204030204" pitchFamily="34" charset="0"/>
              </a:rPr>
              <a:t>Abstract:</a:t>
            </a:r>
            <a:r>
              <a:rPr lang="en-US" sz="1600" b="0" dirty="0">
                <a:solidFill>
                  <a:srgbClr val="000000"/>
                </a:solidFill>
                <a:effectLst/>
                <a:ea typeface="Times New Roman" panose="02020603050405020304" pitchFamily="18" charset="0"/>
              </a:rPr>
              <a:t> In this document, the Commission grants the request by SpaceX Holdings, LLC, </a:t>
            </a:r>
            <a:r>
              <a:rPr lang="en-US" sz="1600" b="0" dirty="0" err="1">
                <a:solidFill>
                  <a:srgbClr val="000000"/>
                </a:solidFill>
                <a:effectLst/>
                <a:ea typeface="Times New Roman" panose="02020603050405020304" pitchFamily="18" charset="0"/>
              </a:rPr>
              <a:t>WorldVu</a:t>
            </a:r>
            <a:r>
              <a:rPr lang="en-US" sz="1600" b="0" dirty="0">
                <a:solidFill>
                  <a:srgbClr val="000000"/>
                </a:solidFill>
                <a:effectLst/>
                <a:ea typeface="Times New Roman" panose="02020603050405020304" pitchFamily="18" charset="0"/>
              </a:rPr>
              <a:t> Satellites Limited, Kepler Communications, Intelsat License LLC, and SES S.A., for an extension of the reply comment deadline for the proposed rule published in the Federal Register. </a:t>
            </a:r>
            <a:endParaRPr lang="en-US" sz="1600" b="0" dirty="0">
              <a:ea typeface="Times New Roman" panose="02020603050405020304" pitchFamily="18" charset="0"/>
            </a:endParaRPr>
          </a:p>
          <a:p>
            <a:pPr marL="638175" lvl="1">
              <a:spcBef>
                <a:spcPts val="0"/>
              </a:spcBef>
              <a:spcAft>
                <a:spcPts val="0"/>
              </a:spcAft>
              <a:buFont typeface="Arial" panose="020B0604020202020204" pitchFamily="34" charset="0"/>
              <a:buChar char="•"/>
            </a:pPr>
            <a:r>
              <a:rPr lang="en-US" sz="1600" b="0" i="0" dirty="0">
                <a:solidFill>
                  <a:srgbClr val="333333"/>
                </a:solidFill>
                <a:effectLst/>
              </a:rPr>
              <a:t>Reply comments should be received either on or before July 7, 2021.</a:t>
            </a:r>
            <a:endParaRPr lang="en-US" sz="1600" b="0" dirty="0">
              <a:solidFill>
                <a:srgbClr val="333333"/>
              </a:solidFill>
              <a:ea typeface="Times New Roman" panose="02020603050405020304" pitchFamily="18" charset="0"/>
            </a:endParaRPr>
          </a:p>
          <a:p>
            <a:pPr marL="238125" marR="0">
              <a:spcBef>
                <a:spcPts val="0"/>
              </a:spcBef>
              <a:spcAft>
                <a:spcPts val="0"/>
              </a:spcAft>
              <a:buFont typeface="Arial" panose="020B0604020202020204" pitchFamily="34" charset="0"/>
              <a:buChar char="•"/>
            </a:pPr>
            <a:endParaRPr lang="en-US" sz="2000" b="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24jun21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4938425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891540" y="1102674"/>
            <a:ext cx="10820400" cy="3697926"/>
          </a:xfrm>
        </p:spPr>
        <p:txBody>
          <a:bodyPr/>
          <a:lstStyle/>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r>
              <a:rPr lang="en-US" sz="1800" b="0" dirty="0">
                <a:solidFill>
                  <a:schemeClr val="accent2">
                    <a:lumMod val="20000"/>
                    <a:lumOff val="80000"/>
                  </a:schemeClr>
                </a:solidFill>
                <a:ea typeface="Times New Roman" panose="02020603050405020304" pitchFamily="18" charset="0"/>
              </a:rPr>
              <a:t>nothing specific today</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All – input for a table of countries implementing 6GHz and a brief summary of their rules, consultations, etc.  </a:t>
            </a:r>
          </a:p>
          <a:p>
            <a:pPr marL="285750" indent="-285750">
              <a:buClr>
                <a:srgbClr val="00B0F0"/>
              </a:buClr>
              <a:buFont typeface="Wingdings" panose="05000000000000000000" pitchFamily="2" charset="2"/>
              <a:buChar char="q"/>
            </a:pPr>
            <a:r>
              <a:rPr lang="en-US" altLang="en-US" sz="1400" b="0" dirty="0">
                <a:solidFill>
                  <a:srgbClr val="00B0F0"/>
                </a:solidFill>
              </a:rPr>
              <a:t>All – ongoing – bring to RR-TAG info they hear, e.g. different country consultations, on the WRC-23 AIs we are interested in.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24jun21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937373"/>
            <a:ext cx="10475383" cy="1615827"/>
          </a:xfrm>
          <a:prstGeom prst="rect">
            <a:avLst/>
          </a:prstGeom>
          <a:noFill/>
        </p:spPr>
        <p:txBody>
          <a:bodyPr wrap="square" rtlCol="0">
            <a:spAutoFit/>
          </a:bodyPr>
          <a:lstStyle/>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200" dirty="0">
                <a:solidFill>
                  <a:schemeClr val="tx1"/>
                </a:solidFill>
              </a:rPr>
              <a:t>WPT use of license-exempt bands and UWB in cell phones</a:t>
            </a:r>
          </a:p>
          <a:p>
            <a:pPr lvl="1">
              <a:spcBef>
                <a:spcPts val="0"/>
              </a:spcBef>
              <a:buFont typeface="Arial" panose="020B0604020202020204" pitchFamily="34" charset="0"/>
              <a:buChar char="•"/>
            </a:pPr>
            <a:r>
              <a:rPr lang="en-US" sz="12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3"/>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4"/>
              </a:rPr>
              <a:t>&lt;click for oct2020 spreadsheet&gt;</a:t>
            </a:r>
            <a:endParaRPr lang="en-US" sz="1200" u="sng" dirty="0"/>
          </a:p>
          <a:p>
            <a:pPr lvl="1">
              <a:spcBef>
                <a:spcPts val="0"/>
              </a:spcBef>
              <a:buFont typeface="Arial" panose="020B0604020202020204" pitchFamily="34" charset="0"/>
              <a:buChar char="•"/>
            </a:pPr>
            <a:r>
              <a:rPr lang="en-US" sz="1200" dirty="0">
                <a:solidFill>
                  <a:schemeClr val="tx1"/>
                </a:solidFill>
                <a:hlinkClick r:id="rId5"/>
              </a:rPr>
              <a:t>https://www.imf.org/en/Publications/WEO/Issues/2020/09/30/world-economic-outlook-october-2020</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2"/>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990600" y="1175544"/>
            <a:ext cx="10439400" cy="5225256"/>
          </a:xfrm>
        </p:spPr>
        <p:txBody>
          <a:bodyPr/>
          <a:lstStyle/>
          <a:p>
            <a:pPr>
              <a:buFont typeface="Arial" panose="020B0604020202020204" pitchFamily="34" charset="0"/>
              <a:buChar char="•"/>
              <a:defRPr/>
            </a:pPr>
            <a:r>
              <a:rPr lang="en-US" sz="2000" dirty="0"/>
              <a:t>Officers for the RR-TAG / IEEE 802.18:				</a:t>
            </a:r>
          </a:p>
          <a:p>
            <a:pPr lvl="1">
              <a:defRPr/>
            </a:pPr>
            <a:r>
              <a:rPr lang="en-US" sz="1600" dirty="0"/>
              <a:t>Chair is Jay Holcomb (Itron) 								</a:t>
            </a:r>
            <a:endParaRPr lang="en-US" sz="1600" b="1" dirty="0"/>
          </a:p>
          <a:p>
            <a:pPr lvl="1">
              <a:defRPr/>
            </a:pPr>
            <a:r>
              <a:rPr lang="en-US" sz="1600" dirty="0"/>
              <a:t>Co-Vice-chairs are </a:t>
            </a:r>
            <a:r>
              <a:rPr lang="en-US" sz="1600" dirty="0">
                <a:hlinkClick r:id="rId2"/>
              </a:rPr>
              <a:t>Stuart Kerry (OK-Brit/Self)</a:t>
            </a:r>
            <a:r>
              <a:rPr lang="en-US" sz="1600" dirty="0"/>
              <a:t> and </a:t>
            </a:r>
            <a:r>
              <a:rPr lang="en-US" sz="1600" dirty="0">
                <a:hlinkClick r:id="rId3"/>
              </a:rPr>
              <a:t>Al Petrick (Skyworks Solutions) </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42 (8 on LMSC);  Nearly Voters: 2; Aspirant members: 11</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600" kern="1600" dirty="0"/>
              <a:t>Anti-Trust - </a:t>
            </a:r>
            <a:r>
              <a:rPr lang="en-US" sz="1600" u="sng" kern="1600" dirty="0">
                <a:hlinkClick r:id="rId5"/>
              </a:rPr>
              <a:t>http://standards.ieee.org/resources/antitrust-guidelines.pdf</a:t>
            </a:r>
            <a:endParaRPr lang="en-US" sz="1600" kern="1600" dirty="0"/>
          </a:p>
          <a:p>
            <a:pPr lvl="1">
              <a:spcBef>
                <a:spcPts val="600"/>
              </a:spcBef>
              <a:defRPr/>
            </a:pPr>
            <a:r>
              <a:rPr lang="en-US" sz="1600" kern="1600" dirty="0"/>
              <a:t>IEEE 802 WG Policies and Procedures - </a:t>
            </a:r>
            <a:r>
              <a:rPr lang="en-US" sz="1600" u="sng" kern="1600" dirty="0">
                <a:hlinkClick r:id="rId6"/>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06jun21 </a:t>
            </a:r>
            <a:r>
              <a:rPr lang="en-US" sz="1400" dirty="0">
                <a:hlinkClick r:id="rId7"/>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new 11nov19  </a:t>
            </a:r>
            <a:r>
              <a:rPr lang="en-US" sz="1200" dirty="0">
                <a:hlinkClick r:id="rId8"/>
              </a:rPr>
              <a:t>https://standards.ieee.org/faqs/copyrights/index.html#1</a:t>
            </a:r>
            <a:endParaRPr lang="en-US" sz="1200" kern="1600" dirty="0">
              <a:sym typeface="Wingdings" panose="05000000000000000000" pitchFamily="2" charset="2"/>
            </a:endParaRPr>
          </a:p>
          <a:p>
            <a:pPr lvl="1">
              <a:spcBef>
                <a:spcPts val="600"/>
              </a:spcBef>
              <a:defRPr/>
            </a:pPr>
            <a:r>
              <a:rPr lang="en-US" sz="1200" kern="1600" dirty="0"/>
              <a:t>(note; call for essential patents &amp; copy right notice: the RR-TAG does not do standards, though all should be aware.)</a:t>
            </a:r>
          </a:p>
          <a:p>
            <a:pPr lvl="1">
              <a:spcBef>
                <a:spcPts val="600"/>
              </a:spcBef>
              <a:defRPr/>
            </a:pPr>
            <a:r>
              <a:rPr lang="en-US" sz="1400" kern="1600" dirty="0"/>
              <a:t>For reference: </a:t>
            </a:r>
            <a:r>
              <a:rPr lang="en-US" sz="1400" dirty="0"/>
              <a:t>IEEE-SA Standards Board Operations Manual is available at:  </a:t>
            </a:r>
            <a:r>
              <a:rPr lang="en-US" sz="1400" u="sng" dirty="0">
                <a:hlinkClick r:id="rId9"/>
              </a:rPr>
              <a:t>http://standards.ieee.org/develop/policies/opman/sb_om.pdf</a:t>
            </a:r>
            <a:endParaRPr lang="en-US" sz="1400" u="sng" dirty="0"/>
          </a:p>
          <a:p>
            <a:pPr lvl="1">
              <a:spcBef>
                <a:spcPts val="600"/>
              </a:spcBef>
              <a:defRPr/>
            </a:pPr>
            <a:r>
              <a:rPr lang="en-US" sz="14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24jun21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293060813"/>
              </p:ext>
            </p:extLst>
          </p:nvPr>
        </p:nvGraphicFramePr>
        <p:xfrm>
          <a:off x="8305800" y="5199063"/>
          <a:ext cx="1401762" cy="290512"/>
        </p:xfrm>
        <a:graphic>
          <a:graphicData uri="http://schemas.openxmlformats.org/presentationml/2006/ole">
            <mc:AlternateContent xmlns:mc="http://schemas.openxmlformats.org/markup-compatibility/2006">
              <mc:Choice xmlns:v="urn:schemas-microsoft-com:vml" Requires="v">
                <p:oleObj name="Packager Shell Object" showAsIcon="1" r:id="rId10" imgW="1402200" imgH="311400" progId="Package">
                  <p:embed/>
                </p:oleObj>
              </mc:Choice>
              <mc:Fallback>
                <p:oleObj name="Packager Shell Object" showAsIcon="1" r:id="rId10" imgW="1402200" imgH="311400" progId="Package">
                  <p:embed/>
                  <p:pic>
                    <p:nvPicPr>
                      <p:cNvPr id="0" name=""/>
                      <p:cNvPicPr/>
                      <p:nvPr/>
                    </p:nvPicPr>
                    <p:blipFill>
                      <a:blip r:embed="rId11"/>
                      <a:stretch>
                        <a:fillRect/>
                      </a:stretch>
                    </p:blipFill>
                    <p:spPr>
                      <a:xfrm>
                        <a:off x="8305800" y="5199063"/>
                        <a:ext cx="1401762" cy="290512"/>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3BC104E2-27D7-4988-B7F3-2D33801B66A6}"/>
              </a:ext>
            </a:extLst>
          </p:cNvPr>
          <p:cNvGraphicFramePr>
            <a:graphicFrameLocks noChangeAspect="1"/>
          </p:cNvGraphicFramePr>
          <p:nvPr>
            <p:extLst>
              <p:ext uri="{D42A27DB-BD31-4B8C-83A1-F6EECF244321}">
                <p14:modId xmlns:p14="http://schemas.microsoft.com/office/powerpoint/2010/main" val="4099604369"/>
              </p:ext>
            </p:extLst>
          </p:nvPr>
        </p:nvGraphicFramePr>
        <p:xfrm>
          <a:off x="9453812" y="4716894"/>
          <a:ext cx="571459" cy="482169"/>
        </p:xfrm>
        <a:graphic>
          <a:graphicData uri="http://schemas.openxmlformats.org/presentationml/2006/ole">
            <mc:AlternateContent xmlns:mc="http://schemas.openxmlformats.org/markup-compatibility/2006">
              <mc:Choice xmlns:v="urn:schemas-microsoft-com:vml" Requires="v">
                <p:oleObj name="Acrobat Document" showAsIcon="1" r:id="rId12" imgW="914400" imgH="771822" progId="AcroExch.Document.DC">
                  <p:embed/>
                </p:oleObj>
              </mc:Choice>
              <mc:Fallback>
                <p:oleObj name="Acrobat Document" showAsIcon="1" r:id="rId12" imgW="914400" imgH="771822" progId="AcroExch.Document.DC">
                  <p:embed/>
                  <p:pic>
                    <p:nvPicPr>
                      <p:cNvPr id="0" name=""/>
                      <p:cNvPicPr/>
                      <p:nvPr/>
                    </p:nvPicPr>
                    <p:blipFill>
                      <a:blip r:embed="rId13"/>
                      <a:stretch>
                        <a:fillRect/>
                      </a:stretch>
                    </p:blipFill>
                    <p:spPr>
                      <a:xfrm>
                        <a:off x="9453812" y="4716894"/>
                        <a:ext cx="571459" cy="482169"/>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287000" cy="5332414"/>
          </a:xfrm>
        </p:spPr>
        <p:txBody>
          <a:bodyPr/>
          <a:lstStyle/>
          <a:p>
            <a:pPr marL="400050" lvl="1">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solidFill>
                  <a:schemeClr val="bg1">
                    <a:lumMod val="85000"/>
                  </a:schemeClr>
                </a:solidFill>
              </a:rPr>
              <a:t>nothing brought up </a:t>
            </a:r>
          </a:p>
          <a:p>
            <a:pPr marL="400050" lvl="1">
              <a:spcBef>
                <a:spcPts val="0"/>
              </a:spcBef>
              <a:spcAft>
                <a:spcPts val="0"/>
              </a:spcAft>
              <a:buFont typeface="Arial" panose="020B0604020202020204" pitchFamily="34" charset="0"/>
              <a:buChar char="•"/>
            </a:pPr>
            <a:r>
              <a:rPr lang="en-US" sz="1800" dirty="0">
                <a:solidFill>
                  <a:schemeClr val="tx1"/>
                </a:solidFill>
              </a:rPr>
              <a:t> </a:t>
            </a:r>
          </a:p>
          <a:p>
            <a:pPr marL="400050" lvl="1">
              <a:spcBef>
                <a:spcPts val="0"/>
              </a:spcBef>
              <a:spcAft>
                <a:spcPts val="0"/>
              </a:spcAft>
              <a:buFont typeface="Arial" panose="020B0604020202020204" pitchFamily="34" charset="0"/>
              <a:buChar char="•"/>
            </a:pPr>
            <a:endParaRPr lang="en-US" sz="1800" dirty="0">
              <a:solidFill>
                <a:schemeClr val="tx1"/>
              </a:solidFill>
            </a:endParaRPr>
          </a:p>
          <a:p>
            <a:pPr marL="114300" lvl="1" indent="0">
              <a:spcBef>
                <a:spcPts val="0"/>
              </a:spcBef>
              <a:spcAft>
                <a:spcPts val="0"/>
              </a:spcAft>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24jun21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990600"/>
            <a:ext cx="10475384" cy="5484814"/>
          </a:xfrm>
        </p:spPr>
        <p:txBody>
          <a:bodyPr/>
          <a:lstStyle/>
          <a:p>
            <a:pPr marL="285750" indent="-285750">
              <a:buFont typeface="Arial" panose="020B0604020202020204" pitchFamily="34" charset="0"/>
              <a:buChar char="•"/>
            </a:pPr>
            <a:r>
              <a:rPr lang="en-US" sz="2000" b="0" dirty="0">
                <a:solidFill>
                  <a:schemeClr val="tx1"/>
                </a:solidFill>
              </a:rPr>
              <a:t>Attendance on-line today: ___ and voters on-line: ____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     </a:t>
            </a:r>
            <a:r>
              <a:rPr lang="en-US" sz="1800" dirty="0"/>
              <a:t>31jun21–</a:t>
            </a:r>
            <a:r>
              <a:rPr lang="en-US" sz="1800" i="1" u="sng" dirty="0"/>
              <a:t>15:00–&lt;15:55</a:t>
            </a:r>
            <a:r>
              <a:rPr lang="en-US" sz="1800" dirty="0"/>
              <a:t> et  (okay – 01jul21) </a:t>
            </a:r>
          </a:p>
          <a:p>
            <a:pPr lvl="1">
              <a:spcBef>
                <a:spcPts val="0"/>
              </a:spcBef>
              <a:buFont typeface="Arial" panose="020B0604020202020204" pitchFamily="34" charset="0"/>
              <a:buChar char="•"/>
            </a:pPr>
            <a:r>
              <a:rPr lang="en-US" sz="1600" dirty="0">
                <a:highlight>
                  <a:srgbClr val="808000"/>
                </a:highlight>
              </a:rPr>
              <a:t>Newer - </a:t>
            </a:r>
            <a:r>
              <a:rPr lang="en-US" sz="1600" dirty="0"/>
              <a:t>Call in info: </a:t>
            </a:r>
            <a:r>
              <a:rPr lang="en-US" sz="1600" dirty="0">
                <a:hlinkClick r:id="rId2"/>
              </a:rPr>
              <a:t>https://mentor.ieee.org/802.18/dcn/16/18-16-0038-18-0000-teleconference-call-in-info.pptx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15:_________________________40et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in July 2021</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next IEEE 802.18 (wireless) interim will be electronic in Sept 2021</a:t>
            </a: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Stay Safe</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24jun21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305829"/>
            <a:ext cx="2211387" cy="273050"/>
          </a:xfrm>
        </p:spPr>
        <p:txBody>
          <a:bodyPr/>
          <a:lstStyle/>
          <a:p>
            <a:r>
              <a:rPr lang="en-US"/>
              <a:t>24jun21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6259512" y="5638799"/>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738664"/>
          </a:xfrm>
          <a:prstGeom prst="rect">
            <a:avLst/>
          </a:prstGeom>
          <a:noFill/>
        </p:spPr>
        <p:txBody>
          <a:bodyPr wrap="square" rtlCol="0">
            <a:spAutoFit/>
          </a:bodyPr>
          <a:lstStyle/>
          <a:p>
            <a:pPr marL="457200" indent="-457200">
              <a:buFont typeface="Arial" panose="020B0604020202020204" pitchFamily="34" charset="0"/>
              <a:buChar char="•"/>
            </a:pPr>
            <a:r>
              <a:rPr lang="en-US"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599" y="2971801"/>
            <a:ext cx="10367427"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24jun21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3:00 PM  |  (UTC-04:00)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	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129 231 4140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rrtag21b</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1292314140@ieeesa.webex.com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1292314140.ieeesa@lync.webex.com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Tree>
    <p:extLst>
      <p:ext uri="{BB962C8B-B14F-4D97-AF65-F5344CB8AC3E}">
        <p14:creationId xmlns:p14="http://schemas.microsoft.com/office/powerpoint/2010/main" val="11224741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24jun21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1" y="326235"/>
            <a:ext cx="2211387" cy="273050"/>
          </a:xfrm>
        </p:spPr>
        <p:txBody>
          <a:bodyPr/>
          <a:lstStyle/>
          <a:p>
            <a:r>
              <a:rPr lang="en-US"/>
              <a:t>24jun21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1676400"/>
            <a:ext cx="10367426" cy="47244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Subject:</a:t>
            </a:r>
            <a:r>
              <a:rPr lang="en-US" sz="600" dirty="0">
                <a:solidFill>
                  <a:schemeClr val="bg1">
                    <a:lumMod val="75000"/>
                  </a:schemeClr>
                </a:solidFill>
                <a:effectLst/>
                <a:ea typeface="Times New Roman" panose="02020603050405020304" pitchFamily="18" charset="0"/>
                <a:cs typeface="Times New Roman" panose="02020603050405020304" pitchFamily="18" charset="0"/>
              </a:rPr>
              <a:t> [EXTERNAL] Webex meeting invitation: ad hoc on WRC-23 Agenda Items of interest to 802</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When:</a:t>
            </a:r>
            <a:r>
              <a:rPr lang="en-US" sz="600" dirty="0">
                <a:solidFill>
                  <a:schemeClr val="bg1">
                    <a:lumMod val="75000"/>
                  </a:schemeClr>
                </a:solidFill>
                <a:effectLst/>
                <a:ea typeface="Times New Roman" panose="02020603050405020304" pitchFamily="18" charset="0"/>
                <a:cs typeface="Times New Roman" panose="02020603050405020304" pitchFamily="18" charset="0"/>
              </a:rPr>
              <a:t> Wednesday, 7 April, 2021 16:00-17:00 America/</a:t>
            </a:r>
            <a:r>
              <a:rPr lang="en-US" sz="600" dirty="0" err="1">
                <a:solidFill>
                  <a:schemeClr val="bg1">
                    <a:lumMod val="75000"/>
                  </a:schemeClr>
                </a:solidFill>
                <a:effectLst/>
                <a:ea typeface="Times New Roman" panose="02020603050405020304" pitchFamily="18" charset="0"/>
                <a:cs typeface="Times New Roman" panose="02020603050405020304" pitchFamily="18" charset="0"/>
              </a:rPr>
              <a:t>New_York</a:t>
            </a:r>
            <a:r>
              <a:rPr lang="en-US" sz="600" dirty="0">
                <a:solidFill>
                  <a:schemeClr val="bg1">
                    <a:lumMod val="75000"/>
                  </a:schemeClr>
                </a:solidFill>
                <a:effectLst/>
                <a:ea typeface="Times New Roman" panose="02020603050405020304" pitchFamily="18" charset="0"/>
                <a:cs typeface="Times New Roman" panose="02020603050405020304" pitchFamily="18" charset="0"/>
              </a:rPr>
              <a:t>.</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Where:</a:t>
            </a:r>
            <a:r>
              <a:rPr lang="en-US" sz="600" dirty="0">
                <a:solidFill>
                  <a:schemeClr val="bg1">
                    <a:lumMod val="75000"/>
                  </a:schemeClr>
                </a:solidFill>
                <a:effectLst/>
                <a:ea typeface="Times New Roman" panose="02020603050405020304" pitchFamily="18" charset="0"/>
                <a:cs typeface="Times New Roman" panose="02020603050405020304" pitchFamily="18" charset="0"/>
              </a:rPr>
              <a:t> https://ieeesa.webex.com/ieeesa/j.php?MTID=m7c3f1ed3861a4ebdd693d17d47519a82</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6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Join meeting</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More ways to join:</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 </a:t>
            </a:r>
            <a:r>
              <a:rPr lang="en-US" sz="800" b="1" dirty="0">
                <a:solidFill>
                  <a:schemeClr val="bg1">
                    <a:lumMod val="75000"/>
                  </a:schemeClr>
                </a:solidFill>
                <a:effectLst/>
                <a:ea typeface="Times New Roman" panose="02020603050405020304" pitchFamily="18" charset="0"/>
                <a:cs typeface="Times New Roman" panose="02020603050405020304" pitchFamily="18" charset="0"/>
              </a:rPr>
              <a:t>Join from the meeting link;  	</a:t>
            </a:r>
            <a:r>
              <a:rPr lang="en-US" sz="8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https://ieeesa.webex.com/ieeesa/j.php?MTID=m7c3f1ed3861a4ebdd693d17d47519a82</a:t>
            </a: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Join by meeting number </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number (access code): 	129 306 6020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password: 			wrcai1</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Calibri" panose="020F0502020204030204" pitchFamily="34" charset="0"/>
              </a:rPr>
              <a:t> </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Tap to join from a mobile device (attendees only)</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+1-646-992-2010,,1293066020##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+1-213-306-3065,,1293066020##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by phone</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Global call-in numbers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from a video system or application</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1293066020@ieeesa.webex.com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using Microsoft Lync or Microsoft Skype for Business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1293066020.ieeesa@lync.webex.com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Need help? Go to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https://help.webex.com</a:t>
            </a:r>
            <a:r>
              <a:rPr lang="en-US" sz="500" dirty="0">
                <a:solidFill>
                  <a:schemeClr val="bg1">
                    <a:lumMod val="75000"/>
                  </a:schemeClr>
                </a:solidFill>
                <a:effectLst/>
                <a:ea typeface="Times New Roman" panose="02020603050405020304" pitchFamily="18" charset="0"/>
                <a:cs typeface="Times New Roman" panose="02020603050405020304" pitchFamily="18" charset="0"/>
              </a:rPr>
              <a:t> </a:t>
            </a:r>
            <a:endParaRPr lang="en-US" sz="1100" dirty="0">
              <a:solidFill>
                <a:schemeClr val="bg1">
                  <a:lumMod val="75000"/>
                </a:schemeClr>
              </a:solidFill>
              <a:effectLst/>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ea typeface="Times New Roman" panose="02020603050405020304" pitchFamily="18" charset="0"/>
              <a:cs typeface="Times New Roman" panose="02020603050405020304" pitchFamily="18" charset="0"/>
            </a:endParaRPr>
          </a:p>
          <a:p>
            <a:r>
              <a:rPr lang="en-US" sz="800" dirty="0">
                <a:solidFill>
                  <a:schemeClr val="tx1"/>
                </a:solidFill>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FF9999"/>
                </a:highlight>
              </a:rPr>
              <a:t>wrc-23 ad </a:t>
            </a:r>
            <a:r>
              <a:rPr lang="en-US" sz="2400" dirty="0" err="1">
                <a:highlight>
                  <a:srgbClr val="FF9999"/>
                </a:highlight>
              </a:rPr>
              <a:t>hoc</a:t>
            </a:r>
            <a:r>
              <a:rPr lang="en-US" sz="2400" dirty="0" err="1"/>
              <a:t>_telecon</a:t>
            </a:r>
            <a:r>
              <a:rPr lang="en-US" sz="2400" dirty="0"/>
              <a:t>. call-in, </a:t>
            </a:r>
            <a:r>
              <a:rPr lang="en-US" sz="2400" dirty="0">
                <a:highlight>
                  <a:srgbClr val="FF9999"/>
                </a:highlight>
              </a:rPr>
              <a:t>________21</a:t>
            </a:r>
          </a:p>
          <a:p>
            <a:pPr>
              <a:spcBef>
                <a:spcPts val="0"/>
              </a:spcBef>
            </a:pPr>
            <a:r>
              <a:rPr lang="en-US" sz="2400" dirty="0">
                <a:highlight>
                  <a:srgbClr val="FF9999"/>
                </a:highlight>
              </a:rPr>
              <a:t>Next will be during July 2021 Plenary</a:t>
            </a:r>
          </a:p>
        </p:txBody>
      </p:sp>
    </p:spTree>
    <p:extLst>
      <p:ext uri="{BB962C8B-B14F-4D97-AF65-F5344CB8AC3E}">
        <p14:creationId xmlns:p14="http://schemas.microsoft.com/office/powerpoint/2010/main" val="17955928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24jun21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358701"/>
          </a:xfrm>
        </p:spPr>
        <p:txBody>
          <a:bodyPr/>
          <a:lstStyle/>
          <a:p>
            <a:r>
              <a:rPr lang="en-US" sz="2400" dirty="0"/>
              <a:t>Table of IEEE 802 Stds Frequency Bands –fyi</a:t>
            </a:r>
          </a:p>
        </p:txBody>
      </p:sp>
      <p:sp>
        <p:nvSpPr>
          <p:cNvPr id="3" name="Content Placeholder 2"/>
          <p:cNvSpPr>
            <a:spLocks noGrp="1"/>
          </p:cNvSpPr>
          <p:nvPr>
            <p:ph idx="1"/>
          </p:nvPr>
        </p:nvSpPr>
        <p:spPr>
          <a:xfrm>
            <a:off x="914400" y="942974"/>
            <a:ext cx="10475384" cy="5532439"/>
          </a:xfrm>
        </p:spPr>
        <p:txBody>
          <a:bodyPr/>
          <a:lstStyle/>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a:spcBef>
                <a:spcPts val="0"/>
              </a:spcBef>
              <a:spcAft>
                <a:spcPts val="0"/>
              </a:spcAft>
              <a:buFont typeface="Wingdings" panose="05000000000000000000" pitchFamily="2" charset="2"/>
              <a:buChar char="q"/>
            </a:pPr>
            <a:r>
              <a:rPr lang="en-US" sz="2000" dirty="0">
                <a:solidFill>
                  <a:srgbClr val="00B0F0"/>
                </a:solidFill>
                <a:ea typeface="Times New Roman" panose="02020603050405020304" pitchFamily="18" charset="0"/>
              </a:rPr>
              <a:t>Inputs welcomed to add to these 2 lists for the future, anytime.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of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have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Or a Data Base online, easier to search and sort possibly.</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tbd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Consider a living document, then how a team is formed to maintain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600" dirty="0">
                <a:ea typeface="Calibri" panose="020F0502020204030204" pitchFamily="34" charset="0"/>
              </a:rPr>
              <a:t>We need a clear source of the data, along with date</a:t>
            </a:r>
            <a:r>
              <a:rPr lang="en-US" sz="1600" dirty="0">
                <a:solidFill>
                  <a:srgbClr val="333333"/>
                </a:solidFill>
                <a:ea typeface="Times New Roman" panose="02020603050405020304" pitchFamily="18" charset="0"/>
              </a:rPr>
              <a:t> of last info/update.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Something to keep in mind, if too old, how good is the data?</a:t>
            </a:r>
            <a:endParaRPr lang="en-US" sz="1400" dirty="0"/>
          </a:p>
          <a:p>
            <a:pPr lvl="2">
              <a:buFont typeface="Arial" panose="020B0604020202020204" pitchFamily="34" charset="0"/>
              <a:buChar char="•"/>
            </a:pPr>
            <a:r>
              <a:rPr lang="en-US" sz="1600" dirty="0">
                <a:latin typeface="Times New Roman" panose="02020603050405020304" pitchFamily="18" charset="0"/>
                <a:ea typeface="Calibri" panose="020F0502020204030204" pitchFamily="34" charset="0"/>
              </a:rPr>
              <a:t>That is, a</a:t>
            </a:r>
            <a:r>
              <a:rPr lang="en-US" sz="1400" dirty="0">
                <a:ea typeface="Calibri" panose="020F0502020204030204" pitchFamily="34" charset="0"/>
              </a:rPr>
              <a:t>dd URL per item (if possible) and it should be the date *per* item not the overall document</a:t>
            </a:r>
            <a:r>
              <a:rPr lang="en-US" sz="14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24jun21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24jun21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2233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24jun21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24jun21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57200" lvl="1" indent="0">
              <a:lnSpc>
                <a:spcPct val="80000"/>
              </a:lnSpc>
              <a:spcAft>
                <a:spcPct val="40000"/>
              </a:spcAft>
              <a:buSzPct val="150000"/>
              <a:defRPr/>
            </a:pPr>
            <a:r>
              <a:rPr lang="en-US" altLang="en-US" sz="1800" b="1" dirty="0">
                <a:solidFill>
                  <a:schemeClr val="tx1"/>
                </a:solidFill>
                <a:latin typeface="Calibri" panose="020F0502020204030204" pitchFamily="34" charset="0"/>
                <a:cs typeface="Calibri" panose="020F0502020204030204" pitchFamily="34" charset="0"/>
              </a:rPr>
              <a:t>•    Don't be silent if inappropriate topics are discussed. Formally object to the discussion immediately.</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24jun21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24jun21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679574"/>
            <a:ext cx="8229600" cy="5712353"/>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24jun21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2667000" y="679623"/>
            <a:ext cx="7135401" cy="5721178"/>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24jun21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 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 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 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24jun21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 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 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 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24jun21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24jun21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990601" y="1020380"/>
            <a:ext cx="5791200" cy="5455032"/>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b="1" u="sng" dirty="0">
                <a:solidFill>
                  <a:schemeClr val="bg1"/>
                </a:solidFill>
              </a:rPr>
              <a:t>with Webex check</a:t>
            </a:r>
          </a:p>
          <a:p>
            <a:pPr lvl="2">
              <a:spcBef>
                <a:spcPts val="0"/>
              </a:spcBef>
              <a:buFont typeface="Arial" panose="020B0604020202020204" pitchFamily="34" charset="0"/>
              <a:buChar char="•"/>
            </a:pPr>
            <a:r>
              <a:rPr lang="en-US" altLang="en-US" sz="1400" b="1" u="sng" dirty="0">
                <a:solidFill>
                  <a:schemeClr val="bg1"/>
                </a:solidFill>
              </a:rPr>
              <a:t>Please check your affiliation</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a:t>
            </a:r>
            <a:r>
              <a:rPr lang="en-US" altLang="en-US" sz="1400" dirty="0">
                <a:solidFill>
                  <a:schemeClr val="bg1">
                    <a:lumMod val="85000"/>
                  </a:schemeClr>
                </a:solidFill>
              </a:rPr>
              <a:t>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r>
              <a:rPr lang="en-US" altLang="en-US" sz="1600" dirty="0">
                <a:solidFill>
                  <a:schemeClr val="tx1"/>
                </a:solidFill>
              </a:rPr>
              <a:t>Discussion items </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sz="1600" dirty="0"/>
              <a:t>IEEE 802 Stds Table of Frequency Bands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All-ongoing-WRC-23 AIs viewpoints, &amp; restructure ext. influence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498168" y="1020380"/>
            <a:ext cx="4891616" cy="545503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Saudi Arabia, Mexico</a:t>
            </a:r>
          </a:p>
          <a:p>
            <a:pPr lvl="1">
              <a:spcBef>
                <a:spcPts val="0"/>
              </a:spcBef>
              <a:buFont typeface="Arial" panose="020B0604020202020204" pitchFamily="34" charset="0"/>
              <a:buChar char="•"/>
            </a:pPr>
            <a:r>
              <a:rPr lang="en-US" altLang="en-US" sz="1400" dirty="0">
                <a:solidFill>
                  <a:schemeClr val="tx1"/>
                </a:solidFill>
              </a:rPr>
              <a:t>NZ, Brazil, Canada</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b="0" dirty="0">
                <a:solidFill>
                  <a:schemeClr val="tx1"/>
                </a:solidFill>
              </a:rPr>
              <a:t>IEEE 802 viewpoints on WRC-23 agenda items </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and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IEEE 802 Stds Table of Frequency Bands</a:t>
            </a: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FCC Space Launch Operations, last time</a:t>
            </a:r>
          </a:p>
          <a:p>
            <a:pPr lvl="1">
              <a:spcBef>
                <a:spcPts val="0"/>
              </a:spcBef>
              <a:buFont typeface="Arial" panose="020B0604020202020204" pitchFamily="34" charset="0"/>
              <a:buChar char="•"/>
            </a:pPr>
            <a:r>
              <a:rPr lang="en-US" altLang="en-US" sz="1400" kern="0" dirty="0">
                <a:solidFill>
                  <a:schemeClr val="tx1"/>
                </a:solidFill>
              </a:rPr>
              <a:t>FCC 12.2 GHz reply comments extended</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91440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dirty="0"/>
              <a:t>	</a:t>
            </a: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85000"/>
                  </a:schemeClr>
                </a:solidFill>
              </a:rPr>
              <a:t>Stuart K.</a:t>
            </a:r>
          </a:p>
          <a:p>
            <a:pPr>
              <a:spcBef>
                <a:spcPts val="0"/>
              </a:spcBef>
            </a:pPr>
            <a:r>
              <a:rPr lang="en-US" altLang="en-US" sz="1800" b="0" dirty="0">
                <a:solidFill>
                  <a:schemeClr val="bg1">
                    <a:lumMod val="85000"/>
                  </a:schemeClr>
                </a:solidFill>
              </a:rPr>
              <a:t>		Seconded by: 	Hassan Y. </a:t>
            </a:r>
          </a:p>
          <a:p>
            <a:pPr>
              <a:spcBef>
                <a:spcPts val="0"/>
              </a:spcBef>
            </a:pPr>
            <a:r>
              <a:rPr lang="en-US" altLang="en-US" sz="1800" b="0" dirty="0">
                <a:solidFill>
                  <a:schemeClr val="bg1">
                    <a:lumMod val="85000"/>
                  </a:schemeClr>
                </a:solidFill>
              </a:rPr>
              <a:t>		Discussion?  	None</a:t>
            </a:r>
          </a:p>
          <a:p>
            <a:pPr lvl="1">
              <a:spcBef>
                <a:spcPts val="0"/>
              </a:spcBef>
            </a:pPr>
            <a:r>
              <a:rPr lang="en-US" altLang="en-US" sz="1800" dirty="0">
                <a:solidFill>
                  <a:schemeClr val="bg1">
                    <a:lumMod val="8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GB" sz="1800" b="0" dirty="0">
                <a:ea typeface="SimSun" panose="02010600030101010101" pitchFamily="2" charset="-122"/>
              </a:rPr>
              <a:t>To approve the minutes from the IEEE 802.18 teleconference in document </a:t>
            </a:r>
            <a:r>
              <a:rPr lang="en-GB" sz="1800" b="0" dirty="0">
                <a:solidFill>
                  <a:schemeClr val="bg1">
                    <a:lumMod val="75000"/>
                  </a:schemeClr>
                </a:solidFill>
                <a:ea typeface="SimSun" panose="02010600030101010101" pitchFamily="2" charset="-122"/>
                <a:hlinkClick r:id="rId3"/>
              </a:rPr>
              <a:t>https://mentor.ieee.org/802.18/dcn/21/18-21-0073-00-0000-minutes-17jun21-rrtag-teleconference.docx</a:t>
            </a:r>
            <a:r>
              <a:rPr lang="en-GB" sz="1800" b="0" dirty="0">
                <a:solidFill>
                  <a:schemeClr val="bg1">
                    <a:lumMod val="75000"/>
                  </a:schemeClr>
                </a:solidFill>
                <a:ea typeface="SimSun" panose="02010600030101010101" pitchFamily="2" charset="-122"/>
              </a:rPr>
              <a:t>  </a:t>
            </a:r>
            <a:r>
              <a:rPr lang="en-US" sz="1400" b="0" i="0" dirty="0">
                <a:solidFill>
                  <a:srgbClr val="000000"/>
                </a:solidFill>
                <a:effectLst/>
                <a:latin typeface="Verdana" panose="020B0604030504040204" pitchFamily="34" charset="0"/>
              </a:rPr>
              <a:t>20-Jun-2021 09:52:37 ET</a:t>
            </a:r>
            <a:r>
              <a:rPr lang="en-US" sz="1800" b="0" i="0" dirty="0">
                <a:solidFill>
                  <a:srgbClr val="000000"/>
                </a:solidFill>
                <a:effectLst/>
              </a:rPr>
              <a:t> </a:t>
            </a:r>
            <a:r>
              <a:rPr lang="en-US" sz="1800" b="0" dirty="0">
                <a:ea typeface="SimSun" panose="02010600030101010101" pitchFamily="2" charset="-122"/>
              </a:rPr>
              <a:t>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85000"/>
                  </a:schemeClr>
                </a:solidFill>
              </a:rPr>
              <a:t>Al P. </a:t>
            </a:r>
          </a:p>
          <a:p>
            <a:pPr marL="0" indent="0">
              <a:spcBef>
                <a:spcPts val="0"/>
              </a:spcBef>
            </a:pPr>
            <a:r>
              <a:rPr lang="en-US" altLang="en-US" sz="1800" b="0" dirty="0">
                <a:solidFill>
                  <a:schemeClr val="bg1">
                    <a:lumMod val="85000"/>
                  </a:schemeClr>
                </a:solidFill>
              </a:rPr>
              <a:t>	Seconded by:  Stuart K.  </a:t>
            </a:r>
          </a:p>
          <a:p>
            <a:pPr marL="0" indent="0">
              <a:spcBef>
                <a:spcPts val="0"/>
              </a:spcBef>
            </a:pPr>
            <a:r>
              <a:rPr lang="en-US" altLang="en-US" sz="1800" b="0" dirty="0">
                <a:solidFill>
                  <a:schemeClr val="bg1">
                    <a:lumMod val="85000"/>
                  </a:schemeClr>
                </a:solidFill>
              </a:rPr>
              <a:t>	Discussion?  	None</a:t>
            </a:r>
          </a:p>
          <a:p>
            <a:pPr lvl="1">
              <a:spcBef>
                <a:spcPts val="0"/>
              </a:spcBef>
            </a:pPr>
            <a:r>
              <a:rPr lang="en-US" altLang="en-US" sz="1800" dirty="0">
                <a:solidFill>
                  <a:schemeClr val="bg1">
                    <a:lumMod val="85000"/>
                  </a:schemeClr>
                </a:solidFill>
              </a:rPr>
              <a:t>Vote:  Approved by unanimous consent</a:t>
            </a:r>
          </a:p>
          <a:p>
            <a:pPr lvl="2">
              <a:spcBef>
                <a:spcPts val="0"/>
              </a:spcBef>
              <a:buFont typeface="Arial" panose="020B0604020202020204" pitchFamily="34" charset="0"/>
              <a:buChar char="•"/>
            </a:pPr>
            <a:endParaRPr lang="en-US" altLang="en-US" dirty="0">
              <a:solidFill>
                <a:schemeClr val="bg1">
                  <a:lumMod val="8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24jun21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914400" y="681922"/>
            <a:ext cx="10881783" cy="5649028"/>
          </a:xfrm>
        </p:spPr>
        <p:txBody>
          <a:bodyPr/>
          <a:lstStyle/>
          <a:p>
            <a:pPr marL="1371600" lvl="3" indent="0"/>
            <a:endParaRPr lang="en-US" altLang="en-US" sz="9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July 2021,</a:t>
            </a:r>
            <a:r>
              <a:rPr lang="en-US" altLang="en-US" sz="1800" b="0" dirty="0">
                <a:solidFill>
                  <a:schemeClr val="tx1"/>
                </a:solidFill>
              </a:rPr>
              <a:t> that was</a:t>
            </a:r>
            <a:r>
              <a:rPr lang="en-US" altLang="en-US" sz="1800" dirty="0">
                <a:solidFill>
                  <a:schemeClr val="tx1"/>
                </a:solidFill>
              </a:rPr>
              <a:t> </a:t>
            </a:r>
            <a:r>
              <a:rPr lang="en-US" altLang="en-US" sz="1800" b="0" dirty="0">
                <a:solidFill>
                  <a:schemeClr val="tx1"/>
                </a:solidFill>
              </a:rPr>
              <a:t>in Madrid, Spain, the LMSC(</a:t>
            </a:r>
            <a:r>
              <a:rPr lang="en-US" altLang="en-US" sz="1600" b="0" dirty="0">
                <a:solidFill>
                  <a:schemeClr val="tx1"/>
                </a:solidFill>
              </a:rPr>
              <a:t>EC) on 05Mar21 approved to cancel the in-person 802 Plenary.</a:t>
            </a:r>
          </a:p>
          <a:p>
            <a:pPr lvl="1">
              <a:spcBef>
                <a:spcPts val="0"/>
              </a:spcBef>
              <a:spcAft>
                <a:spcPts val="0"/>
              </a:spcAft>
              <a:buFont typeface="Arial" panose="020B0604020202020204" pitchFamily="34" charset="0"/>
              <a:buChar char="•"/>
            </a:pPr>
            <a:r>
              <a:rPr lang="en-US" altLang="en-US" sz="1800" dirty="0">
                <a:solidFill>
                  <a:schemeClr val="tx1"/>
                </a:solidFill>
              </a:rPr>
              <a:t>At the EC teleconference Tuesday (06Apr), approved electronic plenary form 09-23 July 21 dates.</a:t>
            </a:r>
            <a:endParaRPr lang="en-US" altLang="en-US" sz="1400" dirty="0">
              <a:solidFill>
                <a:schemeClr val="tx1"/>
              </a:solidFill>
            </a:endParaRPr>
          </a:p>
          <a:p>
            <a:pPr lvl="1">
              <a:spcBef>
                <a:spcPts val="0"/>
              </a:spcBef>
              <a:spcAft>
                <a:spcPts val="0"/>
              </a:spcAft>
              <a:buFont typeface="Arial" panose="020B0604020202020204" pitchFamily="34" charset="0"/>
              <a:buChar char="•"/>
            </a:pPr>
            <a:r>
              <a:rPr lang="en-US" altLang="en-US" sz="1800" dirty="0">
                <a:solidFill>
                  <a:schemeClr val="tx1"/>
                </a:solidFill>
              </a:rPr>
              <a:t>Also, the registration fee was approved.  The plan: </a:t>
            </a:r>
          </a:p>
          <a:p>
            <a:pPr lvl="2">
              <a:spcBef>
                <a:spcPts val="0"/>
              </a:spcBef>
              <a:spcAft>
                <a:spcPts val="0"/>
              </a:spcAft>
              <a:buFont typeface="Arial" panose="020B0604020202020204" pitchFamily="34" charset="0"/>
              <a:buChar char="•"/>
            </a:pPr>
            <a:r>
              <a:rPr lang="en-US" sz="1600" b="1" dirty="0">
                <a:solidFill>
                  <a:schemeClr val="tx1"/>
                </a:solidFill>
              </a:rPr>
              <a:t>$50 – till 30June		$75 registration fee after 30june. </a:t>
            </a:r>
            <a:r>
              <a:rPr lang="en-US" sz="1600" dirty="0">
                <a:solidFill>
                  <a:schemeClr val="tx1"/>
                </a:solidFill>
              </a:rPr>
              <a:t>		&lt;&lt;&lt;&lt; just one fee for all WGs/TAGs combined</a:t>
            </a:r>
          </a:p>
          <a:p>
            <a:pPr lvl="2">
              <a:spcBef>
                <a:spcPts val="0"/>
              </a:spcBef>
              <a:spcAft>
                <a:spcPts val="0"/>
              </a:spcAft>
              <a:buFont typeface="Arial" panose="020B0604020202020204" pitchFamily="34" charset="0"/>
              <a:buChar char="•"/>
            </a:pPr>
            <a:r>
              <a:rPr lang="en-US" sz="1600" dirty="0">
                <a:solidFill>
                  <a:schemeClr val="tx1"/>
                </a:solidFill>
              </a:rPr>
              <a:t>registration is open: 	</a:t>
            </a:r>
            <a:r>
              <a:rPr lang="en-US" sz="1600" b="1" i="0" dirty="0">
                <a:solidFill>
                  <a:srgbClr val="222222"/>
                </a:solidFill>
                <a:effectLst/>
                <a:latin typeface="tahoma" panose="020B0604030504040204" pitchFamily="34" charset="0"/>
              </a:rPr>
              <a:t>REGISTRATION WEBSITE: </a:t>
            </a:r>
            <a:r>
              <a:rPr lang="en-US" sz="1600" b="1" i="0" dirty="0">
                <a:solidFill>
                  <a:srgbClr val="1155CC"/>
                </a:solidFill>
                <a:effectLst/>
                <a:latin typeface="tahoma" panose="020B0604030504040204" pitchFamily="34" charset="0"/>
                <a:hlinkClick r:id="rId3"/>
              </a:rPr>
              <a:t>https://cvent.me/D5LYLq</a:t>
            </a:r>
            <a:r>
              <a:rPr lang="en-US" sz="1600" dirty="0">
                <a:solidFill>
                  <a:schemeClr val="tx1"/>
                </a:solidFill>
              </a:rPr>
              <a:t>		</a:t>
            </a:r>
          </a:p>
          <a:p>
            <a:pPr lvl="2">
              <a:spcBef>
                <a:spcPts val="0"/>
              </a:spcBef>
              <a:spcAft>
                <a:spcPts val="0"/>
              </a:spcAft>
              <a:buFont typeface="Arial" panose="020B0604020202020204" pitchFamily="34" charset="0"/>
              <a:buChar char="•"/>
            </a:pPr>
            <a:r>
              <a:rPr lang="en-US" sz="1600" dirty="0">
                <a:solidFill>
                  <a:schemeClr val="tx1"/>
                </a:solidFill>
              </a:rPr>
              <a:t>reminder sent on 28june (2 days, before fee increases) and on 30june last day before fee increases.</a:t>
            </a:r>
          </a:p>
          <a:p>
            <a:pPr lvl="2">
              <a:spcBef>
                <a:spcPts val="0"/>
              </a:spcBef>
              <a:spcAft>
                <a:spcPts val="0"/>
              </a:spcAft>
              <a:buFont typeface="Arial" panose="020B0604020202020204" pitchFamily="34" charset="0"/>
              <a:buChar char="•"/>
            </a:pPr>
            <a:r>
              <a:rPr lang="en-US" sz="1600" dirty="0">
                <a:solidFill>
                  <a:schemeClr val="tx1"/>
                </a:solidFill>
              </a:rPr>
              <a:t>reminder sent on 05 july – notifying of $75 fee started 01july</a:t>
            </a:r>
          </a:p>
          <a:p>
            <a:pPr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For .18 will plan on: 15 &amp; 22Jul21 (normal Thursday’s 1500et, </a:t>
            </a:r>
            <a:r>
              <a:rPr lang="en-US" sz="1600" u="sng" dirty="0">
                <a:solidFill>
                  <a:srgbClr val="333333"/>
                </a:solidFill>
                <a:ea typeface="Times New Roman" panose="02020603050405020304" pitchFamily="18" charset="0"/>
              </a:rPr>
              <a:t>looking at 2-hour slot the 22</a:t>
            </a:r>
            <a:r>
              <a:rPr lang="en-US" sz="1600" u="sng" baseline="30000" dirty="0">
                <a:solidFill>
                  <a:srgbClr val="333333"/>
                </a:solidFill>
                <a:ea typeface="Times New Roman" panose="02020603050405020304" pitchFamily="18" charset="0"/>
              </a:rPr>
              <a:t>nd</a:t>
            </a:r>
            <a:r>
              <a:rPr lang="en-US" sz="1600" u="sng"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a:t>
            </a:r>
          </a:p>
          <a:p>
            <a:pPr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extra hour will focus on IEEE 802 WRC-23 AIs viewpoints. </a:t>
            </a:r>
          </a:p>
          <a:p>
            <a:pPr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Looking at other WGs/TAGs: </a:t>
            </a:r>
          </a:p>
          <a:p>
            <a:pPr marL="1714500" lvl="4">
              <a:spcBef>
                <a:spcPts val="0"/>
              </a:spcBef>
              <a:spcAft>
                <a:spcPts val="0"/>
              </a:spcAft>
              <a:buFont typeface="Arial" panose="020B0604020202020204" pitchFamily="34" charset="0"/>
              <a:buChar char="•"/>
            </a:pPr>
            <a:r>
              <a:rPr lang="en-US" sz="1400" dirty="0">
                <a:effectLst/>
                <a:ea typeface="Calibri" panose="020F0502020204030204" pitchFamily="34" charset="0"/>
                <a:cs typeface="Times New Roman" panose="02020603050405020304" pitchFamily="18" charset="0"/>
              </a:rPr>
              <a:t>.11: 12-20 </a:t>
            </a:r>
            <a:r>
              <a:rPr lang="en-US" sz="1400" dirty="0" err="1">
                <a:effectLst/>
                <a:ea typeface="Calibri" panose="020F0502020204030204" pitchFamily="34" charset="0"/>
                <a:cs typeface="Times New Roman" panose="02020603050405020304" pitchFamily="18" charset="0"/>
              </a:rPr>
              <a:t>jul</a:t>
            </a:r>
            <a:r>
              <a:rPr lang="en-US" sz="1400" dirty="0">
                <a:effectLst/>
                <a:ea typeface="Calibri" panose="020F0502020204030204" pitchFamily="34" charset="0"/>
                <a:cs typeface="Times New Roman" panose="02020603050405020304" pitchFamily="18" charset="0"/>
              </a:rPr>
              <a:t> 21		time slot over .18:  13:30-15:30 (times from May interim) </a:t>
            </a:r>
            <a:endParaRPr lang="en-US" sz="1400" dirty="0">
              <a:effectLst/>
              <a:ea typeface="Calibri" panose="020F0502020204030204" pitchFamily="34" charset="0"/>
            </a:endParaRPr>
          </a:p>
          <a:p>
            <a:pPr marL="1714500" lvl="4">
              <a:spcBef>
                <a:spcPts val="0"/>
              </a:spcBef>
              <a:spcAft>
                <a:spcPts val="0"/>
              </a:spcAft>
              <a:buFont typeface="Arial" panose="020B0604020202020204" pitchFamily="34" charset="0"/>
              <a:buChar char="•"/>
            </a:pPr>
            <a:r>
              <a:rPr lang="en-US" sz="1400" dirty="0">
                <a:effectLst/>
                <a:ea typeface="Calibri" panose="020F0502020204030204" pitchFamily="34" charset="0"/>
                <a:cs typeface="Times New Roman" panose="02020603050405020304" pitchFamily="18" charset="0"/>
              </a:rPr>
              <a:t>.15: 13-21 </a:t>
            </a:r>
            <a:r>
              <a:rPr lang="en-US" sz="1400" dirty="0" err="1">
                <a:effectLst/>
                <a:ea typeface="Calibri" panose="020F0502020204030204" pitchFamily="34" charset="0"/>
                <a:cs typeface="Times New Roman" panose="02020603050405020304" pitchFamily="18" charset="0"/>
              </a:rPr>
              <a:t>jul</a:t>
            </a:r>
            <a:r>
              <a:rPr lang="en-US" sz="1400" dirty="0">
                <a:effectLst/>
                <a:ea typeface="Calibri" panose="020F0502020204030204" pitchFamily="34" charset="0"/>
                <a:cs typeface="Times New Roman" panose="02020603050405020304" pitchFamily="18" charset="0"/>
              </a:rPr>
              <a:t> 21		time slot </a:t>
            </a:r>
            <a:r>
              <a:rPr lang="en-US" sz="1400" dirty="0">
                <a:ea typeface="Calibri" panose="020F0502020204030204" pitchFamily="34" charset="0"/>
                <a:cs typeface="Times New Roman" panose="02020603050405020304" pitchFamily="18" charset="0"/>
              </a:rPr>
              <a:t>over</a:t>
            </a:r>
            <a:r>
              <a:rPr lang="en-US" sz="1400" dirty="0">
                <a:effectLst/>
                <a:ea typeface="Calibri" panose="020F0502020204030204" pitchFamily="34" charset="0"/>
                <a:cs typeface="Times New Roman" panose="02020603050405020304" pitchFamily="18" charset="0"/>
              </a:rPr>
              <a:t> .18:  15:00-17:00 (times from May interim)</a:t>
            </a:r>
            <a:endParaRPr lang="en-US" sz="1400" dirty="0">
              <a:effectLst/>
              <a:ea typeface="Calibri" panose="020F0502020204030204" pitchFamily="34" charset="0"/>
            </a:endParaRPr>
          </a:p>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endParaRPr lang="en-US" altLang="en-US" sz="1800" b="0" dirty="0">
              <a:solidFill>
                <a:schemeClr val="tx1"/>
              </a:solidFill>
            </a:endParaRPr>
          </a:p>
          <a:p>
            <a:pPr lvl="1">
              <a:spcBef>
                <a:spcPts val="0"/>
              </a:spcBef>
              <a:spcAft>
                <a:spcPts val="0"/>
              </a:spcAft>
              <a:buFont typeface="Arial" panose="020B0604020202020204" pitchFamily="34" charset="0"/>
              <a:buChar char="•"/>
            </a:pPr>
            <a:endParaRPr lang="en-US" altLang="en-US" sz="14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 2021,</a:t>
            </a:r>
            <a:r>
              <a:rPr lang="en-US" altLang="en-US" sz="1800" b="0" dirty="0">
                <a:solidFill>
                  <a:schemeClr val="tx1"/>
                </a:solidFill>
              </a:rPr>
              <a:t> it will be an electronic Wireless Interim, with one ($50, $75, $125) registration fee for all groups. </a:t>
            </a:r>
          </a:p>
          <a:p>
            <a:pPr lvl="1">
              <a:spcBef>
                <a:spcPts val="0"/>
              </a:spcBef>
              <a:spcAft>
                <a:spcPts val="0"/>
              </a:spcAft>
              <a:buFont typeface="Arial" panose="020B0604020202020204" pitchFamily="34" charset="0"/>
              <a:buChar char="•"/>
            </a:pPr>
            <a:r>
              <a:rPr lang="en-US" altLang="en-US" sz="1600" dirty="0">
                <a:solidFill>
                  <a:schemeClr val="tx1"/>
                </a:solidFill>
              </a:rPr>
              <a:t>Dates are Friday </a:t>
            </a:r>
            <a:r>
              <a:rPr lang="en-US" altLang="en-US" sz="1600" b="0" dirty="0">
                <a:solidFill>
                  <a:schemeClr val="tx1"/>
                </a:solidFill>
              </a:rPr>
              <a:t>10sep to our .18 meeting on 23sep21.		.18 will meet our normal Thursday’s,  16</a:t>
            </a:r>
            <a:r>
              <a:rPr lang="en-US" altLang="en-US" sz="1600" b="0" baseline="30000" dirty="0">
                <a:solidFill>
                  <a:schemeClr val="tx1"/>
                </a:solidFill>
              </a:rPr>
              <a:t>th</a:t>
            </a:r>
            <a:r>
              <a:rPr lang="en-US" altLang="en-US" sz="1600" b="0" dirty="0">
                <a:solidFill>
                  <a:schemeClr val="tx1"/>
                </a:solidFill>
              </a:rPr>
              <a:t> and 23</a:t>
            </a:r>
            <a:r>
              <a:rPr lang="en-US" altLang="en-US" sz="1600" b="0" baseline="30000" dirty="0">
                <a:solidFill>
                  <a:schemeClr val="tx1"/>
                </a:solidFill>
              </a:rPr>
              <a:t>rd</a:t>
            </a:r>
            <a:r>
              <a:rPr lang="en-US" altLang="en-US" sz="1600" b="0" dirty="0">
                <a:solidFill>
                  <a:schemeClr val="tx1"/>
                </a:solidFill>
              </a:rPr>
              <a:t>. </a:t>
            </a:r>
          </a:p>
          <a:p>
            <a:pPr lvl="1">
              <a:spcBef>
                <a:spcPts val="0"/>
              </a:spcBef>
              <a:spcAft>
                <a:spcPts val="0"/>
              </a:spcAft>
              <a:buFont typeface="Arial" panose="020B0604020202020204" pitchFamily="34" charset="0"/>
              <a:buChar char="•"/>
            </a:pPr>
            <a:r>
              <a:rPr lang="en-US" altLang="en-US" sz="1600" dirty="0">
                <a:solidFill>
                  <a:schemeClr val="tx1"/>
                </a:solidFill>
              </a:rPr>
              <a:t>Looking at a wireless opening meeting Friday 10sep21 at 0900et (similar to what was done at f2fs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24jun21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pic>
        <p:nvPicPr>
          <p:cNvPr id="7" name="Picture 6" descr="Graphical user interface, text, application&#10;&#10;Description automatically generated">
            <a:extLst>
              <a:ext uri="{FF2B5EF4-FFF2-40B4-BE49-F238E27FC236}">
                <a16:creationId xmlns:a16="http://schemas.microsoft.com/office/drawing/2014/main" id="{8BF37EB9-097C-4F6A-892C-2942D023475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260600" y="3962400"/>
            <a:ext cx="8001001" cy="1752600"/>
          </a:xfrm>
          <a:prstGeom prst="rect">
            <a:avLst/>
          </a:prstGeom>
          <a:noFill/>
          <a:ln>
            <a:noFill/>
          </a:ln>
        </p:spPr>
      </p:pic>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61988</TotalTime>
  <Words>8441</Words>
  <Application>Microsoft Office PowerPoint</Application>
  <PresentationFormat>Widescreen</PresentationFormat>
  <Paragraphs>825</Paragraphs>
  <Slides>32</Slides>
  <Notes>23</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3</vt:i4>
      </vt:variant>
      <vt:variant>
        <vt:lpstr>Slide Titles</vt:lpstr>
      </vt:variant>
      <vt:variant>
        <vt:i4>32</vt:i4>
      </vt:variant>
    </vt:vector>
  </HeadingPairs>
  <TitlesOfParts>
    <vt:vector size="46" baseType="lpstr">
      <vt:lpstr>Arial</vt:lpstr>
      <vt:lpstr>Calibri</vt:lpstr>
      <vt:lpstr>Consolas</vt:lpstr>
      <vt:lpstr>Helvetica</vt:lpstr>
      <vt:lpstr>Monotype Sorts</vt:lpstr>
      <vt:lpstr>Symbol</vt:lpstr>
      <vt:lpstr>tahoma</vt:lpstr>
      <vt:lpstr>Times New Roman</vt:lpstr>
      <vt:lpstr>Verdana</vt:lpstr>
      <vt:lpstr>Wingdings</vt:lpstr>
      <vt:lpstr>Office Theme</vt:lpstr>
      <vt:lpstr>Document</vt:lpstr>
      <vt:lpstr>Packager Shell Object</vt:lpstr>
      <vt:lpstr>Acrobat Document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Agenda</vt:lpstr>
      <vt:lpstr>Administrative – motions and more</vt:lpstr>
      <vt:lpstr>Administrative–moving forward –  2</vt:lpstr>
      <vt:lpstr>EU items to share -1</vt:lpstr>
      <vt:lpstr>EU items to share -2</vt:lpstr>
      <vt:lpstr>Other regions (outside EU-Stds and USA), items to share</vt:lpstr>
      <vt:lpstr>Other regions (outside EU-Stds and USA), items to share</vt:lpstr>
      <vt:lpstr>ITU-R / WRC items to share  -</vt:lpstr>
      <vt:lpstr>MSG 6 GHz</vt:lpstr>
      <vt:lpstr>IEEE 802 Stds Table of Frequency Bands</vt:lpstr>
      <vt:lpstr>General Discussion</vt:lpstr>
      <vt:lpstr>General Discussion</vt:lpstr>
      <vt:lpstr>Actions Required</vt:lpstr>
      <vt:lpstr>Any Other Business</vt:lpstr>
      <vt:lpstr>Adjourn</vt:lpstr>
      <vt:lpstr>PowerPoint Presentation</vt:lpstr>
      <vt:lpstr>PowerPoint Presentation</vt:lpstr>
      <vt:lpstr>PowerPoint Presentation</vt:lpstr>
      <vt:lpstr>PowerPoint Presentation</vt:lpstr>
      <vt:lpstr>General Discussion</vt:lpstr>
      <vt:lpstr>Table of IEEE 802 Stds Frequency Bands –fyi</vt:lpstr>
      <vt:lpstr>Table of Frequency Bands – IEEE 802 Stds – background -1</vt:lpstr>
      <vt:lpstr>Table of Frequency Bands – background -2</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4017</cp:revision>
  <cp:lastPrinted>1601-01-01T00:00:00Z</cp:lastPrinted>
  <dcterms:created xsi:type="dcterms:W3CDTF">2016-03-03T14:54:45Z</dcterms:created>
  <dcterms:modified xsi:type="dcterms:W3CDTF">2021-06-24T14:13:14Z</dcterms:modified>
</cp:coreProperties>
</file>