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1"/>
  </p:sldMasterIdLst>
  <p:notesMasterIdLst>
    <p:notesMasterId r:id="rId33"/>
  </p:notesMasterIdLst>
  <p:handoutMasterIdLst>
    <p:handoutMasterId r:id="rId34"/>
  </p:handoutMasterIdLst>
  <p:sldIdLst>
    <p:sldId id="256" r:id="rId2"/>
    <p:sldId id="341" r:id="rId3"/>
    <p:sldId id="329" r:id="rId4"/>
    <p:sldId id="604" r:id="rId5"/>
    <p:sldId id="624" r:id="rId6"/>
    <p:sldId id="605" r:id="rId7"/>
    <p:sldId id="516" r:id="rId8"/>
    <p:sldId id="596" r:id="rId9"/>
    <p:sldId id="690" r:id="rId10"/>
    <p:sldId id="762" r:id="rId11"/>
    <p:sldId id="763" r:id="rId12"/>
    <p:sldId id="735" r:id="rId13"/>
    <p:sldId id="782" r:id="rId14"/>
    <p:sldId id="769" r:id="rId15"/>
    <p:sldId id="766" r:id="rId16"/>
    <p:sldId id="743" r:id="rId17"/>
    <p:sldId id="781" r:id="rId18"/>
    <p:sldId id="650" r:id="rId19"/>
    <p:sldId id="498" r:id="rId20"/>
    <p:sldId id="402" r:id="rId21"/>
    <p:sldId id="403" r:id="rId22"/>
    <p:sldId id="777" r:id="rId23"/>
    <p:sldId id="778" r:id="rId24"/>
    <p:sldId id="774" r:id="rId25"/>
    <p:sldId id="717" r:id="rId26"/>
    <p:sldId id="768" r:id="rId27"/>
    <p:sldId id="737" r:id="rId28"/>
    <p:sldId id="739" r:id="rId29"/>
    <p:sldId id="728" r:id="rId30"/>
    <p:sldId id="656" r:id="rId31"/>
    <p:sldId id="655"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238" autoAdjust="0"/>
  </p:normalViewPr>
  <p:slideViewPr>
    <p:cSldViewPr>
      <p:cViewPr>
        <p:scale>
          <a:sx n="66" d="100"/>
          <a:sy n="66" d="100"/>
        </p:scale>
        <p:origin x="-12" y="1110"/>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20-Jun-21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mailto:stuart@ok-brit.com"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www.ieee802.org/18/RRTAG_Voters.pdf"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49485" TargetMode="External"/><Relationship Id="rId13" Type="http://schemas.openxmlformats.org/officeDocument/2006/relationships/hyperlink" Target="https://portal.etsi.org/webapp/teldir/QueryOrgaInfo.asp?OrgaId=9173" TargetMode="External"/><Relationship Id="rId18" Type="http://schemas.openxmlformats.org/officeDocument/2006/relationships/hyperlink" Target="https://portal.etsi.org/webapp/teldir/ListPersDetails.asp?PersId=77968" TargetMode="External"/><Relationship Id="rId26" Type="http://schemas.openxmlformats.org/officeDocument/2006/relationships/hyperlink" Target="https://portal.etsi.org/webapp/teldir/QueryOrgaInfo.asp?OrgaId=42" TargetMode="External"/><Relationship Id="rId39" Type="http://schemas.openxmlformats.org/officeDocument/2006/relationships/hyperlink" Target="https://portal.etsi.org/webapp/teldir/ListPersDetails.asp?PersId=53812"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80177" TargetMode="External"/><Relationship Id="rId34" Type="http://schemas.openxmlformats.org/officeDocument/2006/relationships/hyperlink" Target="https://portal.etsi.org/webapp/teldir/QueryOrgaInfo.asp?OrgaId=16055" TargetMode="External"/><Relationship Id="rId7" Type="http://schemas.openxmlformats.org/officeDocument/2006/relationships/hyperlink" Target="https://portal.etsi.org/webapp/teldir/ListPersDetails.asp?PersId=6230" TargetMode="External"/><Relationship Id="rId12" Type="http://schemas.openxmlformats.org/officeDocument/2006/relationships/hyperlink" Target="https://portal.etsi.org/webapp/teldir/ListPersDetails.asp?PersId=33473" TargetMode="External"/><Relationship Id="rId17" Type="http://schemas.openxmlformats.org/officeDocument/2006/relationships/hyperlink" Target="https://portal.etsi.org/webapp/teldir/QueryOrgaInfo.asp?OrgaId=5" TargetMode="External"/><Relationship Id="rId25" Type="http://schemas.openxmlformats.org/officeDocument/2006/relationships/hyperlink" Target="https://portal.etsi.org/webapp/teldir/ListPersDetails.asp?PersId=34395" TargetMode="External"/><Relationship Id="rId33" Type="http://schemas.openxmlformats.org/officeDocument/2006/relationships/hyperlink" Target="https://portal.etsi.org/webapp/teldir/ListPersDetails.asp?PersId=78115" TargetMode="External"/><Relationship Id="rId38" Type="http://schemas.openxmlformats.org/officeDocument/2006/relationships/hyperlink" Target="https://portal.etsi.org/webapp/teldir/QueryOrgaInfo.asp?OrgaId=11945"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26309" TargetMode="External"/><Relationship Id="rId20" Type="http://schemas.openxmlformats.org/officeDocument/2006/relationships/hyperlink" Target="https://portal.etsi.org/webapp/teldir/ListPersDetails.asp?PersId=79376" TargetMode="External"/><Relationship Id="rId29" Type="http://schemas.openxmlformats.org/officeDocument/2006/relationships/hyperlink" Target="https://portal.etsi.org/webapp/teldir/ListPersDetails.asp?PersId=72859" TargetMode="External"/><Relationship Id="rId1" Type="http://schemas.openxmlformats.org/officeDocument/2006/relationships/notesMaster" Target="../notesMasters/notesMaster1.xml"/><Relationship Id="rId6" Type="http://schemas.openxmlformats.org/officeDocument/2006/relationships/hyperlink" Target="https://portal.etsi.org/tb.aspx?tbid=287&amp;SubTB=287" TargetMode="External"/><Relationship Id="rId11" Type="http://schemas.openxmlformats.org/officeDocument/2006/relationships/hyperlink" Target="https://portal.etsi.org/webapp/teldir/QueryOrgaInfo.asp?OrgaId=13790" TargetMode="External"/><Relationship Id="rId24" Type="http://schemas.openxmlformats.org/officeDocument/2006/relationships/hyperlink" Target="https://portal.etsi.org/webapp/teldir/ListPersDetails.asp?PersId=10561" TargetMode="External"/><Relationship Id="rId32" Type="http://schemas.openxmlformats.org/officeDocument/2006/relationships/hyperlink" Target="https://portal.etsi.org/webapp/teldir/ListPersDetails.asp?PersId=61793" TargetMode="External"/><Relationship Id="rId37" Type="http://schemas.openxmlformats.org/officeDocument/2006/relationships/hyperlink" Target="https://portal.etsi.org/webapp/teldir/ListPersDetails.asp?PersId=26729" TargetMode="External"/><Relationship Id="rId5" Type="http://schemas.openxmlformats.org/officeDocument/2006/relationships/hyperlink" Target="https://portal.etsi.org/tb.aspx?tbid=729&amp;SubTB=729" TargetMode="External"/><Relationship Id="rId15" Type="http://schemas.openxmlformats.org/officeDocument/2006/relationships/hyperlink" Target="https://portal.etsi.org/webapp/teldir/QueryOrgaInfo.asp?OrgaId=1" TargetMode="External"/><Relationship Id="rId23" Type="http://schemas.openxmlformats.org/officeDocument/2006/relationships/hyperlink" Target="https://portal.etsi.org/webapp/teldir/ListPersDetails.asp?PersId=2582" TargetMode="External"/><Relationship Id="rId28" Type="http://schemas.openxmlformats.org/officeDocument/2006/relationships/hyperlink" Target="https://portal.etsi.org/webapp/teldir/QueryOrgaInfo.asp?OrgaId=121" TargetMode="External"/><Relationship Id="rId36" Type="http://schemas.openxmlformats.org/officeDocument/2006/relationships/hyperlink" Target="https://portal.etsi.org/webapp/teldir/QueryOrgaInfo.asp?OrgaId=13818" TargetMode="External"/><Relationship Id="rId10" Type="http://schemas.openxmlformats.org/officeDocument/2006/relationships/hyperlink" Target="https://portal.etsi.org/webapp/teldir/ListPersDetails.asp?PersId=63180" TargetMode="External"/><Relationship Id="rId19" Type="http://schemas.openxmlformats.org/officeDocument/2006/relationships/hyperlink" Target="https://portal.etsi.org/webapp/teldir/QueryOrgaInfo.asp?OrgaId=15932" TargetMode="External"/><Relationship Id="rId31" Type="http://schemas.openxmlformats.org/officeDocument/2006/relationships/hyperlink" Target="https://portal.etsi.org/webapp/teldir/QueryOrgaInfo.asp?OrgaId=738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QueryOrgaInfo.asp?OrgaId=14953" TargetMode="External"/><Relationship Id="rId14" Type="http://schemas.openxmlformats.org/officeDocument/2006/relationships/hyperlink" Target="https://portal.etsi.org/webapp/teldir/ListPersDetails.asp?PersId=26441" TargetMode="External"/><Relationship Id="rId22" Type="http://schemas.openxmlformats.org/officeDocument/2006/relationships/hyperlink" Target="https://portal.etsi.org/webapp/teldir/ListPersDetails.asp?PersId=13676" TargetMode="External"/><Relationship Id="rId27" Type="http://schemas.openxmlformats.org/officeDocument/2006/relationships/hyperlink" Target="https://portal.etsi.org/webapp/teldir/ListPersDetails.asp?PersId=54791" TargetMode="External"/><Relationship Id="rId30" Type="http://schemas.openxmlformats.org/officeDocument/2006/relationships/hyperlink" Target="https://portal.etsi.org/webapp/teldir/QueryOrgaInfo.asp?OrgaId=8870" TargetMode="External"/><Relationship Id="rId35" Type="http://schemas.openxmlformats.org/officeDocument/2006/relationships/hyperlink" Target="https://portal.etsi.org/webapp/teldir/ListPersDetails.asp?PersId=60301"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4/" TargetMode="External"/><Relationship Id="rId4" Type="http://schemas.openxmlformats.org/officeDocument/2006/relationships/hyperlink" Target="https://www.ecodocdb.dk/download/cc03c766-35f8/ECC%20Report%20302.pdf"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35383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ClrTx/>
              <a:buFont typeface="Wingdings" panose="05000000000000000000" pitchFamily="2" charset="2"/>
              <a:buChar char="n"/>
            </a:pPr>
            <a:r>
              <a:rPr lang="en-US" altLang="en-US" sz="1800" b="0" dirty="0">
                <a:solidFill>
                  <a:schemeClr val="tx1"/>
                </a:solidFill>
              </a:rPr>
              <a:t>VC - to email members to verify affiliations.</a:t>
            </a:r>
          </a:p>
          <a:p>
            <a:pPr marL="571500" lvl="1" indent="-171450">
              <a:buClrTx/>
              <a:buFont typeface="Arial" panose="020B0604020202020204" pitchFamily="34" charset="0"/>
              <a:buChar char="•"/>
            </a:pPr>
            <a:r>
              <a:rPr lang="en-US" altLang="en-US" sz="1600" dirty="0">
                <a:solidFill>
                  <a:schemeClr val="tx1"/>
                </a:solidFill>
              </a:rPr>
              <a:t>Plan is in July electronic plenary announcement / call-in info, to ask all .18 members to check their affiliation in the voters list off the 802.18 web site and confirm their affiliation.  </a:t>
            </a:r>
            <a:r>
              <a:rPr lang="en-US" sz="1600" dirty="0">
                <a:solidFill>
                  <a:schemeClr val="tx1"/>
                </a:solidFill>
              </a:rPr>
              <a:t>If an update is needed, then inform the 802.18 VC by sending an email directly to him at </a:t>
            </a:r>
            <a:r>
              <a:rPr lang="en-US"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stuart@ok-brit.com</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hlinkClick r:id="rId4"/>
              </a:rPr>
              <a:t>https://www.ieee802.org/18/RRTAG_Voters.pdf</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rPr>
              <a:t>You may want to be sure your </a:t>
            </a:r>
            <a:r>
              <a:rPr lang="en-US" altLang="en-US" sz="1600" dirty="0" err="1">
                <a:solidFill>
                  <a:schemeClr val="tx1"/>
                </a:solidFill>
              </a:rPr>
              <a:t>myProject</a:t>
            </a:r>
            <a:r>
              <a:rPr lang="en-US" altLang="en-US" sz="1600" dirty="0">
                <a:solidFill>
                  <a:schemeClr val="tx1"/>
                </a:solidFill>
              </a:rPr>
              <a:t> is up to date also: </a:t>
            </a:r>
            <a:r>
              <a:rPr lang="en-US" altLang="en-US" sz="1600" dirty="0">
                <a:solidFill>
                  <a:schemeClr val="tx1"/>
                </a:solidFill>
                <a:hlinkClick r:id="rId4"/>
              </a:rPr>
              <a:t>https://development.standards.ieee.org/myproject-web/public/view.html#landing</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8862696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5"/>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6"/>
            </a:endParaRPr>
          </a:p>
          <a:p>
            <a:r>
              <a:rPr lang="en-US" altLang="en-US" sz="1200" b="0" dirty="0">
                <a:hlinkClick r:id="rId6"/>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8"/>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9"/>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3"/>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16"/>
              </a:rPr>
              <a:t>Butscheidt </a:t>
            </a:r>
            <a:r>
              <a:rPr lang="en-US" sz="1200" kern="1200" dirty="0" err="1">
                <a:solidFill>
                  <a:srgbClr val="000000"/>
                </a:solidFill>
                <a:effectLst/>
                <a:latin typeface="Times New Roman" pitchFamily="16" charset="0"/>
                <a:ea typeface="+mn-ea"/>
                <a:cs typeface="+mn-cs"/>
                <a:hlinkClick r:id="rId16"/>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Marshall </a:t>
            </a:r>
            <a:r>
              <a:rPr lang="en-US" sz="1200" kern="1200" dirty="0" err="1">
                <a:solidFill>
                  <a:srgbClr val="000000"/>
                </a:solidFill>
                <a:effectLst/>
                <a:latin typeface="Times New Roman" pitchFamily="16" charset="0"/>
                <a:ea typeface="+mn-ea"/>
                <a:cs typeface="+mn-cs"/>
                <a:hlinkClick r:id="rId18"/>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9"/>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0"/>
              </a:rPr>
              <a:t>Mouquet </a:t>
            </a:r>
            <a:r>
              <a:rPr lang="en-US" sz="1200" kern="1200" dirty="0" err="1">
                <a:solidFill>
                  <a:srgbClr val="000000"/>
                </a:solidFill>
                <a:effectLst/>
                <a:latin typeface="Times New Roman" pitchFamily="16" charset="0"/>
                <a:ea typeface="+mn-ea"/>
                <a:cs typeface="+mn-cs"/>
                <a:hlinkClick r:id="rId20"/>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1"/>
              </a:rPr>
              <a:t>Vietti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2"/>
              </a:rPr>
              <a:t>Pagnozzi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14"/>
              </a:rPr>
              <a:t>Minaev</a:t>
            </a:r>
            <a:r>
              <a:rPr lang="en-US" sz="1200" kern="1200" dirty="0">
                <a:solidFill>
                  <a:srgbClr val="000000"/>
                </a:solidFill>
                <a:effectLst/>
                <a:latin typeface="Times New Roman" pitchFamily="16" charset="0"/>
                <a:ea typeface="+mn-ea"/>
                <a:cs typeface="+mn-cs"/>
                <a:hlinkClick r:id="rId14"/>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3"/>
              </a:rPr>
              <a:t>Forina</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r>
              <a:rPr lang="en-US" sz="1200" kern="1200" dirty="0" err="1">
                <a:solidFill>
                  <a:srgbClr val="000000"/>
                </a:solidFill>
                <a:effectLst/>
                <a:latin typeface="Times New Roman" pitchFamily="16" charset="0"/>
                <a:ea typeface="+mn-ea"/>
                <a:cs typeface="+mn-cs"/>
                <a:hlinkClick r:id="rId24"/>
              </a:rPr>
              <a:t>Schmidt</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Chiara </a:t>
            </a:r>
            <a:r>
              <a:rPr lang="en-US" sz="1200" kern="1200" dirty="0" err="1">
                <a:solidFill>
                  <a:srgbClr val="000000"/>
                </a:solidFill>
                <a:effectLst/>
                <a:latin typeface="Times New Roman" pitchFamily="16" charset="0"/>
                <a:ea typeface="+mn-ea"/>
                <a:cs typeface="+mn-cs"/>
                <a:hlinkClick r:id="rId27"/>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TELECOM</a:t>
            </a:r>
            <a:r>
              <a:rPr lang="en-US" sz="1200" kern="1200" dirty="0">
                <a:solidFill>
                  <a:srgbClr val="000000"/>
                </a:solidFill>
                <a:effectLst/>
                <a:latin typeface="Times New Roman" pitchFamily="16" charset="0"/>
                <a:ea typeface="+mn-ea"/>
                <a:cs typeface="+mn-cs"/>
                <a:hlinkClick r:id="rId28"/>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9"/>
              </a:rPr>
              <a:t>Blue </a:t>
            </a:r>
            <a:r>
              <a:rPr lang="en-US" sz="1200" kern="1200" dirty="0" err="1">
                <a:solidFill>
                  <a:srgbClr val="000000"/>
                </a:solidFill>
                <a:effectLst/>
                <a:latin typeface="Times New Roman" pitchFamily="16" charset="0"/>
                <a:ea typeface="+mn-ea"/>
                <a:cs typeface="+mn-cs"/>
                <a:hlinkClick r:id="rId29"/>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Microsoft</a:t>
            </a:r>
            <a:r>
              <a:rPr lang="en-US" sz="1200" kern="1200" dirty="0">
                <a:solidFill>
                  <a:srgbClr val="000000"/>
                </a:solidFill>
                <a:effectLst/>
                <a:latin typeface="Times New Roman" pitchFamily="16" charset="0"/>
                <a:ea typeface="+mn-ea"/>
                <a:cs typeface="+mn-cs"/>
                <a:hlinkClick r:id="rId30"/>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hlinkClick r:id="rId7"/>
            </a:endParaRPr>
          </a:p>
          <a:p>
            <a:endParaRPr lang="en-US" sz="1200" kern="1200" dirty="0">
              <a:solidFill>
                <a:srgbClr val="000000"/>
              </a:solidFill>
              <a:effectLst/>
              <a:latin typeface="Times New Roman" pitchFamily="16" charset="0"/>
              <a:ea typeface="+mn-ea"/>
              <a:cs typeface="+mn-cs"/>
              <a:hlinkClick r:id="rId7"/>
            </a:endParaRPr>
          </a:p>
          <a:p>
            <a:r>
              <a:rPr lang="en-US" sz="1200" kern="1200" dirty="0">
                <a:solidFill>
                  <a:srgbClr val="000000"/>
                </a:solidFill>
                <a:effectLst/>
                <a:latin typeface="Times New Roman" pitchFamily="16" charset="0"/>
                <a:ea typeface="+mn-ea"/>
                <a:cs typeface="+mn-cs"/>
                <a:hlinkClick r:id="rId7"/>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7"/>
            </a:endParaRPr>
          </a:p>
          <a:p>
            <a:r>
              <a:rPr lang="en-US" sz="1200" kern="1200" dirty="0" err="1">
                <a:solidFill>
                  <a:srgbClr val="000000"/>
                </a:solidFill>
                <a:effectLst/>
                <a:latin typeface="Times New Roman" pitchFamily="16" charset="0"/>
                <a:ea typeface="+mn-ea"/>
                <a:cs typeface="+mn-cs"/>
                <a:hlinkClick r:id="rId7"/>
              </a:rPr>
              <a:t>Vangeel</a:t>
            </a:r>
            <a:r>
              <a:rPr lang="en-US" sz="1200" kern="1200" dirty="0">
                <a:solidFill>
                  <a:srgbClr val="000000"/>
                </a:solidFill>
                <a:effectLst/>
                <a:latin typeface="Times New Roman" pitchFamily="16" charset="0"/>
                <a:ea typeface="+mn-ea"/>
                <a:cs typeface="+mn-cs"/>
                <a:hlinkClick r:id="rId7"/>
              </a:rPr>
              <a:t> </a:t>
            </a:r>
            <a:r>
              <a:rPr lang="en-US" sz="1200" kern="1200" dirty="0" err="1">
                <a:solidFill>
                  <a:srgbClr val="000000"/>
                </a:solidFill>
                <a:effectLst/>
                <a:latin typeface="Times New Roman" pitchFamily="16" charset="0"/>
                <a:ea typeface="+mn-ea"/>
                <a:cs typeface="+mn-cs"/>
                <a:hlinkClick r:id="rId7"/>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1"/>
              </a:rPr>
              <a:t>Cisco</a:t>
            </a:r>
            <a:r>
              <a:rPr lang="en-US" sz="1200" kern="1200" dirty="0">
                <a:solidFill>
                  <a:srgbClr val="000000"/>
                </a:solidFill>
                <a:effectLst/>
                <a:latin typeface="Times New Roman" pitchFamily="16" charset="0"/>
                <a:ea typeface="+mn-ea"/>
                <a:cs typeface="+mn-cs"/>
                <a:hlinkClick r:id="rId31"/>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Prats </a:t>
            </a:r>
            <a:r>
              <a:rPr lang="en-US" sz="1200" kern="1200" dirty="0" err="1">
                <a:solidFill>
                  <a:srgbClr val="000000"/>
                </a:solidFill>
                <a:effectLst/>
                <a:latin typeface="Times New Roman" pitchFamily="16" charset="0"/>
                <a:ea typeface="+mn-ea"/>
                <a:cs typeface="+mn-cs"/>
                <a:hlinkClick r:id="rId32"/>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5"/>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5"/>
              </a:rPr>
              <a:t>Mahler </a:t>
            </a:r>
            <a:r>
              <a:rPr lang="en-US" sz="1200" kern="1200" dirty="0" err="1">
                <a:solidFill>
                  <a:srgbClr val="000000"/>
                </a:solidFill>
                <a:effectLst/>
                <a:latin typeface="Times New Roman" pitchFamily="16" charset="0"/>
                <a:ea typeface="+mn-ea"/>
                <a:cs typeface="+mn-cs"/>
                <a:hlinkClick r:id="rId25"/>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6"/>
              </a:rPr>
              <a:t>ROBERT</a:t>
            </a:r>
            <a:r>
              <a:rPr lang="en-US" sz="1200" kern="1200" dirty="0">
                <a:solidFill>
                  <a:srgbClr val="000000"/>
                </a:solidFill>
                <a:effectLst/>
                <a:latin typeface="Times New Roman" pitchFamily="16" charset="0"/>
                <a:ea typeface="+mn-ea"/>
                <a:cs typeface="+mn-cs"/>
                <a:hlinkClick r:id="rId26"/>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Harrington </a:t>
            </a:r>
            <a:r>
              <a:rPr lang="en-US" sz="1200" kern="1200" dirty="0" err="1">
                <a:solidFill>
                  <a:srgbClr val="000000"/>
                </a:solidFill>
                <a:effectLst/>
                <a:latin typeface="Times New Roman" pitchFamily="16" charset="0"/>
                <a:ea typeface="+mn-ea"/>
                <a:cs typeface="+mn-cs"/>
                <a:hlinkClick r:id="rId33"/>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4"/>
              </a:rPr>
              <a:t>UWB</a:t>
            </a:r>
            <a:r>
              <a:rPr lang="en-US" sz="1200" kern="1200" dirty="0">
                <a:solidFill>
                  <a:srgbClr val="000000"/>
                </a:solidFill>
                <a:effectLst/>
                <a:latin typeface="Times New Roman" pitchFamily="16" charset="0"/>
                <a:ea typeface="+mn-ea"/>
                <a:cs typeface="+mn-cs"/>
                <a:hlinkClick r:id="rId34"/>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5"/>
              </a:rPr>
              <a:t>Neirynck</a:t>
            </a:r>
            <a:r>
              <a:rPr lang="en-US" sz="1200" kern="1200" dirty="0">
                <a:solidFill>
                  <a:srgbClr val="000000"/>
                </a:solidFill>
                <a:effectLst/>
                <a:latin typeface="Times New Roman" pitchFamily="16" charset="0"/>
                <a:ea typeface="+mn-ea"/>
                <a:cs typeface="+mn-cs"/>
                <a:hlinkClick r:id="rId35"/>
              </a:rPr>
              <a:t> </a:t>
            </a:r>
            <a:r>
              <a:rPr lang="en-US" sz="1200" kern="1200" dirty="0" err="1">
                <a:solidFill>
                  <a:srgbClr val="000000"/>
                </a:solidFill>
                <a:effectLst/>
                <a:latin typeface="Times New Roman" pitchFamily="16" charset="0"/>
                <a:ea typeface="+mn-ea"/>
                <a:cs typeface="+mn-cs"/>
                <a:hlinkClick r:id="rId35"/>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6"/>
              </a:rPr>
              <a:t>DecaWave</a:t>
            </a:r>
            <a:r>
              <a:rPr lang="en-US" sz="1200" kern="1200" dirty="0">
                <a:solidFill>
                  <a:srgbClr val="000000"/>
                </a:solidFill>
                <a:effectLst/>
                <a:latin typeface="Times New Roman" pitchFamily="16" charset="0"/>
                <a:ea typeface="+mn-ea"/>
                <a:cs typeface="+mn-cs"/>
                <a:hlinkClick r:id="rId36"/>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4"/>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5"/>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7"/>
              </a:rPr>
              <a:t>Johansson </a:t>
            </a:r>
            <a:r>
              <a:rPr lang="en-US" sz="1200" kern="1200" dirty="0" err="1">
                <a:solidFill>
                  <a:srgbClr val="000000"/>
                </a:solidFill>
                <a:effectLst/>
                <a:latin typeface="Times New Roman" pitchFamily="16" charset="0"/>
                <a:ea typeface="+mn-ea"/>
                <a:cs typeface="+mn-cs"/>
                <a:hlinkClick r:id="rId37"/>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8"/>
              </a:rPr>
              <a:t>Kapsch</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TrafficCom</a:t>
            </a:r>
            <a:r>
              <a:rPr lang="en-US" sz="1200" kern="1200" dirty="0">
                <a:solidFill>
                  <a:srgbClr val="000000"/>
                </a:solidFill>
                <a:effectLst/>
                <a:latin typeface="Times New Roman" pitchFamily="16" charset="0"/>
                <a:ea typeface="+mn-ea"/>
                <a:cs typeface="+mn-cs"/>
                <a:hlinkClick r:id="rId38"/>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9"/>
              </a:rPr>
              <a:t>Lorelli</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5"/>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0">
              <a:spcBef>
                <a:spcPts val="0"/>
              </a:spcBef>
              <a:buFont typeface="Arial" panose="020B0604020202020204" pitchFamily="34" charset="0"/>
              <a:buChar char="•"/>
            </a:pPr>
            <a:r>
              <a:rPr lang="en-US" sz="1600" dirty="0">
                <a:solidFill>
                  <a:schemeClr val="tx1"/>
                </a:solidFill>
              </a:rPr>
              <a:t>FM57:</a:t>
            </a:r>
          </a:p>
          <a:p>
            <a:pPr lvl="0">
              <a:spcBef>
                <a:spcPts val="0"/>
              </a:spcBef>
              <a:buFont typeface="Arial" panose="020B0604020202020204" pitchFamily="34" charset="0"/>
              <a:buChar char="•"/>
            </a:pPr>
            <a:r>
              <a:rPr lang="en-US" sz="1600" dirty="0">
                <a:solidFill>
                  <a:schemeClr val="tx1"/>
                </a:solidFill>
              </a:rPr>
              <a:t>13may: These are not public yet. </a:t>
            </a:r>
          </a:p>
          <a:p>
            <a:pPr lvl="0">
              <a:spcBef>
                <a:spcPts val="0"/>
              </a:spcBef>
              <a:buFont typeface="Arial" panose="020B0604020202020204" pitchFamily="34" charset="0"/>
              <a:buChar char="•"/>
            </a:pPr>
            <a:r>
              <a:rPr lang="en-US" sz="1600" b="0" i="0" dirty="0">
                <a:solidFill>
                  <a:schemeClr val="tx1"/>
                </a:solidFill>
                <a:effectLst/>
              </a:rPr>
              <a:t>TEMP005R1 Table of resolution of comments from public consultation on draft revision of ECC Decision (04)08</a:t>
            </a:r>
            <a:endParaRPr lang="en-US" sz="1600" dirty="0">
              <a:solidFill>
                <a:schemeClr val="tx1"/>
              </a:solidFill>
            </a:endParaRPr>
          </a:p>
          <a:p>
            <a:pPr lvl="0">
              <a:spcBef>
                <a:spcPts val="0"/>
              </a:spcBef>
              <a:buFont typeface="Arial" panose="020B0604020202020204" pitchFamily="34" charset="0"/>
              <a:buChar char="•"/>
            </a:pPr>
            <a:r>
              <a:rPr lang="en-US" sz="1600" b="0" i="0" dirty="0">
                <a:solidFill>
                  <a:schemeClr val="tx1"/>
                </a:solidFill>
                <a:effectLst/>
              </a:rPr>
              <a:t>TEMP004 draft ECC Report for National Measures WAS-RLAN 5725 - 5850 MHz [end Wednesday with track changes]</a:t>
            </a:r>
          </a:p>
          <a:p>
            <a:pPr lvl="1">
              <a:spcBef>
                <a:spcPts val="0"/>
              </a:spcBef>
              <a:buFont typeface="Arial" panose="020B0604020202020204" pitchFamily="34" charset="0"/>
              <a:buChar char="•"/>
            </a:pPr>
            <a:r>
              <a:rPr lang="en-US" dirty="0">
                <a:solidFill>
                  <a:schemeClr val="tx1"/>
                </a:solidFill>
              </a:rPr>
              <a:t>This may require another meeting (#16) , could not get to a compromise, so will move up to WGFM in a week. </a:t>
            </a:r>
          </a:p>
          <a:p>
            <a:pPr lvl="1">
              <a:spcBef>
                <a:spcPts val="0"/>
              </a:spcBef>
              <a:buFont typeface="Arial" panose="020B0604020202020204" pitchFamily="34" charset="0"/>
              <a:buChar char="•"/>
            </a:pPr>
            <a:r>
              <a:rPr lang="en-US" b="0" i="0" dirty="0">
                <a:solidFill>
                  <a:schemeClr val="tx1"/>
                </a:solidFill>
                <a:effectLst/>
              </a:rPr>
              <a:t>Phrases in public consultation</a:t>
            </a:r>
            <a:r>
              <a:rPr lang="en-US" dirty="0">
                <a:solidFill>
                  <a:schemeClr val="tx1"/>
                </a:solidFill>
              </a:rPr>
              <a:t>, some wanted to change to these and others did not noy and let original stand.</a:t>
            </a:r>
            <a:endParaRPr lang="en-US" b="0" i="0" dirty="0">
              <a:solidFill>
                <a:schemeClr val="tx1"/>
              </a:solidFill>
              <a:effectLst/>
            </a:endParaRPr>
          </a:p>
          <a:p>
            <a:pPr lvl="1">
              <a:spcBef>
                <a:spcPts val="0"/>
              </a:spcBef>
              <a:buFont typeface="Arial" panose="020B0604020202020204" pitchFamily="34" charset="0"/>
              <a:buChar char="•"/>
            </a:pPr>
            <a:r>
              <a:rPr lang="en-US" i="0" dirty="0">
                <a:solidFill>
                  <a:schemeClr val="tx1"/>
                </a:solidFill>
                <a:effectLst/>
              </a:rPr>
              <a:t>Remember FM groups do not do studies, that is for SE groups and to ETSI; this came up in the country determination discussion………..</a:t>
            </a:r>
          </a:p>
          <a:p>
            <a:pPr>
              <a:spcBef>
                <a:spcPts val="0"/>
              </a:spcBef>
              <a:spcAft>
                <a:spcPts val="0"/>
              </a:spcAft>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4"/>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4"/>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5"/>
            </a:endParaRPr>
          </a:p>
          <a:p>
            <a:endParaRPr lang="fr-FR" sz="1200" b="0" i="0" u="none" strike="noStrike" kern="1200" dirty="0">
              <a:solidFill>
                <a:srgbClr val="000000"/>
              </a:solidFill>
              <a:effectLst/>
              <a:latin typeface="Times New Roman" pitchFamily="16" charset="0"/>
              <a:ea typeface="+mn-ea"/>
              <a:cs typeface="+mn-cs"/>
              <a:hlinkClick r:id="rId5"/>
            </a:endParaRPr>
          </a:p>
          <a:p>
            <a:r>
              <a:rPr lang="en-US" sz="1200" dirty="0">
                <a:solidFill>
                  <a:schemeClr val="tx1"/>
                </a:solidFill>
              </a:rPr>
              <a:t>CEPT–ECC  </a:t>
            </a:r>
            <a:r>
              <a:rPr lang="en-US" sz="1200" b="0" dirty="0">
                <a:solidFill>
                  <a:schemeClr val="tx1"/>
                </a:solidFill>
                <a:hlinkClick r:id="rId6"/>
              </a:rPr>
              <a:t>&lt;SE24&gt;</a:t>
            </a:r>
            <a:r>
              <a:rPr lang="en-US" sz="1200" b="0" dirty="0">
                <a:solidFill>
                  <a:schemeClr val="tx1"/>
                </a:solidFill>
              </a:rPr>
              <a:t>   </a:t>
            </a:r>
            <a:r>
              <a:rPr lang="fr-FR" sz="1200" b="0" i="0" u="none" strike="noStrike" kern="1200" dirty="0">
                <a:solidFill>
                  <a:srgbClr val="000000"/>
                </a:solidFill>
                <a:effectLst/>
                <a:latin typeface="Times New Roman" pitchFamily="16" charset="0"/>
                <a:ea typeface="+mn-ea"/>
                <a:cs typeface="+mn-cs"/>
                <a:hlinkClick r:id="rId5"/>
              </a:rPr>
              <a:t>SE 24 - Short Range </a:t>
            </a:r>
            <a:r>
              <a:rPr lang="fr-FR" sz="1200" b="0" i="0" u="none" strike="noStrike" kern="1200" dirty="0" err="1">
                <a:solidFill>
                  <a:srgbClr val="000000"/>
                </a:solidFill>
                <a:effectLst/>
                <a:latin typeface="Times New Roman" pitchFamily="16" charset="0"/>
                <a:ea typeface="+mn-ea"/>
                <a:cs typeface="+mn-cs"/>
                <a:hlinkClick r:id="rId5"/>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r>
              <a:rPr lang="en-US" dirty="0"/>
              <a:t>http://www.ift.org.mx/industria/consultas-publicas/consulta-publica-sobre-el-anteproyecto-de-acuerdo-mediante-el-cual-el-pleno-del-instituto-federal-de-9</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r>
              <a:rPr lang="en-US" dirty="0"/>
              <a:t>http://www.ift.org.mx/industria/consultas-publicas/consulta-publica-sobre-el-anteproyecto-de-acuerdo-mediante-el-cual-el-pleno-del-instituto-federal-de-9</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795522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2110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17jun21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17jun21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17jun21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802.18-21/0072r01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Contribution.aspx?MeetingId=41975"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7&amp;SubTB=287"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ircabc.europa.eu/sd/a/fc782b77-e02f-4022-aaa0-cc305b42a575/RSCOM20-42%28final%29%206%20GHz%20RLAN.docx" TargetMode="External"/><Relationship Id="rId5" Type="http://schemas.openxmlformats.org/officeDocument/2006/relationships/hyperlink" Target="https://www.etsi.org/deliver/etsi_en/" TargetMode="External"/><Relationship Id="rId10" Type="http://schemas.openxmlformats.org/officeDocument/2006/relationships/hyperlink" Target="https://portal.etsi.org/tb.aspx?tbid=442&amp;SubTB=442"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286&amp;SubTB=286"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en/new/publicConsultation/Pages/144207.asp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www.ift.org.mx/industria/consultas-publicas/consulta-publica-sobre-el-anteproyecto-de-acuerdo-mediante-el-cual-el-pleno-del-instituto-federal-de-9" TargetMode="External"/><Relationship Id="rId5" Type="http://schemas.openxmlformats.org/officeDocument/2006/relationships/hyperlink" Target="mailto:Spectrum.Strategy@citc.gov.sa" TargetMode="External"/><Relationship Id="rId4" Type="http://schemas.openxmlformats.org/officeDocument/2006/relationships/hyperlink" Target="https://mentor.ieee.org/802.18/dcn/21/18-21-0074-00-0000-saudi-arabia-radio-spectrum-allocation-and-use-regulation-for-wlan-applic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rsm.govt.nz/projects-and-auctions/consultations/planning-for-wlan-use-in-the-6-ghz-band/"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cn/21/18-21-0070-00-0000-canadian-6-ghz-consultation-rss-248.pdf" TargetMode="External"/><Relationship Id="rId5" Type="http://schemas.openxmlformats.org/officeDocument/2006/relationships/hyperlink" Target="https://www.rabc-cccr.ca/ised-radio-standards-specifications-rss-248-issue-1-june-2021-draft-radio-local-area-network-rlan-devices-in-the-5925-7125-mhz-band/" TargetMode="External"/><Relationship Id="rId4" Type="http://schemas.openxmlformats.org/officeDocument/2006/relationships/hyperlink" Target="https://mentor.ieee.org/802.18/dcn/21/18-21-0069-00-0000-rsm-nz-wlan-use-in-the-6-ghz-band-discussion-document.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8/dcn/21/18-21-0039-00-0000-ieee-802-viewpoints-on-wrc-23-agenda-items.pptx" TargetMode="External"/><Relationship Id="rId3" Type="http://schemas.openxmlformats.org/officeDocument/2006/relationships/hyperlink" Target="https://www.fcc.gov/document/wrc-advisory-committee-schedules-4th-meeting-and-meetings-its-iwg" TargetMode="External"/><Relationship Id="rId7" Type="http://schemas.openxmlformats.org/officeDocument/2006/relationships/hyperlink" Target="https://www.fcc.gov/wrc-23-advisory-committee-listserve-0"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fcc.gov/wrc-23" TargetMode="External"/><Relationship Id="rId5" Type="http://schemas.openxmlformats.org/officeDocument/2006/relationships/hyperlink" Target="mailto:Dante.Ibarra@fcc.gov" TargetMode="External"/><Relationship Id="rId4" Type="http://schemas.openxmlformats.org/officeDocument/2006/relationships/hyperlink" Target="https://mentor.ieee.org/802.18/dcn/21/18-21-0071-00-0000-fcc-wrc-23-wac-schedules-4th-meeting-and-meetings-of-its-iwg.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5-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1/18-21-0064-00-0000-frequency-table-input-802-11-phy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6/10/2021-11063/allocation-of-spectrum-for-non-federal-space-launch-operations?utm_campaign=subscription*mailing*list&amp;utm_source=federalregister.gov&amp;utm_medium=email__;Kys!!F7jv3iA!kxFpaFesaLb0jtRneMv9R1lRJzXIeSiFxtOtrOKdDFxygjYmK9myrwzxuHZCA_6D9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1-11063?utm_campaign=subscription*mailing*list&amp;utm_source=federalregister.gov&amp;utm_medium=email__;Kys!!F7jv3iA!kxFpaFesaLb0jtRneMv9R1lRJzXIeSiFxtOtrOKdDFxygjYmK9myrwzxuHauU-4wzA$" TargetMode="External"/><Relationship Id="rId4" Type="http://schemas.openxmlformats.org/officeDocument/2006/relationships/hyperlink" Target="https://urldefense.com/v3/__https:/www.govinfo.gov/content/pkg/FR-2021-06-10/pdf/2021-11063.pdf?utm_campaign=subscription*mailing*list&amp;utm_source=federalregister.gov&amp;utm_medium=email__;Kys!!F7jv3iA!kxFpaFesaLb0jtRneMv9R1lRJzXIeSiFxtOtrOKdDFxygjYmK9myrwzxuHZCkZFdWA$"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cisco.com/c/en/us/solutions/executive-perspectives/annual-internet-report/air-highlights.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www.imf.org/en/Publications/WEO/Issues/2020/09/30/world-economic-outlook-october-2020" TargetMode="External"/><Relationship Id="rId4" Type="http://schemas.openxmlformats.org/officeDocument/2006/relationships/hyperlink" Target="https://www.imf.org/~/media/Files/Publications/WEO/2020/October/English/data/WEOOctober-2020Ch2.ashx?la=en"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apetrick@ieee.org"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tandards.ieee.org/develop/policies/opman/sb_om.pdf" TargetMode="External"/></Relationships>
</file>

<file path=ppt/slides/_rels/slide20.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2.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68-01-0000-minutes-10jun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cvent.me/D5LYLq"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17jun21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17 June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(daily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The EC 6 GHz Decision was officially approved at 10 a.m. CET today (17</a:t>
            </a:r>
            <a:r>
              <a:rPr lang="en-US" sz="1800" baseline="30000" dirty="0">
                <a:solidFill>
                  <a:schemeClr val="tx1"/>
                </a:solidFill>
              </a:rPr>
              <a:t>th</a:t>
            </a:r>
            <a:r>
              <a:rPr lang="en-US" sz="1800" dirty="0">
                <a:solidFill>
                  <a:schemeClr val="tx1"/>
                </a:solidFill>
              </a:rPr>
              <a:t>), the OJEU (Official Journal of the European Union) will publish the EC decision making implementation mandatory in 27 countries (including Russia) by year end 2021.</a:t>
            </a:r>
          </a:p>
          <a:p>
            <a:pPr lvl="1">
              <a:spcBef>
                <a:spcPts val="0"/>
              </a:spcBef>
              <a:buFont typeface="Arial" panose="020B0604020202020204" pitchFamily="34" charset="0"/>
              <a:buChar char="•"/>
            </a:pPr>
            <a:r>
              <a:rPr lang="en-US" sz="1400" dirty="0">
                <a:solidFill>
                  <a:schemeClr val="tx1"/>
                </a:solidFill>
                <a:hlinkClick r:id="rId6"/>
              </a:rPr>
              <a:t>https://circabc.europa.eu/sd/a/fc782b77-e02f-4022-aaa0-cc305b42a575/RSCOM20-42%28final%29%206%20GHz%20RLAN.docx</a:t>
            </a:r>
            <a:r>
              <a:rPr lang="en-US" sz="1400" dirty="0">
                <a:solidFill>
                  <a:schemeClr val="tx1"/>
                </a:solidFill>
              </a:rPr>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7"/>
              </a:rPr>
              <a:t>&lt;BRAN&gt;</a:t>
            </a:r>
            <a:r>
              <a:rPr lang="en-US" altLang="en-US" sz="1800" b="0" dirty="0"/>
              <a:t>  </a:t>
            </a:r>
            <a:r>
              <a:rPr lang="en-US" sz="1800" dirty="0">
                <a:solidFill>
                  <a:schemeClr val="tx1"/>
                </a:solidFill>
                <a:sym typeface="Wingdings" panose="05000000000000000000" pitchFamily="2" charset="2"/>
              </a:rPr>
              <a:t>next call #110 18-25jun21  9-18:00cest</a:t>
            </a:r>
          </a:p>
          <a:p>
            <a:pPr lvl="1">
              <a:spcBef>
                <a:spcPts val="0"/>
              </a:spcBef>
              <a:buFont typeface="Arial" panose="020B0604020202020204" pitchFamily="34" charset="0"/>
              <a:buChar char="•"/>
            </a:pPr>
            <a:r>
              <a:rPr lang="en-US" sz="1400" i="0" dirty="0">
                <a:solidFill>
                  <a:srgbClr val="222222"/>
                </a:solidFill>
                <a:effectLst/>
              </a:rPr>
              <a:t>New very full agenda is coming, start election of ETSI BRAN chair in this meeting.  Current Chair started mid-term due to retirement of previous chair. </a:t>
            </a:r>
          </a:p>
          <a:p>
            <a:pPr lvl="1">
              <a:spcBef>
                <a:spcPts val="0"/>
              </a:spcBef>
              <a:buFont typeface="Arial" panose="020B0604020202020204" pitchFamily="34" charset="0"/>
              <a:buChar char="•"/>
            </a:pPr>
            <a:r>
              <a:rPr lang="en-US" sz="1400" dirty="0">
                <a:solidFill>
                  <a:srgbClr val="222222"/>
                </a:solidFill>
              </a:rPr>
              <a:t>5, 6, 60 GHz, papers, with CDC in the 5.8GHz band, </a:t>
            </a:r>
          </a:p>
          <a:p>
            <a:pPr lvl="1">
              <a:spcBef>
                <a:spcPts val="0"/>
              </a:spcBef>
              <a:buFont typeface="Arial" panose="020B0604020202020204" pitchFamily="34" charset="0"/>
              <a:buChar char="•"/>
            </a:pPr>
            <a:r>
              <a:rPr lang="en-US" sz="1400" dirty="0">
                <a:solidFill>
                  <a:srgbClr val="222222"/>
                </a:solidFill>
              </a:rPr>
              <a:t>6 </a:t>
            </a:r>
            <a:r>
              <a:rPr lang="en-US" sz="1400" dirty="0" err="1">
                <a:solidFill>
                  <a:srgbClr val="222222"/>
                </a:solidFill>
              </a:rPr>
              <a:t>Ghz</a:t>
            </a:r>
            <a:r>
              <a:rPr lang="en-US" sz="1400" dirty="0">
                <a:solidFill>
                  <a:srgbClr val="222222"/>
                </a:solidFill>
              </a:rPr>
              <a:t> new paper on client to client communications</a:t>
            </a:r>
          </a:p>
          <a:p>
            <a:pPr lvl="1">
              <a:spcBef>
                <a:spcPts val="0"/>
              </a:spcBef>
              <a:buFont typeface="Arial" panose="020B0604020202020204" pitchFamily="34" charset="0"/>
              <a:buChar char="•"/>
            </a:pPr>
            <a:r>
              <a:rPr lang="en-US" sz="1400" dirty="0">
                <a:solidFill>
                  <a:srgbClr val="222222"/>
                </a:solidFill>
              </a:rPr>
              <a:t>Then input on multi-AP systems for consumer use (“home mesh”, not the typical mesh, nor multiple-APs feeding a single STA.  stay tuned for better detail)   (4 contributions).  </a:t>
            </a:r>
            <a:r>
              <a:rPr lang="en-US" sz="1400" dirty="0">
                <a:solidFill>
                  <a:schemeClr val="tx1"/>
                </a:solidFill>
              </a:rPr>
              <a:t>The document is TS 103 754.</a:t>
            </a:r>
          </a:p>
          <a:p>
            <a:pPr lvl="2">
              <a:spcBef>
                <a:spcPts val="0"/>
              </a:spcBef>
              <a:buFont typeface="Arial" panose="020B0604020202020204" pitchFamily="34" charset="0"/>
              <a:buChar char="•"/>
            </a:pPr>
            <a:r>
              <a:rPr lang="en-US" sz="1400" dirty="0">
                <a:solidFill>
                  <a:schemeClr val="tx1"/>
                </a:solidFill>
              </a:rPr>
              <a:t>BRAN is calling the Mesh AP work: "BRAN MAP Performance testing" ("BRAN Multiple Access Points Performance Testing") - WI: DTS/BRAN-230027.  </a:t>
            </a:r>
          </a:p>
          <a:p>
            <a:pPr lvl="1">
              <a:spcBef>
                <a:spcPts val="0"/>
              </a:spcBef>
              <a:buFont typeface="Arial" panose="020B0604020202020204" pitchFamily="34" charset="0"/>
              <a:buChar char="•"/>
            </a:pPr>
            <a:r>
              <a:rPr lang="en-US" sz="1800" i="0" dirty="0">
                <a:solidFill>
                  <a:srgbClr val="222222"/>
                </a:solidFill>
                <a:effectLst/>
              </a:rPr>
              <a:t> </a:t>
            </a:r>
            <a:r>
              <a:rPr lang="en-US" sz="1400" b="1" i="0" dirty="0">
                <a:solidFill>
                  <a:srgbClr val="222222"/>
                </a:solidFill>
                <a:effectLst/>
              </a:rPr>
              <a:t>10jun: </a:t>
            </a:r>
            <a:r>
              <a:rPr lang="en-US" sz="1400" i="0" dirty="0">
                <a:solidFill>
                  <a:srgbClr val="222222"/>
                </a:solidFill>
                <a:effectLst/>
              </a:rPr>
              <a:t>BRAN-EN 303 687 rapporteur's meeting #3 regarding NB FH, meeting t</a:t>
            </a:r>
            <a:r>
              <a:rPr lang="en-US" sz="1400" dirty="0">
                <a:solidFill>
                  <a:schemeClr val="tx1"/>
                </a:solidFill>
              </a:rPr>
              <a:t>omorrow (11jun),  to set up for plenary next week.  6 contributions: </a:t>
            </a:r>
            <a:r>
              <a:rPr lang="en-US" sz="1400" dirty="0">
                <a:solidFill>
                  <a:schemeClr val="tx1"/>
                </a:solidFill>
                <a:hlinkClick r:id="rId8"/>
              </a:rPr>
              <a:t>https://portal.etsi.org/Contribution.aspx?MeetingId=41975</a:t>
            </a:r>
            <a:r>
              <a:rPr lang="en-US" sz="1400" dirty="0">
                <a:solidFill>
                  <a:schemeClr val="tx1"/>
                </a:solidFill>
              </a:rPr>
              <a:t> </a:t>
            </a:r>
          </a:p>
          <a:p>
            <a:pPr lvl="1">
              <a:spcBef>
                <a:spcPts val="0"/>
              </a:spcBef>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EN 301 893 (5 GHz), </a:t>
            </a:r>
            <a:r>
              <a:rPr lang="en-US" sz="1400" dirty="0">
                <a:ea typeface="Calibri" panose="020F0502020204030204" pitchFamily="34" charset="0"/>
                <a:cs typeface="Times New Roman" panose="02020603050405020304" pitchFamily="18" charset="0"/>
              </a:rPr>
              <a:t> </a:t>
            </a:r>
            <a:r>
              <a:rPr lang="en-US" sz="1400" b="0" dirty="0">
                <a:effectLst/>
                <a:ea typeface="Calibri" panose="020F0502020204030204" pitchFamily="34" charset="0"/>
                <a:cs typeface="Times New Roman" panose="02020603050405020304" pitchFamily="18" charset="0"/>
              </a:rPr>
              <a:t>EN 303 687 (6 GHz), User Access Restrictions (UAR), </a:t>
            </a:r>
            <a:r>
              <a:rPr lang="en-US" sz="1400" dirty="0">
                <a:solidFill>
                  <a:schemeClr val="tx1"/>
                </a:solidFill>
              </a:rPr>
              <a:t>Country Determination Capability</a:t>
            </a:r>
            <a:endParaRPr lang="en-US" sz="1400" b="0" dirty="0">
              <a:solidFill>
                <a:schemeClr val="tx1"/>
              </a:solidFill>
              <a:effectLst/>
              <a:ea typeface="Calibri" panose="020F0502020204030204" pitchFamily="34" charset="0"/>
              <a:cs typeface="Times New Roman" panose="02020603050405020304" pitchFamily="18" charset="0"/>
            </a:endParaRPr>
          </a:p>
          <a:p>
            <a:pPr marL="1257300" lvl="3">
              <a:spcBef>
                <a:spcPts val="0"/>
              </a:spcBef>
              <a:spcAft>
                <a:spcPts val="0"/>
              </a:spcAft>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9"/>
              </a:rPr>
              <a:t>&lt;ERM&gt;</a:t>
            </a:r>
            <a:r>
              <a:rPr lang="en-US" sz="1600" b="0" dirty="0"/>
              <a:t> </a:t>
            </a:r>
            <a:r>
              <a:rPr lang="en-US" sz="1600" dirty="0">
                <a:solidFill>
                  <a:schemeClr val="tx1"/>
                </a:solidFill>
              </a:rPr>
              <a:t>next meeting #74b 23jun21-25oct21, correspondence ; #75 26-29oct21</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10"/>
              </a:rPr>
              <a:t>&lt;TG-11&gt;</a:t>
            </a:r>
            <a:r>
              <a:rPr lang="en-US" altLang="en-US" sz="1600" b="0" dirty="0"/>
              <a:t>  </a:t>
            </a:r>
            <a:r>
              <a:rPr lang="en-US" sz="1600" dirty="0">
                <a:solidFill>
                  <a:schemeClr val="tx1"/>
                </a:solidFill>
              </a:rPr>
              <a:t>next meeting #56 17jun21</a:t>
            </a: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0"/>
            <a:ext cx="10972800" cy="5574503"/>
          </a:xfrm>
        </p:spPr>
        <p:txBody>
          <a:bodyPr/>
          <a:lstStyle/>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a:t>
            </a:r>
            <a:r>
              <a:rPr lang="en-US" sz="1800" dirty="0">
                <a:sym typeface="Wingdings" panose="05000000000000000000" pitchFamily="2" charset="2"/>
              </a:rPr>
              <a:t> #89 27Sep-01Oct21</a:t>
            </a:r>
            <a:br>
              <a:rPr lang="en-US" sz="1600" dirty="0">
                <a:solidFill>
                  <a:schemeClr val="tx1"/>
                </a:solidFill>
                <a:effectLst/>
                <a:ea typeface="Times New Roman" panose="02020603050405020304" pitchFamily="18" charset="0"/>
              </a:rPr>
            </a:b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#14 28-29oct21</a:t>
            </a:r>
          </a:p>
          <a:p>
            <a:pPr lvl="1">
              <a:spcBef>
                <a:spcPts val="0"/>
              </a:spcBef>
              <a:spcAft>
                <a:spcPts val="0"/>
              </a:spcAft>
              <a:buFont typeface="Arial" panose="020B0604020202020204" pitchFamily="34" charset="0"/>
              <a:buChar char="•"/>
            </a:pPr>
            <a:r>
              <a:rPr lang="en-US" sz="1600" dirty="0">
                <a:solidFill>
                  <a:schemeClr val="tx1"/>
                </a:solidFill>
              </a:rPr>
              <a:t>nothing was shared.  </a:t>
            </a:r>
          </a:p>
          <a:p>
            <a:pPr lvl="1">
              <a:spcBef>
                <a:spcPts val="0"/>
              </a:spcBef>
              <a:spcAft>
                <a:spcPts val="0"/>
              </a:spcAft>
              <a:buFont typeface="Arial" panose="020B0604020202020204" pitchFamily="34" charset="0"/>
              <a:buChar char="•"/>
            </a:pPr>
            <a:r>
              <a:rPr lang="en-US" sz="1600" b="0" i="0" dirty="0">
                <a:solidFill>
                  <a:schemeClr val="tx1"/>
                </a:solidFill>
                <a:effectLst/>
              </a:rPr>
              <a:t> </a:t>
            </a:r>
            <a:r>
              <a:rPr lang="en-US" sz="1400" b="1" dirty="0">
                <a:solidFill>
                  <a:schemeClr val="tx1"/>
                </a:solidFill>
              </a:rPr>
              <a:t>03jun: </a:t>
            </a:r>
            <a:r>
              <a:rPr lang="en-US" sz="1400" b="0" i="0" dirty="0">
                <a:solidFill>
                  <a:schemeClr val="tx1"/>
                </a:solidFill>
                <a:effectLst/>
              </a:rPr>
              <a:t>The group started its work to further study OOB emissions below 5935 MHz from Very Low Power (VLP) WAS/RLAN devices in the 6 GHz band, to protect CBTC systems that operate in the band 5915-5935 </a:t>
            </a:r>
            <a:r>
              <a:rPr lang="en-US" sz="1400" b="0" i="0" dirty="0" err="1">
                <a:solidFill>
                  <a:schemeClr val="tx1"/>
                </a:solidFill>
                <a:effectLst/>
              </a:rPr>
              <a:t>MHz.</a:t>
            </a:r>
            <a:r>
              <a:rPr lang="en-US" altLang="en-US" sz="1400" dirty="0">
                <a:solidFill>
                  <a:schemeClr val="tx1"/>
                </a:solidFill>
              </a:rPr>
              <a:t>  </a:t>
            </a:r>
            <a:endParaRPr lang="en-US" altLang="en-US" sz="1600" dirty="0">
              <a:solidFill>
                <a:schemeClr val="tx1"/>
              </a:solidFill>
            </a:endParaRPr>
          </a:p>
          <a:p>
            <a:pPr lvl="1">
              <a:spcBef>
                <a:spcPts val="0"/>
              </a:spcBef>
              <a:spcAft>
                <a:spcPts val="0"/>
              </a:spcAft>
              <a:buFont typeface="Arial" panose="020B0604020202020204" pitchFamily="34" charset="0"/>
              <a:buChar char="•"/>
            </a:pPr>
            <a:endParaRPr lang="en-US" alt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6"/>
              </a:rPr>
              <a:t>&lt;WGFM&gt;</a:t>
            </a:r>
            <a:r>
              <a:rPr lang="en-US" altLang="en-US" sz="1600" b="0" dirty="0"/>
              <a:t>  </a:t>
            </a:r>
            <a:r>
              <a:rPr lang="en-US" sz="1800" b="1" dirty="0">
                <a:effectLst/>
                <a:latin typeface="Times New Roman" panose="02020603050405020304" pitchFamily="18" charset="0"/>
                <a:ea typeface="SimSun" panose="02010600030101010101" pitchFamily="2" charset="-122"/>
              </a:rPr>
              <a:t>next call #100, 04-08Oct21</a:t>
            </a:r>
          </a:p>
          <a:p>
            <a:pPr lvl="1">
              <a:spcBef>
                <a:spcPts val="0"/>
              </a:spcBef>
              <a:spcAft>
                <a:spcPts val="0"/>
              </a:spcAft>
              <a:buFont typeface="Arial" panose="020B0604020202020204" pitchFamily="34" charset="0"/>
              <a:buChar char="•"/>
            </a:pPr>
            <a:r>
              <a:rPr lang="en-US" sz="1600" dirty="0">
                <a:solidFill>
                  <a:schemeClr val="tx1"/>
                </a:solidFill>
              </a:rPr>
              <a:t>nothing was shared.  </a:t>
            </a:r>
          </a:p>
          <a:p>
            <a:pPr lvl="1">
              <a:spcBef>
                <a:spcPts val="0"/>
              </a:spcBef>
              <a:spcAft>
                <a:spcPts val="0"/>
              </a:spcAft>
              <a:buFont typeface="Arial" panose="020B0604020202020204" pitchFamily="34" charset="0"/>
              <a:buChar char="•"/>
            </a:pPr>
            <a:r>
              <a:rPr lang="en-US" sz="1200" b="1" dirty="0">
                <a:solidFill>
                  <a:schemeClr val="tx1"/>
                </a:solidFill>
                <a:effectLst/>
              </a:rPr>
              <a:t>03jun: </a:t>
            </a:r>
            <a:r>
              <a:rPr lang="en-US" sz="1200" dirty="0">
                <a:solidFill>
                  <a:schemeClr val="tx1"/>
                </a:solidFill>
                <a:effectLst/>
              </a:rPr>
              <a:t>WGFM approved for public consultation, a new draft ECC Report on 5.8 GHz RLAN and a draft new ECC Report on </a:t>
            </a:r>
            <a:r>
              <a:rPr lang="en-US" sz="1200" dirty="0" err="1">
                <a:solidFill>
                  <a:schemeClr val="tx1"/>
                </a:solidFill>
                <a:effectLst/>
              </a:rPr>
              <a:t>digitising</a:t>
            </a:r>
            <a:r>
              <a:rPr lang="en-US" sz="1200" dirty="0">
                <a:solidFill>
                  <a:schemeClr val="tx1"/>
                </a:solidFill>
                <a:effectLst/>
              </a:rPr>
              <a:t> Maritime VHF communications. The meeting also agreed the public consultation of a new ECC Decision on HD GB-SAR and a new ECC Decision on FSS uplink in Q&amp;V bands. Additionally, there were several amendments agreed for public consultation to Recommendations for SRD and FRMCS.</a:t>
            </a:r>
          </a:p>
          <a:p>
            <a:pPr lvl="2">
              <a:spcBef>
                <a:spcPts val="0"/>
              </a:spcBef>
              <a:spcAft>
                <a:spcPts val="0"/>
              </a:spcAft>
              <a:buFont typeface="Arial" panose="020B0604020202020204" pitchFamily="34" charset="0"/>
              <a:buChar char="•"/>
            </a:pPr>
            <a:r>
              <a:rPr lang="en-US" sz="1200" dirty="0">
                <a:solidFill>
                  <a:schemeClr val="tx1"/>
                </a:solidFill>
                <a:effectLst/>
              </a:rPr>
              <a:t>Approved by WG FM for public consultation;    Draft new ECC Report on RLAN at 5.8 GHz;  		Draft revision of ERC/REC 70-03 Annex – several </a:t>
            </a:r>
          </a:p>
          <a:p>
            <a:pPr lvl="2">
              <a:spcBef>
                <a:spcPts val="0"/>
              </a:spcBef>
              <a:spcAft>
                <a:spcPts val="0"/>
              </a:spcAft>
              <a:buFont typeface="Arial" panose="020B0604020202020204" pitchFamily="34" charset="0"/>
              <a:buChar char="•"/>
            </a:pPr>
            <a:r>
              <a:rPr lang="en-US" sz="1200" dirty="0">
                <a:solidFill>
                  <a:schemeClr val="tx1"/>
                </a:solidFill>
                <a:effectLst/>
              </a:rPr>
              <a:t>To be approved by the ECC for publication;  	 Draft revision of ECC/DEC/(04)08 on RLAN at 5 GHz;  	Draft CEPT Report 79 on RLAN at 5 GHz</a:t>
            </a:r>
          </a:p>
          <a:p>
            <a:pPr lvl="3">
              <a:spcBef>
                <a:spcPts val="0"/>
              </a:spcBef>
              <a:spcAft>
                <a:spcPts val="0"/>
              </a:spcAft>
              <a:buFont typeface="Arial" panose="020B0604020202020204" pitchFamily="34" charset="0"/>
              <a:buChar char="•"/>
            </a:pPr>
            <a:endParaRPr lang="en-US" sz="1000" dirty="0">
              <a:solidFill>
                <a:schemeClr val="tx1"/>
              </a:solidFill>
              <a:highlight>
                <a:srgbClr val="D5F4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#16 12-13Jul21 (provisional)</a:t>
            </a:r>
          </a:p>
          <a:p>
            <a:pPr lvl="1">
              <a:spcBef>
                <a:spcPts val="0"/>
              </a:spcBef>
              <a:buFont typeface="Arial" panose="020B0604020202020204" pitchFamily="34" charset="0"/>
              <a:buChar char="•"/>
            </a:pPr>
            <a:r>
              <a:rPr lang="en-US" sz="1800" dirty="0">
                <a:solidFill>
                  <a:schemeClr val="tx1"/>
                </a:solidFill>
              </a:rPr>
              <a:t>New rapporteur from France, this will affect style and substance. </a:t>
            </a:r>
          </a:p>
          <a:p>
            <a:pPr lvl="2">
              <a:spcBef>
                <a:spcPts val="0"/>
              </a:spcBef>
              <a:buFont typeface="Arial" panose="020B0604020202020204" pitchFamily="34" charset="0"/>
              <a:buChar char="•"/>
            </a:pPr>
            <a:r>
              <a:rPr lang="en-US" sz="1600" dirty="0">
                <a:solidFill>
                  <a:schemeClr val="tx1"/>
                </a:solidFill>
              </a:rPr>
              <a:t>FAUSSURIER Emmanuel via Fm-57 &lt;fm-57@list.cept.org&gt;</a:t>
            </a:r>
          </a:p>
          <a:p>
            <a:pPr lvl="1">
              <a:spcBef>
                <a:spcPts val="0"/>
              </a:spcBef>
              <a:buFont typeface="Arial" panose="020B0604020202020204" pitchFamily="34" charset="0"/>
              <a:buChar char="•"/>
            </a:pPr>
            <a:r>
              <a:rPr lang="en-US" sz="1800" dirty="0">
                <a:solidFill>
                  <a:schemeClr val="tx1"/>
                </a:solidFill>
              </a:rPr>
              <a:t>Side item UK is out now and FM57 (and other groups) working through that. </a:t>
            </a:r>
          </a:p>
          <a:p>
            <a:pPr marL="457200" lvl="1"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37848"/>
            <a:ext cx="10820400" cy="5439152"/>
          </a:xfrm>
        </p:spPr>
        <p:txBody>
          <a:bodyPr/>
          <a:lstStyle/>
          <a:p>
            <a:pPr marL="0" marR="0">
              <a:spcBef>
                <a:spcPts val="0"/>
              </a:spcBef>
              <a:spcAft>
                <a:spcPts val="0"/>
              </a:spcAft>
              <a:buFont typeface="Arial" panose="020B0604020202020204" pitchFamily="34" charset="0"/>
              <a:buChar char="•"/>
            </a:pPr>
            <a:r>
              <a:rPr lang="en-US" sz="1600" u="none" strike="noStrike" baseline="0" dirty="0">
                <a:solidFill>
                  <a:schemeClr val="tx1"/>
                </a:solidFill>
              </a:rPr>
              <a:t>Saudi Arabia – CITC -  </a:t>
            </a:r>
            <a:r>
              <a:rPr lang="en-US" sz="1600" dirty="0">
                <a:effectLst/>
                <a:ea typeface="Calibri" panose="020F0502020204030204" pitchFamily="34" charset="0"/>
              </a:rPr>
              <a:t>here is the consultation, 21/0074, we were watching out for </a:t>
            </a:r>
          </a:p>
          <a:p>
            <a:pPr marL="400050" lvl="1">
              <a:spcBef>
                <a:spcPts val="0"/>
              </a:spcBef>
              <a:spcAft>
                <a:spcPts val="0"/>
              </a:spcAft>
              <a:buFont typeface="Arial" panose="020B0604020202020204" pitchFamily="34" charset="0"/>
              <a:buChar char="•"/>
            </a:pPr>
            <a:r>
              <a:rPr lang="en-US" sz="1400" b="0" dirty="0">
                <a:ea typeface="Calibri" panose="020F0502020204030204" pitchFamily="34" charset="0"/>
              </a:rPr>
              <a:t>CITC</a:t>
            </a:r>
            <a:r>
              <a:rPr lang="en-US" sz="1400" b="0" dirty="0">
                <a:effectLst/>
                <a:ea typeface="Calibri" panose="020F0502020204030204" pitchFamily="34" charset="0"/>
              </a:rPr>
              <a:t> web site:  </a:t>
            </a:r>
            <a:r>
              <a:rPr lang="en-US" sz="1400" b="0" u="sng" dirty="0">
                <a:solidFill>
                  <a:srgbClr val="0000FF"/>
                </a:solidFill>
                <a:effectLst/>
                <a:ea typeface="Calibri" panose="020F0502020204030204" pitchFamily="34" charset="0"/>
                <a:hlinkClick r:id="rId3"/>
              </a:rPr>
              <a:t>https://www.citc.gov.sa/en/new/publicConsultation/Pages/144207.aspx</a:t>
            </a:r>
            <a:r>
              <a:rPr lang="en-US" sz="1400" b="0" dirty="0">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400" b="0" dirty="0">
                <a:effectLst/>
                <a:ea typeface="Calibri" panose="020F0502020204030204" pitchFamily="34" charset="0"/>
              </a:rPr>
              <a:t>mentor:   </a:t>
            </a:r>
            <a:r>
              <a:rPr lang="en-US" sz="1400" b="0" u="sng" dirty="0">
                <a:solidFill>
                  <a:srgbClr val="0000FF"/>
                </a:solidFill>
                <a:effectLst/>
                <a:ea typeface="Calibri" panose="020F0502020204030204" pitchFamily="34" charset="0"/>
                <a:hlinkClick r:id="rId4"/>
              </a:rPr>
              <a:t>https://mentor.ieee.org/802.18/dcn/21/18-21-0074-00-0000-saudi-arabia-radio-spectrum-allocation-and-use-regulation-for-wlan-applications.docx</a:t>
            </a:r>
            <a:endParaRPr lang="en-US" sz="1400" u="sng" dirty="0">
              <a:solidFill>
                <a:srgbClr val="0000FF"/>
              </a:solidFill>
              <a:ea typeface="Calibri" panose="020F0502020204030204" pitchFamily="34" charset="0"/>
            </a:endParaRPr>
          </a:p>
          <a:p>
            <a:pPr marL="400050" lvl="1">
              <a:spcBef>
                <a:spcPts val="0"/>
              </a:spcBef>
              <a:spcAft>
                <a:spcPts val="0"/>
              </a:spcAft>
              <a:buFont typeface="Arial" panose="020B0604020202020204" pitchFamily="34" charset="0"/>
              <a:buChar char="•"/>
            </a:pPr>
            <a:r>
              <a:rPr lang="en-US" sz="1600" b="1" dirty="0">
                <a:effectLst/>
                <a:latin typeface="Times New Roman" panose="02020603050405020304" pitchFamily="18" charset="0"/>
                <a:ea typeface="SimSun" panose="02010600030101010101" pitchFamily="2" charset="-122"/>
              </a:rPr>
              <a:t>Views/comments can be submitted by 07aug21</a:t>
            </a:r>
            <a:r>
              <a:rPr lang="en-US" sz="1600" dirty="0">
                <a:effectLst/>
                <a:latin typeface="Times New Roman" panose="02020603050405020304" pitchFamily="18" charset="0"/>
                <a:ea typeface="SimSun" panose="02010600030101010101" pitchFamily="2" charset="-122"/>
              </a:rPr>
              <a:t> to (</a:t>
            </a:r>
            <a:r>
              <a:rPr lang="en-US" sz="1600" u="sng" dirty="0">
                <a:solidFill>
                  <a:srgbClr val="0000FF"/>
                </a:solidFill>
                <a:effectLst/>
                <a:latin typeface="Times New Roman" panose="02020603050405020304" pitchFamily="18" charset="0"/>
                <a:ea typeface="SimSun" panose="02010600030101010101" pitchFamily="2" charset="-122"/>
                <a:hlinkClick r:id="rId5"/>
              </a:rPr>
              <a:t>Spectrum.Strategy@citc.gov.sa</a:t>
            </a:r>
            <a:r>
              <a:rPr lang="en-US" sz="1600" dirty="0">
                <a:effectLst/>
                <a:latin typeface="Times New Roman" panose="02020603050405020304" pitchFamily="18" charset="0"/>
                <a:ea typeface="SimSun" panose="02010600030101010101" pitchFamily="2" charset="-122"/>
              </a:rPr>
              <a:t>).</a:t>
            </a:r>
          </a:p>
          <a:p>
            <a:pPr marL="800100" lvl="2">
              <a:spcBef>
                <a:spcPts val="0"/>
              </a:spcBef>
              <a:spcAft>
                <a:spcPts val="0"/>
              </a:spcAft>
              <a:buFont typeface="Arial" panose="020B0604020202020204" pitchFamily="34" charset="0"/>
              <a:buChar char="•"/>
            </a:pPr>
            <a:r>
              <a:rPr lang="en-US" sz="1400" dirty="0">
                <a:solidFill>
                  <a:schemeClr val="tx1"/>
                </a:solidFill>
                <a:effectLst/>
                <a:ea typeface="Calibri" panose="020F0502020204030204" pitchFamily="34" charset="0"/>
              </a:rPr>
              <a:t>The Communications and Information Technology Commission (CITC) published a public consultation on “Radio Spectrum Allocation and Use Regulation for WLAN Applications”.</a:t>
            </a:r>
          </a:p>
          <a:p>
            <a:pPr marL="800100" lvl="2">
              <a:spcBef>
                <a:spcPts val="0"/>
              </a:spcBef>
              <a:spcAft>
                <a:spcPts val="0"/>
              </a:spcAft>
              <a:buFont typeface="Arial" panose="020B0604020202020204" pitchFamily="34" charset="0"/>
              <a:buChar char="•"/>
            </a:pPr>
            <a:r>
              <a:rPr lang="en-US" sz="1400" dirty="0">
                <a:solidFill>
                  <a:schemeClr val="tx1"/>
                </a:solidFill>
                <a:effectLst/>
                <a:ea typeface="Calibri" panose="020F0502020204030204" pitchFamily="34" charset="0"/>
              </a:rPr>
              <a:t>The document introduces updates to the allocation and use regulations of the WLAN frequency bands in Saudi Arabia and identifies new spectrum for the use of WLAN applications in (6) and (60) GHz bands. These updates aim to enable the latest wireless technologies in the Kingdom which include the sixth generation of Wi-Fi technologies (</a:t>
            </a:r>
            <a:r>
              <a:rPr lang="en-US" sz="1400" dirty="0" err="1">
                <a:solidFill>
                  <a:schemeClr val="tx1"/>
                </a:solidFill>
                <a:effectLst/>
                <a:ea typeface="Calibri" panose="020F0502020204030204" pitchFamily="34" charset="0"/>
              </a:rPr>
              <a:t>WiFi</a:t>
            </a:r>
            <a:r>
              <a:rPr lang="en-US" sz="1400" dirty="0">
                <a:solidFill>
                  <a:schemeClr val="tx1"/>
                </a:solidFill>
                <a:effectLst/>
                <a:ea typeface="Calibri" panose="020F0502020204030204" pitchFamily="34" charset="0"/>
              </a:rPr>
              <a:t> - 6e), </a:t>
            </a:r>
            <a:r>
              <a:rPr lang="en-US" sz="1400" dirty="0" err="1">
                <a:solidFill>
                  <a:schemeClr val="tx1"/>
                </a:solidFill>
                <a:effectLst/>
                <a:ea typeface="Calibri" panose="020F0502020204030204" pitchFamily="34" charset="0"/>
              </a:rPr>
              <a:t>WiGig</a:t>
            </a:r>
            <a:r>
              <a:rPr lang="en-US" sz="1400" dirty="0">
                <a:solidFill>
                  <a:schemeClr val="tx1"/>
                </a:solidFill>
                <a:effectLst/>
                <a:ea typeface="Calibri" panose="020F0502020204030204" pitchFamily="34" charset="0"/>
              </a:rPr>
              <a:t> technology, virtual and augmented reality (VR / AR) and Internet of Things (IoT).</a:t>
            </a:r>
            <a:endParaRPr lang="en-US" sz="1400" dirty="0">
              <a:effectLst/>
              <a:ea typeface="Calibri" panose="020F0502020204030204" pitchFamily="34" charset="0"/>
              <a:cs typeface="Times New Roman" panose="02020603050405020304" pitchFamily="18" charset="0"/>
            </a:endParaRPr>
          </a:p>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Mexico consultation has delayed the close, either a 10,  20 or 30 days.  30 days would be 05August.</a:t>
            </a:r>
          </a:p>
          <a:p>
            <a:pPr marL="400050" lvl="1">
              <a:spcBef>
                <a:spcPts val="0"/>
              </a:spcBef>
              <a:spcAft>
                <a:spcPts val="0"/>
              </a:spcAft>
              <a:buFont typeface="Arial" panose="020B0604020202020204" pitchFamily="34" charset="0"/>
              <a:buChar char="•"/>
            </a:pPr>
            <a:r>
              <a:rPr lang="en-US" sz="1400" b="0" u="none" strike="noStrike" baseline="0" dirty="0">
                <a:solidFill>
                  <a:schemeClr val="tx1"/>
                </a:solidFill>
              </a:rPr>
              <a:t>Mexico – IFT – </a:t>
            </a:r>
            <a:r>
              <a:rPr lang="en-US" sz="1400" b="0" i="0" dirty="0">
                <a:solidFill>
                  <a:srgbClr val="000000"/>
                </a:solidFill>
                <a:effectLst/>
              </a:rPr>
              <a:t>Public Consultation on the Preliminary Draft Agreement whereby which the plenary of the Federal Telecommunications Institute classifies the frequency band 5925-7125 MHz as a free spectrum and issues the technical operating conditions of the band</a:t>
            </a:r>
            <a:endParaRPr lang="en-US" sz="1400" b="0" i="0" dirty="0">
              <a:solidFill>
                <a:srgbClr val="2F5496"/>
              </a:solidFill>
              <a:effectLst/>
            </a:endParaRPr>
          </a:p>
          <a:p>
            <a:pPr lvl="1">
              <a:spcBef>
                <a:spcPts val="0"/>
              </a:spcBef>
              <a:spcAft>
                <a:spcPts val="0"/>
              </a:spcAft>
              <a:buFont typeface="Arial" panose="020B0604020202020204" pitchFamily="34" charset="0"/>
              <a:buChar char="•"/>
              <a:tabLst>
                <a:tab pos="457200" algn="l"/>
              </a:tabLst>
            </a:pPr>
            <a:r>
              <a:rPr lang="en-US" sz="1400" dirty="0">
                <a:solidFill>
                  <a:schemeClr val="tx1"/>
                </a:solidFill>
              </a:rPr>
              <a:t>Rules for LPI over 1200MHz; VLP is also across the 1200 MHz, not like USA. </a:t>
            </a:r>
          </a:p>
          <a:p>
            <a:pPr lvl="1">
              <a:spcBef>
                <a:spcPts val="0"/>
              </a:spcBef>
              <a:spcAft>
                <a:spcPts val="0"/>
              </a:spcAft>
              <a:buFont typeface="Arial" panose="020B0604020202020204" pitchFamily="34" charset="0"/>
              <a:buChar char="•"/>
              <a:tabLst>
                <a:tab pos="457200" algn="l"/>
              </a:tabLst>
            </a:pPr>
            <a:r>
              <a:rPr lang="en-US" sz="1400" b="0" i="0" dirty="0">
                <a:solidFill>
                  <a:srgbClr val="222222"/>
                </a:solidFill>
                <a:effectLst/>
              </a:rPr>
              <a:t>Link to Mexico IFC website announcement and document links: (in Spanish).  Was to close 24 June. </a:t>
            </a:r>
          </a:p>
          <a:p>
            <a:pPr lvl="1">
              <a:spcBef>
                <a:spcPts val="0"/>
              </a:spcBef>
              <a:spcAft>
                <a:spcPts val="0"/>
              </a:spcAft>
              <a:buFont typeface="Arial" panose="020B0604020202020204" pitchFamily="34" charset="0"/>
              <a:buChar char="•"/>
              <a:tabLst>
                <a:tab pos="457200" algn="l"/>
              </a:tabLst>
            </a:pPr>
            <a:r>
              <a:rPr lang="en-US" sz="1400" b="0" i="0" dirty="0">
                <a:solidFill>
                  <a:srgbClr val="1155CC"/>
                </a:solidFill>
                <a:effectLst/>
                <a:hlinkClick r:id="rId6"/>
              </a:rPr>
              <a:t>Consulta </a:t>
            </a:r>
            <a:r>
              <a:rPr lang="en-US" sz="1400" b="0" i="0" dirty="0" err="1">
                <a:solidFill>
                  <a:srgbClr val="1155CC"/>
                </a:solidFill>
                <a:effectLst/>
                <a:hlinkClick r:id="rId6"/>
              </a:rPr>
              <a:t>Pública</a:t>
            </a:r>
            <a:r>
              <a:rPr lang="en-US" sz="1400" b="0" i="0" dirty="0">
                <a:solidFill>
                  <a:srgbClr val="1155CC"/>
                </a:solidFill>
                <a:effectLst/>
                <a:hlinkClick r:id="rId6"/>
              </a:rPr>
              <a:t> </a:t>
            </a:r>
            <a:r>
              <a:rPr lang="en-US" sz="1400" b="0" i="0" dirty="0" err="1">
                <a:solidFill>
                  <a:srgbClr val="1155CC"/>
                </a:solidFill>
                <a:effectLst/>
                <a:hlinkClick r:id="rId6"/>
              </a:rPr>
              <a:t>sobre</a:t>
            </a:r>
            <a:r>
              <a:rPr lang="en-US" sz="1400" b="0" i="0" dirty="0">
                <a:solidFill>
                  <a:srgbClr val="1155CC"/>
                </a:solidFill>
                <a:effectLst/>
                <a:hlinkClick r:id="rId6"/>
              </a:rPr>
              <a:t> </a:t>
            </a:r>
            <a:r>
              <a:rPr lang="en-US" sz="1400" b="0" i="0" dirty="0" err="1">
                <a:solidFill>
                  <a:srgbClr val="1155CC"/>
                </a:solidFill>
                <a:effectLst/>
                <a:hlinkClick r:id="rId6"/>
              </a:rPr>
              <a:t>el</a:t>
            </a:r>
            <a:r>
              <a:rPr lang="en-US" sz="1400" b="0" i="0" dirty="0">
                <a:solidFill>
                  <a:srgbClr val="1155CC"/>
                </a:solidFill>
                <a:effectLst/>
                <a:hlinkClick r:id="rId6"/>
              </a:rPr>
              <a:t> </a:t>
            </a:r>
            <a:r>
              <a:rPr lang="en-US" sz="1400" b="0" i="0" dirty="0" err="1">
                <a:solidFill>
                  <a:srgbClr val="1155CC"/>
                </a:solidFill>
                <a:effectLst/>
                <a:hlinkClick r:id="rId6"/>
              </a:rPr>
              <a:t>Anteproyecto</a:t>
            </a:r>
            <a:r>
              <a:rPr lang="en-US" sz="1400" b="0" i="0" dirty="0">
                <a:solidFill>
                  <a:srgbClr val="1155CC"/>
                </a:solidFill>
                <a:effectLst/>
                <a:hlinkClick r:id="rId6"/>
              </a:rPr>
              <a:t> de </a:t>
            </a:r>
            <a:r>
              <a:rPr lang="en-US" sz="1400" b="0" i="0" dirty="0" err="1">
                <a:solidFill>
                  <a:srgbClr val="1155CC"/>
                </a:solidFill>
                <a:effectLst/>
                <a:hlinkClick r:id="rId6"/>
              </a:rPr>
              <a:t>Acuerdo</a:t>
            </a:r>
            <a:r>
              <a:rPr lang="en-US" sz="1400" b="0" i="0" dirty="0">
                <a:solidFill>
                  <a:srgbClr val="1155CC"/>
                </a:solidFill>
                <a:effectLst/>
                <a:hlinkClick r:id="rId6"/>
              </a:rPr>
              <a:t> </a:t>
            </a:r>
            <a:r>
              <a:rPr lang="en-US" sz="1400" b="0" i="0" dirty="0" err="1">
                <a:solidFill>
                  <a:srgbClr val="1155CC"/>
                </a:solidFill>
                <a:effectLst/>
                <a:hlinkClick r:id="rId6"/>
              </a:rPr>
              <a:t>mediante</a:t>
            </a:r>
            <a:r>
              <a:rPr lang="en-US" sz="1400" b="0" i="0" dirty="0">
                <a:solidFill>
                  <a:srgbClr val="1155CC"/>
                </a:solidFill>
                <a:effectLst/>
                <a:hlinkClick r:id="rId6"/>
              </a:rPr>
              <a:t> </a:t>
            </a:r>
            <a:r>
              <a:rPr lang="en-US" sz="1400" b="0" i="0" dirty="0" err="1">
                <a:solidFill>
                  <a:srgbClr val="1155CC"/>
                </a:solidFill>
                <a:effectLst/>
                <a:hlinkClick r:id="rId6"/>
              </a:rPr>
              <a:t>el</a:t>
            </a:r>
            <a:r>
              <a:rPr lang="en-US" sz="1400" b="0" i="0" dirty="0">
                <a:solidFill>
                  <a:srgbClr val="1155CC"/>
                </a:solidFill>
                <a:effectLst/>
                <a:hlinkClick r:id="rId6"/>
              </a:rPr>
              <a:t> </a:t>
            </a:r>
            <a:r>
              <a:rPr lang="en-US" sz="1400" b="0" i="0" dirty="0" err="1">
                <a:solidFill>
                  <a:srgbClr val="1155CC"/>
                </a:solidFill>
                <a:effectLst/>
                <a:hlinkClick r:id="rId6"/>
              </a:rPr>
              <a:t>cual</a:t>
            </a:r>
            <a:r>
              <a:rPr lang="en-US" sz="1400" b="0" i="0" dirty="0">
                <a:solidFill>
                  <a:srgbClr val="1155CC"/>
                </a:solidFill>
                <a:effectLst/>
                <a:hlinkClick r:id="rId6"/>
              </a:rPr>
              <a:t> </a:t>
            </a:r>
            <a:r>
              <a:rPr lang="en-US" sz="1400" b="0" i="0" dirty="0" err="1">
                <a:solidFill>
                  <a:srgbClr val="1155CC"/>
                </a:solidFill>
                <a:effectLst/>
                <a:hlinkClick r:id="rId6"/>
              </a:rPr>
              <a:t>el</a:t>
            </a:r>
            <a:r>
              <a:rPr lang="en-US" sz="1400" b="0" i="0" dirty="0">
                <a:solidFill>
                  <a:srgbClr val="1155CC"/>
                </a:solidFill>
                <a:effectLst/>
                <a:hlinkClick r:id="rId6"/>
              </a:rPr>
              <a:t> </a:t>
            </a:r>
            <a:r>
              <a:rPr lang="en-US" sz="1400" b="0" i="0" dirty="0" err="1">
                <a:solidFill>
                  <a:srgbClr val="1155CC"/>
                </a:solidFill>
                <a:effectLst/>
                <a:hlinkClick r:id="rId6"/>
              </a:rPr>
              <a:t>Pleno</a:t>
            </a:r>
            <a:r>
              <a:rPr lang="en-US" sz="1400" b="0" i="0" dirty="0">
                <a:solidFill>
                  <a:srgbClr val="1155CC"/>
                </a:solidFill>
                <a:effectLst/>
                <a:hlinkClick r:id="rId6"/>
              </a:rPr>
              <a:t> del Instituto Federal de </a:t>
            </a:r>
            <a:r>
              <a:rPr lang="en-US" sz="1400" b="0" i="0" dirty="0" err="1">
                <a:solidFill>
                  <a:srgbClr val="1155CC"/>
                </a:solidFill>
                <a:effectLst/>
                <a:hlinkClick r:id="rId6"/>
              </a:rPr>
              <a:t>Telecomunicaciones</a:t>
            </a:r>
            <a:r>
              <a:rPr lang="en-US" sz="1400" b="0" i="0" dirty="0">
                <a:solidFill>
                  <a:srgbClr val="1155CC"/>
                </a:solidFill>
                <a:effectLst/>
                <a:hlinkClick r:id="rId6"/>
              </a:rPr>
              <a:t> </a:t>
            </a:r>
            <a:r>
              <a:rPr lang="en-US" sz="1400" b="0" i="0" dirty="0" err="1">
                <a:solidFill>
                  <a:srgbClr val="1155CC"/>
                </a:solidFill>
                <a:effectLst/>
                <a:hlinkClick r:id="rId6"/>
              </a:rPr>
              <a:t>clasifica</a:t>
            </a:r>
            <a:r>
              <a:rPr lang="en-US" sz="1400" b="0" i="0" dirty="0">
                <a:solidFill>
                  <a:srgbClr val="1155CC"/>
                </a:solidFill>
                <a:effectLst/>
                <a:hlinkClick r:id="rId6"/>
              </a:rPr>
              <a:t> la </a:t>
            </a:r>
            <a:r>
              <a:rPr lang="en-US" sz="1400" b="0" i="0" dirty="0" err="1">
                <a:solidFill>
                  <a:srgbClr val="1155CC"/>
                </a:solidFill>
                <a:effectLst/>
                <a:hlinkClick r:id="rId6"/>
              </a:rPr>
              <a:t>banda</a:t>
            </a:r>
            <a:r>
              <a:rPr lang="en-US" sz="1400" b="0" i="0" dirty="0">
                <a:solidFill>
                  <a:srgbClr val="1155CC"/>
                </a:solidFill>
                <a:effectLst/>
                <a:hlinkClick r:id="rId6"/>
              </a:rPr>
              <a:t> de </a:t>
            </a:r>
            <a:r>
              <a:rPr lang="en-US" sz="1400" b="0" i="0" dirty="0" err="1">
                <a:solidFill>
                  <a:srgbClr val="1155CC"/>
                </a:solidFill>
                <a:effectLst/>
                <a:hlinkClick r:id="rId6"/>
              </a:rPr>
              <a:t>frecuencias</a:t>
            </a:r>
            <a:r>
              <a:rPr lang="en-US" sz="1400" b="0" i="0" dirty="0">
                <a:solidFill>
                  <a:srgbClr val="1155CC"/>
                </a:solidFill>
                <a:effectLst/>
                <a:hlinkClick r:id="rId6"/>
              </a:rPr>
              <a:t> 5925-7125 MHz </a:t>
            </a:r>
            <a:r>
              <a:rPr lang="en-US" sz="1400" b="0" i="0" dirty="0" err="1">
                <a:solidFill>
                  <a:srgbClr val="1155CC"/>
                </a:solidFill>
                <a:effectLst/>
                <a:hlinkClick r:id="rId6"/>
              </a:rPr>
              <a:t>como</a:t>
            </a:r>
            <a:r>
              <a:rPr lang="en-US" sz="1400" b="0" i="0" dirty="0">
                <a:solidFill>
                  <a:srgbClr val="1155CC"/>
                </a:solidFill>
                <a:effectLst/>
                <a:hlinkClick r:id="rId6"/>
              </a:rPr>
              <a:t> </a:t>
            </a:r>
            <a:r>
              <a:rPr lang="en-US" sz="1400" b="0" i="0" dirty="0" err="1">
                <a:solidFill>
                  <a:srgbClr val="1155CC"/>
                </a:solidFill>
                <a:effectLst/>
                <a:hlinkClick r:id="rId6"/>
              </a:rPr>
              <a:t>espectro</a:t>
            </a:r>
            <a:r>
              <a:rPr lang="en-US" sz="1400" b="0" i="0" dirty="0">
                <a:solidFill>
                  <a:srgbClr val="1155CC"/>
                </a:solidFill>
                <a:effectLst/>
                <a:hlinkClick r:id="rId6"/>
              </a:rPr>
              <a:t> libre y </a:t>
            </a:r>
            <a:r>
              <a:rPr lang="en-US" sz="1400" b="0" i="0" dirty="0" err="1">
                <a:solidFill>
                  <a:srgbClr val="1155CC"/>
                </a:solidFill>
                <a:effectLst/>
                <a:hlinkClick r:id="rId6"/>
              </a:rPr>
              <a:t>emite</a:t>
            </a:r>
            <a:r>
              <a:rPr lang="en-US" sz="1400" b="0" i="0" dirty="0">
                <a:solidFill>
                  <a:srgbClr val="1155CC"/>
                </a:solidFill>
                <a:effectLst/>
                <a:hlinkClick r:id="rId6"/>
              </a:rPr>
              <a:t> las </a:t>
            </a:r>
            <a:r>
              <a:rPr lang="en-US" sz="1400" b="0" i="0" dirty="0" err="1">
                <a:solidFill>
                  <a:srgbClr val="1155CC"/>
                </a:solidFill>
                <a:effectLst/>
                <a:hlinkClick r:id="rId6"/>
              </a:rPr>
              <a:t>condiciones</a:t>
            </a:r>
            <a:r>
              <a:rPr lang="en-US" sz="1400" b="0" i="0" dirty="0">
                <a:solidFill>
                  <a:srgbClr val="1155CC"/>
                </a:solidFill>
                <a:effectLst/>
                <a:hlinkClick r:id="rId6"/>
              </a:rPr>
              <a:t> </a:t>
            </a:r>
            <a:r>
              <a:rPr lang="en-US" sz="1400" b="0" i="0" dirty="0" err="1">
                <a:solidFill>
                  <a:srgbClr val="1155CC"/>
                </a:solidFill>
                <a:effectLst/>
                <a:hlinkClick r:id="rId6"/>
              </a:rPr>
              <a:t>técnicas</a:t>
            </a:r>
            <a:r>
              <a:rPr lang="en-US" sz="1400" b="0" i="0" dirty="0">
                <a:solidFill>
                  <a:srgbClr val="1155CC"/>
                </a:solidFill>
                <a:effectLst/>
                <a:hlinkClick r:id="rId6"/>
              </a:rPr>
              <a:t> de </a:t>
            </a:r>
            <a:r>
              <a:rPr lang="en-US" sz="1400" b="0" i="0" dirty="0" err="1">
                <a:solidFill>
                  <a:srgbClr val="1155CC"/>
                </a:solidFill>
                <a:effectLst/>
                <a:hlinkClick r:id="rId6"/>
              </a:rPr>
              <a:t>operación</a:t>
            </a:r>
            <a:r>
              <a:rPr lang="en-US" sz="1400" b="0" i="0" dirty="0">
                <a:solidFill>
                  <a:srgbClr val="1155CC"/>
                </a:solidFill>
                <a:effectLst/>
                <a:hlinkClick r:id="rId6"/>
              </a:rPr>
              <a:t> de la </a:t>
            </a:r>
            <a:r>
              <a:rPr lang="en-US" sz="1400" b="0" i="0" dirty="0" err="1">
                <a:solidFill>
                  <a:srgbClr val="1155CC"/>
                </a:solidFill>
                <a:effectLst/>
                <a:hlinkClick r:id="rId6"/>
              </a:rPr>
              <a:t>banda</a:t>
            </a:r>
            <a:r>
              <a:rPr lang="en-US" sz="1400" b="0" i="0" dirty="0">
                <a:solidFill>
                  <a:srgbClr val="1155CC"/>
                </a:solidFill>
                <a:effectLst/>
                <a:hlinkClick r:id="rId6"/>
              </a:rPr>
              <a:t> | Instituto Federal de </a:t>
            </a:r>
            <a:r>
              <a:rPr lang="en-US" sz="1400" b="0" i="0" dirty="0" err="1">
                <a:solidFill>
                  <a:srgbClr val="1155CC"/>
                </a:solidFill>
                <a:effectLst/>
                <a:hlinkClick r:id="rId6"/>
              </a:rPr>
              <a:t>Telecomunicaciones</a:t>
            </a:r>
            <a:r>
              <a:rPr lang="en-US" sz="1400" b="0" i="0" dirty="0">
                <a:solidFill>
                  <a:srgbClr val="1155CC"/>
                </a:solidFill>
                <a:effectLst/>
                <a:hlinkClick r:id="rId6"/>
              </a:rPr>
              <a:t> – IFT</a:t>
            </a:r>
            <a:endParaRPr lang="en-US" sz="1400" b="0" i="0" dirty="0">
              <a:solidFill>
                <a:srgbClr val="1155CC"/>
              </a:solidFill>
              <a:effectLst/>
            </a:endParaRPr>
          </a:p>
          <a:p>
            <a:pPr lvl="1">
              <a:spcBef>
                <a:spcPts val="0"/>
              </a:spcBef>
              <a:spcAft>
                <a:spcPts val="0"/>
              </a:spcAft>
              <a:buFont typeface="Arial" panose="020B0604020202020204" pitchFamily="34" charset="0"/>
              <a:buChar char="•"/>
              <a:tabLst>
                <a:tab pos="457200" algn="l"/>
              </a:tabLst>
            </a:pPr>
            <a:endParaRPr lang="en-US" sz="1400" dirty="0">
              <a:solidFill>
                <a:srgbClr val="1155CC"/>
              </a:solidFill>
            </a:endParaRPr>
          </a:p>
          <a:p>
            <a:pPr>
              <a:spcBef>
                <a:spcPts val="0"/>
              </a:spcBef>
              <a:spcAft>
                <a:spcPts val="0"/>
              </a:spcAft>
              <a:buFont typeface="Arial" panose="020B0604020202020204" pitchFamily="34" charset="0"/>
              <a:buChar char="•"/>
              <a:tabLst>
                <a:tab pos="457200" algn="l"/>
              </a:tabLst>
            </a:pPr>
            <a:r>
              <a:rPr lang="en-US" sz="1800" b="0" i="0" dirty="0">
                <a:solidFill>
                  <a:schemeClr val="tx1"/>
                </a:solidFill>
                <a:effectLst/>
              </a:rPr>
              <a:t>Next week (24</a:t>
            </a:r>
            <a:r>
              <a:rPr lang="en-US" sz="1800" b="0" i="0" baseline="30000" dirty="0">
                <a:solidFill>
                  <a:schemeClr val="tx1"/>
                </a:solidFill>
                <a:effectLst/>
              </a:rPr>
              <a:t>th</a:t>
            </a:r>
            <a:r>
              <a:rPr lang="en-US" sz="1800" b="0" i="0" dirty="0">
                <a:solidFill>
                  <a:schemeClr val="tx1"/>
                </a:solidFill>
                <a:effectLst/>
              </a:rPr>
              <a:t>) may have more on Mexico. and what the delay will be, they are to decide on the 23</a:t>
            </a:r>
            <a:r>
              <a:rPr lang="en-US" sz="1800" b="0" i="0" baseline="30000" dirty="0">
                <a:solidFill>
                  <a:schemeClr val="tx1"/>
                </a:solidFill>
                <a:effectLst/>
              </a:rPr>
              <a:t>rd</a:t>
            </a:r>
            <a:r>
              <a:rPr lang="en-US" sz="1800" b="0" i="0" dirty="0">
                <a:solidFill>
                  <a:schemeClr val="tx1"/>
                </a:solidFill>
                <a:effectLst/>
              </a:rPr>
              <a:t>. </a:t>
            </a:r>
          </a:p>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037848"/>
            <a:ext cx="10820400" cy="5439152"/>
          </a:xfrm>
        </p:spPr>
        <p:txBody>
          <a:bodyPr/>
          <a:lstStyle/>
          <a:p>
            <a:pPr>
              <a:spcBef>
                <a:spcPts val="0"/>
              </a:spcBef>
              <a:spcAft>
                <a:spcPts val="0"/>
              </a:spcAft>
              <a:buFont typeface="Arial" panose="020B0604020202020204" pitchFamily="34" charset="0"/>
              <a:buChar char="•"/>
              <a:tabLst>
                <a:tab pos="457200" algn="l"/>
              </a:tabLst>
            </a:pPr>
            <a:r>
              <a:rPr lang="en-US" sz="1800" u="none" strike="noStrike" baseline="0" dirty="0">
                <a:solidFill>
                  <a:schemeClr val="tx1"/>
                </a:solidFill>
              </a:rPr>
              <a:t>Reminders from before: </a:t>
            </a:r>
          </a:p>
          <a:p>
            <a:pPr lvl="1">
              <a:buFont typeface="Arial" panose="020B0604020202020204" pitchFamily="34" charset="0"/>
              <a:buChar char="•"/>
            </a:pPr>
            <a:r>
              <a:rPr lang="en-US" sz="1400" b="0" u="none" strike="noStrike" baseline="0" dirty="0">
                <a:solidFill>
                  <a:schemeClr val="tx1"/>
                </a:solidFill>
              </a:rPr>
              <a:t>NZ – RSM – </a:t>
            </a:r>
            <a:r>
              <a:rPr lang="en-US" sz="1400" b="0" dirty="0"/>
              <a:t>has</a:t>
            </a:r>
            <a:r>
              <a:rPr lang="en-US" sz="1400" b="0" i="0" u="none" strike="noStrike" baseline="0" dirty="0">
                <a:solidFill>
                  <a:srgbClr val="000000"/>
                </a:solidFill>
              </a:rPr>
              <a:t> a consultation regarding their spectrum plan for future use of 5925 - 7125 MHz </a:t>
            </a:r>
            <a:r>
              <a:rPr lang="en-US" sz="1400" b="0" u="none" strike="noStrike" baseline="0" dirty="0">
                <a:solidFill>
                  <a:schemeClr val="tx1"/>
                </a:solidFill>
              </a:rPr>
              <a:t> </a:t>
            </a:r>
            <a:endParaRPr lang="en-US" sz="1400" dirty="0">
              <a:solidFill>
                <a:schemeClr val="tx1"/>
              </a:solidFill>
            </a:endParaRPr>
          </a:p>
          <a:p>
            <a:pPr lvl="2">
              <a:buFont typeface="Arial" panose="020B0604020202020204" pitchFamily="34" charset="0"/>
              <a:buChar char="•"/>
            </a:pPr>
            <a:r>
              <a:rPr lang="en-US" sz="1400" dirty="0">
                <a:solidFill>
                  <a:schemeClr val="tx1"/>
                </a:solidFill>
                <a:hlinkClick r:id="rId3"/>
              </a:rPr>
              <a:t>https://www.rsm.govt.nz/projects-and-auctions/consultations/planning-for-wlan-use-in-the-6-ghz-band/</a:t>
            </a:r>
            <a:r>
              <a:rPr lang="en-US" sz="1400" dirty="0">
                <a:solidFill>
                  <a:schemeClr val="tx1"/>
                </a:solidFill>
              </a:rPr>
              <a:t> </a:t>
            </a:r>
          </a:p>
          <a:p>
            <a:pPr lvl="2">
              <a:buFont typeface="Arial" panose="020B0604020202020204" pitchFamily="34" charset="0"/>
              <a:buChar char="•"/>
            </a:pPr>
            <a:r>
              <a:rPr lang="en-US" sz="1400" b="0" i="0" u="none" strike="noStrike" baseline="0" dirty="0">
                <a:solidFill>
                  <a:srgbClr val="000000"/>
                </a:solidFill>
                <a:hlinkClick r:id="rId4"/>
              </a:rPr>
              <a:t>https://mentor.ieee.org/802.18/dcn/21/18-21-0069-00-0000-rsm-nz-wlan-use-in-the-6-ghz-band-discussion-document.docx</a:t>
            </a:r>
            <a:endParaRPr lang="en-US" sz="1400"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Initially, RSM proposes to make the bottom 500 MHz of the 6 GHz frequency band (5925 - 6425 MHz) available for WLAN use. </a:t>
            </a:r>
          </a:p>
          <a:p>
            <a:pPr lvl="2">
              <a:buFont typeface="Arial" panose="020B0604020202020204" pitchFamily="34" charset="0"/>
              <a:buChar char="•"/>
            </a:pPr>
            <a:r>
              <a:rPr lang="en-US" sz="1400" b="0" i="0" u="none" strike="noStrike" baseline="0" dirty="0">
                <a:solidFill>
                  <a:srgbClr val="000000"/>
                </a:solidFill>
              </a:rPr>
              <a:t>24 dBm (11 dBm/MHz) for indoor use only </a:t>
            </a:r>
          </a:p>
          <a:p>
            <a:pPr lvl="2">
              <a:buFont typeface="Arial" panose="020B0604020202020204" pitchFamily="34" charset="0"/>
              <a:buChar char="•"/>
            </a:pPr>
            <a:r>
              <a:rPr lang="en-US" sz="1400" b="0" i="0" u="none" strike="noStrike" baseline="0" dirty="0">
                <a:solidFill>
                  <a:srgbClr val="000000"/>
                </a:solidFill>
              </a:rPr>
              <a:t>14 dBm (1 dBm/MHz) for all locations (includes user devices, outdoor access points) </a:t>
            </a:r>
          </a:p>
          <a:p>
            <a:pPr lvl="2">
              <a:buFont typeface="Arial" panose="020B0604020202020204" pitchFamily="34" charset="0"/>
              <a:buChar char="•"/>
            </a:pPr>
            <a:r>
              <a:rPr lang="en-US" sz="1400" b="0" i="0" u="none" strike="noStrike" baseline="0" dirty="0">
                <a:solidFill>
                  <a:srgbClr val="000000"/>
                </a:solidFill>
              </a:rPr>
              <a:t>RSM are also considering radio licensing or an AFC based approach to allow higher output power.</a:t>
            </a:r>
          </a:p>
          <a:p>
            <a:pPr lvl="2">
              <a:buFont typeface="Arial" panose="020B0604020202020204" pitchFamily="34" charset="0"/>
              <a:buChar char="•"/>
            </a:pPr>
            <a:r>
              <a:rPr lang="en-US" sz="1400" b="0" i="0" u="none" strike="noStrike" baseline="0" dirty="0">
                <a:solidFill>
                  <a:srgbClr val="000000"/>
                </a:solidFill>
              </a:rPr>
              <a:t>comments can be submitted to </a:t>
            </a:r>
            <a:r>
              <a:rPr lang="en-US" sz="1400" b="0" i="0" u="none" strike="noStrike" baseline="0" dirty="0">
                <a:solidFill>
                  <a:srgbClr val="0462C1"/>
                </a:solidFill>
              </a:rPr>
              <a:t>Radio.Spectrum@mbie.govt.nz </a:t>
            </a:r>
            <a:r>
              <a:rPr lang="en-US" sz="1400" b="0" i="0" u="none" strike="noStrike" baseline="0" dirty="0">
                <a:solidFill>
                  <a:srgbClr val="000000"/>
                </a:solidFill>
              </a:rPr>
              <a:t>with the subject line “Consultation Submission - WLAN use in the 6 GHz band”  	</a:t>
            </a:r>
            <a:r>
              <a:rPr lang="en-US" sz="1400" b="1" i="0" dirty="0">
                <a:solidFill>
                  <a:schemeClr val="tx1"/>
                </a:solidFill>
                <a:effectLst/>
              </a:rPr>
              <a:t>Submissions due: 28 June 2021, 5:00pm</a:t>
            </a:r>
            <a:endParaRPr lang="en-US" sz="1400" b="1" u="none" strike="noStrike" baseline="0" dirty="0">
              <a:solidFill>
                <a:schemeClr val="tx1"/>
              </a:solidFill>
            </a:endParaRPr>
          </a:p>
          <a:p>
            <a:pPr lvl="1">
              <a:spcBef>
                <a:spcPts val="0"/>
              </a:spcBef>
              <a:spcAft>
                <a:spcPts val="0"/>
              </a:spcAft>
              <a:buFont typeface="Arial" panose="020B0604020202020204" pitchFamily="34" charset="0"/>
              <a:buChar char="•"/>
              <a:tabLst>
                <a:tab pos="457200" algn="l"/>
              </a:tabLst>
            </a:pPr>
            <a:endParaRPr lang="en-US" sz="1400" b="0" u="none" strike="noStrike" baseline="0" dirty="0">
              <a:solidFill>
                <a:schemeClr val="tx1"/>
              </a:solidFill>
            </a:endParaRPr>
          </a:p>
          <a:p>
            <a:pPr lvl="1">
              <a:buFont typeface="Arial" panose="020B0604020202020204" pitchFamily="34" charset="0"/>
              <a:buChar char="•"/>
            </a:pPr>
            <a:r>
              <a:rPr lang="en-US" sz="1400" dirty="0">
                <a:solidFill>
                  <a:schemeClr val="tx1"/>
                </a:solidFill>
              </a:rPr>
              <a:t>Brazil – ANATEL – </a:t>
            </a:r>
            <a:r>
              <a:rPr lang="en-US" sz="1400" dirty="0"/>
              <a:t>also has a consultation to update the testing procedures due to the updates in the technical requirements in the past year or two,  It does include 6GHz and the ITS band. </a:t>
            </a:r>
          </a:p>
          <a:p>
            <a:pPr lvl="2">
              <a:buFont typeface="Arial" panose="020B0604020202020204" pitchFamily="34" charset="0"/>
              <a:buChar char="•"/>
            </a:pPr>
            <a:r>
              <a:rPr lang="en-US" sz="1400" b="1" dirty="0"/>
              <a:t>It is Portuguese and will end 05aug21.   </a:t>
            </a:r>
            <a:endParaRPr lang="en-US" sz="1400" b="1" dirty="0">
              <a:solidFill>
                <a:schemeClr val="tx1"/>
              </a:solidFill>
            </a:endParaRPr>
          </a:p>
          <a:p>
            <a:pPr lvl="1">
              <a:spcBef>
                <a:spcPts val="0"/>
              </a:spcBef>
              <a:spcAft>
                <a:spcPts val="0"/>
              </a:spcAft>
              <a:buFont typeface="Arial" panose="020B0604020202020204" pitchFamily="34" charset="0"/>
              <a:buChar char="•"/>
              <a:tabLst>
                <a:tab pos="457200" algn="l"/>
              </a:tabLst>
            </a:pPr>
            <a:endParaRPr lang="en-US" sz="1400" b="0" u="none" strike="noStrike" baseline="0" dirty="0">
              <a:solidFill>
                <a:schemeClr val="tx1"/>
              </a:solidFill>
            </a:endParaRPr>
          </a:p>
          <a:p>
            <a:pPr lvl="1">
              <a:spcBef>
                <a:spcPts val="0"/>
              </a:spcBef>
              <a:spcAft>
                <a:spcPts val="0"/>
              </a:spcAft>
              <a:buFont typeface="Arial" panose="020B0604020202020204" pitchFamily="34" charset="0"/>
              <a:buChar char="•"/>
              <a:tabLst>
                <a:tab pos="457200" algn="l"/>
              </a:tabLst>
            </a:pPr>
            <a:r>
              <a:rPr lang="en-US" sz="1400" b="0" u="none" strike="noStrike" baseline="0" dirty="0">
                <a:solidFill>
                  <a:schemeClr val="tx1"/>
                </a:solidFill>
              </a:rPr>
              <a:t>Canad</a:t>
            </a:r>
            <a:r>
              <a:rPr lang="en-US" sz="1400" b="0" dirty="0">
                <a:solidFill>
                  <a:schemeClr val="tx1"/>
                </a:solidFill>
              </a:rPr>
              <a:t>a – ISED – is </a:t>
            </a:r>
            <a:r>
              <a:rPr lang="en-US" sz="1400" b="0" dirty="0">
                <a:effectLst/>
                <a:ea typeface="Calibri" panose="020F0502020204030204" pitchFamily="34" charset="0"/>
              </a:rPr>
              <a:t>seeking comments on: RSS-248, issue 1, “Radio Local Area Network (RLAN) Devices in the 5925-7125 MHz band” which sets out the certification requirements for </a:t>
            </a:r>
            <a:r>
              <a:rPr lang="en-US" sz="1400" b="0" dirty="0" err="1">
                <a:effectLst/>
                <a:ea typeface="Calibri" panose="020F0502020204030204" pitchFamily="34" charset="0"/>
              </a:rPr>
              <a:t>licence</a:t>
            </a:r>
            <a:r>
              <a:rPr lang="en-US" sz="1400" b="0" dirty="0">
                <a:effectLst/>
                <a:ea typeface="Calibri" panose="020F0502020204030204" pitchFamily="34" charset="0"/>
              </a:rPr>
              <a:t>-exempt low-power RLAN devices operating indoors in the frequency band 5 925 - 7 125 </a:t>
            </a:r>
            <a:r>
              <a:rPr lang="en-US" sz="1400" b="0" dirty="0" err="1">
                <a:effectLst/>
                <a:ea typeface="Calibri" panose="020F0502020204030204" pitchFamily="34" charset="0"/>
              </a:rPr>
              <a:t>MHz.</a:t>
            </a:r>
            <a:r>
              <a:rPr lang="en-US" sz="1400" b="0" dirty="0">
                <a:effectLst/>
                <a:ea typeface="Calibri" panose="020F0502020204030204" pitchFamily="34" charset="0"/>
              </a:rPr>
              <a:t>  </a:t>
            </a:r>
            <a:r>
              <a:rPr lang="en-US" sz="1400" b="1" dirty="0">
                <a:effectLst/>
                <a:ea typeface="Calibri" panose="020F0502020204030204" pitchFamily="34" charset="0"/>
              </a:rPr>
              <a:t>Comments due 16 Aug 21. </a:t>
            </a:r>
          </a:p>
          <a:p>
            <a:pPr lvl="2">
              <a:spcBef>
                <a:spcPts val="0"/>
              </a:spcBef>
              <a:spcAft>
                <a:spcPts val="0"/>
              </a:spcAft>
              <a:buFont typeface="Arial" panose="020B0604020202020204" pitchFamily="34" charset="0"/>
              <a:buChar char="•"/>
              <a:tabLst>
                <a:tab pos="457200" algn="l"/>
              </a:tabLst>
            </a:pPr>
            <a:r>
              <a:rPr lang="en-US" sz="1200" b="0" u="sng" dirty="0">
                <a:solidFill>
                  <a:srgbClr val="0000FF"/>
                </a:solidFill>
                <a:effectLst/>
                <a:latin typeface="Calibri" panose="020F0502020204030204" pitchFamily="34" charset="0"/>
                <a:ea typeface="Times New Roman" panose="02020603050405020304" pitchFamily="18" charset="0"/>
                <a:hlinkClick r:id="rId5"/>
              </a:rPr>
              <a:t>https://www.rabc-cccr.ca/ised-radio-standards-specifications-rss-248-issue-1-june-2021-draft-radio-local-area-network-rlan-devices-in-the-5925-7125-mhz-band/</a:t>
            </a:r>
            <a:r>
              <a:rPr lang="en-US" sz="1200" b="0" dirty="0">
                <a:effectLst/>
                <a:latin typeface="Calibri" panose="020F0502020204030204" pitchFamily="34" charset="0"/>
                <a:ea typeface="Times New Roman" panose="02020603050405020304" pitchFamily="18" charset="0"/>
              </a:rPr>
              <a:t> </a:t>
            </a:r>
          </a:p>
          <a:p>
            <a:pPr lvl="2">
              <a:spcBef>
                <a:spcPts val="0"/>
              </a:spcBef>
              <a:spcAft>
                <a:spcPts val="0"/>
              </a:spcAft>
              <a:buFont typeface="Arial" panose="020B0604020202020204" pitchFamily="34" charset="0"/>
              <a:buChar char="•"/>
              <a:tabLst>
                <a:tab pos="457200" algn="l"/>
              </a:tabLst>
            </a:pPr>
            <a:r>
              <a:rPr lang="en-US" sz="1200" b="0" dirty="0">
                <a:effectLst/>
                <a:latin typeface="Calibri" panose="020F0502020204030204" pitchFamily="34" charset="0"/>
                <a:ea typeface="Times New Roman" panose="02020603050405020304" pitchFamily="18" charset="0"/>
                <a:hlinkClick r:id="rId6"/>
              </a:rPr>
              <a:t>https://mentor.ieee.org/802.18/dcn/21/18-21-0070-00-0000-canadian-6-ghz-consultation-rss-248.pdf</a:t>
            </a:r>
            <a:r>
              <a:rPr lang="en-US" sz="1200" b="0" dirty="0">
                <a:effectLst/>
                <a:latin typeface="Calibri" panose="020F0502020204030204" pitchFamily="34" charset="0"/>
                <a:ea typeface="Times New Roman" panose="02020603050405020304" pitchFamily="18" charset="0"/>
              </a:rPr>
              <a:t> </a:t>
            </a:r>
            <a:endParaRPr lang="en-US" sz="1200" b="0" u="none" strike="noStrike" baseline="0" dirty="0">
              <a:solidFill>
                <a:schemeClr val="tx1"/>
              </a:solidFill>
            </a:endParaRPr>
          </a:p>
          <a:p>
            <a:pPr lvl="1">
              <a:spcBef>
                <a:spcPts val="0"/>
              </a:spcBef>
              <a:spcAft>
                <a:spcPts val="0"/>
              </a:spcAft>
              <a:buFont typeface="Arial" panose="020B0604020202020204" pitchFamily="34" charset="0"/>
              <a:buChar char="•"/>
              <a:tabLst>
                <a:tab pos="457200" algn="l"/>
              </a:tabLst>
            </a:pPr>
            <a:r>
              <a:rPr lang="en-US" sz="1400" b="0" i="0" dirty="0">
                <a:solidFill>
                  <a:schemeClr val="tx1"/>
                </a:solidFill>
              </a:rPr>
              <a:t> </a:t>
            </a:r>
          </a:p>
          <a:p>
            <a:pPr>
              <a:spcBef>
                <a:spcPts val="0"/>
              </a:spcBef>
              <a:spcAft>
                <a:spcPts val="0"/>
              </a:spcAft>
              <a:buFont typeface="Arial" panose="020B0604020202020204" pitchFamily="34" charset="0"/>
              <a:buChar char="•"/>
              <a:tabLst>
                <a:tab pos="457200" algn="l"/>
              </a:tabLst>
            </a:pPr>
            <a:endParaRPr lang="en-US" sz="1200" b="0" i="0" u="none" strike="noStrike" baseline="0" dirty="0">
              <a:solidFill>
                <a:srgbClr val="000000"/>
              </a:solidFill>
            </a:endParaRPr>
          </a:p>
          <a:p>
            <a:pPr>
              <a:spcBef>
                <a:spcPts val="0"/>
              </a:spcBef>
              <a:spcAft>
                <a:spcPts val="0"/>
              </a:spcAft>
              <a:buFont typeface="Arial" panose="020B0604020202020204" pitchFamily="34" charset="0"/>
              <a:buChar char="•"/>
              <a:tabLst>
                <a:tab pos="457200" algn="l"/>
              </a:tabLst>
            </a:pPr>
            <a:endParaRPr lang="en-US" sz="1800" b="0" i="0" dirty="0">
              <a:solidFill>
                <a:srgbClr val="001F5F"/>
              </a:solidFill>
            </a:endParaRPr>
          </a:p>
          <a:p>
            <a:pPr marL="0" indent="0">
              <a:spcBef>
                <a:spcPts val="0"/>
              </a:spcBef>
              <a:spcAft>
                <a:spcPts val="0"/>
              </a:spcAft>
              <a:tabLst>
                <a:tab pos="457200" algn="l"/>
              </a:tabLst>
            </a:pPr>
            <a:r>
              <a:rPr lang="en-US" sz="1800" b="0" i="0" u="none" strike="noStrike" baseline="0" dirty="0">
                <a:solidFill>
                  <a:srgbClr val="001F5F"/>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Tree>
    <p:extLst>
      <p:ext uri="{BB962C8B-B14F-4D97-AF65-F5344CB8AC3E}">
        <p14:creationId xmlns:p14="http://schemas.microsoft.com/office/powerpoint/2010/main" val="3431286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 WRC items to share </a:t>
            </a:r>
            <a:r>
              <a:rPr lang="en-US" sz="2000" dirty="0"/>
              <a:t> </a:t>
            </a:r>
            <a:r>
              <a:rPr lang="en-US" sz="1200" dirty="0"/>
              <a:t>-</a:t>
            </a:r>
          </a:p>
        </p:txBody>
      </p:sp>
      <p:sp>
        <p:nvSpPr>
          <p:cNvPr id="3" name="Content Placeholder 2"/>
          <p:cNvSpPr>
            <a:spLocks noGrp="1"/>
          </p:cNvSpPr>
          <p:nvPr>
            <p:ph idx="1"/>
          </p:nvPr>
        </p:nvSpPr>
        <p:spPr>
          <a:xfrm>
            <a:off x="914400" y="1026645"/>
            <a:ext cx="10820400" cy="5448768"/>
          </a:xfrm>
        </p:spPr>
        <p:txBody>
          <a:bodyPr/>
          <a:lstStyle/>
          <a:p>
            <a:pPr marL="285750" indent="-285750">
              <a:spcBef>
                <a:spcPts val="0"/>
              </a:spcBef>
              <a:buFont typeface="Arial" panose="020B0604020202020204" pitchFamily="34" charset="0"/>
              <a:buChar char="•"/>
            </a:pPr>
            <a:r>
              <a:rPr lang="en-US" sz="1800" b="1" dirty="0">
                <a:solidFill>
                  <a:srgbClr val="4C4C4C"/>
                </a:solidFill>
                <a:effectLst/>
                <a:ea typeface="Times New Roman" panose="02020603050405020304" pitchFamily="18" charset="0"/>
              </a:rPr>
              <a:t>FCC - World Radiocommunication Conference Advisory Committee; Informal Working Groups</a:t>
            </a:r>
            <a:endParaRPr lang="en-US" sz="1800" dirty="0">
              <a:effectLst/>
              <a:ea typeface="Calibri" panose="020F0502020204030204" pitchFamily="34" charset="0"/>
            </a:endParaRPr>
          </a:p>
          <a:p>
            <a:pPr marL="685800" lvl="1">
              <a:spcBef>
                <a:spcPts val="0"/>
              </a:spcBef>
              <a:buFont typeface="Arial" panose="020B0604020202020204" pitchFamily="34" charset="0"/>
              <a:buChar char="•"/>
            </a:pPr>
            <a:r>
              <a:rPr lang="en-US" sz="1600" dirty="0">
                <a:effectLst/>
                <a:ea typeface="Times New Roman" panose="02020603050405020304" pitchFamily="18" charset="0"/>
              </a:rPr>
              <a:t>The fourth meeting of WAC will be held on Tuesday, September 28, 2021 at 11:00 a.m. </a:t>
            </a:r>
            <a:r>
              <a:rPr lang="en-US" sz="1600" b="0" dirty="0">
                <a:solidFill>
                  <a:schemeClr val="tx1"/>
                </a:solidFill>
              </a:rPr>
              <a:t>(et)</a:t>
            </a:r>
            <a:endParaRPr lang="en-US" sz="1600" dirty="0">
              <a:solidFill>
                <a:schemeClr val="tx1"/>
              </a:solidFill>
            </a:endParaRPr>
          </a:p>
          <a:p>
            <a:pPr marL="685800" lvl="1">
              <a:spcBef>
                <a:spcPts val="0"/>
              </a:spcBef>
              <a:buFont typeface="Arial" panose="020B0604020202020204" pitchFamily="34" charset="0"/>
              <a:buChar char="•"/>
            </a:pPr>
            <a:r>
              <a:rPr lang="en-US" sz="1600" b="0" dirty="0">
                <a:solidFill>
                  <a:schemeClr val="tx1"/>
                </a:solidFill>
                <a:hlinkClick r:id="rId3"/>
              </a:rPr>
              <a:t>https://www.fcc.gov/document/wrc-advisory-committee-schedules-4th-meeting-and-meetings-its-iwg</a:t>
            </a:r>
            <a:r>
              <a:rPr lang="en-US" sz="1600" b="0" dirty="0">
                <a:solidFill>
                  <a:schemeClr val="tx1"/>
                </a:solidFill>
              </a:rPr>
              <a:t> </a:t>
            </a:r>
          </a:p>
          <a:p>
            <a:pPr marL="685800" lvl="1">
              <a:spcBef>
                <a:spcPts val="0"/>
              </a:spcBef>
              <a:buFont typeface="Arial" panose="020B0604020202020204" pitchFamily="34" charset="0"/>
              <a:buChar char="•"/>
            </a:pPr>
            <a:r>
              <a:rPr lang="en-US" sz="1600" b="0" dirty="0">
                <a:solidFill>
                  <a:schemeClr val="tx1"/>
                </a:solidFill>
                <a:hlinkClick r:id="rId4"/>
              </a:rPr>
              <a:t>https://mentor.ieee.org/802.18/dcn/21/18-21-0071-00-0000-fcc-wrc-23-wac-schedules-4th-meeting-and-meetings-of-its-iwg.docx</a:t>
            </a:r>
            <a:r>
              <a:rPr lang="en-US" sz="1600" b="0" dirty="0">
                <a:solidFill>
                  <a:schemeClr val="tx1"/>
                </a:solidFill>
              </a:rPr>
              <a:t> </a:t>
            </a:r>
          </a:p>
          <a:p>
            <a:pPr marL="685800" lvl="1">
              <a:spcBef>
                <a:spcPts val="0"/>
              </a:spcBef>
              <a:buFont typeface="Arial" panose="020B0604020202020204" pitchFamily="34" charset="0"/>
              <a:buChar char="•"/>
            </a:pPr>
            <a:r>
              <a:rPr lang="en-US" sz="1600" b="0" dirty="0">
                <a:solidFill>
                  <a:schemeClr val="tx1"/>
                </a:solidFill>
              </a:rPr>
              <a:t>Public Notice was sent out before asking for interested parties to fill out an application to become a voting participants. Maybe </a:t>
            </a:r>
            <a:r>
              <a:rPr lang="fr-FR" sz="1600" b="0" i="0" u="none" strike="noStrike" dirty="0">
                <a:solidFill>
                  <a:schemeClr val="tx1"/>
                </a:solidFill>
                <a:effectLst/>
              </a:rPr>
              <a:t>Contact: Dante Ibarra at (202) 418-0610, email: </a:t>
            </a:r>
            <a:r>
              <a:rPr lang="fr-FR" sz="1600" b="0" i="0" u="none" strike="noStrike" dirty="0">
                <a:solidFill>
                  <a:srgbClr val="747474"/>
                </a:solidFill>
                <a:effectLst/>
                <a:hlinkClick r:id="rId5"/>
              </a:rPr>
              <a:t>Dante.Ibarra@fcc.gov</a:t>
            </a:r>
            <a:r>
              <a:rPr lang="en-US" sz="1600" b="0" i="0" u="none" strike="noStrike" dirty="0">
                <a:solidFill>
                  <a:srgbClr val="747474"/>
                </a:solidFill>
                <a:effectLst/>
              </a:rPr>
              <a:t>, </a:t>
            </a:r>
            <a:r>
              <a:rPr lang="en-US" sz="1600" b="0" i="0" u="none" strike="noStrike" dirty="0">
                <a:solidFill>
                  <a:schemeClr val="tx1"/>
                </a:solidFill>
                <a:effectLst/>
              </a:rPr>
              <a:t>if we want to be a member. </a:t>
            </a:r>
          </a:p>
          <a:p>
            <a:pPr marL="685800" lvl="1">
              <a:spcBef>
                <a:spcPts val="0"/>
              </a:spcBef>
              <a:buFont typeface="Arial" panose="020B0604020202020204" pitchFamily="34" charset="0"/>
              <a:buChar char="•"/>
            </a:pPr>
            <a:r>
              <a:rPr lang="en-US" sz="1600" b="0" dirty="0">
                <a:solidFill>
                  <a:schemeClr val="tx1"/>
                </a:solidFill>
              </a:rPr>
              <a:t>Though, open for all to listen in and send in live questions, though must be on the committee to vote. </a:t>
            </a:r>
          </a:p>
          <a:p>
            <a:pPr marL="685800" lvl="1">
              <a:spcBef>
                <a:spcPts val="0"/>
              </a:spcBef>
              <a:buFont typeface="Arial" panose="020B0604020202020204" pitchFamily="34" charset="0"/>
              <a:buChar char="•"/>
            </a:pPr>
            <a:r>
              <a:rPr lang="en-US" sz="1600" b="1" dirty="0">
                <a:solidFill>
                  <a:schemeClr val="tx1"/>
                </a:solidFill>
              </a:rPr>
              <a:t>WAC Web site: </a:t>
            </a:r>
            <a:r>
              <a:rPr lang="en-US" sz="1600" b="1" dirty="0">
                <a:solidFill>
                  <a:schemeClr val="tx1"/>
                </a:solidFill>
                <a:hlinkClick r:id="rId6"/>
              </a:rPr>
              <a:t>https://www.fcc.gov/wrc-23</a:t>
            </a:r>
            <a:r>
              <a:rPr lang="en-US" sz="1600" b="1" dirty="0">
                <a:solidFill>
                  <a:schemeClr val="tx1"/>
                </a:solidFill>
              </a:rPr>
              <a:t> </a:t>
            </a:r>
          </a:p>
          <a:p>
            <a:pPr marL="685800" lvl="1">
              <a:spcBef>
                <a:spcPts val="0"/>
              </a:spcBef>
              <a:buFont typeface="Arial" panose="020B0604020202020204" pitchFamily="34" charset="0"/>
              <a:buChar char="•"/>
            </a:pPr>
            <a:r>
              <a:rPr lang="en-US" sz="1600" b="1" dirty="0">
                <a:solidFill>
                  <a:schemeClr val="tx1"/>
                </a:solidFill>
              </a:rPr>
              <a:t>To subscribe to iwg1, iwg2, iwg3, iwg4 or wac23 see:  </a:t>
            </a:r>
            <a:r>
              <a:rPr lang="en-US" sz="1600" b="1" dirty="0">
                <a:solidFill>
                  <a:schemeClr val="tx1"/>
                </a:solidFill>
                <a:hlinkClick r:id="rId7"/>
              </a:rPr>
              <a:t>https://www.fcc.gov/wrc-23-advisory-committee-listserve-0</a:t>
            </a:r>
            <a:r>
              <a:rPr lang="en-US" sz="1600" b="1" dirty="0">
                <a:solidFill>
                  <a:schemeClr val="tx1"/>
                </a:solidFill>
              </a:rPr>
              <a:t> </a:t>
            </a:r>
          </a:p>
          <a:p>
            <a:pPr marL="685800" lvl="1">
              <a:spcBef>
                <a:spcPts val="0"/>
              </a:spcBef>
              <a:buFont typeface="Arial" panose="020B0604020202020204" pitchFamily="34" charset="0"/>
              <a:buChar char="•"/>
            </a:pPr>
            <a:r>
              <a:rPr lang="en-US" sz="1600" b="0" dirty="0">
                <a:effectLst/>
                <a:ea typeface="SimSun" panose="02010600030101010101" pitchFamily="2" charset="-122"/>
              </a:rPr>
              <a:t>iwg2 is the terrestrial services and they cover wireless</a:t>
            </a:r>
            <a:endParaRPr lang="en-US" sz="1600" b="0" dirty="0">
              <a:solidFill>
                <a:schemeClr val="tx1"/>
              </a:solidFill>
            </a:endParaRPr>
          </a:p>
          <a:p>
            <a:pPr marL="285750" indent="-285750">
              <a:spcBef>
                <a:spcPts val="0"/>
              </a:spcBef>
              <a:buFont typeface="Arial" panose="020B0604020202020204" pitchFamily="34" charset="0"/>
              <a:buChar char="•"/>
            </a:pPr>
            <a:r>
              <a:rPr lang="en-US" sz="1800" dirty="0">
                <a:solidFill>
                  <a:schemeClr val="tx1"/>
                </a:solidFill>
              </a:rPr>
              <a:t>802.11 ITU AHG – contributions to WP 5A on M.1450 and M.1801.</a:t>
            </a:r>
          </a:p>
          <a:p>
            <a:pPr marL="685800" lvl="1">
              <a:spcBef>
                <a:spcPts val="0"/>
              </a:spcBef>
              <a:buFont typeface="Arial" panose="020B0604020202020204" pitchFamily="34" charset="0"/>
              <a:buChar char="•"/>
            </a:pPr>
            <a:r>
              <a:rPr lang="en-US" sz="1400" dirty="0">
                <a:solidFill>
                  <a:schemeClr val="tx1"/>
                </a:solidFill>
              </a:rPr>
              <a:t>There were 2 contributions on updates for these recommendations at there meeting today , 17jun21.  They are in response to the formal liaison status that was published for WP 5A, asking for comments on the recommendations. </a:t>
            </a:r>
          </a:p>
          <a:p>
            <a:pPr marL="685800" lvl="1">
              <a:spcBef>
                <a:spcPts val="0"/>
              </a:spcBef>
              <a:buFont typeface="Arial" panose="020B0604020202020204" pitchFamily="34" charset="0"/>
              <a:buChar char="•"/>
            </a:pPr>
            <a:r>
              <a:rPr lang="en-US" sz="1400" b="0" dirty="0">
                <a:solidFill>
                  <a:schemeClr val="tx1"/>
                </a:solidFill>
              </a:rPr>
              <a:t>Some minor changes e.g. 802.11ay-2021 is out now and expect publication in July, significantly before the WP 5A meeting this fall. </a:t>
            </a:r>
          </a:p>
          <a:p>
            <a:pPr marL="685800" lvl="1">
              <a:spcBef>
                <a:spcPts val="0"/>
              </a:spcBef>
              <a:buFont typeface="Arial" panose="020B0604020202020204" pitchFamily="34" charset="0"/>
              <a:buChar char="•"/>
            </a:pPr>
            <a:r>
              <a:rPr lang="en-US" sz="1400" dirty="0">
                <a:solidFill>
                  <a:schemeClr val="tx1"/>
                </a:solidFill>
              </a:rPr>
              <a:t>Next ITU AHG call will be during 12-19July plenary, with goal to finalize these 2 contribution updates.  </a:t>
            </a:r>
          </a:p>
          <a:p>
            <a:pPr marL="685800" lvl="1">
              <a:spcBef>
                <a:spcPts val="0"/>
              </a:spcBef>
              <a:buFont typeface="Arial" panose="020B0604020202020204" pitchFamily="34" charset="0"/>
              <a:buChar char="•"/>
            </a:pPr>
            <a:r>
              <a:rPr lang="en-US" sz="1400" b="0" dirty="0">
                <a:solidFill>
                  <a:schemeClr val="tx1"/>
                </a:solidFill>
              </a:rPr>
              <a:t>Plan is like last year; approve in .11 ITU AHG then to .18 and EC over the next few months.   </a:t>
            </a:r>
            <a:r>
              <a:rPr lang="en-US" sz="1400" dirty="0">
                <a:solidFill>
                  <a:schemeClr val="tx1"/>
                </a:solidFill>
              </a:rPr>
              <a:t>Then to </a:t>
            </a:r>
            <a:r>
              <a:rPr lang="en-US" sz="1400" b="0" dirty="0">
                <a:solidFill>
                  <a:schemeClr val="tx1"/>
                </a:solidFill>
              </a:rPr>
              <a:t>WP 5A in time for their 15-26 November. 2021 meeting. </a:t>
            </a:r>
          </a:p>
          <a:p>
            <a:pPr marL="285750" indent="-285750">
              <a:spcBef>
                <a:spcPts val="0"/>
              </a:spcBef>
              <a:buFont typeface="Arial" panose="020B0604020202020204" pitchFamily="34" charset="0"/>
              <a:buChar char="•"/>
            </a:pPr>
            <a:endParaRPr lang="en-US" sz="140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IEEE 802 viewpoints on WRC-23 agenda items. ad hoc: </a:t>
            </a:r>
            <a:r>
              <a:rPr lang="en-US" sz="1400" b="0" dirty="0">
                <a:solidFill>
                  <a:schemeClr val="tx1"/>
                </a:solidFill>
              </a:rPr>
              <a:t>5 folks stepped up.   </a:t>
            </a:r>
            <a:r>
              <a:rPr lang="en-US" sz="1400" b="0" u="sng" dirty="0">
                <a:solidFill>
                  <a:schemeClr val="tx1"/>
                </a:solidFill>
              </a:rPr>
              <a:t>Are there any others to help?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200" dirty="0">
                <a:solidFill>
                  <a:schemeClr val="tx1"/>
                </a:solidFill>
                <a:hlinkClick r:id="rId8"/>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1" dirty="0">
                <a:solidFill>
                  <a:schemeClr val="tx1"/>
                </a:solidFill>
              </a:rPr>
              <a:t>Next discussions will be during July 2021 electronic plenary.</a:t>
            </a:r>
            <a:endParaRPr lang="en-US" sz="12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206179"/>
            <a:ext cx="10744200" cy="338554"/>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600" dirty="0">
                <a:solidFill>
                  <a:schemeClr val="tx1"/>
                </a:solidFill>
              </a:rPr>
              <a:t>  For miscellaneous links for ITU-R , SGs, WPs and calendars, </a:t>
            </a:r>
            <a:r>
              <a:rPr lang="en-US" sz="1600" dirty="0">
                <a:solidFill>
                  <a:schemeClr val="tx1"/>
                </a:solidFill>
                <a:hlinkClick r:id="" action="ppaction://noaction"/>
              </a:rPr>
              <a:t>see back up slides later. </a:t>
            </a:r>
            <a:endParaRPr lang="en-US" sz="1600" dirty="0"/>
          </a:p>
        </p:txBody>
      </p:sp>
    </p:spTree>
    <p:extLst>
      <p:ext uri="{BB962C8B-B14F-4D97-AF65-F5344CB8AC3E}">
        <p14:creationId xmlns:p14="http://schemas.microsoft.com/office/powerpoint/2010/main" val="15214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866272"/>
            <a:ext cx="11125200" cy="5609141"/>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Protocols </a:t>
            </a:r>
            <a:r>
              <a:rPr lang="en-US" sz="1400" strike="dblStrike" dirty="0">
                <a:solidFill>
                  <a:schemeClr val="tx1">
                    <a:lumMod val="50000"/>
                    <a:lumOff val="50000"/>
                  </a:schemeClr>
                </a:solidFill>
                <a:ea typeface="Times New Roman" panose="02020603050405020304" pitchFamily="18" charset="0"/>
              </a:rPr>
              <a:t>3GPP</a:t>
            </a:r>
            <a:r>
              <a:rPr lang="en-US" sz="14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On 09June 3GPP-TG was replaced by a protocol group.  more to come on specific tasks, though starting with,</a:t>
            </a:r>
          </a:p>
          <a:p>
            <a:pPr marL="1323975" lvl="3">
              <a:spcBef>
                <a:spcPts val="0"/>
              </a:spcBef>
              <a:spcAft>
                <a:spcPts val="0"/>
              </a:spcAft>
              <a:buFont typeface="Arial" panose="020B0604020202020204" pitchFamily="34" charset="0"/>
              <a:buChar char="•"/>
            </a:pPr>
            <a:r>
              <a:rPr lang="en-US" dirty="0">
                <a:effectLst/>
                <a:ea typeface="Calibri" panose="020F0502020204030204" pitchFamily="34" charset="0"/>
              </a:rPr>
              <a:t>Protocols TG will be focused on Incumbent to AFC and AFC/AFC communications.</a:t>
            </a:r>
          </a:p>
          <a:p>
            <a:pPr marL="1323975" lvl="3">
              <a:spcBef>
                <a:spcPts val="0"/>
              </a:spcBef>
              <a:spcAft>
                <a:spcPts val="0"/>
              </a:spcAft>
              <a:buFont typeface="Arial" panose="020B0604020202020204" pitchFamily="34" charset="0"/>
              <a:buChar char="•"/>
            </a:pPr>
            <a:r>
              <a:rPr lang="en-US" dirty="0"/>
              <a:t>The Protocols TG leadership will determine the work projects. The leadership of this group is from CBRS.</a:t>
            </a: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before: </a:t>
            </a:r>
            <a:r>
              <a:rPr lang="en-US"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WinnForum</a:t>
            </a:r>
            <a:r>
              <a:rPr lang="en-US"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and Wi-Fi Alliance deepening the cooperation between the groups.</a:t>
            </a:r>
            <a:endParaRPr lang="en-US" sz="16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b="1" dirty="0">
                <a:solidFill>
                  <a:schemeClr val="tx1"/>
                </a:solidFill>
              </a:rPr>
              <a:t>Work stream 1-interference protection and resolution (</a:t>
            </a:r>
            <a:r>
              <a:rPr lang="en-US" sz="1400" b="1" dirty="0" err="1">
                <a:solidFill>
                  <a:schemeClr val="tx1"/>
                </a:solidFill>
              </a:rPr>
              <a:t>CableLabs</a:t>
            </a:r>
            <a:r>
              <a:rPr lang="en-US" sz="1400" b="1" dirty="0">
                <a:solidFill>
                  <a:schemeClr val="tx1"/>
                </a:solidFill>
              </a:rPr>
              <a:t>, EPRI, Lake </a:t>
            </a:r>
            <a:r>
              <a:rPr lang="en-US" sz="1400" b="1" dirty="0" err="1">
                <a:solidFill>
                  <a:schemeClr val="tx1"/>
                </a:solidFill>
              </a:rPr>
              <a:t>Cty</a:t>
            </a:r>
            <a:r>
              <a:rPr lang="en-US" sz="1400" b="1"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866775" lvl="2">
              <a:spcBef>
                <a:spcPts val="0"/>
              </a:spcBef>
              <a:spcAft>
                <a:spcPts val="0"/>
              </a:spcAft>
              <a:buFont typeface="Arial" panose="020B0604020202020204" pitchFamily="34" charset="0"/>
              <a:buChar char="•"/>
            </a:pPr>
            <a:r>
              <a:rPr lang="en-US" sz="1600" b="1" dirty="0">
                <a:solidFill>
                  <a:schemeClr val="tx1"/>
                </a:solidFill>
              </a:rPr>
              <a:t>WS1 still the most active on interference and will be picking up soon more effort.   </a:t>
            </a:r>
          </a:p>
          <a:p>
            <a:pPr marL="866775" lvl="2">
              <a:spcBef>
                <a:spcPts val="0"/>
              </a:spcBef>
              <a:spcAft>
                <a:spcPts val="0"/>
              </a:spcAft>
              <a:buFont typeface="Arial" panose="020B0604020202020204" pitchFamily="34" charset="0"/>
              <a:buChar char="•"/>
            </a:pPr>
            <a:r>
              <a:rPr lang="en-US" sz="1600" dirty="0">
                <a:solidFill>
                  <a:schemeClr val="tx1"/>
                </a:solidFill>
              </a:rPr>
              <a:t> </a:t>
            </a:r>
          </a:p>
          <a:p>
            <a:pPr marL="866775" lvl="2">
              <a:spcBef>
                <a:spcPts val="0"/>
              </a:spcBef>
              <a:spcAft>
                <a:spcPts val="0"/>
              </a:spcAft>
              <a:buFont typeface="Arial" panose="020B0604020202020204" pitchFamily="34" charset="0"/>
              <a:buChar char="•"/>
            </a:pPr>
            <a:r>
              <a:rPr lang="en-US" sz="1600" dirty="0">
                <a:solidFill>
                  <a:schemeClr val="tx1"/>
                </a:solidFill>
              </a:rPr>
              <a:t>27may: </a:t>
            </a:r>
            <a:r>
              <a:rPr lang="en-US" sz="1400" dirty="0">
                <a:solidFill>
                  <a:schemeClr val="tx1"/>
                </a:solidFill>
              </a:rPr>
              <a:t>WS1 is working on a final report and looking for contributions for the final report. </a:t>
            </a:r>
          </a:p>
          <a:p>
            <a:pPr marL="1323975" lvl="3">
              <a:spcBef>
                <a:spcPts val="0"/>
              </a:spcBef>
              <a:spcAft>
                <a:spcPts val="0"/>
              </a:spcAft>
              <a:buFont typeface="Arial" panose="020B0604020202020204" pitchFamily="34" charset="0"/>
              <a:buChar char="•"/>
            </a:pPr>
            <a:r>
              <a:rPr lang="en-US" sz="1400" dirty="0">
                <a:solidFill>
                  <a:schemeClr val="tx1"/>
                </a:solidFill>
              </a:rPr>
              <a:t>There is no firm date to finish up but trying to get to done.   </a:t>
            </a:r>
          </a:p>
          <a:p>
            <a:pPr marL="180975" lvl="1" indent="0">
              <a:spcBef>
                <a:spcPts val="0"/>
              </a:spcBef>
              <a:spcAft>
                <a:spcPts val="0"/>
              </a:spcAft>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863960"/>
            <a:ext cx="10439400" cy="5611453"/>
          </a:xfrm>
        </p:spPr>
        <p:txBody>
          <a:bodyPr/>
          <a:lstStyle/>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accurately identify all the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 identification of potential </a:t>
            </a:r>
            <a:r>
              <a:rPr lang="en-US" sz="1400" dirty="0">
                <a:solidFill>
                  <a:srgbClr val="0070C0"/>
                </a:solidFill>
                <a:ea typeface="Calibri" panose="020F0502020204030204" pitchFamily="34" charset="0"/>
              </a:rPr>
              <a:t>frequency</a:t>
            </a:r>
            <a:r>
              <a:rPr lang="en-US" sz="1400" dirty="0">
                <a:ea typeface="Calibri" panose="020F0502020204030204" pitchFamily="34" charset="0"/>
              </a:rPr>
              <a:t> bands for coexistence assessment.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https://mentor.ieee.org/802.18/dcn/21/18-21-0036-05-0000-frequency-table-template.xlsx</a:t>
            </a:r>
            <a:endParaRPr lang="en-US" sz="12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endParaRPr lang="en-US" b="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03jun: </a:t>
            </a:r>
            <a:r>
              <a:rPr lang="en-US" sz="1600" b="0" dirty="0">
                <a:solidFill>
                  <a:schemeClr val="tx1"/>
                </a:solidFill>
                <a:ea typeface="Times New Roman" panose="02020603050405020304" pitchFamily="18" charset="0"/>
              </a:rPr>
              <a:t>Some emails working on Status of the standard/amendment of: Published, Approved, Project, and other emails on 802.11 specifics.  </a:t>
            </a:r>
          </a:p>
          <a:p>
            <a:pPr marL="866775"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4"/>
              </a:rPr>
              <a:t>https://mentor.ieee.org/802.18/dcn/21/18-21-0064-00-0000-frequency-table-input-802-11-phys.xlsx</a:t>
            </a:r>
            <a:r>
              <a:rPr lang="en-US" sz="1600" dirty="0">
                <a:solidFill>
                  <a:schemeClr val="tx1"/>
                </a:solidFill>
                <a:ea typeface="Times New Roman" panose="02020603050405020304" pitchFamily="18" charset="0"/>
              </a:rPr>
              <a:t> </a:t>
            </a:r>
            <a:endParaRPr lang="en-US" sz="1400" b="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27may: </a:t>
            </a:r>
            <a:r>
              <a:rPr lang="en-US" sz="1600" dirty="0">
                <a:solidFill>
                  <a:schemeClr val="tx1"/>
                </a:solidFill>
                <a:ea typeface="Times New Roman" panose="02020603050405020304" pitchFamily="18" charset="0"/>
              </a:rPr>
              <a:t>From last ad hoc, m</a:t>
            </a:r>
            <a:r>
              <a:rPr lang="en-US" sz="1600" b="0" dirty="0">
                <a:solidFill>
                  <a:schemeClr val="tx1"/>
                </a:solidFill>
                <a:ea typeface="Times New Roman" panose="02020603050405020304" pitchFamily="18" charset="0"/>
              </a:rPr>
              <a:t>ost all captured in rev05 if the spreadsheet.  </a:t>
            </a:r>
            <a:r>
              <a:rPr lang="en-US" sz="1400" dirty="0">
                <a:solidFill>
                  <a:schemeClr val="tx1"/>
                </a:solidFill>
                <a:ea typeface="Times New Roman" panose="02020603050405020304" pitchFamily="18" charset="0"/>
              </a:rPr>
              <a:t>Some highlights: </a:t>
            </a:r>
          </a:p>
          <a:p>
            <a:pPr lvl="2">
              <a:spcBef>
                <a:spcPts val="0"/>
              </a:spcBef>
              <a:spcAft>
                <a:spcPts val="0"/>
              </a:spcAft>
              <a:buFont typeface="+mj-lt"/>
              <a:buAutoNum type="arabicParenBoth"/>
            </a:pPr>
            <a:r>
              <a:rPr lang="en-US" sz="1400" dirty="0">
                <a:effectLst/>
                <a:ea typeface="Times New Roman" panose="02020603050405020304" pitchFamily="18" charset="0"/>
              </a:rPr>
              <a:t>There will be multiple rows for a given frequency range, one for each standard/amendment. </a:t>
            </a:r>
            <a:endParaRPr lang="en-US" sz="1400" dirty="0">
              <a:effectLst/>
              <a:ea typeface="SimSun" panose="02010600030101010101" pitchFamily="2" charset="-122"/>
            </a:endParaRPr>
          </a:p>
          <a:p>
            <a:pPr lvl="2">
              <a:spcBef>
                <a:spcPts val="0"/>
              </a:spcBef>
              <a:spcAft>
                <a:spcPts val="0"/>
              </a:spcAft>
              <a:buFont typeface="+mj-lt"/>
              <a:buAutoNum type="arabicParenBoth"/>
            </a:pPr>
            <a:r>
              <a:rPr lang="en-US" sz="1400" dirty="0">
                <a:effectLst/>
                <a:ea typeface="Times New Roman" panose="02020603050405020304" pitchFamily="18" charset="0"/>
              </a:rPr>
              <a:t>Adding the year to the standard and the amendment was worked through and is leading  to the approved date, not the published date. (the date on the cover page.) </a:t>
            </a:r>
            <a:endParaRPr lang="en-US" sz="1400" dirty="0">
              <a:effectLst/>
              <a:ea typeface="SimSun" panose="02010600030101010101" pitchFamily="2" charset="-122"/>
            </a:endParaRPr>
          </a:p>
          <a:p>
            <a:pPr lvl="2">
              <a:spcBef>
                <a:spcPts val="0"/>
              </a:spcBef>
              <a:spcAft>
                <a:spcPts val="0"/>
              </a:spcAft>
              <a:buFont typeface="+mj-lt"/>
              <a:buAutoNum type="arabicParenBoth"/>
            </a:pPr>
            <a:r>
              <a:rPr lang="en-US" sz="1400" dirty="0">
                <a:effectLst/>
                <a:ea typeface="Times New Roman" panose="02020603050405020304" pitchFamily="18" charset="0"/>
              </a:rPr>
              <a:t>Also, a discussion on the Standard or Project column, what about if approved but not published yet, that should be noted.  Also, should pre-Par amendments be lists, or study groups.  Maybe this is a status column? </a:t>
            </a:r>
          </a:p>
          <a:p>
            <a:pPr lvl="2">
              <a:spcBef>
                <a:spcPts val="0"/>
              </a:spcBef>
              <a:spcAft>
                <a:spcPts val="0"/>
              </a:spcAft>
              <a:buFont typeface="+mj-lt"/>
              <a:buAutoNum type="arabicParenBoth"/>
            </a:pPr>
            <a:r>
              <a:rPr lang="en-US" sz="1400" dirty="0">
                <a:effectLst/>
                <a:ea typeface="SimSun" panose="02010600030101010101" pitchFamily="2" charset="-122"/>
              </a:rPr>
              <a:t>Also reviewed a 2</a:t>
            </a:r>
            <a:r>
              <a:rPr lang="en-US" sz="1400" baseline="30000" dirty="0">
                <a:effectLst/>
                <a:ea typeface="SimSun" panose="02010600030101010101" pitchFamily="2" charset="-122"/>
              </a:rPr>
              <a:t>nd</a:t>
            </a:r>
            <a:r>
              <a:rPr lang="en-US" sz="1400" dirty="0">
                <a:effectLst/>
                <a:ea typeface="SimSun" panose="02010600030101010101" pitchFamily="2" charset="-122"/>
              </a:rPr>
              <a:t> spreadsheet w/802.11 clauses with frequencies for setting for the actual frequency ranges: </a:t>
            </a:r>
          </a:p>
          <a:p>
            <a:pPr marL="1143000" marR="0" lvl="2" indent="-228600">
              <a:spcBef>
                <a:spcPts val="0"/>
              </a:spcBef>
              <a:spcAft>
                <a:spcPts val="0"/>
              </a:spcAft>
              <a:buFont typeface="+mj-lt"/>
              <a:buAutoNum type="romanLcParenR"/>
            </a:pPr>
            <a:r>
              <a:rPr lang="en-US" sz="1400" u="sng" dirty="0">
                <a:solidFill>
                  <a:srgbClr val="0000FF"/>
                </a:solidFill>
                <a:effectLst/>
                <a:ea typeface="SimSun" panose="02010600030101010101" pitchFamily="2" charset="-122"/>
                <a:hlinkClick r:id="rId4"/>
              </a:rPr>
              <a:t>https://mentor.ieee.org/802.18/dcn/21/18-21-0064-00-0000-frequency-table-input-802-11-phys.xlsx</a:t>
            </a:r>
            <a:r>
              <a:rPr lang="en-US" sz="1400" dirty="0">
                <a:effectLst/>
                <a:ea typeface="SimSun" panose="02010600030101010101" pitchFamily="2" charset="-122"/>
              </a:rPr>
              <a:t> </a:t>
            </a:r>
            <a:endParaRPr lang="en-US" sz="1600" dirty="0">
              <a:effectLst/>
              <a:ea typeface="SimSun" panose="02010600030101010101" pitchFamily="2" charset="-122"/>
            </a:endParaRPr>
          </a:p>
          <a:p>
            <a:pPr marL="466725" lvl="1">
              <a:spcBef>
                <a:spcPts val="0"/>
              </a:spcBef>
              <a:spcAft>
                <a:spcPts val="0"/>
              </a:spcAft>
              <a:buFont typeface="Arial" panose="020B0604020202020204" pitchFamily="34" charset="0"/>
              <a:buChar char="•"/>
            </a:pPr>
            <a:endParaRPr lang="en-US"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The next meeting will be </a:t>
            </a:r>
            <a:r>
              <a:rPr lang="en-US" sz="1800" b="1" dirty="0">
                <a:solidFill>
                  <a:schemeClr val="tx1"/>
                </a:solidFill>
                <a:ea typeface="Times New Roman" panose="02020603050405020304" pitchFamily="18" charset="0"/>
              </a:rPr>
              <a:t>next week 22jun21.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744200" cy="5499383"/>
          </a:xfrm>
        </p:spPr>
        <p:txBody>
          <a:bodyPr/>
          <a:lstStyle/>
          <a:p>
            <a:pPr marL="0" marR="0">
              <a:spcBef>
                <a:spcPts val="0"/>
              </a:spcBef>
              <a:spcAft>
                <a:spcPts val="0"/>
              </a:spcAft>
              <a:buFont typeface="Arial" panose="020B0604020202020204" pitchFamily="34" charset="0"/>
              <a:buChar char="•"/>
            </a:pPr>
            <a:endParaRPr lang="en-US" sz="1800" b="0" dirty="0">
              <a:ea typeface="Times New Roman" panose="02020603050405020304" pitchFamily="18" charset="0"/>
            </a:endParaRPr>
          </a:p>
          <a:p>
            <a:pPr marL="0" marR="0">
              <a:spcBef>
                <a:spcPts val="0"/>
              </a:spcBef>
              <a:spcAft>
                <a:spcPts val="0"/>
              </a:spcAft>
              <a:buFont typeface="Arial" panose="020B0604020202020204" pitchFamily="34" charset="0"/>
              <a:buChar char="•"/>
            </a:pPr>
            <a:r>
              <a:rPr lang="en-US" sz="1800" b="1" dirty="0">
                <a:solidFill>
                  <a:srgbClr val="191919"/>
                </a:solidFill>
                <a:effectLst/>
                <a:ea typeface="Times New Roman" panose="02020603050405020304" pitchFamily="18" charset="0"/>
              </a:rPr>
              <a:t>FCC Proposed Rules</a:t>
            </a:r>
            <a:r>
              <a:rPr lang="en-US" sz="1800" b="0" dirty="0">
                <a:ea typeface="Times New Roman" panose="02020603050405020304" pitchFamily="18" charset="0"/>
              </a:rPr>
              <a:t> - </a:t>
            </a:r>
            <a:r>
              <a:rPr lang="en-US" sz="1800" b="1" dirty="0">
                <a:solidFill>
                  <a:srgbClr val="333333"/>
                </a:solidFill>
                <a:effectLst/>
                <a:ea typeface="Times New Roman" panose="02020603050405020304" pitchFamily="18" charset="0"/>
              </a:rPr>
              <a:t>Allocation of Spectrum for Non-Federal Space Launch Operations</a:t>
            </a:r>
            <a:endParaRPr lang="en-US" sz="1600" dirty="0">
              <a:effectLst/>
              <a:ea typeface="Calibri" panose="020F0502020204030204" pitchFamily="34" charset="0"/>
            </a:endParaRPr>
          </a:p>
          <a:p>
            <a:pPr marL="495300" lvl="1">
              <a:spcBef>
                <a:spcPts val="0"/>
              </a:spcBef>
              <a:spcAft>
                <a:spcPts val="0"/>
              </a:spcAft>
              <a:buFont typeface="Arial" panose="020B0604020202020204" pitchFamily="34" charset="0"/>
              <a:buChar char="•"/>
            </a:pPr>
            <a:r>
              <a:rPr lang="en-US" sz="1600" b="0" dirty="0">
                <a:ea typeface="Times New Roman" panose="02020603050405020304" pitchFamily="18" charset="0"/>
              </a:rPr>
              <a:t> </a:t>
            </a:r>
            <a:r>
              <a:rPr lang="en-US" sz="1600" b="1" dirty="0">
                <a:effectLst/>
                <a:ea typeface="Times New Roman" panose="02020603050405020304" pitchFamily="18"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3"/>
              </a:rPr>
              <a:t>2021-11063</a:t>
            </a:r>
            <a:r>
              <a:rPr lang="en-US" sz="1600" u="sng" dirty="0">
                <a:solidFill>
                  <a:srgbClr val="000000"/>
                </a:solidFill>
                <a:effectLst/>
                <a:ea typeface="Times New Roman" panose="02020603050405020304" pitchFamily="18" charset="0"/>
              </a:rPr>
              <a:t>; </a:t>
            </a:r>
            <a:r>
              <a:rPr lang="en-US" sz="1600" b="1" dirty="0">
                <a:solidFill>
                  <a:srgbClr val="000000"/>
                </a:solidFill>
                <a:effectLst/>
                <a:ea typeface="Times New Roman" panose="02020603050405020304" pitchFamily="18" charset="0"/>
              </a:rPr>
              <a:t>Citation:</a:t>
            </a:r>
            <a:r>
              <a:rPr lang="en-US" sz="1600" dirty="0">
                <a:solidFill>
                  <a:srgbClr val="000000"/>
                </a:solidFill>
                <a:effectLst/>
                <a:ea typeface="Times New Roman" panose="02020603050405020304" pitchFamily="18" charset="0"/>
              </a:rPr>
              <a:t> 86 FR 30860; </a:t>
            </a:r>
            <a:r>
              <a:rPr lang="en-US" sz="1600" b="0" u="sng" dirty="0">
                <a:solidFill>
                  <a:srgbClr val="3071A9"/>
                </a:solidFill>
                <a:effectLst/>
                <a:ea typeface="Times New Roman" panose="02020603050405020304" pitchFamily="18" charset="0"/>
                <a:hlinkClick r:id="rId4"/>
              </a:rPr>
              <a:t>PDF</a:t>
            </a:r>
            <a:r>
              <a:rPr lang="en-US" sz="1600" b="1" dirty="0">
                <a:solidFill>
                  <a:srgbClr val="000000"/>
                </a:solidFill>
                <a:effectLst/>
                <a:ea typeface="Times New Roman" panose="02020603050405020304" pitchFamily="18" charset="0"/>
              </a:rPr>
              <a:t> </a:t>
            </a:r>
            <a:r>
              <a:rPr lang="en-US" sz="1600" dirty="0">
                <a:solidFill>
                  <a:srgbClr val="000000"/>
                </a:solidFill>
                <a:effectLst/>
                <a:ea typeface="Times New Roman" panose="02020603050405020304" pitchFamily="18" charset="0"/>
              </a:rPr>
              <a:t>Pages 30860-30887 </a:t>
            </a:r>
            <a:r>
              <a:rPr lang="en-US" sz="1600" i="1" dirty="0">
                <a:solidFill>
                  <a:srgbClr val="000000"/>
                </a:solidFill>
                <a:effectLst/>
                <a:ea typeface="Times New Roman" panose="02020603050405020304" pitchFamily="18" charset="0"/>
              </a:rPr>
              <a:t>(28 pages); </a:t>
            </a:r>
            <a:r>
              <a:rPr lang="en-US" sz="1600" b="0" u="sng" dirty="0">
                <a:solidFill>
                  <a:srgbClr val="3071A9"/>
                </a:solidFill>
                <a:effectLst/>
                <a:ea typeface="Times New Roman" panose="02020603050405020304" pitchFamily="18" charset="0"/>
                <a:hlinkClick r:id="rId5"/>
              </a:rPr>
              <a:t>Permalink</a:t>
            </a:r>
            <a:r>
              <a:rPr lang="en-US" sz="1600" b="1" dirty="0">
                <a:solidFill>
                  <a:srgbClr val="000000"/>
                </a:solidFill>
                <a:effectLst/>
                <a:ea typeface="Times New Roman" panose="02020603050405020304" pitchFamily="18" charset="0"/>
              </a:rPr>
              <a:t> </a:t>
            </a:r>
            <a:endParaRPr lang="en-US" sz="1600" kern="1200" dirty="0">
              <a:solidFill>
                <a:srgbClr val="000000"/>
              </a:solidFill>
              <a:effectLst/>
              <a:ea typeface="+mn-ea"/>
              <a:cs typeface="+mn-cs"/>
            </a:endParaRPr>
          </a:p>
          <a:p>
            <a:pPr marL="685800" lvl="1" eaLnBrk="0" hangingPunct="0">
              <a:spcBef>
                <a:spcPts val="0"/>
              </a:spcBef>
              <a:spcAft>
                <a:spcPts val="0"/>
              </a:spcAft>
              <a:buFont typeface="Arial" panose="020B0604020202020204" pitchFamily="34" charset="0"/>
              <a:buChar char="•"/>
              <a:defRPr/>
            </a:pPr>
            <a:r>
              <a:rPr lang="en-US" sz="1600" dirty="0">
                <a:effectLst/>
              </a:rPr>
              <a:t>Abstract:  </a:t>
            </a:r>
            <a:r>
              <a:rPr lang="en-US" sz="1600" b="0" i="0" dirty="0">
                <a:solidFill>
                  <a:srgbClr val="333333"/>
                </a:solidFill>
                <a:effectLst/>
              </a:rPr>
              <a:t>In this document, the Federal Communications Commission (Commission) takes steps towards establishing a spectrum allocation and licensing framework that will provide regulatory certainty and improved efficiency and that will promote innovation and investment in the United States commercial space launch industry. In the Further Notice of Proposed Rulemaking, the Commission seeks comment on the definition of space launch operations, the potential allocation of spectrum for the commercial space launch industry, including the 420-430 MHz, 2025-2110 MHz, </a:t>
            </a:r>
            <a:r>
              <a:rPr lang="en-US" sz="1600" b="1" i="0" dirty="0">
                <a:solidFill>
                  <a:srgbClr val="333333"/>
                </a:solidFill>
                <a:effectLst/>
              </a:rPr>
              <a:t>and 5650-5925 MHz bands. </a:t>
            </a:r>
            <a:r>
              <a:rPr lang="en-US" sz="1600" b="0" i="0" dirty="0">
                <a:solidFill>
                  <a:srgbClr val="333333"/>
                </a:solidFill>
                <a:effectLst/>
              </a:rPr>
              <a:t>In addition, the Commission seeks comment on establishing service rules, including licensing and technical rules and coordination procedures, for the use of spectrum for commercial space launch operations. Finally, the Commission seeks to refresh the record on potential ways to facilitate Federal use of commercial satellite services in what are currently non-Federal satellite bands and enable more robust federal use of the 399.9-400.05 MHz band.</a:t>
            </a:r>
            <a:endParaRPr lang="en-US" sz="1600" b="0" dirty="0">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b="0" i="0" dirty="0">
                <a:solidFill>
                  <a:srgbClr val="333333"/>
                </a:solidFill>
                <a:effectLst/>
              </a:rPr>
              <a:t>Comments are due on or before July 12, 2021; reply comments are due on or before August 9, 2021.</a:t>
            </a: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Chair figure latest time for comments to FCC- NPRM on space launch operations:</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If .18 approved by 24June, could do an EC motion.  (To wait till 01Jul meeting, would need EC early close.) </a:t>
            </a:r>
            <a:endParaRPr lang="en-US" sz="1800" b="0" dirty="0">
              <a:solidFill>
                <a:srgbClr val="000000"/>
              </a:solidFill>
              <a:effectLst/>
              <a:ea typeface="Times New Roman" panose="02020603050405020304" pitchFamily="18" charset="0"/>
            </a:endParaRPr>
          </a:p>
          <a:p>
            <a:pPr marL="0" marR="0" indent="0">
              <a:spcBef>
                <a:spcPts val="0"/>
              </a:spcBef>
              <a:spcAft>
                <a:spcPts val="0"/>
              </a:spcAft>
            </a:pPr>
            <a:endParaRPr lang="en-US" sz="1600" b="0" dirty="0">
              <a:solidFill>
                <a:srgbClr val="333333"/>
              </a:solidFill>
              <a:effectLst/>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1600" b="0" dirty="0">
              <a:solidFill>
                <a:srgbClr val="333333"/>
              </a:solidFill>
              <a:ea typeface="Times New Roman" panose="02020603050405020304" pitchFamily="18" charset="0"/>
            </a:endParaRPr>
          </a:p>
          <a:p>
            <a:pPr marL="238125" marR="0">
              <a:spcBef>
                <a:spcPts val="0"/>
              </a:spcBef>
              <a:spcAft>
                <a:spcPts val="0"/>
              </a:spcAft>
              <a:buFont typeface="Arial" panose="020B0604020202020204" pitchFamily="34" charset="0"/>
              <a:buChar char="•"/>
            </a:pPr>
            <a:endParaRPr lang="en-US" sz="2000" b="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2098219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891540" y="1102674"/>
            <a:ext cx="10820400" cy="3697926"/>
          </a:xfrm>
        </p:spPr>
        <p:txBody>
          <a:bodyPr/>
          <a:lstStyle/>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nothing specific today</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All – input for a table of countries implementing 6GHz and a brief summary of their rules, consultations, etc.  </a:t>
            </a: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937373"/>
            <a:ext cx="10475383" cy="1615827"/>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3"/>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4"/>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5"/>
              </a:rPr>
              <a:t>https://www.imf.org/en/Publications/WEO/Issues/2020/09/30/world-economic-outlook-october-2020</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400050" lvl="1">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chemeClr val="tx1"/>
                </a:solidFill>
              </a:rPr>
              <a:t>nothing brought up </a:t>
            </a:r>
          </a:p>
          <a:p>
            <a:pPr marL="400050" lvl="1">
              <a:spcBef>
                <a:spcPts val="0"/>
              </a:spcBef>
              <a:spcAft>
                <a:spcPts val="0"/>
              </a:spcAft>
              <a:buFont typeface="Arial" panose="020B0604020202020204" pitchFamily="34" charset="0"/>
              <a:buChar char="•"/>
            </a:pPr>
            <a:r>
              <a:rPr lang="en-US" sz="1800" dirty="0">
                <a:solidFill>
                  <a:schemeClr val="tx1"/>
                </a:solidFill>
              </a:rPr>
              <a:t> </a:t>
            </a:r>
          </a:p>
          <a:p>
            <a:pPr marL="400050" lvl="1">
              <a:spcBef>
                <a:spcPts val="0"/>
              </a:spcBef>
              <a:spcAft>
                <a:spcPts val="0"/>
              </a:spcAft>
              <a:buFont typeface="Arial" panose="020B0604020202020204" pitchFamily="34" charset="0"/>
              <a:buChar char="•"/>
            </a:pPr>
            <a:endParaRPr lang="en-US" sz="1800" dirty="0">
              <a:solidFill>
                <a:schemeClr val="tx1"/>
              </a:solidFill>
            </a:endParaRPr>
          </a:p>
          <a:p>
            <a:pPr marL="114300" lvl="1" indent="0">
              <a:spcBef>
                <a:spcPts val="0"/>
              </a:spcBef>
              <a:spcAft>
                <a:spcPts val="0"/>
              </a:spcAft>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17jun21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06jun21 </a:t>
            </a:r>
            <a:r>
              <a:rPr lang="en-US" sz="1400" dirty="0">
                <a:hlinkClick r:id="rId7"/>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new 11nov19  </a:t>
            </a:r>
            <a:r>
              <a:rPr lang="en-US" sz="1200" dirty="0">
                <a:hlinkClick r:id="rId8"/>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9"/>
              </a:rPr>
              <a:t>http://standards.ieee.org/develop/policies/opman/sb_om.pdf</a:t>
            </a:r>
            <a:endParaRPr lang="en-US" sz="1400" u="sng" dirty="0"/>
          </a:p>
          <a:p>
            <a:pPr lvl="1">
              <a:spcBef>
                <a:spcPts val="600"/>
              </a:spcBef>
              <a:defRPr/>
            </a:pPr>
            <a:r>
              <a:rPr lang="en-US" sz="14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17jun21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293060813"/>
              </p:ext>
            </p:extLst>
          </p:nvPr>
        </p:nvGraphicFramePr>
        <p:xfrm>
          <a:off x="8305800" y="5199063"/>
          <a:ext cx="1401762" cy="290512"/>
        </p:xfrm>
        <a:graphic>
          <a:graphicData uri="http://schemas.openxmlformats.org/presentationml/2006/ole">
            <mc:AlternateContent xmlns:mc="http://schemas.openxmlformats.org/markup-compatibility/2006">
              <mc:Choice xmlns:v="urn:schemas-microsoft-com:vml" Requires="v">
                <p:oleObj name="Packager Shell Object" showAsIcon="1" r:id="rId10" imgW="1402200" imgH="311400" progId="Package">
                  <p:embed/>
                </p:oleObj>
              </mc:Choice>
              <mc:Fallback>
                <p:oleObj name="Packager Shell Object" showAsIcon="1" r:id="rId10" imgW="1402200" imgH="311400" progId="Package">
                  <p:embed/>
                  <p:pic>
                    <p:nvPicPr>
                      <p:cNvPr id="0" name=""/>
                      <p:cNvPicPr/>
                      <p:nvPr/>
                    </p:nvPicPr>
                    <p:blipFill>
                      <a:blip r:embed="rId11"/>
                      <a:stretch>
                        <a:fillRect/>
                      </a:stretch>
                    </p:blipFill>
                    <p:spPr>
                      <a:xfrm>
                        <a:off x="8305800" y="5199063"/>
                        <a:ext cx="1401762" cy="290512"/>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3BC104E2-27D7-4988-B7F3-2D33801B66A6}"/>
              </a:ext>
            </a:extLst>
          </p:cNvPr>
          <p:cNvGraphicFramePr>
            <a:graphicFrameLocks noChangeAspect="1"/>
          </p:cNvGraphicFramePr>
          <p:nvPr>
            <p:extLst>
              <p:ext uri="{D42A27DB-BD31-4B8C-83A1-F6EECF244321}">
                <p14:modId xmlns:p14="http://schemas.microsoft.com/office/powerpoint/2010/main" val="4099604369"/>
              </p:ext>
            </p:extLst>
          </p:nvPr>
        </p:nvGraphicFramePr>
        <p:xfrm>
          <a:off x="9453812" y="4716894"/>
          <a:ext cx="571459" cy="482169"/>
        </p:xfrm>
        <a:graphic>
          <a:graphicData uri="http://schemas.openxmlformats.org/presentationml/2006/ole">
            <mc:AlternateContent xmlns:mc="http://schemas.openxmlformats.org/markup-compatibility/2006">
              <mc:Choice xmlns:v="urn:schemas-microsoft-com:vml" Requires="v">
                <p:oleObj name="Acrobat Document" showAsIcon="1" r:id="rId12" imgW="914400" imgH="771822" progId="AcroExch.Document.DC">
                  <p:embed/>
                </p:oleObj>
              </mc:Choice>
              <mc:Fallback>
                <p:oleObj name="Acrobat Document" showAsIcon="1" r:id="rId12" imgW="914400" imgH="771822" progId="AcroExch.Document.DC">
                  <p:embed/>
                  <p:pic>
                    <p:nvPicPr>
                      <p:cNvPr id="0" name=""/>
                      <p:cNvPicPr/>
                      <p:nvPr/>
                    </p:nvPicPr>
                    <p:blipFill>
                      <a:blip r:embed="rId13"/>
                      <a:stretch>
                        <a:fillRect/>
                      </a:stretch>
                    </p:blipFill>
                    <p:spPr>
                      <a:xfrm>
                        <a:off x="9453812" y="4716894"/>
                        <a:ext cx="571459" cy="48216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990600"/>
            <a:ext cx="10475384" cy="5484814"/>
          </a:xfrm>
        </p:spPr>
        <p:txBody>
          <a:bodyPr/>
          <a:lstStyle/>
          <a:p>
            <a:pPr marL="285750" indent="-285750">
              <a:buFont typeface="Arial" panose="020B0604020202020204" pitchFamily="34" charset="0"/>
              <a:buChar char="•"/>
            </a:pPr>
            <a:r>
              <a:rPr lang="en-US" sz="2000" b="0" dirty="0">
                <a:solidFill>
                  <a:schemeClr val="tx1"/>
                </a:solidFill>
              </a:rPr>
              <a:t>Attendance on-line today: _15_ and voters on-line: _14_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24jun21–</a:t>
            </a:r>
            <a:r>
              <a:rPr lang="en-US" sz="1800" i="1" u="sng" dirty="0"/>
              <a:t>15:00–&lt;15:55</a:t>
            </a:r>
            <a:r>
              <a:rPr lang="en-US" sz="1800" dirty="0"/>
              <a:t> et </a:t>
            </a:r>
          </a:p>
          <a:p>
            <a:pPr lvl="1">
              <a:spcBef>
                <a:spcPts val="0"/>
              </a:spcBef>
              <a:buFont typeface="Arial" panose="020B0604020202020204" pitchFamily="34" charset="0"/>
              <a:buChar char="•"/>
            </a:pPr>
            <a:r>
              <a:rPr lang="en-US" sz="1600" dirty="0">
                <a:highlight>
                  <a:srgbClr val="808000"/>
                </a:highlight>
              </a:rPr>
              <a:t>Newer - </a:t>
            </a: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15:40et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Stay Safe</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17jun21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17jun21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17jun21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When: Occurs the fourth Tuesday of every 1 month(s) effective 22-Jun-21 until 23-Nov-21 from 15:00 to 16:00 America/</a:t>
            </a:r>
            <a:r>
              <a:rPr lang="en-US" sz="11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latin typeface="Consolas" panose="020B0609020204030204" pitchFamily="49" charset="0"/>
                <a:ea typeface="Times New Roman" panose="02020603050405020304" pitchFamily="18" charset="0"/>
                <a:cs typeface="Times New Roman" panose="02020603050405020304" pitchFamily="18" charset="0"/>
              </a:rPr>
              <a:t>.</a:t>
            </a:r>
            <a:br>
              <a:rPr lang="en-US" sz="1100" dirty="0">
                <a:latin typeface="Consolas" panose="020B0609020204030204" pitchFamily="49" charset="0"/>
                <a:ea typeface="Times New Roman" panose="02020603050405020304" pitchFamily="18" charset="0"/>
                <a:cs typeface="Times New Roman" panose="02020603050405020304" pitchFamily="18" charset="0"/>
              </a:rPr>
            </a:br>
            <a:r>
              <a:rPr lang="en-US" sz="1100" dirty="0">
                <a:latin typeface="Consolas" panose="020B0609020204030204" pitchFamily="49" charset="0"/>
                <a:ea typeface="Times New Roman" panose="02020603050405020304" pitchFamily="18" charset="0"/>
                <a:cs typeface="Times New Roman" panose="02020603050405020304" pitchFamily="18" charset="0"/>
              </a:rPr>
              <a:t>Where: https://ieeesa.webex.com/ieeesa/j.php?MTID=m8a25dd8187a6f955433573a347cf4daa</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100" dirty="0">
                <a:solidFill>
                  <a:schemeClr val="tx1"/>
                </a:solidFill>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a:spcBef>
                <a:spcPts val="0"/>
              </a:spcBef>
              <a:spcAft>
                <a:spcPts val="0"/>
              </a:spcAft>
            </a:pP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1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1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1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1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333333"/>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17jun21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17jun21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17jun21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57200" lvl="1" indent="0">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    Don't be silent if inappropriate topics are discussed. Formally object to the discussion immediately.</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17jun21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17jun21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 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 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 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 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 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 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17jun21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17jun21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1020380"/>
            <a:ext cx="5791200" cy="5455032"/>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020380"/>
            <a:ext cx="4891616" cy="545503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1440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Hassan Y.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GB" sz="1800" b="0" dirty="0">
                <a:ea typeface="SimSun" panose="02010600030101010101" pitchFamily="2" charset="-122"/>
              </a:rPr>
              <a:t>To approve the minutes from the IEEE 802.18 teleconference in document </a:t>
            </a:r>
            <a:r>
              <a:rPr lang="en-GB" sz="1800" b="0" dirty="0">
                <a:solidFill>
                  <a:schemeClr val="bg1">
                    <a:lumMod val="75000"/>
                  </a:schemeClr>
                </a:solidFill>
                <a:ea typeface="SimSun" panose="02010600030101010101" pitchFamily="2" charset="-122"/>
                <a:hlinkClick r:id="rId3"/>
              </a:rPr>
              <a:t>https://mentor.ieee.org/802.18/dcn/21/18-21-0068-01-0000-minutes-10jun21-rrtag-teleconference.docx</a:t>
            </a:r>
            <a:r>
              <a:rPr lang="en-GB" sz="1800" b="0" dirty="0">
                <a:solidFill>
                  <a:schemeClr val="bg1">
                    <a:lumMod val="75000"/>
                  </a:schemeClr>
                </a:solidFill>
                <a:ea typeface="SimSun" panose="02010600030101010101" pitchFamily="2" charset="-122"/>
              </a:rPr>
              <a:t> </a:t>
            </a:r>
            <a:r>
              <a:rPr lang="en-US" sz="1800" b="0" i="0" dirty="0">
                <a:solidFill>
                  <a:srgbClr val="000000"/>
                </a:solidFill>
                <a:effectLst/>
              </a:rPr>
              <a:t>14-Jun-2021 16:14:35 ET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 </a:t>
            </a:r>
          </a:p>
          <a:p>
            <a:pPr marL="0" indent="0">
              <a:spcBef>
                <a:spcPts val="0"/>
              </a:spcBef>
            </a:pPr>
            <a:r>
              <a:rPr lang="en-US" altLang="en-US" sz="1800" b="0" dirty="0">
                <a:solidFill>
                  <a:schemeClr val="tx1"/>
                </a:solidFill>
              </a:rPr>
              <a:t>	Seconded by:  Stuart K.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17jun21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808038"/>
            <a:ext cx="10881783" cy="5649028"/>
          </a:xfrm>
        </p:spPr>
        <p:txBody>
          <a:bodyPr/>
          <a:lstStyle/>
          <a:p>
            <a:pPr marL="1371600" lvl="3" indent="0"/>
            <a:endParaRPr lang="en-US" altLang="en-US" sz="9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endParaRPr lang="en-US" altLang="en-US" sz="1400" dirty="0">
              <a:solidFill>
                <a:schemeClr val="tx1"/>
              </a:solidFill>
            </a:endParaRP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&lt;&lt;&lt;&lt; just one fee for all WGs/TAGs combined</a:t>
            </a:r>
          </a:p>
          <a:p>
            <a:pPr lvl="2">
              <a:buFont typeface="Arial" panose="020B0604020202020204" pitchFamily="34" charset="0"/>
              <a:buChar char="•"/>
            </a:pPr>
            <a:r>
              <a:rPr lang="en-US" sz="1600" dirty="0">
                <a:solidFill>
                  <a:schemeClr val="tx1"/>
                </a:solidFill>
              </a:rPr>
              <a:t>registration is open: 	</a:t>
            </a:r>
            <a:r>
              <a:rPr lang="en-US" sz="1600" b="1" i="0" dirty="0">
                <a:solidFill>
                  <a:srgbClr val="222222"/>
                </a:solidFill>
                <a:effectLst/>
                <a:latin typeface="tahoma" panose="020B0604030504040204" pitchFamily="34" charset="0"/>
              </a:rPr>
              <a:t>REGISTRATION WEBSITE: </a:t>
            </a:r>
            <a:r>
              <a:rPr lang="en-US" sz="1600" b="1" i="0" dirty="0">
                <a:solidFill>
                  <a:srgbClr val="1155CC"/>
                </a:solidFill>
                <a:effectLst/>
                <a:latin typeface="tahoma" panose="020B0604030504040204" pitchFamily="34" charset="0"/>
                <a:hlinkClick r:id="rId3"/>
              </a:rPr>
              <a:t>https://cvent.me/D5LYLq</a:t>
            </a:r>
            <a:r>
              <a:rPr lang="en-US" sz="1600" dirty="0">
                <a:solidFill>
                  <a:schemeClr val="tx1"/>
                </a:solidFill>
              </a:rPr>
              <a:t>		</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2">
              <a:buFont typeface="Arial" panose="020B0604020202020204" pitchFamily="34" charset="0"/>
              <a:buChar char="•"/>
            </a:pPr>
            <a:r>
              <a:rPr lang="en-US" sz="1600" dirty="0">
                <a:solidFill>
                  <a:srgbClr val="333333"/>
                </a:solidFill>
                <a:ea typeface="Times New Roman" panose="02020603050405020304" pitchFamily="18" charset="0"/>
              </a:rPr>
              <a:t>Looking at other WGs/TAGs: </a:t>
            </a:r>
          </a:p>
          <a:p>
            <a:pPr marL="1714500" lvl="4">
              <a:spcBef>
                <a:spcPts val="0"/>
              </a:spcBef>
              <a:spcAft>
                <a:spcPts val="0"/>
              </a:spcAft>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.11: 12-20 </a:t>
            </a:r>
            <a:r>
              <a:rPr lang="en-US" sz="1400" dirty="0" err="1">
                <a:effectLst/>
                <a:ea typeface="Calibri" panose="020F0502020204030204" pitchFamily="34" charset="0"/>
                <a:cs typeface="Times New Roman" panose="02020603050405020304" pitchFamily="18" charset="0"/>
              </a:rPr>
              <a:t>jul</a:t>
            </a:r>
            <a:r>
              <a:rPr lang="en-US" sz="1400" dirty="0">
                <a:effectLst/>
                <a:ea typeface="Calibri" panose="020F0502020204030204" pitchFamily="34" charset="0"/>
                <a:cs typeface="Times New Roman" panose="02020603050405020304" pitchFamily="18" charset="0"/>
              </a:rPr>
              <a:t> 21		time slot over .18:  13:30-15:30 (times from May interim) </a:t>
            </a:r>
            <a:endParaRPr lang="en-US" sz="1400"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.15: 13-21 </a:t>
            </a:r>
            <a:r>
              <a:rPr lang="en-US" sz="1400" dirty="0" err="1">
                <a:effectLst/>
                <a:ea typeface="Calibri" panose="020F0502020204030204" pitchFamily="34" charset="0"/>
                <a:cs typeface="Times New Roman" panose="02020603050405020304" pitchFamily="18" charset="0"/>
              </a:rPr>
              <a:t>jul</a:t>
            </a:r>
            <a:r>
              <a:rPr lang="en-US" sz="1400" dirty="0">
                <a:effectLst/>
                <a:ea typeface="Calibri" panose="020F0502020204030204" pitchFamily="34" charset="0"/>
                <a:cs typeface="Times New Roman" panose="02020603050405020304" pitchFamily="18" charset="0"/>
              </a:rPr>
              <a:t> 21		time slot </a:t>
            </a:r>
            <a:r>
              <a:rPr lang="en-US" sz="1400" dirty="0">
                <a:ea typeface="Calibri" panose="020F0502020204030204" pitchFamily="34" charset="0"/>
                <a:cs typeface="Times New Roman" panose="02020603050405020304" pitchFamily="18" charset="0"/>
              </a:rPr>
              <a:t>over</a:t>
            </a:r>
            <a:r>
              <a:rPr lang="en-US" sz="1400" dirty="0">
                <a:effectLst/>
                <a:ea typeface="Calibri" panose="020F0502020204030204" pitchFamily="34" charset="0"/>
                <a:cs typeface="Times New Roman" panose="02020603050405020304" pitchFamily="18" charset="0"/>
              </a:rPr>
              <a:t> .18:  15:00-17:00 (times from May interim)</a:t>
            </a:r>
            <a:endParaRPr lang="en-US" sz="1400"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.19:  tbc:			12</a:t>
            </a:r>
            <a:r>
              <a:rPr lang="en-US" sz="1400" baseline="30000" dirty="0">
                <a:effectLst/>
                <a:ea typeface="Calibri" panose="020F0502020204030204" pitchFamily="34" charset="0"/>
                <a:cs typeface="Times New Roman" panose="02020603050405020304" pitchFamily="18" charset="0"/>
              </a:rPr>
              <a:t>th</a:t>
            </a:r>
            <a:r>
              <a:rPr lang="en-US" sz="1400" dirty="0">
                <a:effectLst/>
                <a:ea typeface="Calibri" panose="020F0502020204030204" pitchFamily="34" charset="0"/>
                <a:cs typeface="Times New Roman" panose="02020603050405020304" pitchFamily="18" charset="0"/>
              </a:rPr>
              <a:t> 4et mon 	&amp; 	15</a:t>
            </a:r>
            <a:r>
              <a:rPr lang="en-US" sz="1400" baseline="30000" dirty="0">
                <a:effectLst/>
                <a:ea typeface="Calibri" panose="020F0502020204030204" pitchFamily="34" charset="0"/>
                <a:cs typeface="Times New Roman" panose="02020603050405020304" pitchFamily="18" charset="0"/>
              </a:rPr>
              <a:t>th</a:t>
            </a:r>
            <a:r>
              <a:rPr lang="en-US" sz="1400" dirty="0">
                <a:effectLst/>
                <a:ea typeface="Calibri" panose="020F0502020204030204" pitchFamily="34" charset="0"/>
                <a:cs typeface="Times New Roman" panose="02020603050405020304" pitchFamily="18" charset="0"/>
              </a:rPr>
              <a:t> 4et </a:t>
            </a:r>
            <a:r>
              <a:rPr lang="en-US" sz="1400" dirty="0" err="1">
                <a:effectLst/>
                <a:ea typeface="Calibri" panose="020F0502020204030204" pitchFamily="34" charset="0"/>
                <a:cs typeface="Times New Roman" panose="02020603050405020304" pitchFamily="18" charset="0"/>
              </a:rPr>
              <a:t>thurs</a:t>
            </a:r>
            <a:r>
              <a:rPr lang="en-US" sz="1400" dirty="0">
                <a:effectLst/>
                <a:ea typeface="Calibri" panose="020F0502020204030204" pitchFamily="34" charset="0"/>
                <a:cs typeface="Times New Roman" panose="02020603050405020304" pitchFamily="18" charset="0"/>
              </a:rPr>
              <a:t> is the normal times </a:t>
            </a:r>
            <a:endParaRPr lang="en-US" sz="1400" dirty="0">
              <a:effectLst/>
              <a:ea typeface="Calibri" panose="020F0502020204030204" pitchFamily="34" charset="0"/>
            </a:endParaRPr>
          </a:p>
          <a:p>
            <a:pPr marL="1714500" lvl="4">
              <a:spcBef>
                <a:spcPts val="0"/>
              </a:spcBef>
              <a:spcAft>
                <a:spcPts val="0"/>
              </a:spcAft>
              <a:buFont typeface="Arial" panose="020B0604020202020204" pitchFamily="34" charset="0"/>
              <a:buChar char="•"/>
            </a:pPr>
            <a:r>
              <a:rPr lang="en-US" sz="1400" dirty="0">
                <a:effectLst/>
                <a:ea typeface="Calibri" panose="020F0502020204030204" pitchFamily="34" charset="0"/>
                <a:cs typeface="Times New Roman" panose="02020603050405020304" pitchFamily="18" charset="0"/>
              </a:rPr>
              <a:t>.24:  tbc			wed 10:30et, normal time, though which wed? </a:t>
            </a:r>
            <a:endParaRPr lang="en-US" sz="1400" dirty="0">
              <a:effectLst/>
              <a:ea typeface="Calibri" panose="020F0502020204030204" pitchFamily="34" charset="0"/>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Sept 2021,</a:t>
            </a:r>
            <a:r>
              <a:rPr lang="en-US" altLang="en-US" sz="1800" b="0" dirty="0">
                <a:solidFill>
                  <a:schemeClr val="tx1"/>
                </a:solidFill>
              </a:rPr>
              <a:t> it will be an electronic Wireless Interim, with one ($50, $75, $125) registration fee for all groups. </a:t>
            </a:r>
          </a:p>
          <a:p>
            <a:pPr lvl="1">
              <a:buFont typeface="Arial" panose="020B0604020202020204" pitchFamily="34" charset="0"/>
              <a:buChar char="•"/>
            </a:pPr>
            <a:r>
              <a:rPr lang="en-US" altLang="en-US" sz="1600" dirty="0">
                <a:solidFill>
                  <a:schemeClr val="tx1"/>
                </a:solidFill>
              </a:rPr>
              <a:t>Dates are Friday </a:t>
            </a:r>
            <a:r>
              <a:rPr lang="en-US" altLang="en-US" sz="1600" b="0" dirty="0">
                <a:solidFill>
                  <a:schemeClr val="tx1"/>
                </a:solidFill>
              </a:rPr>
              <a:t>10sep to our .18 meeting on 23sep21.		.18 will meet our normal Thursday’s,  16</a:t>
            </a:r>
            <a:r>
              <a:rPr lang="en-US" altLang="en-US" sz="1600" b="0" baseline="30000" dirty="0">
                <a:solidFill>
                  <a:schemeClr val="tx1"/>
                </a:solidFill>
              </a:rPr>
              <a:t>th</a:t>
            </a:r>
            <a:r>
              <a:rPr lang="en-US" altLang="en-US" sz="1600" b="0" dirty="0">
                <a:solidFill>
                  <a:schemeClr val="tx1"/>
                </a:solidFill>
              </a:rPr>
              <a:t> and 23</a:t>
            </a:r>
            <a:r>
              <a:rPr lang="en-US" altLang="en-US" sz="1600" b="0" baseline="30000" dirty="0">
                <a:solidFill>
                  <a:schemeClr val="tx1"/>
                </a:solidFill>
              </a:rPr>
              <a:t>rd</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Looking at a wireless opening meeting Friday 10sep21 at 0900et (similar to what was done at f2fs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17jun21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61861</TotalTime>
  <Words>8491</Words>
  <Application>Microsoft Office PowerPoint</Application>
  <PresentationFormat>Widescreen</PresentationFormat>
  <Paragraphs>797</Paragraphs>
  <Slides>31</Slides>
  <Notes>22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31</vt:i4>
      </vt:variant>
    </vt:vector>
  </HeadingPairs>
  <TitlesOfParts>
    <vt:vector size="43" baseType="lpstr">
      <vt:lpstr>Arial</vt:lpstr>
      <vt:lpstr>Calibri</vt:lpstr>
      <vt:lpstr>Consolas</vt:lpstr>
      <vt:lpstr>Helvetica</vt:lpstr>
      <vt:lpstr>Monotype Sorts</vt:lpstr>
      <vt:lpstr>tahoma</vt:lpstr>
      <vt:lpstr>Times New Roman</vt:lpstr>
      <vt:lpstr>Wingdings</vt:lpstr>
      <vt:lpstr>Office Theme</vt:lpstr>
      <vt:lpstr>Document</vt:lpstr>
      <vt:lpstr>Packager Shell Object</vt:lpstr>
      <vt:lpstr>Acrobat Document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Other regions (outside EU-Stds and USA), items to share</vt:lpstr>
      <vt:lpstr>ITU-R / WRC items to share  -</vt:lpstr>
      <vt:lpstr>MSG 6 GHz</vt:lpstr>
      <vt:lpstr>IEEE 802 Stds Table of Frequency Bands</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General Discussion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4004</cp:revision>
  <cp:lastPrinted>1601-01-01T00:00:00Z</cp:lastPrinted>
  <dcterms:created xsi:type="dcterms:W3CDTF">2016-03-03T14:54:45Z</dcterms:created>
  <dcterms:modified xsi:type="dcterms:W3CDTF">2021-06-20T13:51:38Z</dcterms:modified>
</cp:coreProperties>
</file>