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82" r:id="rId14"/>
    <p:sldId id="769" r:id="rId15"/>
    <p:sldId id="766" r:id="rId16"/>
    <p:sldId id="743" r:id="rId17"/>
    <p:sldId id="780" r:id="rId18"/>
    <p:sldId id="781" r:id="rId19"/>
    <p:sldId id="650" r:id="rId20"/>
    <p:sldId id="498" r:id="rId21"/>
    <p:sldId id="402" r:id="rId22"/>
    <p:sldId id="403" r:id="rId23"/>
    <p:sldId id="777" r:id="rId24"/>
    <p:sldId id="778" r:id="rId25"/>
    <p:sldId id="774" r:id="rId26"/>
    <p:sldId id="717" r:id="rId27"/>
    <p:sldId id="768" r:id="rId28"/>
    <p:sldId id="737"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238" autoAdjust="0"/>
  </p:normalViewPr>
  <p:slideViewPr>
    <p:cSldViewPr>
      <p:cViewPr varScale="1">
        <p:scale>
          <a:sx n="110" d="100"/>
          <a:sy n="110" d="100"/>
        </p:scale>
        <p:origin x="672" y="108"/>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17jun21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802.18-21/0072r00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Contribution.aspx?MeetingId=4197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442&amp;SubTB=442"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sm.govt.nz/projects-and-auctions/consultations/planning-for-wlan-use-in-the-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70-00-0000-canadian-6-ghz-consultation-rss-248.pdf" TargetMode="External"/><Relationship Id="rId5" Type="http://schemas.openxmlformats.org/officeDocument/2006/relationships/hyperlink" Target="https://www.rabc-cccr.ca/ised-radio-standards-specifications-rss-248-issue-1-june-2021-draft-radio-local-area-network-rlan-devices-in-the-5925-7125-mhz-band/" TargetMode="External"/><Relationship Id="rId4" Type="http://schemas.openxmlformats.org/officeDocument/2006/relationships/hyperlink" Target="https://mentor.ieee.org/802.18/dcn/21/18-21-0069-00-0000-rsm-nz-wlan-use-in-the-6-ghz-band-discussion-document.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039-00-0000-ieee-802-viewpoints-on-wrc-23-agenda-items.pptx" TargetMode="External"/><Relationship Id="rId3" Type="http://schemas.openxmlformats.org/officeDocument/2006/relationships/hyperlink" Target="https://www.fcc.gov/document/wrc-advisory-committee-schedules-4th-meeting-and-meetings-its-iwg" TargetMode="External"/><Relationship Id="rId7" Type="http://schemas.openxmlformats.org/officeDocument/2006/relationships/hyperlink" Target="https://www.fcc.gov/wrc-23-advisory-committee-listserve-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wrc-23" TargetMode="External"/><Relationship Id="rId5" Type="http://schemas.openxmlformats.org/officeDocument/2006/relationships/hyperlink" Target="mailto:Dante.Ibarra@fcc.gov" TargetMode="External"/><Relationship Id="rId4" Type="http://schemas.openxmlformats.org/officeDocument/2006/relationships/hyperlink" Target="https://mentor.ieee.org/802.18/dcn/21/18-21-0071-00-0000-fcc-wrc-23-wac-schedules-4th-meeting-and-meetings-of-its-iwg.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6/10/2021-11063/allocation-of-spectrum-for-non-federal-space-launch-operations?utm_campaign=subscription*mailing*list&amp;utm_source=federalregister.gov&amp;utm_medium=email__;Kys!!F7jv3iA!kxFpaFesaLb0jtRneMv9R1lRJzXIeSiFxtOtrOKdDFxygjYmK9myrwzxuHZCA_6D9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11063?utm_campaign=subscription*mailing*list&amp;utm_source=federalregister.gov&amp;utm_medium=email__;Kys!!F7jv3iA!kxFpaFesaLb0jtRneMv9R1lRJzXIeSiFxtOtrOKdDFxygjYmK9myrwzxuHauU-4wzA$" TargetMode="External"/><Relationship Id="rId4" Type="http://schemas.openxmlformats.org/officeDocument/2006/relationships/hyperlink" Target="https://urldefense.com/v3/__https:/www.govinfo.gov/content/pkg/FR-2021-06-10/pdf/2021-11063.pdf?utm_campaign=subscription*mailing*list&amp;utm_source=federalregister.gov&amp;utm_medium=email__;Kys!!F7jv3iA!kxFpaFesaLb0jtRneMv9R1lRJzXIeSiFxtOtrOKdDFxygjYmK9myrwzxuHZCkZFdW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68-01-0000-minutes-10ju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17jun21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i="0" dirty="0">
                <a:solidFill>
                  <a:srgbClr val="222222"/>
                </a:solidFill>
                <a:effectLst/>
              </a:rPr>
              <a:t> </a:t>
            </a:r>
          </a:p>
          <a:p>
            <a:pPr lvl="1">
              <a:spcBef>
                <a:spcPts val="0"/>
              </a:spcBef>
              <a:buFont typeface="Arial" panose="020B0604020202020204" pitchFamily="34" charset="0"/>
              <a:buChar char="•"/>
            </a:pPr>
            <a:r>
              <a:rPr lang="en-US" sz="1800" dirty="0">
                <a:solidFill>
                  <a:srgbClr val="222222"/>
                </a:solidFill>
              </a:rPr>
              <a:t> </a:t>
            </a:r>
          </a:p>
          <a:p>
            <a:pPr lvl="1">
              <a:spcBef>
                <a:spcPts val="0"/>
              </a:spcBef>
              <a:buFont typeface="Arial" panose="020B0604020202020204" pitchFamily="34" charset="0"/>
              <a:buChar char="•"/>
            </a:pPr>
            <a:r>
              <a:rPr lang="en-US" sz="1800" i="0" dirty="0">
                <a:solidFill>
                  <a:srgbClr val="222222"/>
                </a:solidFill>
                <a:effectLst/>
              </a:rPr>
              <a:t> </a:t>
            </a:r>
          </a:p>
          <a:p>
            <a:pPr lvl="1">
              <a:spcBef>
                <a:spcPts val="0"/>
              </a:spcBef>
              <a:buFont typeface="Arial" panose="020B0604020202020204" pitchFamily="34" charset="0"/>
              <a:buChar char="•"/>
            </a:pPr>
            <a:r>
              <a:rPr lang="en-US" sz="1600" b="1" i="0" dirty="0">
                <a:solidFill>
                  <a:srgbClr val="222222"/>
                </a:solidFill>
                <a:effectLst/>
              </a:rPr>
              <a:t>10jun: </a:t>
            </a:r>
            <a:r>
              <a:rPr lang="en-US" sz="1600" i="0" dirty="0">
                <a:solidFill>
                  <a:srgbClr val="222222"/>
                </a:solidFill>
                <a:effectLst/>
              </a:rPr>
              <a:t>BRAN-EN 303 687 rapporteur's meeting #3 regarding NB FH, meeting t</a:t>
            </a:r>
            <a:r>
              <a:rPr lang="en-US" sz="1600" dirty="0">
                <a:solidFill>
                  <a:schemeClr val="tx1"/>
                </a:solidFill>
              </a:rPr>
              <a:t>omorrow (11jun),  to set up for plenary next week.  6 contributions: </a:t>
            </a:r>
            <a:r>
              <a:rPr lang="en-US" sz="1600" dirty="0">
                <a:solidFill>
                  <a:schemeClr val="tx1"/>
                </a:solidFill>
                <a:hlinkClick r:id="rId7"/>
              </a:rPr>
              <a:t>https://portal.etsi.org/Contribution.aspx?MeetingId=41975</a:t>
            </a:r>
            <a:r>
              <a:rPr lang="en-US" sz="16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r>
              <a:rPr lang="en-US" sz="1600" b="1" dirty="0">
                <a:solidFill>
                  <a:schemeClr val="tx1"/>
                </a:solidFill>
              </a:rPr>
              <a:t>03jun: </a:t>
            </a:r>
            <a:r>
              <a:rPr lang="en-US" sz="1600" dirty="0">
                <a:solidFill>
                  <a:schemeClr val="tx1"/>
                </a:solidFill>
              </a:rPr>
              <a:t>Call today, worked on LS statement to send out, 1) Country Determination Capability, 2) changes to the text on Access methods in EN 301 893 (5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EN 301 893 (5 GHz), </a:t>
            </a:r>
            <a:r>
              <a:rPr lang="en-US" sz="1600" dirty="0">
                <a:ea typeface="Calibri" panose="020F0502020204030204" pitchFamily="34" charset="0"/>
                <a:cs typeface="Times New Roman" panose="02020603050405020304" pitchFamily="18" charset="0"/>
              </a:rPr>
              <a:t> </a:t>
            </a:r>
            <a:r>
              <a:rPr lang="en-US" sz="1600" b="0" dirty="0">
                <a:effectLst/>
                <a:ea typeface="Calibri" panose="020F0502020204030204" pitchFamily="34" charset="0"/>
                <a:cs typeface="Times New Roman" panose="02020603050405020304" pitchFamily="18" charset="0"/>
              </a:rPr>
              <a:t>EN 303 687 (6 GHz), User Access Restrictions (UAR), </a:t>
            </a:r>
            <a:r>
              <a:rPr lang="en-US" sz="1600" dirty="0">
                <a:solidFill>
                  <a:schemeClr val="tx1"/>
                </a:solidFill>
              </a:rPr>
              <a:t>Country Determination Capability</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9"/>
              </a:rPr>
              <a:t>&lt;TG-11&gt;</a:t>
            </a:r>
            <a:r>
              <a:rPr lang="en-US" altLang="en-US" sz="1600" b="0" dirty="0"/>
              <a:t>  </a:t>
            </a:r>
            <a:r>
              <a:rPr lang="en-US" sz="1600" dirty="0">
                <a:solidFill>
                  <a:schemeClr val="tx1"/>
                </a:solidFill>
              </a:rPr>
              <a:t>next meeting #56 17jun21</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600" b="0" i="0" dirty="0">
                <a:solidFill>
                  <a:schemeClr val="tx1"/>
                </a:solidFill>
                <a:effectLst/>
              </a:rPr>
              <a:t> </a:t>
            </a: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nothing was shared.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marL="0" marR="0">
              <a:spcBef>
                <a:spcPts val="0"/>
              </a:spcBef>
              <a:spcAft>
                <a:spcPts val="0"/>
              </a:spcAft>
              <a:buFont typeface="Arial" panose="020B0604020202020204" pitchFamily="34" charset="0"/>
              <a:buChar char="•"/>
            </a:pPr>
            <a:r>
              <a:rPr lang="en-US" sz="1800" u="none" strike="noStrike" baseline="0" dirty="0">
                <a:solidFill>
                  <a:schemeClr val="tx1"/>
                </a:solidFill>
              </a:rPr>
              <a:t>Saudi Arabia – CITC -  </a:t>
            </a:r>
            <a:r>
              <a:rPr lang="en-US" sz="1800" dirty="0">
                <a:effectLst/>
                <a:ea typeface="Calibri" panose="020F0502020204030204" pitchFamily="34" charset="0"/>
              </a:rPr>
              <a:t>here is the consultation we were watching out for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CITC</a:t>
            </a:r>
            <a:r>
              <a:rPr lang="en-US" sz="1600" b="0" dirty="0">
                <a:effectLst/>
                <a:ea typeface="Calibri" panose="020F0502020204030204" pitchFamily="34" charset="0"/>
              </a:rPr>
              <a:t> web site:  </a:t>
            </a:r>
            <a:r>
              <a:rPr lang="en-US" sz="1600" b="0" u="sng" dirty="0">
                <a:solidFill>
                  <a:srgbClr val="0000FF"/>
                </a:solidFill>
                <a:effectLst/>
                <a:ea typeface="Calibri" panose="020F0502020204030204" pitchFamily="34" charset="0"/>
                <a:hlinkClick r:id="rId3"/>
              </a:rPr>
              <a:t>https://www.citc.gov.sa/en/new/publicConsultation/Pages/144207.aspx</a:t>
            </a:r>
            <a:r>
              <a:rPr lang="en-US" sz="16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mentor:   </a:t>
            </a:r>
            <a:r>
              <a:rPr lang="en-US" sz="16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6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Views/comments can be submitted by 07aug21</a:t>
            </a:r>
            <a:r>
              <a:rPr lang="en-US" sz="1800" dirty="0">
                <a:effectLst/>
                <a:latin typeface="Times New Roman" panose="02020603050405020304" pitchFamily="18" charset="0"/>
                <a:ea typeface="SimSun" panose="02010600030101010101" pitchFamily="2" charset="-122"/>
              </a:rPr>
              <a:t> to (</a:t>
            </a:r>
            <a:r>
              <a:rPr lang="en-US" sz="18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800" dirty="0">
                <a:effectLst/>
                <a:latin typeface="Times New Roman" panose="02020603050405020304" pitchFamily="18" charset="0"/>
                <a:ea typeface="SimSun" panose="02010600030101010101" pitchFamily="2" charset="-122"/>
              </a:rPr>
              <a:t>).</a:t>
            </a:r>
          </a:p>
          <a:p>
            <a:pPr marL="800100" lvl="2">
              <a:spcBef>
                <a:spcPts val="0"/>
              </a:spcBef>
              <a:spcAft>
                <a:spcPts val="0"/>
              </a:spcAft>
              <a:buFont typeface="Arial" panose="020B0604020202020204" pitchFamily="34" charset="0"/>
              <a:buChar char="•"/>
            </a:pPr>
            <a:endParaRPr lang="en-US" dirty="0">
              <a:solidFill>
                <a:schemeClr val="tx1"/>
              </a:solidFill>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800100" lvl="2">
              <a:spcBef>
                <a:spcPts val="0"/>
              </a:spcBef>
              <a:spcAft>
                <a:spcPts val="0"/>
              </a:spcAft>
              <a:buFont typeface="Arial" panose="020B0604020202020204" pitchFamily="34" charset="0"/>
              <a:buChar char="•"/>
            </a:pPr>
            <a:r>
              <a:rPr lang="en-US"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dirty="0" err="1">
                <a:solidFill>
                  <a:schemeClr val="tx1"/>
                </a:solidFill>
                <a:effectLst/>
                <a:ea typeface="Calibri" panose="020F0502020204030204" pitchFamily="34" charset="0"/>
              </a:rPr>
              <a:t>WiFi</a:t>
            </a:r>
            <a:r>
              <a:rPr lang="en-US" dirty="0">
                <a:solidFill>
                  <a:schemeClr val="tx1"/>
                </a:solidFill>
                <a:effectLst/>
                <a:ea typeface="Calibri" panose="020F0502020204030204" pitchFamily="34" charset="0"/>
              </a:rPr>
              <a:t> - 6e), </a:t>
            </a:r>
            <a:r>
              <a:rPr lang="en-US" dirty="0" err="1">
                <a:solidFill>
                  <a:schemeClr val="tx1"/>
                </a:solidFill>
                <a:effectLst/>
                <a:ea typeface="Calibri" panose="020F0502020204030204" pitchFamily="34" charset="0"/>
              </a:rPr>
              <a:t>WiGig</a:t>
            </a:r>
            <a:r>
              <a:rPr lang="en-US" dirty="0">
                <a:solidFill>
                  <a:schemeClr val="tx1"/>
                </a:solidFill>
                <a:effectLst/>
                <a:ea typeface="Calibri" panose="020F0502020204030204" pitchFamily="34" charset="0"/>
              </a:rPr>
              <a:t> technology, virtual and augmented reality (VR / AR) and Internet of Things (IoT).</a:t>
            </a:r>
            <a:endParaRPr lang="en-US"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Reminders from before: </a:t>
            </a:r>
          </a:p>
          <a:p>
            <a:pPr lvl="1">
              <a:buFont typeface="Arial" panose="020B0604020202020204" pitchFamily="34" charset="0"/>
              <a:buChar char="•"/>
            </a:pPr>
            <a:r>
              <a:rPr lang="en-US" sz="1400" b="0" u="none" strike="noStrike" baseline="0" dirty="0">
                <a:solidFill>
                  <a:schemeClr val="tx1"/>
                </a:solidFill>
              </a:rPr>
              <a:t>NZ – RSM – </a:t>
            </a:r>
            <a:r>
              <a:rPr lang="en-US" sz="1400" b="0" dirty="0"/>
              <a:t>has</a:t>
            </a:r>
            <a:r>
              <a:rPr lang="en-US" sz="1400" b="0" i="0" u="none" strike="noStrike" baseline="0" dirty="0">
                <a:solidFill>
                  <a:srgbClr val="000000"/>
                </a:solidFill>
              </a:rPr>
              <a:t> a consultation regarding their spectrum plan for future use of 5925 - 7125 MHz </a:t>
            </a:r>
            <a:r>
              <a:rPr lang="en-US" sz="1400" b="0" u="none" strike="noStrike" baseline="0" dirty="0">
                <a:solidFill>
                  <a:schemeClr val="tx1"/>
                </a:solidFill>
              </a:rPr>
              <a:t> </a:t>
            </a:r>
            <a:endParaRPr lang="en-US" sz="1400" dirty="0">
              <a:solidFill>
                <a:schemeClr val="tx1"/>
              </a:solidFill>
            </a:endParaRPr>
          </a:p>
          <a:p>
            <a:pPr lvl="2">
              <a:buFont typeface="Arial" panose="020B0604020202020204" pitchFamily="34" charset="0"/>
              <a:buChar char="•"/>
            </a:pPr>
            <a:r>
              <a:rPr lang="en-US" sz="1400" dirty="0">
                <a:solidFill>
                  <a:schemeClr val="tx1"/>
                </a:solidFill>
                <a:hlinkClick r:id="rId3"/>
              </a:rPr>
              <a:t>https://www.rsm.govt.nz/projects-and-auctions/consultations/planning-for-wlan-use-in-the-6-ghz-band/</a:t>
            </a:r>
            <a:r>
              <a:rPr lang="en-US" sz="1400" dirty="0">
                <a:solidFill>
                  <a:schemeClr val="tx1"/>
                </a:solidFill>
              </a:rPr>
              <a:t> </a:t>
            </a:r>
          </a:p>
          <a:p>
            <a:pPr lvl="2">
              <a:buFont typeface="Arial" panose="020B0604020202020204" pitchFamily="34" charset="0"/>
              <a:buChar char="•"/>
            </a:pPr>
            <a:r>
              <a:rPr lang="en-US" sz="1400" b="0" i="0" u="none" strike="noStrike" baseline="0" dirty="0">
                <a:solidFill>
                  <a:srgbClr val="000000"/>
                </a:solidFill>
                <a:hlinkClick r:id="rId4"/>
              </a:rPr>
              <a:t>https://mentor.ieee.org/802.18/dcn/21/18-21-0069-00-0000-rsm-nz-wlan-use-in-the-6-ghz-band-discussion-document.docx</a:t>
            </a:r>
            <a:endParaRPr lang="en-US" sz="1400"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Initially, RSM proposes to make the bottom 500 MHz of the 6 GHz frequency band (5925 - 6425 MHz) available for WLAN use. </a:t>
            </a:r>
          </a:p>
          <a:p>
            <a:pPr lvl="2">
              <a:buFont typeface="Arial" panose="020B0604020202020204" pitchFamily="34" charset="0"/>
              <a:buChar char="•"/>
            </a:pPr>
            <a:r>
              <a:rPr lang="en-US" sz="1400" b="0" i="0" u="none" strike="noStrike" baseline="0" dirty="0">
                <a:solidFill>
                  <a:srgbClr val="000000"/>
                </a:solidFill>
              </a:rPr>
              <a:t>24 dBm (11 dBm/MHz) for indoor use only </a:t>
            </a:r>
          </a:p>
          <a:p>
            <a:pPr lvl="2">
              <a:buFont typeface="Arial" panose="020B0604020202020204" pitchFamily="34" charset="0"/>
              <a:buChar char="•"/>
            </a:pPr>
            <a:r>
              <a:rPr lang="en-US" sz="1400" b="0" i="0" u="none" strike="noStrike" baseline="0" dirty="0">
                <a:solidFill>
                  <a:srgbClr val="000000"/>
                </a:solidFill>
              </a:rPr>
              <a:t>14 dBm (1 dBm/MHz) for all locations (includes user devices, outdoor access points) </a:t>
            </a:r>
          </a:p>
          <a:p>
            <a:pPr lvl="2">
              <a:buFont typeface="Arial" panose="020B0604020202020204" pitchFamily="34" charset="0"/>
              <a:buChar char="•"/>
            </a:pPr>
            <a:r>
              <a:rPr lang="en-US" sz="1400" b="0" i="0" u="none" strike="noStrike" baseline="0" dirty="0">
                <a:solidFill>
                  <a:srgbClr val="000000"/>
                </a:solidFill>
              </a:rPr>
              <a:t>RSM are also considering radio licensing or an AFC based approach to allow higher output power.</a:t>
            </a:r>
          </a:p>
          <a:p>
            <a:pPr lvl="2">
              <a:buFont typeface="Arial" panose="020B0604020202020204" pitchFamily="34" charset="0"/>
              <a:buChar char="•"/>
            </a:pPr>
            <a:r>
              <a:rPr lang="en-US" sz="1400" b="0" i="0" u="none" strike="noStrike" baseline="0" dirty="0">
                <a:solidFill>
                  <a:srgbClr val="000000"/>
                </a:solidFill>
              </a:rPr>
              <a:t>comments can be submitted to </a:t>
            </a:r>
            <a:r>
              <a:rPr lang="en-US" sz="1400" b="0" i="0" u="none" strike="noStrike" baseline="0" dirty="0">
                <a:solidFill>
                  <a:srgbClr val="0462C1"/>
                </a:solidFill>
              </a:rPr>
              <a:t>Radio.Spectrum@mbie.govt.nz </a:t>
            </a:r>
            <a:r>
              <a:rPr lang="en-US" sz="1400" b="0" i="0" u="none" strike="noStrike" baseline="0" dirty="0">
                <a:solidFill>
                  <a:srgbClr val="000000"/>
                </a:solidFill>
              </a:rPr>
              <a:t>with the subject line “Consultation Submission - WLAN use in the 6 GHz band”  	</a:t>
            </a:r>
            <a:r>
              <a:rPr lang="en-US" sz="1400" b="1" i="0" dirty="0">
                <a:solidFill>
                  <a:schemeClr val="tx1"/>
                </a:solidFill>
                <a:effectLst/>
              </a:rPr>
              <a:t>Submissions due: 28 June 2021, 5:00pm</a:t>
            </a:r>
            <a:endParaRPr lang="en-US" sz="1400" b="1"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buFont typeface="Arial" panose="020B0604020202020204" pitchFamily="34" charset="0"/>
              <a:buChar char="•"/>
            </a:pPr>
            <a:r>
              <a:rPr lang="en-US" sz="1400" dirty="0">
                <a:solidFill>
                  <a:schemeClr val="tx1"/>
                </a:solidFill>
              </a:rPr>
              <a:t>Brazil – ANATEL – </a:t>
            </a:r>
            <a:r>
              <a:rPr lang="en-US" sz="1400" dirty="0"/>
              <a:t>also has a consultation to update the testing procedures due to the updates in the technical requirements in the past year or two,  It does include 6GHz and the ITS band. </a:t>
            </a:r>
          </a:p>
          <a:p>
            <a:pPr lvl="2">
              <a:buFont typeface="Arial" panose="020B0604020202020204" pitchFamily="34" charset="0"/>
              <a:buChar char="•"/>
            </a:pPr>
            <a:r>
              <a:rPr lang="en-US" sz="1400" b="1" dirty="0"/>
              <a:t>It is Portuguese and will end 05aug21.   </a:t>
            </a:r>
            <a:endParaRPr lang="en-US" sz="1400" b="1"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u="none" strike="noStrike" baseline="0" dirty="0">
                <a:solidFill>
                  <a:schemeClr val="tx1"/>
                </a:solidFill>
              </a:rPr>
              <a:t>Canad</a:t>
            </a:r>
            <a:r>
              <a:rPr lang="en-US" sz="1400" b="0" dirty="0">
                <a:solidFill>
                  <a:schemeClr val="tx1"/>
                </a:solidFill>
              </a:rPr>
              <a:t>a – ISED – is </a:t>
            </a:r>
            <a:r>
              <a:rPr lang="en-US" sz="1400" b="0" dirty="0">
                <a:effectLst/>
                <a:ea typeface="Calibri" panose="020F0502020204030204" pitchFamily="34" charset="0"/>
              </a:rPr>
              <a:t>seeking comments on: RSS-248, issue 1, “Radio Local Area Network (RLAN) Devices in the 5925-7125 MHz band” which sets out the certification requirements for </a:t>
            </a:r>
            <a:r>
              <a:rPr lang="en-US" sz="1400" b="0" dirty="0" err="1">
                <a:effectLst/>
                <a:ea typeface="Calibri" panose="020F0502020204030204" pitchFamily="34" charset="0"/>
              </a:rPr>
              <a:t>licence</a:t>
            </a:r>
            <a:r>
              <a:rPr lang="en-US" sz="1400" b="0" dirty="0">
                <a:effectLst/>
                <a:ea typeface="Calibri" panose="020F0502020204030204" pitchFamily="34" charset="0"/>
              </a:rPr>
              <a:t>-exempt low-power RLAN devices operating indoors in the frequency band 5 925 - 7 125 </a:t>
            </a:r>
            <a:r>
              <a:rPr lang="en-US" sz="1400" b="0" dirty="0" err="1">
                <a:effectLst/>
                <a:ea typeface="Calibri" panose="020F0502020204030204" pitchFamily="34" charset="0"/>
              </a:rPr>
              <a:t>MHz.</a:t>
            </a:r>
            <a:r>
              <a:rPr lang="en-US" sz="1400" b="0" dirty="0">
                <a:effectLst/>
                <a:ea typeface="Calibri" panose="020F0502020204030204" pitchFamily="34" charset="0"/>
              </a:rPr>
              <a:t>  </a:t>
            </a:r>
            <a:r>
              <a:rPr lang="en-US" sz="1400" b="1" dirty="0">
                <a:effectLst/>
                <a:ea typeface="Calibri" panose="020F0502020204030204" pitchFamily="34" charset="0"/>
              </a:rPr>
              <a:t>Comments due 16 Aug 21. </a:t>
            </a:r>
          </a:p>
          <a:p>
            <a:pPr lvl="2">
              <a:spcBef>
                <a:spcPts val="0"/>
              </a:spcBef>
              <a:spcAft>
                <a:spcPts val="0"/>
              </a:spcAft>
              <a:buFont typeface="Arial" panose="020B0604020202020204" pitchFamily="34" charset="0"/>
              <a:buChar char="•"/>
              <a:tabLst>
                <a:tab pos="457200" algn="l"/>
              </a:tabLst>
            </a:pPr>
            <a:r>
              <a:rPr lang="en-US" sz="1200" b="0" u="sng" dirty="0">
                <a:solidFill>
                  <a:srgbClr val="0000FF"/>
                </a:solidFill>
                <a:effectLst/>
                <a:latin typeface="Calibri" panose="020F0502020204030204" pitchFamily="34" charset="0"/>
                <a:ea typeface="Times New Roman" panose="02020603050405020304" pitchFamily="18" charset="0"/>
                <a:hlinkClick r:id="rId5"/>
              </a:rPr>
              <a:t>https://www.rabc-cccr.ca/ised-radio-standards-specifications-rss-248-issue-1-june-2021-draft-radio-local-area-network-rlan-devices-in-the-5925-7125-mhz-band/</a:t>
            </a:r>
            <a:r>
              <a:rPr lang="en-US" sz="1200" b="0" dirty="0">
                <a:effectLst/>
                <a:latin typeface="Calibri" panose="020F0502020204030204" pitchFamily="34" charset="0"/>
                <a:ea typeface="Times New Roman" panose="02020603050405020304" pitchFamily="18" charset="0"/>
              </a:rPr>
              <a:t> </a:t>
            </a:r>
          </a:p>
          <a:p>
            <a:pPr lvl="2">
              <a:spcBef>
                <a:spcPts val="0"/>
              </a:spcBef>
              <a:spcAft>
                <a:spcPts val="0"/>
              </a:spcAft>
              <a:buFont typeface="Arial" panose="020B0604020202020204" pitchFamily="34" charset="0"/>
              <a:buChar char="•"/>
              <a:tabLst>
                <a:tab pos="457200" algn="l"/>
              </a:tabLst>
            </a:pPr>
            <a:r>
              <a:rPr lang="en-US" sz="1200" b="0" dirty="0">
                <a:effectLst/>
                <a:latin typeface="Calibri" panose="020F0502020204030204" pitchFamily="34" charset="0"/>
                <a:ea typeface="Times New Roman" panose="02020603050405020304" pitchFamily="18" charset="0"/>
                <a:hlinkClick r:id="rId6"/>
              </a:rPr>
              <a:t>https://mentor.ieee.org/802.18/dcn/21/18-21-0070-00-0000-canadian-6-ghz-consultation-rss-248.pdf</a:t>
            </a:r>
            <a:r>
              <a:rPr lang="en-US" sz="1200" b="0" dirty="0">
                <a:effectLst/>
                <a:latin typeface="Calibri" panose="020F0502020204030204" pitchFamily="34" charset="0"/>
                <a:ea typeface="Times New Roman" panose="02020603050405020304" pitchFamily="18" charset="0"/>
              </a:rPr>
              <a:t> </a:t>
            </a:r>
            <a:endParaRPr lang="en-US" sz="12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i="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5448768"/>
          </a:xfrm>
        </p:spPr>
        <p:txBody>
          <a:bodyPr/>
          <a:lstStyle/>
          <a:p>
            <a:pPr marL="285750" indent="-285750">
              <a:spcBef>
                <a:spcPts val="0"/>
              </a:spcBef>
              <a:buFont typeface="Arial" panose="020B0604020202020204" pitchFamily="34" charset="0"/>
              <a:buChar char="•"/>
            </a:pPr>
            <a:r>
              <a:rPr lang="en-US" sz="1800" b="1" dirty="0">
                <a:solidFill>
                  <a:srgbClr val="4C4C4C"/>
                </a:solidFill>
                <a:effectLst/>
                <a:ea typeface="Times New Roman" panose="02020603050405020304" pitchFamily="18" charset="0"/>
              </a:rPr>
              <a:t>FCC - World Radiocommunication Conference Advisory Committee; Informal Working Groups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ffectLst/>
                <a:ea typeface="Times New Roman" panose="02020603050405020304" pitchFamily="18" charset="0"/>
              </a:rPr>
              <a:t>The fourth meeting of WAC will be held on Tuesday, September 28, 2021 at 11:00 a.m. </a:t>
            </a:r>
            <a:r>
              <a:rPr lang="en-US" sz="1600" b="0" dirty="0">
                <a:solidFill>
                  <a:schemeClr val="tx1"/>
                </a:solidFill>
              </a:rPr>
              <a:t>(et)</a:t>
            </a:r>
            <a:endParaRPr lang="en-US" sz="160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hlinkClick r:id="rId3"/>
              </a:rPr>
              <a:t>https://www.fcc.gov/document/wrc-advisory-committee-schedules-4th-meeting-and-meetings-its-iwg</a:t>
            </a:r>
            <a:r>
              <a:rPr lang="en-US" sz="16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hlinkClick r:id="rId4"/>
              </a:rPr>
              <a:t>https://mentor.ieee.org/802.18/dcn/21/18-21-0071-00-0000-fcc-wrc-23-wac-schedules-4th-meeting-and-meetings-of-its-iwg.docx</a:t>
            </a:r>
            <a:r>
              <a:rPr lang="en-US" sz="16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rPr>
              <a:t>Public Notice was sent out before asking for interested parties to fill out an application to become a voting participants. Maybe </a:t>
            </a:r>
            <a:r>
              <a:rPr lang="fr-FR" sz="1600" b="0" i="0" u="none" strike="noStrike" dirty="0">
                <a:solidFill>
                  <a:schemeClr val="tx1"/>
                </a:solidFill>
                <a:effectLst/>
              </a:rPr>
              <a:t>Contact: Dante Ibarra at (202) 418-0610, email: </a:t>
            </a:r>
            <a:r>
              <a:rPr lang="fr-FR" sz="1600" b="0" i="0" u="none" strike="noStrike" dirty="0">
                <a:solidFill>
                  <a:srgbClr val="747474"/>
                </a:solidFill>
                <a:effectLst/>
                <a:hlinkClick r:id="rId5"/>
              </a:rPr>
              <a:t>Dante.Ibarra@fcc.gov</a:t>
            </a:r>
            <a:r>
              <a:rPr lang="en-US" sz="1600" b="0" i="0" u="none" strike="noStrike" dirty="0">
                <a:solidFill>
                  <a:srgbClr val="747474"/>
                </a:solidFill>
                <a:effectLst/>
              </a:rPr>
              <a:t>, </a:t>
            </a:r>
            <a:r>
              <a:rPr lang="en-US" sz="1600" b="0" i="0" u="none" strike="noStrike" dirty="0">
                <a:solidFill>
                  <a:schemeClr val="tx1"/>
                </a:solidFill>
                <a:effectLst/>
              </a:rPr>
              <a:t>if we want to be a member. </a:t>
            </a:r>
          </a:p>
          <a:p>
            <a:pPr marL="685800" lvl="1">
              <a:spcBef>
                <a:spcPts val="0"/>
              </a:spcBef>
              <a:buFont typeface="Arial" panose="020B0604020202020204" pitchFamily="34" charset="0"/>
              <a:buChar char="•"/>
            </a:pPr>
            <a:r>
              <a:rPr lang="en-US" sz="1600" b="0" dirty="0">
                <a:solidFill>
                  <a:schemeClr val="tx1"/>
                </a:solidFill>
              </a:rPr>
              <a:t>Though, open for all to listen in and send in live questions, though must be on the committee to vote. </a:t>
            </a:r>
          </a:p>
          <a:p>
            <a:pPr marL="685800" lvl="1">
              <a:spcBef>
                <a:spcPts val="0"/>
              </a:spcBef>
              <a:buFont typeface="Arial" panose="020B0604020202020204" pitchFamily="34" charset="0"/>
              <a:buChar char="•"/>
            </a:pPr>
            <a:r>
              <a:rPr lang="en-US" sz="1600" b="1" dirty="0">
                <a:solidFill>
                  <a:schemeClr val="tx1"/>
                </a:solidFill>
              </a:rPr>
              <a:t>WAC Web site: </a:t>
            </a:r>
            <a:r>
              <a:rPr lang="en-US" sz="1600" b="1" dirty="0">
                <a:solidFill>
                  <a:schemeClr val="tx1"/>
                </a:solidFill>
                <a:hlinkClick r:id="rId6"/>
              </a:rPr>
              <a:t>https://www.fcc.gov/wrc-23</a:t>
            </a:r>
            <a:r>
              <a:rPr lang="en-US" sz="1600" b="1" dirty="0">
                <a:solidFill>
                  <a:schemeClr val="tx1"/>
                </a:solidFill>
              </a:rPr>
              <a:t> </a:t>
            </a:r>
          </a:p>
          <a:p>
            <a:pPr marL="685800" lvl="1">
              <a:spcBef>
                <a:spcPts val="0"/>
              </a:spcBef>
              <a:buFont typeface="Arial" panose="020B0604020202020204" pitchFamily="34" charset="0"/>
              <a:buChar char="•"/>
            </a:pPr>
            <a:r>
              <a:rPr lang="en-US" sz="1600" b="1" dirty="0">
                <a:solidFill>
                  <a:schemeClr val="tx1"/>
                </a:solidFill>
              </a:rPr>
              <a:t>To subscribe to iwg1, iwg2, iwg3, iwg4 or wac23 see:  </a:t>
            </a:r>
            <a:r>
              <a:rPr lang="en-US" sz="1600" b="1" dirty="0">
                <a:solidFill>
                  <a:schemeClr val="tx1"/>
                </a:solidFill>
                <a:hlinkClick r:id="rId7"/>
              </a:rPr>
              <a:t>https://www.fcc.gov/wrc-23-advisory-committee-listserve-0</a:t>
            </a:r>
            <a:r>
              <a:rPr lang="en-US" sz="1600" b="1" dirty="0">
                <a:solidFill>
                  <a:schemeClr val="tx1"/>
                </a:solidFill>
              </a:rPr>
              <a:t> </a:t>
            </a:r>
          </a:p>
          <a:p>
            <a:pPr marL="685800" lvl="1">
              <a:spcBef>
                <a:spcPts val="0"/>
              </a:spcBef>
              <a:buFont typeface="Arial" panose="020B0604020202020204" pitchFamily="34" charset="0"/>
              <a:buChar char="•"/>
            </a:pPr>
            <a:r>
              <a:rPr lang="en-US" sz="1600" b="0" dirty="0">
                <a:effectLst/>
                <a:ea typeface="SimSun" panose="02010600030101010101" pitchFamily="2" charset="-122"/>
              </a:rPr>
              <a:t>iwg2 is the terrestrial services and they cover wireless</a:t>
            </a:r>
            <a:endParaRPr lang="en-US" sz="16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802.11 ITU AHG – contributions to WP 5A on M.1450 and M.1801.</a:t>
            </a:r>
          </a:p>
          <a:p>
            <a:pPr marL="685800" lvl="1">
              <a:spcBef>
                <a:spcPts val="0"/>
              </a:spcBef>
              <a:buFont typeface="Arial" panose="020B0604020202020204" pitchFamily="34" charset="0"/>
              <a:buChar char="•"/>
            </a:pPr>
            <a:r>
              <a:rPr lang="en-US" sz="1000" dirty="0">
                <a:solidFill>
                  <a:schemeClr val="tx1"/>
                </a:solidFill>
              </a:rPr>
              <a:t>  </a:t>
            </a:r>
          </a:p>
          <a:p>
            <a:pPr marL="685800" lvl="1">
              <a:spcBef>
                <a:spcPts val="0"/>
              </a:spcBef>
              <a:buFont typeface="Arial" panose="020B0604020202020204" pitchFamily="34" charset="0"/>
              <a:buChar char="•"/>
            </a:pPr>
            <a:r>
              <a:rPr lang="en-US" sz="1000" b="0" dirty="0">
                <a:solidFill>
                  <a:schemeClr val="tx1"/>
                </a:solidFill>
              </a:rPr>
              <a:t> </a:t>
            </a: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IEEE 802 viewpoints on WRC-23 agenda items. ad hoc: </a:t>
            </a:r>
            <a:r>
              <a:rPr lang="en-US" sz="1600" b="0" dirty="0">
                <a:solidFill>
                  <a:schemeClr val="tx1"/>
                </a:solidFill>
              </a:rPr>
              <a:t>5 folks stepped up.   </a:t>
            </a:r>
            <a:r>
              <a:rPr lang="en-US" sz="1600" b="0" u="sng" dirty="0">
                <a:solidFill>
                  <a:schemeClr val="tx1"/>
                </a:solidFill>
              </a:rPr>
              <a:t>Are there any others to help? </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Doc for viewpoints:  </a:t>
            </a:r>
            <a:r>
              <a:rPr lang="en-US" sz="1400" dirty="0">
                <a:solidFill>
                  <a:schemeClr val="tx1"/>
                </a:solidFill>
                <a:hlinkClick r:id="rId8"/>
              </a:rPr>
              <a:t>https://mentor.ieee.org/802.18/dcn/21/18-21-0039-00-0000-ieee-802-viewpoints-on-wrc-23-agenda-items.pptx</a:t>
            </a:r>
            <a:endParaRPr lang="en-US" sz="1600" dirty="0">
              <a:solidFill>
                <a:schemeClr val="tx1"/>
              </a:solidFill>
            </a:endParaRPr>
          </a:p>
          <a:p>
            <a:pPr lvl="1">
              <a:spcBef>
                <a:spcPts val="0"/>
              </a:spcBef>
              <a:buFont typeface="Arial" panose="020B0604020202020204" pitchFamily="34" charset="0"/>
              <a:buChar char="•"/>
            </a:pPr>
            <a:r>
              <a:rPr lang="en-US" sz="1600" b="1" dirty="0">
                <a:solidFill>
                  <a:schemeClr val="tx1"/>
                </a:solidFill>
              </a:rPr>
              <a:t>Next discussions will be during July 2021 electronic plenary.</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nothing new today</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nothing new today</a:t>
            </a:r>
            <a:endParaRPr lang="en-US" sz="1600" b="1"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27may: </a:t>
            </a:r>
            <a:r>
              <a:rPr lang="en-US" sz="1400" dirty="0">
                <a:solidFill>
                  <a:schemeClr val="tx1"/>
                </a:solidFill>
              </a:rPr>
              <a:t>WS1 is working on a final report and looking for contributions for the final report. </a:t>
            </a:r>
          </a:p>
          <a:p>
            <a:pPr marL="1323975" lvl="3">
              <a:spcBef>
                <a:spcPts val="0"/>
              </a:spcBef>
              <a:spcAft>
                <a:spcPts val="0"/>
              </a:spcAft>
              <a:buFont typeface="Arial" panose="020B0604020202020204" pitchFamily="34" charset="0"/>
              <a:buChar char="•"/>
            </a:pPr>
            <a:r>
              <a:rPr lang="en-US" sz="1400" dirty="0">
                <a:solidFill>
                  <a:schemeClr val="tx1"/>
                </a:solidFill>
              </a:rPr>
              <a:t>There is no firm date to finish up but trying to get to done.   </a:t>
            </a:r>
          </a:p>
          <a:p>
            <a:pPr marL="180975" lvl="1" indent="0">
              <a:spcBef>
                <a:spcPts val="0"/>
              </a:spcBef>
              <a:spcAft>
                <a:spcPts val="0"/>
              </a:spcAft>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03jun: </a:t>
            </a:r>
            <a:r>
              <a:rPr lang="en-US" sz="1600" b="0" dirty="0">
                <a:solidFill>
                  <a:schemeClr val="tx1"/>
                </a:solidFill>
                <a:ea typeface="Times New Roman" panose="02020603050405020304" pitchFamily="18" charset="0"/>
              </a:rPr>
              <a:t>Some emails working on Status of the standard/amendment of: Published, Approved, Project, and other emails on 802.11 specifics.  </a:t>
            </a:r>
          </a:p>
          <a:p>
            <a:pPr marL="866775"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4"/>
              </a:rPr>
              <a:t>https://mentor.ieee.org/802.18/dcn/21/18-21-0064-00-0000-frequency-table-input-802-11-phys.xlsx</a:t>
            </a:r>
            <a:r>
              <a:rPr lang="en-US" sz="1600" dirty="0">
                <a:solidFill>
                  <a:schemeClr val="tx1"/>
                </a:solidFill>
                <a:ea typeface="Times New Roman" panose="02020603050405020304" pitchFamily="18" charset="0"/>
              </a:rPr>
              <a:t> </a:t>
            </a:r>
            <a:endParaRPr lang="en-US" sz="1400"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27may: </a:t>
            </a:r>
            <a:r>
              <a:rPr lang="en-US" sz="1600" dirty="0">
                <a:solidFill>
                  <a:schemeClr val="tx1"/>
                </a:solidFill>
                <a:ea typeface="Times New Roman" panose="02020603050405020304" pitchFamily="18" charset="0"/>
              </a:rPr>
              <a:t>From last ad hoc, m</a:t>
            </a:r>
            <a:r>
              <a:rPr lang="en-US" sz="1600" b="0" dirty="0">
                <a:solidFill>
                  <a:schemeClr val="tx1"/>
                </a:solidFill>
                <a:ea typeface="Times New Roman" panose="02020603050405020304" pitchFamily="18" charset="0"/>
              </a:rPr>
              <a:t>ost all captured in rev05 if the spreadsheet.  </a:t>
            </a:r>
            <a:r>
              <a:rPr lang="en-US" sz="14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400" dirty="0">
                <a:effectLst/>
                <a:ea typeface="Times New Roman" panose="02020603050405020304" pitchFamily="18" charset="0"/>
              </a:rPr>
              <a:t>There will be multiple rows for a given frequency range, one for each standard/amendment.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a:t>
            </a:r>
          </a:p>
          <a:p>
            <a:pPr lvl="2">
              <a:spcBef>
                <a:spcPts val="0"/>
              </a:spcBef>
              <a:spcAft>
                <a:spcPts val="0"/>
              </a:spcAft>
              <a:buFont typeface="+mj-lt"/>
              <a:buAutoNum type="arabicParenBoth"/>
            </a:pPr>
            <a:r>
              <a:rPr lang="en-US" sz="1400" dirty="0">
                <a:effectLst/>
                <a:ea typeface="SimSun" panose="02010600030101010101" pitchFamily="2" charset="-122"/>
              </a:rPr>
              <a:t>Also reviewed a 2</a:t>
            </a:r>
            <a:r>
              <a:rPr lang="en-US" sz="1400" baseline="30000" dirty="0">
                <a:effectLst/>
                <a:ea typeface="SimSun" panose="02010600030101010101" pitchFamily="2" charset="-122"/>
              </a:rPr>
              <a:t>nd</a:t>
            </a:r>
            <a:r>
              <a:rPr lang="en-US" sz="1400" dirty="0">
                <a:effectLst/>
                <a:ea typeface="SimSun" panose="02010600030101010101" pitchFamily="2" charset="-122"/>
              </a:rPr>
              <a:t> spreadsheet w/802.11 clauses with frequencies for setting for the actual frequency ranges: </a:t>
            </a:r>
          </a:p>
          <a:p>
            <a:pPr marL="1143000" marR="0" lvl="2" indent="-228600">
              <a:spcBef>
                <a:spcPts val="0"/>
              </a:spcBef>
              <a:spcAft>
                <a:spcPts val="0"/>
              </a:spcAft>
              <a:buFont typeface="+mj-lt"/>
              <a:buAutoNum type="romanLcParenR"/>
            </a:pPr>
            <a:r>
              <a:rPr lang="en-US" sz="1400" u="sng" dirty="0">
                <a:solidFill>
                  <a:srgbClr val="0000FF"/>
                </a:solidFill>
                <a:effectLst/>
                <a:ea typeface="SimSun" panose="02010600030101010101" pitchFamily="2" charset="-122"/>
                <a:hlinkClick r:id="rId4"/>
              </a:rPr>
              <a:t>https://mentor.ieee.org/802.18/dcn/21/18-21-0064-00-0000-frequency-table-input-802-11-phys.xlsx</a:t>
            </a:r>
            <a:r>
              <a:rPr lang="en-US" sz="1400" dirty="0">
                <a:effectLst/>
                <a:ea typeface="SimSun" panose="02010600030101010101" pitchFamily="2" charset="-122"/>
              </a:rPr>
              <a:t> </a:t>
            </a:r>
            <a:endParaRPr lang="en-US" sz="1600" dirty="0">
              <a:effectLst/>
              <a:ea typeface="SimSun" panose="02010600030101010101" pitchFamily="2" charset="-122"/>
            </a:endParaRPr>
          </a:p>
          <a:p>
            <a:pPr marL="466725" lvl="1">
              <a:spcBef>
                <a:spcPts val="0"/>
              </a:spcBef>
              <a:spcAft>
                <a:spcPts val="0"/>
              </a:spcAft>
              <a:buFont typeface="Arial" panose="020B0604020202020204" pitchFamily="34" charset="0"/>
              <a:buChar char="•"/>
            </a:pP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de-DE" sz="1600" dirty="0">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de-DE" sz="1600" dirty="0">
              <a:solidFill>
                <a:srgbClr val="000000"/>
              </a:solidFill>
              <a:effectLst/>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kern="1200" dirty="0">
              <a:solidFill>
                <a:srgbClr val="000000"/>
              </a:solidFill>
              <a:effectLst/>
              <a:ea typeface="+mn-ea"/>
              <a:cs typeface="+mn-cs"/>
            </a:endParaRPr>
          </a:p>
          <a:p>
            <a:pPr marL="238125" marR="0">
              <a:spcBef>
                <a:spcPts val="0"/>
              </a:spcBef>
              <a:spcAft>
                <a:spcPts val="0"/>
              </a:spcAft>
              <a:buFont typeface="Arial" panose="020B0604020202020204" pitchFamily="34" charset="0"/>
              <a:buChar char="•"/>
            </a:pPr>
            <a:endParaRPr lang="en-US" sz="14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FCC Proposed Rules</a:t>
            </a:r>
            <a:r>
              <a:rPr lang="en-US" sz="1800" b="0" dirty="0">
                <a:ea typeface="Times New Roman" panose="02020603050405020304" pitchFamily="18" charset="0"/>
              </a:rPr>
              <a:t> - </a:t>
            </a:r>
            <a:r>
              <a:rPr lang="en-US" sz="1800" b="1" dirty="0">
                <a:solidFill>
                  <a:srgbClr val="333333"/>
                </a:solidFill>
                <a:effectLst/>
                <a:ea typeface="Times New Roman" panose="02020603050405020304" pitchFamily="18" charset="0"/>
              </a:rPr>
              <a:t>Allocation of Spectrum for Non-Federal Space Launch Operations</a:t>
            </a: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0" dirty="0">
                <a:ea typeface="Times New Roman" panose="02020603050405020304" pitchFamily="18" charset="0"/>
              </a:rPr>
              <a:t> </a:t>
            </a: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2021-11063</a:t>
            </a:r>
            <a:r>
              <a:rPr lang="en-US" sz="1600" u="sng"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30860;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30860-30887 </a:t>
            </a:r>
            <a:r>
              <a:rPr lang="en-US" sz="1600" i="1" dirty="0">
                <a:solidFill>
                  <a:srgbClr val="000000"/>
                </a:solidFill>
                <a:effectLst/>
                <a:ea typeface="Times New Roman" panose="02020603050405020304" pitchFamily="18" charset="0"/>
              </a:rPr>
              <a:t>(28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kern="1200" dirty="0">
              <a:solidFill>
                <a:srgbClr val="000000"/>
              </a:solidFill>
              <a:effectLst/>
              <a:ea typeface="+mn-ea"/>
              <a:cs typeface="+mn-cs"/>
            </a:endParaRPr>
          </a:p>
          <a:p>
            <a:pPr marL="685800" lvl="1" eaLnBrk="0" hangingPunct="0">
              <a:spcBef>
                <a:spcPts val="0"/>
              </a:spcBef>
              <a:spcAft>
                <a:spcPts val="0"/>
              </a:spcAft>
              <a:buFont typeface="Arial" panose="020B0604020202020204" pitchFamily="34" charset="0"/>
              <a:buChar char="•"/>
              <a:defRPr/>
            </a:pPr>
            <a:r>
              <a:rPr lang="en-US" sz="1600" dirty="0">
                <a:effectLst/>
              </a:rPr>
              <a:t>Abstract:  </a:t>
            </a:r>
            <a:r>
              <a:rPr lang="en-US" sz="1600" b="0" i="0" dirty="0">
                <a:solidFill>
                  <a:srgbClr val="333333"/>
                </a:solidFill>
                <a:effectLst/>
              </a:rPr>
              <a:t>In this document, the Federal Communications Commission (Commission) takes steps towards establishing a spectrum allocation and licensing framework that will provide regulatory certainty and improved efficiency and that will promote innovation and investment in the United States commercial space launch industry. In the Further Notice of Proposed Rulemaking, the Commission seeks comment on the definition of space launch operations, the potential allocation of spectrum for the commercial space launch industry, including the 420-430 MHz, 2025-2110 MHz, </a:t>
            </a:r>
            <a:r>
              <a:rPr lang="en-US" sz="1600" b="1" i="0" dirty="0">
                <a:solidFill>
                  <a:srgbClr val="333333"/>
                </a:solidFill>
                <a:effectLst/>
              </a:rPr>
              <a:t>and 5650-5925 MHz bands. </a:t>
            </a:r>
            <a:r>
              <a:rPr lang="en-US" sz="1600" b="0" i="0" dirty="0">
                <a:solidFill>
                  <a:srgbClr val="333333"/>
                </a:solidFill>
                <a:effectLst/>
              </a:rPr>
              <a:t>In addition, the Commission seeks comment on establishing service rules, including licensing and technical rules and coordination procedures, for the use of spectrum for commercial space launch operations. Finally, the Commission seeks to refresh the record on potential ways to facilitate Federal use of commercial satellite services in what are currently non-Federal satellite bands and enable more robust federal use of the 399.9-400.05 MHz band.</a:t>
            </a:r>
            <a:endParaRPr lang="en-US" sz="1600" b="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i="0" dirty="0">
                <a:solidFill>
                  <a:srgbClr val="333333"/>
                </a:solidFill>
                <a:effectLst/>
              </a:rPr>
              <a:t>Comments are due on or before July 12, 2021; reply comments are due on or before August 9, 2021.</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Chair figure latest time for comments to FCC- NPRM on space launch operations:</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If .18 approved by 24June, could do an EC motion.  (To wait till 01Jul meeting, would need EC early close.) </a:t>
            </a:r>
            <a:endParaRPr lang="en-US" sz="1800" b="0" dirty="0">
              <a:solidFill>
                <a:srgbClr val="000000"/>
              </a:solidFill>
              <a:effectLst/>
              <a:ea typeface="Times New Roman" panose="02020603050405020304" pitchFamily="18" charset="0"/>
            </a:endParaRPr>
          </a:p>
          <a:p>
            <a:pPr marL="0" marR="0" indent="0">
              <a:spcBef>
                <a:spcPts val="0"/>
              </a:spcBef>
              <a:spcAft>
                <a:spcPts val="0"/>
              </a:spcAft>
            </a:pP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06jun21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new 11nov19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17jun21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17jun21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_14_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24jun21–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a:t>15:_______________________42et</a:t>
            </a:r>
            <a:endParaRPr lang="en-US" sz="1800" dirty="0"/>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17jun21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17jun21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Vijay A. </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https://mentor.ieee.org/802.18/dcn/21/18-21-0068-01-0000-minutes-10jun21-rrtag-teleconference.docx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14-Jun-2021 16:14:35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Al P. </a:t>
            </a:r>
          </a:p>
          <a:p>
            <a:pPr marL="0" indent="0">
              <a:spcBef>
                <a:spcPts val="0"/>
              </a:spcBef>
            </a:pPr>
            <a:r>
              <a:rPr lang="en-US" altLang="en-US" sz="1800" b="0" dirty="0">
                <a:solidFill>
                  <a:schemeClr val="bg1">
                    <a:lumMod val="85000"/>
                  </a:schemeClr>
                </a:solidFill>
              </a:rPr>
              <a:t>	Seconded by:  Ben R.  </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08038"/>
            <a:ext cx="10881783" cy="5649028"/>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&lt;&lt;&lt;&lt; just one fee for all WGs/TAGs combined</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.11: 12-20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over .18:  13:30-15:30 (times from May interim) </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.15: 13-21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a:t>
            </a:r>
            <a:r>
              <a:rPr lang="en-US" sz="1400" dirty="0">
                <a:ea typeface="Calibri" panose="020F0502020204030204" pitchFamily="34" charset="0"/>
                <a:cs typeface="Times New Roman" panose="02020603050405020304" pitchFamily="18" charset="0"/>
              </a:rPr>
              <a:t>over</a:t>
            </a:r>
            <a:r>
              <a:rPr lang="en-US" sz="1400" dirty="0">
                <a:effectLst/>
                <a:ea typeface="Calibri" panose="020F0502020204030204" pitchFamily="34" charset="0"/>
                <a:cs typeface="Times New Roman" panose="02020603050405020304" pitchFamily="18" charset="0"/>
              </a:rPr>
              <a:t> .18:  15:00-17:00 (times from May interim)</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.19:  tbc:			12</a:t>
            </a:r>
            <a:r>
              <a:rPr lang="en-US" sz="1400" baseline="30000" dirty="0">
                <a:effectLst/>
                <a:ea typeface="Calibri" panose="020F0502020204030204" pitchFamily="34" charset="0"/>
                <a:cs typeface="Times New Roman" panose="02020603050405020304" pitchFamily="18" charset="0"/>
              </a:rPr>
              <a:t>th</a:t>
            </a:r>
            <a:r>
              <a:rPr lang="en-US" sz="1400" dirty="0">
                <a:effectLst/>
                <a:ea typeface="Calibri" panose="020F0502020204030204" pitchFamily="34" charset="0"/>
                <a:cs typeface="Times New Roman" panose="02020603050405020304" pitchFamily="18" charset="0"/>
              </a:rPr>
              <a:t> 4et mon 	&amp; 	15</a:t>
            </a:r>
            <a:r>
              <a:rPr lang="en-US" sz="1400" baseline="30000" dirty="0">
                <a:effectLst/>
                <a:ea typeface="Calibri" panose="020F0502020204030204" pitchFamily="34" charset="0"/>
                <a:cs typeface="Times New Roman" panose="02020603050405020304" pitchFamily="18" charset="0"/>
              </a:rPr>
              <a:t>th</a:t>
            </a:r>
            <a:r>
              <a:rPr lang="en-US" sz="1400" dirty="0">
                <a:effectLst/>
                <a:ea typeface="Calibri" panose="020F0502020204030204" pitchFamily="34" charset="0"/>
                <a:cs typeface="Times New Roman" panose="02020603050405020304" pitchFamily="18" charset="0"/>
              </a:rPr>
              <a:t> 4et </a:t>
            </a:r>
            <a:r>
              <a:rPr lang="en-US" sz="1400" dirty="0" err="1">
                <a:effectLst/>
                <a:ea typeface="Calibri" panose="020F0502020204030204" pitchFamily="34" charset="0"/>
                <a:cs typeface="Times New Roman" panose="02020603050405020304" pitchFamily="18" charset="0"/>
              </a:rPr>
              <a:t>thurs</a:t>
            </a:r>
            <a:r>
              <a:rPr lang="en-US" sz="1400" dirty="0">
                <a:effectLst/>
                <a:ea typeface="Calibri" panose="020F0502020204030204" pitchFamily="34" charset="0"/>
                <a:cs typeface="Times New Roman" panose="02020603050405020304" pitchFamily="18" charset="0"/>
              </a:rPr>
              <a:t> is the normal times </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.24:  tbc			wed 10:30et, normal time, though which wed? </a:t>
            </a:r>
            <a:endParaRPr lang="en-US" sz="1400" dirty="0">
              <a:effectLst/>
              <a:ea typeface="Calibri" panose="020F0502020204030204" pitchFamily="34"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61702</TotalTime>
  <Words>7951</Words>
  <Application>Microsoft Office PowerPoint</Application>
  <PresentationFormat>Widescreen</PresentationFormat>
  <Paragraphs>799</Paragraphs>
  <Slides>32</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Other regions (outside EU-Stds and USA), items to share</vt:lpstr>
      <vt:lpstr>ITU-R / WRC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3980</cp:revision>
  <cp:lastPrinted>1601-01-01T00:00:00Z</cp:lastPrinted>
  <dcterms:created xsi:type="dcterms:W3CDTF">2016-03-03T14:54:45Z</dcterms:created>
  <dcterms:modified xsi:type="dcterms:W3CDTF">2021-06-17T14:22:12Z</dcterms:modified>
</cp:coreProperties>
</file>