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82" r:id="rId14"/>
    <p:sldId id="769" r:id="rId15"/>
    <p:sldId id="766" r:id="rId16"/>
    <p:sldId id="743" r:id="rId17"/>
    <p:sldId id="780" r:id="rId18"/>
    <p:sldId id="781" r:id="rId19"/>
    <p:sldId id="650" r:id="rId20"/>
    <p:sldId id="498" r:id="rId21"/>
    <p:sldId id="402" r:id="rId22"/>
    <p:sldId id="403" r:id="rId23"/>
    <p:sldId id="777" r:id="rId24"/>
    <p:sldId id="778" r:id="rId25"/>
    <p:sldId id="774" r:id="rId26"/>
    <p:sldId id="717" r:id="rId27"/>
    <p:sldId id="768" r:id="rId28"/>
    <p:sldId id="737" r:id="rId29"/>
    <p:sldId id="739"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178" autoAdjust="0"/>
  </p:normalViewPr>
  <p:slideViewPr>
    <p:cSldViewPr>
      <p:cViewPr varScale="1">
        <p:scale>
          <a:sx n="64" d="100"/>
          <a:sy n="64" d="100"/>
        </p:scale>
        <p:origin x="102" y="1206"/>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kern="1200" dirty="0">
                <a:solidFill>
                  <a:srgbClr val="000000"/>
                </a:solidFill>
                <a:effectLst/>
                <a:latin typeface="Times New Roman" pitchFamily="16" charset="0"/>
                <a:ea typeface="+mn-ea"/>
                <a:cs typeface="+mn-cs"/>
              </a:rPr>
              <a:t>Joe, John, James Lepp, James Lansford, </a:t>
            </a:r>
            <a:r>
              <a:rPr lang="en-US" sz="1200" kern="1200">
                <a:solidFill>
                  <a:srgbClr val="000000"/>
                </a:solidFill>
                <a:effectLst/>
                <a:latin typeface="Times New Roman" pitchFamily="16" charset="0"/>
                <a:ea typeface="+mn-ea"/>
                <a:cs typeface="+mn-cs"/>
              </a:rPr>
              <a:t>Ioannis</a:t>
            </a:r>
            <a:r>
              <a:rPr lang="en-US" sz="1200" kern="1200" dirty="0">
                <a:solidFill>
                  <a:srgbClr val="000000"/>
                </a:solidFill>
                <a:effectLst/>
                <a:latin typeface="Times New Roman" pitchFamily="16" charset="0"/>
                <a:ea typeface="+mn-ea"/>
                <a:cs typeface="+mn-cs"/>
              </a:rPr>
              <a:t>, Carl, Vijay,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552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10jun21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10jun21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Contribution.aspx?MeetingId=4197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442&amp;SubTB=442"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ublicConsultation@eco.cept.org" TargetMode="External"/><Relationship Id="rId5" Type="http://schemas.openxmlformats.org/officeDocument/2006/relationships/hyperlink" Target="https://urldefense.com/v3/__https:/cept.org/files/9522/Draft*20ECC*20Report*20327.docx__;JSUl!!F7jv3iA!k26S1EgCmX37sl4ZC8IYCGiAIefjZBRroD3S9XBysOwm_97xpS4TIOVS6UC1CW0h5Q$" TargetMode="External"/><Relationship Id="rId10" Type="http://schemas.openxmlformats.org/officeDocument/2006/relationships/image" Target="../media/image4.wmf"/><Relationship Id="rId4" Type="http://schemas.openxmlformats.org/officeDocument/2006/relationships/hyperlink" Target="https://cept.org/ecc/groups/ecc/wg-se/client/introduction/" TargetMode="External"/><Relationship Id="rId9" Type="http://schemas.openxmlformats.org/officeDocument/2006/relationships/hyperlink" Target="https://cept.org/ecc/groups/ecc/wg-fm/fm-57/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sm.govt.nz/projects-and-auctions/consultations/planning-for-wlan-use-in-the-6-ghz-band/"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069-00-0000-rsm-nz-wlan-use-in-the-6-ghz-band-discussion-document.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abc-cccr.ca/ised-radio-standards-specifications-rss-248-issue-1-june-2021-draft-radio-local-area-network-rlan-devices-in-the-5925-7125-m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1/18-21-0070-00-0000-canadian-6-ghz-consultation-rss-248.pdf"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1/18-21-0039-00-0000-ieee-802-viewpoints-on-wrc-23-agenda-items.pptx" TargetMode="External"/><Relationship Id="rId3" Type="http://schemas.openxmlformats.org/officeDocument/2006/relationships/hyperlink" Target="https://www.fcc.gov/document/wrc-advisory-committee-schedules-4th-meeting-and-meetings-its-iwg" TargetMode="External"/><Relationship Id="rId7" Type="http://schemas.openxmlformats.org/officeDocument/2006/relationships/hyperlink" Target="https://www.fcc.gov/wrc-23-advisory-committee-listserve-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wrc-23" TargetMode="External"/><Relationship Id="rId5" Type="http://schemas.openxmlformats.org/officeDocument/2006/relationships/hyperlink" Target="mailto:Dante.Ibarra@fcc.gov" TargetMode="External"/><Relationship Id="rId4" Type="http://schemas.openxmlformats.org/officeDocument/2006/relationships/hyperlink" Target="https://mentor.ieee.org/802.18/dcn/21/18-21-0071-00-0000-fcc-wrc-23-wac-schedules-4th-meeting-and-meetings-of-its-iwg.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raffictechnologytoday.com/news/connected-vehicles-infrastructure/its-america-and-aashto-take-legal-action-to-preserve-5-9ghz-spectrum-for-v2x.html" TargetMode="External"/><Relationship Id="rId7" Type="http://schemas.openxmlformats.org/officeDocument/2006/relationships/hyperlink" Target="https://mentor.ieee.org/802.18/dcn/21/18-21-0056-00-0000-expanding-flexible-use-of-the-12-2-12-7-ghz-band-fcc-21-13a1-rcd.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fcc.gov/ecfs/search/filings?proceedings_name=20-443&amp;sort=date_disseminated,DESC" TargetMode="External"/><Relationship Id="rId5" Type="http://schemas.openxmlformats.org/officeDocument/2006/relationships/hyperlink" Target="https://itsa.org/wp-content/uploads/2021/06/5.9-GHz-Notice-of-Appeal-Exhibit.pdf" TargetMode="External"/><Relationship Id="rId4" Type="http://schemas.openxmlformats.org/officeDocument/2006/relationships/hyperlink" Target="https://itsa.org/wp-content/uploads/2021/06/5.9-GHz-Petition-for-Review-Exhibi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6/10/2021-11063/allocation-of-spectrum-for-non-federal-space-launch-operations?utm_campaign=subscription*mailing*list&amp;utm_source=federalregister.gov&amp;utm_medium=email__;Kys!!F7jv3iA!kxFpaFesaLb0jtRneMv9R1lRJzXIeSiFxtOtrOKdDFxygjYmK9myrwzxuHZCA_6D9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11063?utm_campaign=subscription*mailing*list&amp;utm_source=federalregister.gov&amp;utm_medium=email__;Kys!!F7jv3iA!kxFpaFesaLb0jtRneMv9R1lRJzXIeSiFxtOtrOKdDFxygjYmK9myrwzxuHauU-4wzA$" TargetMode="External"/><Relationship Id="rId4" Type="http://schemas.openxmlformats.org/officeDocument/2006/relationships/hyperlink" Target="https://urldefense.com/v3/__https:/www.govinfo.gov/content/pkg/FR-2021-06-10/pdf/2021-11063.pdf?utm_campaign=subscription*mailing*list&amp;utm_source=federalregister.gov&amp;utm_medium=email__;Kys!!F7jv3iA!kxFpaFesaLb0jtRneMv9R1lRJzXIeSiFxtOtrOKdDFxygjYmK9myrwzxuHZCkZFdW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wrc-23-advisory-committee-listserve-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imf.org/en/Publications/WEO/Issues/2020/09/30/world-economic-outlook-october-2020" TargetMode="External"/><Relationship Id="rId5" Type="http://schemas.openxmlformats.org/officeDocument/2006/relationships/hyperlink" Target="https://www.imf.org/~/media/Files/Publications/WEO/2020/October/English/data/WEOOctober-2020Ch2.ashx?la=en" TargetMode="External"/><Relationship Id="rId4" Type="http://schemas.openxmlformats.org/officeDocument/2006/relationships/hyperlink" Target="https://www.cisco.com/c/en/us/solutions/executive-perspectives/annual-internet-report/air-highlights.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apetrick@ieee.org"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rpc.senate.gov/legislative-notices/s1260_the-united-states-innovation-and-competition-act"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66-00-0000-minutes-03ju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10jun21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i="0" dirty="0">
                <a:solidFill>
                  <a:srgbClr val="222222"/>
                </a:solidFill>
                <a:effectLst/>
              </a:rPr>
              <a:t>BRAN-EN 303 687 rapporteur's meeting #3 regarding NB FH, meeting t</a:t>
            </a:r>
            <a:r>
              <a:rPr lang="en-US" sz="1800" dirty="0">
                <a:solidFill>
                  <a:schemeClr val="tx1"/>
                </a:solidFill>
              </a:rPr>
              <a:t>omorrow (11jun),  to set up for plenary next week.  6 contributions: </a:t>
            </a:r>
            <a:r>
              <a:rPr lang="en-US" sz="1800" dirty="0">
                <a:solidFill>
                  <a:schemeClr val="tx1"/>
                </a:solidFill>
                <a:hlinkClick r:id="rId7"/>
              </a:rPr>
              <a:t>https://portal.etsi.org/Contribution.aspx?MeetingId=41975</a:t>
            </a: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600" b="1" dirty="0">
                <a:solidFill>
                  <a:schemeClr val="tx1"/>
                </a:solidFill>
              </a:rPr>
              <a:t>03jun: </a:t>
            </a:r>
            <a:r>
              <a:rPr lang="en-US" sz="1600" dirty="0">
                <a:solidFill>
                  <a:schemeClr val="tx1"/>
                </a:solidFill>
              </a:rPr>
              <a:t>Call today, worked on LS statement to send out, 1) Country Determination Capability, 2) changes to the text on Access methods in EN 301 893 (5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EN 301 893 (5 GHz), </a:t>
            </a:r>
            <a:r>
              <a:rPr lang="en-US" sz="1600" dirty="0">
                <a:ea typeface="Calibri" panose="020F0502020204030204" pitchFamily="34" charset="0"/>
                <a:cs typeface="Times New Roman" panose="02020603050405020304" pitchFamily="18" charset="0"/>
              </a:rPr>
              <a:t> </a:t>
            </a:r>
            <a:r>
              <a:rPr lang="en-US" sz="1600" b="0" dirty="0">
                <a:effectLst/>
                <a:ea typeface="Calibri" panose="020F0502020204030204" pitchFamily="34" charset="0"/>
                <a:cs typeface="Times New Roman" panose="02020603050405020304" pitchFamily="18" charset="0"/>
              </a:rPr>
              <a:t>EN 303 687 (6 GHz), User Access Restrictions (UAR), </a:t>
            </a:r>
            <a:r>
              <a:rPr lang="en-US" sz="1600" dirty="0">
                <a:solidFill>
                  <a:schemeClr val="tx1"/>
                </a:solidFill>
              </a:rPr>
              <a:t>Country Determination Capability</a:t>
            </a:r>
            <a:endParaRPr lang="en-US" sz="16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9"/>
              </a:rPr>
              <a:t>&lt;TG-11&gt;</a:t>
            </a:r>
            <a:r>
              <a:rPr lang="en-US" altLang="en-US" sz="1600" b="0" dirty="0"/>
              <a:t>  </a:t>
            </a:r>
            <a:r>
              <a:rPr lang="en-US" sz="1600" dirty="0">
                <a:solidFill>
                  <a:schemeClr val="tx1"/>
                </a:solidFill>
              </a:rPr>
              <a:t>next meeting #56 17jun21</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p>
          <a:p>
            <a:pPr marL="800100" lvl="2">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27.04.2021; WG SE</a:t>
            </a:r>
            <a:r>
              <a:rPr lang="en-US" sz="1600" dirty="0">
                <a:solidFill>
                  <a:schemeClr val="tx1"/>
                </a:solidFill>
                <a:ea typeface="Times New Roman" panose="02020603050405020304" pitchFamily="18" charset="0"/>
              </a:rPr>
              <a:t>; </a:t>
            </a:r>
            <a:r>
              <a:rPr lang="en-US" sz="1600" dirty="0">
                <a:solidFill>
                  <a:schemeClr val="tx1"/>
                </a:solidFill>
                <a:effectLst/>
                <a:ea typeface="Calibri" panose="020F0502020204030204" pitchFamily="34" charset="0"/>
              </a:rPr>
              <a:t>Technical studies for the update of the Ultra Wide Band (UWB) regulatory framework in the band 6.0 GHz to 8.5 GHz	</a:t>
            </a:r>
            <a:r>
              <a:rPr lang="en-US" sz="1600" u="sng" dirty="0">
                <a:solidFill>
                  <a:srgbClr val="68205F"/>
                </a:solidFill>
                <a:effectLst/>
                <a:ea typeface="Times New Roman" panose="02020603050405020304" pitchFamily="18" charset="0"/>
                <a:hlinkClick r:id="rId5"/>
              </a:rPr>
              <a:t>Draft ECC Report 327</a:t>
            </a:r>
            <a:r>
              <a:rPr lang="en-US" sz="1600" dirty="0">
                <a:solidFill>
                  <a:srgbClr val="5A5A5A"/>
                </a:solidFill>
                <a:effectLst/>
                <a:ea typeface="Times New Roman" panose="02020603050405020304" pitchFamily="18" charset="0"/>
              </a:rPr>
              <a:t>	</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err="1">
                <a:solidFill>
                  <a:srgbClr val="5A5A5A"/>
                </a:solidFill>
                <a:effectLst/>
                <a:ea typeface="Calibri" panose="020F0502020204030204" pitchFamily="34" charset="0"/>
              </a:rPr>
              <a:t>Doriana</a:t>
            </a:r>
            <a:r>
              <a:rPr lang="en-US" sz="1600" dirty="0">
                <a:solidFill>
                  <a:srgbClr val="5A5A5A"/>
                </a:solidFill>
                <a:effectLst/>
                <a:ea typeface="Calibri" panose="020F0502020204030204" pitchFamily="34" charset="0"/>
              </a:rPr>
              <a:t> </a:t>
            </a:r>
            <a:r>
              <a:rPr lang="en-US" sz="1600" dirty="0" err="1">
                <a:solidFill>
                  <a:srgbClr val="5A5A5A"/>
                </a:solidFill>
                <a:effectLst/>
                <a:ea typeface="Calibri" panose="020F0502020204030204" pitchFamily="34" charset="0"/>
              </a:rPr>
              <a:t>Guiducci</a:t>
            </a:r>
            <a:r>
              <a:rPr lang="en-US" sz="1600" dirty="0">
                <a:solidFill>
                  <a:srgbClr val="5A5A5A"/>
                </a:solidFill>
                <a:effectLst/>
                <a:ea typeface="Calibri" panose="020F0502020204030204" pitchFamily="34" charset="0"/>
              </a:rPr>
              <a:t>; Please send your comments to: </a:t>
            </a:r>
            <a:r>
              <a:rPr lang="en-US" sz="1600" u="sng" dirty="0">
                <a:solidFill>
                  <a:srgbClr val="68205F"/>
                </a:solidFill>
                <a:effectLst/>
                <a:ea typeface="Calibri" panose="020F0502020204030204" pitchFamily="34" charset="0"/>
                <a:hlinkClick r:id="rId6"/>
              </a:rPr>
              <a:t>PublicConsultation@eco.cept.org</a:t>
            </a:r>
            <a:r>
              <a:rPr lang="en-US" sz="1600" dirty="0">
                <a:solidFill>
                  <a:srgbClr val="5A5A5A"/>
                </a:solidFill>
                <a:effectLst/>
                <a:ea typeface="Calibri" panose="020F0502020204030204" pitchFamily="34" charset="0"/>
              </a:rPr>
              <a:t>;  due: 0</a:t>
            </a:r>
            <a:r>
              <a:rPr lang="en-US" sz="1600" dirty="0">
                <a:solidFill>
                  <a:srgbClr val="5A5A5A"/>
                </a:solidFill>
                <a:effectLst/>
                <a:ea typeface="Times New Roman" panose="02020603050405020304" pitchFamily="18" charset="0"/>
              </a:rPr>
              <a:t>9.07.2021</a:t>
            </a:r>
            <a:endParaRPr lang="en-US" sz="1600"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600" b="0" i="0" dirty="0">
                <a:solidFill>
                  <a:schemeClr val="tx1"/>
                </a:solidFill>
                <a:effectLst/>
              </a:rPr>
              <a:t> </a:t>
            </a: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8"/>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nothing was shared.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lgn="l">
              <a:buFont typeface="Arial" panose="020B0604020202020204" pitchFamily="34" charset="0"/>
              <a:buChar char="•"/>
            </a:pPr>
            <a:r>
              <a:rPr lang="en-US" sz="1800" b="0" u="none" strike="noStrike" baseline="0" dirty="0">
                <a:solidFill>
                  <a:schemeClr val="tx1"/>
                </a:solidFill>
              </a:rPr>
              <a:t>NZ – RSM – </a:t>
            </a:r>
            <a:r>
              <a:rPr lang="en-US" sz="1800" b="0" dirty="0"/>
              <a:t>has</a:t>
            </a:r>
            <a:r>
              <a:rPr lang="en-US" sz="1800" b="0" i="0" u="none" strike="noStrike" baseline="0" dirty="0">
                <a:solidFill>
                  <a:srgbClr val="000000"/>
                </a:solidFill>
              </a:rPr>
              <a:t> a consultation regarding their spectrum plan for future use of 5925 - 7125 MHz </a:t>
            </a:r>
            <a:r>
              <a:rPr lang="en-US" sz="1800" b="0" u="none" strike="noStrike" baseline="0" dirty="0">
                <a:solidFill>
                  <a:schemeClr val="tx1"/>
                </a:solidFill>
              </a:rPr>
              <a:t> </a:t>
            </a:r>
            <a:endParaRPr lang="en-US" sz="1800" dirty="0">
              <a:solidFill>
                <a:schemeClr val="tx1"/>
              </a:solidFill>
            </a:endParaRPr>
          </a:p>
          <a:p>
            <a:pPr lvl="1">
              <a:buFont typeface="Arial" panose="020B0604020202020204" pitchFamily="34" charset="0"/>
              <a:buChar char="•"/>
            </a:pPr>
            <a:r>
              <a:rPr lang="en-US" sz="1600" dirty="0">
                <a:solidFill>
                  <a:schemeClr val="tx1"/>
                </a:solidFill>
                <a:hlinkClick r:id="rId3"/>
              </a:rPr>
              <a:t>https://www.rsm.govt.nz/projects-and-auctions/consultations/planning-for-wlan-use-in-the-6-ghz-band/</a:t>
            </a:r>
            <a:r>
              <a:rPr lang="en-US" sz="1600" dirty="0">
                <a:solidFill>
                  <a:schemeClr val="tx1"/>
                </a:solidFill>
              </a:rPr>
              <a:t> </a:t>
            </a:r>
          </a:p>
          <a:p>
            <a:pPr lvl="1">
              <a:buFont typeface="Arial" panose="020B0604020202020204" pitchFamily="34" charset="0"/>
              <a:buChar char="•"/>
            </a:pPr>
            <a:r>
              <a:rPr lang="en-US" sz="1600" b="0" i="0" u="none" strike="noStrike" baseline="0" dirty="0">
                <a:solidFill>
                  <a:srgbClr val="000000"/>
                </a:solidFill>
                <a:hlinkClick r:id="rId4"/>
              </a:rPr>
              <a:t>https://mentor.ieee.org/802.18/dcn/21/18-21-0069-00-0000-rsm-nz-wlan-use-in-the-6-ghz-band-discussion-document.docx</a:t>
            </a:r>
            <a:endParaRPr lang="en-US" sz="1600" b="0" i="0" u="none" strike="noStrike" baseline="0" dirty="0">
              <a:solidFill>
                <a:srgbClr val="000000"/>
              </a:solidFill>
            </a:endParaRPr>
          </a:p>
          <a:p>
            <a:pPr lvl="1">
              <a:buFont typeface="Arial" panose="020B0604020202020204" pitchFamily="34" charset="0"/>
              <a:buChar char="•"/>
            </a:pPr>
            <a:r>
              <a:rPr lang="en-US" sz="1600" b="0" i="0" u="none" strike="noStrike" baseline="0" dirty="0">
                <a:solidFill>
                  <a:srgbClr val="000000"/>
                </a:solidFill>
              </a:rPr>
              <a:t>Initially, RSM proposes to make the bottom 500 MHz of the 6 GHz frequency band (5925 - 6425 MHz) available for WLAN use. </a:t>
            </a:r>
          </a:p>
          <a:p>
            <a:pPr lvl="1">
              <a:buFont typeface="Arial" panose="020B0604020202020204" pitchFamily="34" charset="0"/>
              <a:buChar char="•"/>
            </a:pPr>
            <a:r>
              <a:rPr lang="en-US" sz="1600" b="0" i="0" u="none" strike="noStrike" baseline="0" dirty="0">
                <a:solidFill>
                  <a:srgbClr val="000000"/>
                </a:solidFill>
              </a:rPr>
              <a:t>24 dBm (11 dBm/MHz) for indoor use only </a:t>
            </a:r>
          </a:p>
          <a:p>
            <a:pPr lvl="1">
              <a:buFont typeface="Arial" panose="020B0604020202020204" pitchFamily="34" charset="0"/>
              <a:buChar char="•"/>
            </a:pPr>
            <a:r>
              <a:rPr lang="en-US" sz="1600" b="0" i="0" u="none" strike="noStrike" baseline="0" dirty="0">
                <a:solidFill>
                  <a:srgbClr val="000000"/>
                </a:solidFill>
              </a:rPr>
              <a:t>14 dBm (1 dBm/MHz) for all locations (includes user devices, outdoor access points) </a:t>
            </a:r>
          </a:p>
          <a:p>
            <a:pPr lvl="1">
              <a:buFont typeface="Arial" panose="020B0604020202020204" pitchFamily="34" charset="0"/>
              <a:buChar char="•"/>
            </a:pPr>
            <a:r>
              <a:rPr lang="en-US" sz="1600" b="0" i="0" u="none" strike="noStrike" baseline="0" dirty="0">
                <a:solidFill>
                  <a:srgbClr val="000000"/>
                </a:solidFill>
              </a:rPr>
              <a:t>RSM are also considering radio licensing or an AFC based approach to allow higher output power.</a:t>
            </a:r>
          </a:p>
          <a:p>
            <a:pPr lvl="1">
              <a:buFont typeface="Arial" panose="020B0604020202020204" pitchFamily="34" charset="0"/>
              <a:buChar char="•"/>
            </a:pPr>
            <a:r>
              <a:rPr lang="en-US" sz="1600" b="0" i="0" u="none" strike="noStrike" baseline="0" dirty="0">
                <a:solidFill>
                  <a:srgbClr val="000000"/>
                </a:solidFill>
              </a:rPr>
              <a:t>comments can be submitted to </a:t>
            </a:r>
            <a:r>
              <a:rPr lang="en-US" sz="1600" b="0" i="0" u="none" strike="noStrike" baseline="0" dirty="0">
                <a:solidFill>
                  <a:srgbClr val="0462C1"/>
                </a:solidFill>
              </a:rPr>
              <a:t>Radio.Spectrum@mbie.govt.nz </a:t>
            </a:r>
            <a:r>
              <a:rPr lang="en-US" sz="1600" b="0" i="0" u="none" strike="noStrike" baseline="0" dirty="0">
                <a:solidFill>
                  <a:srgbClr val="000000"/>
                </a:solidFill>
              </a:rPr>
              <a:t>with the subject line “Consultation Submission - WLAN use in the 6 GHz band” . 	</a:t>
            </a:r>
            <a:r>
              <a:rPr lang="en-US" sz="1600" b="0" i="0" dirty="0">
                <a:solidFill>
                  <a:schemeClr val="tx1"/>
                </a:solidFill>
                <a:effectLst/>
              </a:rPr>
              <a:t>Submissions due: 28 June 2021, 5:00pm</a:t>
            </a:r>
            <a:endParaRPr lang="en-US" sz="1600" b="0" u="none" strike="noStrike" baseline="0" dirty="0">
              <a:solidFill>
                <a:schemeClr val="tx1"/>
              </a:solidFill>
            </a:endParaRPr>
          </a:p>
          <a:p>
            <a:pPr marL="457200" lvl="1" indent="0">
              <a:spcBef>
                <a:spcPts val="0"/>
              </a:spcBef>
              <a:spcAft>
                <a:spcPts val="0"/>
              </a:spcAft>
              <a:tabLst>
                <a:tab pos="457200" algn="l"/>
              </a:tabLst>
            </a:pPr>
            <a:r>
              <a:rPr lang="en-US" sz="1400" b="0" u="none" strike="noStrike" baseline="0" dirty="0">
                <a:solidFill>
                  <a:schemeClr val="tx1"/>
                </a:solidFill>
              </a:rPr>
              <a:t> </a:t>
            </a:r>
          </a:p>
          <a:p>
            <a:pPr marL="457200" lvl="1" indent="0">
              <a:spcBef>
                <a:spcPts val="0"/>
              </a:spcBef>
              <a:spcAft>
                <a:spcPts val="0"/>
              </a:spcAft>
              <a:tabLst>
                <a:tab pos="457200" algn="l"/>
              </a:tabLst>
            </a:pPr>
            <a:endParaRPr lang="en-US" sz="14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marL="457200" lvl="1" indent="0">
              <a:spcBef>
                <a:spcPts val="0"/>
              </a:spcBef>
              <a:spcAft>
                <a:spcPts val="0"/>
              </a:spcAft>
              <a:tabLst>
                <a:tab pos="457200" algn="l"/>
              </a:tabLst>
            </a:pPr>
            <a:r>
              <a:rPr lang="en-US" sz="1400" b="0" u="none" strike="noStrike" baseline="0" dirty="0">
                <a:solidFill>
                  <a:schemeClr val="tx1"/>
                </a:solidFill>
              </a:rPr>
              <a:t> </a:t>
            </a:r>
          </a:p>
          <a:p>
            <a:pPr marL="457200" lvl="1" indent="0">
              <a:spcBef>
                <a:spcPts val="0"/>
              </a:spcBef>
              <a:spcAft>
                <a:spcPts val="0"/>
              </a:spcAft>
              <a:tabLst>
                <a:tab pos="457200" algn="l"/>
              </a:tabLst>
            </a:pPr>
            <a:endParaRPr lang="en-US" sz="14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Canad</a:t>
            </a:r>
            <a:r>
              <a:rPr lang="en-US" sz="1800" b="0" dirty="0">
                <a:solidFill>
                  <a:schemeClr val="tx1"/>
                </a:solidFill>
              </a:rPr>
              <a:t>a – ISED – is </a:t>
            </a:r>
            <a:r>
              <a:rPr lang="en-US" sz="1800" b="0" dirty="0">
                <a:effectLst/>
                <a:ea typeface="Calibri" panose="020F0502020204030204" pitchFamily="34" charset="0"/>
              </a:rPr>
              <a:t>seeking comments on: RSS-248, issue 1, “Radio Local Area Network (RLAN) Devices in the 5925-7125 MHz band” which sets out the certification requirements for </a:t>
            </a:r>
            <a:r>
              <a:rPr lang="en-US" sz="1800" b="0" dirty="0" err="1">
                <a:effectLst/>
                <a:ea typeface="Calibri" panose="020F0502020204030204" pitchFamily="34" charset="0"/>
              </a:rPr>
              <a:t>licence</a:t>
            </a:r>
            <a:r>
              <a:rPr lang="en-US" sz="1800" b="0" dirty="0">
                <a:effectLst/>
                <a:ea typeface="Calibri" panose="020F0502020204030204" pitchFamily="34" charset="0"/>
              </a:rPr>
              <a:t>-exempt low-power RLAN devices operating indoors in the frequency band 5 925 - 7 125 </a:t>
            </a:r>
            <a:r>
              <a:rPr lang="en-US" sz="1800" b="0" dirty="0" err="1">
                <a:effectLst/>
                <a:ea typeface="Calibri" panose="020F0502020204030204" pitchFamily="34" charset="0"/>
              </a:rPr>
              <a:t>MHz.</a:t>
            </a:r>
            <a:r>
              <a:rPr lang="en-US" sz="1800" b="0" dirty="0">
                <a:effectLst/>
                <a:ea typeface="Calibri" panose="020F0502020204030204" pitchFamily="34" charset="0"/>
              </a:rPr>
              <a:t>  Comments due 16 Aug 21. </a:t>
            </a:r>
          </a:p>
          <a:p>
            <a:pPr lvl="1">
              <a:spcBef>
                <a:spcPts val="0"/>
              </a:spcBef>
              <a:spcAft>
                <a:spcPts val="0"/>
              </a:spcAft>
              <a:buFont typeface="Arial" panose="020B0604020202020204" pitchFamily="34" charset="0"/>
              <a:buChar char="•"/>
              <a:tabLst>
                <a:tab pos="457200" algn="l"/>
              </a:tabLst>
            </a:pPr>
            <a:r>
              <a:rPr lang="en-US" sz="1400" b="0" u="sng" dirty="0">
                <a:solidFill>
                  <a:srgbClr val="0000FF"/>
                </a:solidFill>
                <a:effectLst/>
                <a:latin typeface="Calibri" panose="020F0502020204030204" pitchFamily="34" charset="0"/>
                <a:ea typeface="Times New Roman" panose="02020603050405020304" pitchFamily="18" charset="0"/>
                <a:hlinkClick r:id="rId3"/>
              </a:rPr>
              <a:t>https://www.rabc-cccr.ca/ised-radio-standards-specifications-rss-248-issue-1-june-2021-draft-radio-local-area-network-rlan-devices-in-the-5925-7125-mhz-band/</a:t>
            </a:r>
            <a:r>
              <a:rPr lang="en-US" sz="1400" b="0" dirty="0">
                <a:effectLst/>
                <a:latin typeface="Calibri" panose="020F0502020204030204" pitchFamily="34" charset="0"/>
                <a:ea typeface="Times New Roman" panose="02020603050405020304" pitchFamily="18" charset="0"/>
              </a:rPr>
              <a:t> </a:t>
            </a:r>
          </a:p>
          <a:p>
            <a:pPr lvl="1">
              <a:spcBef>
                <a:spcPts val="0"/>
              </a:spcBef>
              <a:spcAft>
                <a:spcPts val="0"/>
              </a:spcAft>
              <a:buFont typeface="Arial" panose="020B0604020202020204" pitchFamily="34" charset="0"/>
              <a:buChar char="•"/>
              <a:tabLst>
                <a:tab pos="457200" algn="l"/>
              </a:tabLst>
            </a:pPr>
            <a:r>
              <a:rPr lang="en-US" sz="1400" b="0" dirty="0">
                <a:effectLst/>
                <a:latin typeface="Calibri" panose="020F0502020204030204" pitchFamily="34" charset="0"/>
                <a:ea typeface="Times New Roman" panose="02020603050405020304" pitchFamily="18" charset="0"/>
                <a:hlinkClick r:id="rId4"/>
              </a:rPr>
              <a:t>https://mentor.ieee.org/802.18/dcn/21/18-21-0070-00-0000-canadian-6-ghz-consultation-rss-248.pdf</a:t>
            </a:r>
            <a:r>
              <a:rPr lang="en-US" sz="1400" b="0" dirty="0">
                <a:effectLst/>
                <a:latin typeface="Calibri" panose="020F0502020204030204" pitchFamily="34" charset="0"/>
                <a:ea typeface="Times New Roman" panose="02020603050405020304" pitchFamily="18" charset="0"/>
              </a:rPr>
              <a:t> </a:t>
            </a:r>
            <a:endParaRPr lang="en-US" sz="1400" b="0" u="none" strike="noStrike" baseline="0" dirty="0">
              <a:solidFill>
                <a:schemeClr val="tx1"/>
              </a:solidFill>
            </a:endParaRPr>
          </a:p>
          <a:p>
            <a:pPr>
              <a:spcBef>
                <a:spcPts val="0"/>
              </a:spcBef>
              <a:spcAft>
                <a:spcPts val="0"/>
              </a:spcAft>
              <a:buFont typeface="Arial" panose="020B0604020202020204" pitchFamily="34" charset="0"/>
              <a:buChar char="•"/>
              <a:tabLst>
                <a:tab pos="457200" algn="l"/>
              </a:tabLst>
            </a:pPr>
            <a:r>
              <a:rPr lang="en-US" sz="1800" b="0" i="0" dirty="0">
                <a:solidFill>
                  <a:schemeClr val="tx1"/>
                </a:solidFill>
              </a:rPr>
              <a:t> </a:t>
            </a:r>
          </a:p>
          <a:p>
            <a:pPr algn="l">
              <a:buFont typeface="Arial" panose="020B0604020202020204" pitchFamily="34" charset="0"/>
              <a:buChar char="•"/>
            </a:pPr>
            <a:r>
              <a:rPr lang="en-US" sz="1800" b="0" u="none" strike="noStrike" baseline="0" dirty="0">
                <a:solidFill>
                  <a:schemeClr val="tx1"/>
                </a:solidFill>
              </a:rPr>
              <a:t>Brazil – ANATEL – </a:t>
            </a:r>
            <a:r>
              <a:rPr lang="en-US" sz="1800" b="0" dirty="0"/>
              <a:t>also has a </a:t>
            </a:r>
            <a:r>
              <a:rPr lang="en-US" sz="1800" b="0" i="0" u="none" strike="noStrike" baseline="0" dirty="0">
                <a:solidFill>
                  <a:srgbClr val="000000"/>
                </a:solidFill>
              </a:rPr>
              <a:t>consultation to update the testing procedures due to the updates in the technical requirements in the past year or two,  It does include 6GHz and the ITS band. </a:t>
            </a:r>
          </a:p>
          <a:p>
            <a:pPr lvl="1">
              <a:buFont typeface="Arial" panose="020B0604020202020204" pitchFamily="34" charset="0"/>
              <a:buChar char="•"/>
            </a:pPr>
            <a:r>
              <a:rPr lang="en-US" sz="1600" b="0" dirty="0"/>
              <a:t>It is Portuguese and will end 05aug21.   </a:t>
            </a:r>
            <a:endParaRPr lang="en-US" sz="1600" b="0" i="0" dirty="0">
              <a:solidFill>
                <a:schemeClr val="tx1"/>
              </a:solidFill>
            </a:endParaRP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3431286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 WRC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5448768"/>
          </a:xfrm>
        </p:spPr>
        <p:txBody>
          <a:bodyPr/>
          <a:lstStyle/>
          <a:p>
            <a:pPr marL="285750" indent="-285750">
              <a:spcBef>
                <a:spcPts val="0"/>
              </a:spcBef>
              <a:buFont typeface="Arial" panose="020B0604020202020204" pitchFamily="34" charset="0"/>
              <a:buChar char="•"/>
            </a:pPr>
            <a:r>
              <a:rPr lang="en-US" sz="1800" b="1" dirty="0">
                <a:solidFill>
                  <a:srgbClr val="4C4C4C"/>
                </a:solidFill>
                <a:effectLst/>
                <a:ea typeface="Times New Roman" panose="02020603050405020304" pitchFamily="18" charset="0"/>
              </a:rPr>
              <a:t>FCC - World Radiocommunication Conference Advisory Committee; Informal Working Groups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a typeface="Times New Roman" panose="02020603050405020304" pitchFamily="18" charset="0"/>
              </a:rPr>
              <a:t>Sent a </a:t>
            </a:r>
            <a:r>
              <a:rPr lang="en-US" sz="1600" dirty="0">
                <a:effectLst/>
                <a:ea typeface="Times New Roman" panose="02020603050405020304" pitchFamily="18" charset="0"/>
              </a:rPr>
              <a:t>notice advising interested persons that the fourth meeting of the World Radiocommunication Conference Advisory Committee (WAC) will be held on Tuesday, September 28, 2021 at 11:00 a.m. </a:t>
            </a:r>
            <a:r>
              <a:rPr lang="en-US" sz="1600" b="0" dirty="0">
                <a:solidFill>
                  <a:schemeClr val="tx1"/>
                </a:solidFill>
              </a:rPr>
              <a:t>(et)</a:t>
            </a:r>
            <a:endParaRPr lang="en-US" sz="1600" dirty="0">
              <a:solidFill>
                <a:schemeClr val="tx1"/>
              </a:solidFill>
            </a:endParaRPr>
          </a:p>
          <a:p>
            <a:pPr marL="685800" lvl="1">
              <a:spcBef>
                <a:spcPts val="0"/>
              </a:spcBef>
              <a:buFont typeface="Arial" panose="020B0604020202020204" pitchFamily="34" charset="0"/>
              <a:buChar char="•"/>
            </a:pPr>
            <a:r>
              <a:rPr lang="en-US" sz="1600" b="0" dirty="0">
                <a:solidFill>
                  <a:schemeClr val="tx1"/>
                </a:solidFill>
                <a:hlinkClick r:id="rId3"/>
              </a:rPr>
              <a:t>https://www.fcc.gov/document/wrc-advisory-committee-schedules-4th-meeting-and-meetings-its-iwg</a:t>
            </a:r>
            <a:r>
              <a:rPr lang="en-US" sz="1600" b="0" dirty="0">
                <a:solidFill>
                  <a:schemeClr val="tx1"/>
                </a:solidFill>
              </a:rPr>
              <a:t> </a:t>
            </a:r>
          </a:p>
          <a:p>
            <a:pPr marL="685800" lvl="1">
              <a:spcBef>
                <a:spcPts val="0"/>
              </a:spcBef>
              <a:buFont typeface="Arial" panose="020B0604020202020204" pitchFamily="34" charset="0"/>
              <a:buChar char="•"/>
            </a:pPr>
            <a:r>
              <a:rPr lang="en-US" sz="1600" b="0" dirty="0">
                <a:solidFill>
                  <a:schemeClr val="tx1"/>
                </a:solidFill>
                <a:hlinkClick r:id="rId4"/>
              </a:rPr>
              <a:t>https://mentor.ieee.org/802.18/dcn/21/18-21-0071-00-0000-fcc-wrc-23-wac-schedules-4th-meeting-and-meetings-of-its-iwg.docx</a:t>
            </a:r>
            <a:r>
              <a:rPr lang="en-US" sz="1600" b="0" dirty="0">
                <a:solidFill>
                  <a:schemeClr val="tx1"/>
                </a:solidFill>
              </a:rPr>
              <a:t> </a:t>
            </a:r>
          </a:p>
          <a:p>
            <a:pPr marL="285750">
              <a:spcBef>
                <a:spcPts val="0"/>
              </a:spcBef>
              <a:buFont typeface="Arial" panose="020B0604020202020204" pitchFamily="34" charset="0"/>
              <a:buChar char="•"/>
            </a:pPr>
            <a:endParaRPr lang="en-US" sz="2000" b="0" dirty="0">
              <a:solidFill>
                <a:schemeClr val="tx1"/>
              </a:solidFill>
            </a:endParaRPr>
          </a:p>
          <a:p>
            <a:pPr marL="285750">
              <a:spcBef>
                <a:spcPts val="0"/>
              </a:spcBef>
              <a:buFont typeface="Arial" panose="020B0604020202020204" pitchFamily="34" charset="0"/>
              <a:buChar char="•"/>
            </a:pPr>
            <a:r>
              <a:rPr lang="en-US" sz="1800" b="0" dirty="0">
                <a:solidFill>
                  <a:schemeClr val="tx1"/>
                </a:solidFill>
              </a:rPr>
              <a:t>Public Notice was sent out before asking for interested parties to fill out an application to become a voting participants. Maybe </a:t>
            </a:r>
            <a:r>
              <a:rPr lang="fr-FR" sz="1400" b="0" i="0" u="none" strike="noStrike" dirty="0">
                <a:solidFill>
                  <a:schemeClr val="tx1"/>
                </a:solidFill>
                <a:effectLst/>
                <a:latin typeface="Open Sans" panose="020B0606030504020204" pitchFamily="34" charset="0"/>
              </a:rPr>
              <a:t>Contact: Dante Ibarra at (202) 418-0610, email: </a:t>
            </a:r>
            <a:r>
              <a:rPr lang="fr-FR" sz="1400" b="0" i="0" u="none" strike="noStrike" dirty="0">
                <a:solidFill>
                  <a:srgbClr val="747474"/>
                </a:solidFill>
                <a:effectLst/>
                <a:latin typeface="Open Sans" panose="020B0606030504020204" pitchFamily="34" charset="0"/>
                <a:hlinkClick r:id="rId5"/>
              </a:rPr>
              <a:t>Dante.Ibarra@fcc.gov</a:t>
            </a:r>
            <a:r>
              <a:rPr lang="en-US" sz="1400" b="0" i="0" u="none" strike="noStrike" dirty="0">
                <a:solidFill>
                  <a:srgbClr val="747474"/>
                </a:solidFill>
                <a:effectLst/>
                <a:latin typeface="Open Sans" panose="020B0606030504020204" pitchFamily="34" charset="0"/>
              </a:rPr>
              <a:t>, </a:t>
            </a:r>
            <a:r>
              <a:rPr lang="en-US" sz="1400" b="0" i="0" u="none" strike="noStrike" dirty="0">
                <a:solidFill>
                  <a:schemeClr val="tx1"/>
                </a:solidFill>
                <a:effectLst/>
                <a:latin typeface="Open Sans" panose="020B0606030504020204" pitchFamily="34" charset="0"/>
              </a:rPr>
              <a:t>if we want to be a member. </a:t>
            </a:r>
          </a:p>
          <a:p>
            <a:pPr marL="685800" lvl="1">
              <a:spcBef>
                <a:spcPts val="0"/>
              </a:spcBef>
              <a:buFont typeface="Arial" panose="020B0604020202020204" pitchFamily="34" charset="0"/>
              <a:buChar char="•"/>
            </a:pPr>
            <a:r>
              <a:rPr lang="en-US" sz="1600" b="0" dirty="0">
                <a:solidFill>
                  <a:schemeClr val="tx1"/>
                </a:solidFill>
              </a:rPr>
              <a:t>Though, open for all to listen in and send in live questions, though must be on the committee to vote. </a:t>
            </a:r>
            <a:endParaRPr lang="en-US" sz="14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r>
              <a:rPr lang="en-US" sz="1800" b="0" dirty="0">
                <a:solidFill>
                  <a:schemeClr val="tx1"/>
                </a:solidFill>
              </a:rPr>
              <a:t>WAC Web site: </a:t>
            </a:r>
            <a:r>
              <a:rPr lang="en-US" sz="1800" b="0" dirty="0">
                <a:solidFill>
                  <a:schemeClr val="tx1"/>
                </a:solidFill>
                <a:hlinkClick r:id="rId6"/>
              </a:rPr>
              <a:t>https://www.fcc.gov/wrc-23</a:t>
            </a:r>
            <a:r>
              <a:rPr lang="en-US" sz="1800" b="0" dirty="0">
                <a:solidFill>
                  <a:schemeClr val="tx1"/>
                </a:solidFill>
              </a:rPr>
              <a:t> </a:t>
            </a:r>
          </a:p>
          <a:p>
            <a:pPr marL="685800" lvl="1">
              <a:spcBef>
                <a:spcPts val="0"/>
              </a:spcBef>
              <a:buFont typeface="Arial" panose="020B0604020202020204" pitchFamily="34" charset="0"/>
              <a:buChar char="•"/>
            </a:pPr>
            <a:r>
              <a:rPr lang="en-US" sz="1600" b="0" dirty="0">
                <a:solidFill>
                  <a:schemeClr val="tx1"/>
                </a:solidFill>
              </a:rPr>
              <a:t>To subscribe to iwg1, iwg2, iwg3, iwg4 or wac23 see:  </a:t>
            </a:r>
            <a:r>
              <a:rPr lang="en-US" sz="1600" b="0" dirty="0">
                <a:solidFill>
                  <a:schemeClr val="tx1"/>
                </a:solidFill>
                <a:hlinkClick r:id="rId7"/>
              </a:rPr>
              <a:t>https://www.fcc.gov/wrc-23-advisory-committee-listserve-0</a:t>
            </a:r>
            <a:r>
              <a:rPr lang="en-US" sz="16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400" dirty="0">
                <a:solidFill>
                  <a:schemeClr val="tx1"/>
                </a:solidFill>
              </a:rPr>
              <a:t>ad hoc: 5 folks stepped up.   </a:t>
            </a:r>
            <a:r>
              <a:rPr lang="en-US" sz="14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8"/>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nothing new today</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b="1" dirty="0">
                <a:solidFill>
                  <a:schemeClr val="tx1"/>
                </a:solidFill>
              </a:rPr>
              <a:t> </a:t>
            </a:r>
            <a:r>
              <a:rPr lang="en-US" sz="1400" dirty="0">
                <a:solidFill>
                  <a:schemeClr val="tx1"/>
                </a:solidFill>
                <a:ea typeface="Times New Roman" panose="02020603050405020304" pitchFamily="18" charset="0"/>
              </a:rPr>
              <a:t>nothing new today</a:t>
            </a:r>
            <a:endParaRPr lang="en-US" sz="1400" b="1" dirty="0">
              <a:solidFill>
                <a:schemeClr val="tx1"/>
              </a:solidFill>
            </a:endParaRP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27may: Meets tomorrow, 28</a:t>
            </a:r>
            <a:r>
              <a:rPr lang="en-US" sz="1600" baseline="30000" dirty="0">
                <a:solidFill>
                  <a:schemeClr val="tx1"/>
                </a:solidFill>
              </a:rPr>
              <a:t>th</a:t>
            </a:r>
            <a:r>
              <a:rPr lang="en-US" sz="1600" dirty="0">
                <a:solidFill>
                  <a:schemeClr val="tx1"/>
                </a:solidFill>
              </a:rPr>
              <a:t>, mostly briefing of the Work Streams.   </a:t>
            </a:r>
          </a:p>
          <a:p>
            <a:pPr marL="1323975" lvl="3">
              <a:spcBef>
                <a:spcPts val="0"/>
              </a:spcBef>
              <a:spcAft>
                <a:spcPts val="0"/>
              </a:spcAft>
              <a:buFont typeface="Arial" panose="020B0604020202020204" pitchFamily="34" charset="0"/>
              <a:buChar char="•"/>
            </a:pPr>
            <a:r>
              <a:rPr lang="en-US" sz="1400" dirty="0">
                <a:solidFill>
                  <a:schemeClr val="tx1"/>
                </a:solidFill>
              </a:rPr>
              <a:t>WS1 is working on a final report and looking for contributions for the final report. </a:t>
            </a:r>
          </a:p>
          <a:p>
            <a:pPr marL="1323975" lvl="3">
              <a:spcBef>
                <a:spcPts val="0"/>
              </a:spcBef>
              <a:spcAft>
                <a:spcPts val="0"/>
              </a:spcAft>
              <a:buFont typeface="Arial" panose="020B0604020202020204" pitchFamily="34" charset="0"/>
              <a:buChar char="•"/>
            </a:pPr>
            <a:r>
              <a:rPr lang="en-US" sz="1400" dirty="0">
                <a:solidFill>
                  <a:schemeClr val="tx1"/>
                </a:solidFill>
              </a:rPr>
              <a:t>There is no firm date to finish up but trying to get to done.   </a:t>
            </a:r>
          </a:p>
          <a:p>
            <a:pPr marL="180975" lvl="1" indent="0">
              <a:spcBef>
                <a:spcPts val="0"/>
              </a:spcBef>
              <a:spcAft>
                <a:spcPts val="0"/>
              </a:spcAft>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03jun: Some emails working on Status of the standard/amendment of: Published, Approved, Project, and other emails on 802.11 specifics. </a:t>
            </a:r>
          </a:p>
          <a:p>
            <a:pPr marL="466725"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27may: </a:t>
            </a:r>
            <a:r>
              <a:rPr lang="en-US" sz="1600" dirty="0">
                <a:solidFill>
                  <a:schemeClr val="tx1"/>
                </a:solidFill>
                <a:ea typeface="Times New Roman" panose="02020603050405020304" pitchFamily="18" charset="0"/>
              </a:rPr>
              <a:t>From last ad hoc, m</a:t>
            </a:r>
            <a:r>
              <a:rPr lang="en-US" sz="1600" b="0" dirty="0">
                <a:solidFill>
                  <a:schemeClr val="tx1"/>
                </a:solidFill>
                <a:ea typeface="Times New Roman" panose="02020603050405020304" pitchFamily="18" charset="0"/>
              </a:rPr>
              <a:t>ost all captured in rev05 if the spreadsheet.  </a:t>
            </a:r>
            <a:r>
              <a:rPr lang="en-US" sz="14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400" dirty="0">
                <a:effectLst/>
                <a:ea typeface="Times New Roman" panose="02020603050405020304" pitchFamily="18" charset="0"/>
              </a:rPr>
              <a:t>There will be multiple rows for a given frequency range, one for each standard/amendment.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a:t>
            </a:r>
          </a:p>
          <a:p>
            <a:pPr lvl="2">
              <a:spcBef>
                <a:spcPts val="0"/>
              </a:spcBef>
              <a:spcAft>
                <a:spcPts val="0"/>
              </a:spcAft>
              <a:buFont typeface="+mj-lt"/>
              <a:buAutoNum type="arabicParenBoth"/>
            </a:pPr>
            <a:r>
              <a:rPr lang="en-US" sz="1400" dirty="0">
                <a:effectLst/>
                <a:ea typeface="SimSun" panose="02010600030101010101" pitchFamily="2" charset="-122"/>
              </a:rPr>
              <a:t>Also reviewed a 2</a:t>
            </a:r>
            <a:r>
              <a:rPr lang="en-US" sz="1400" baseline="30000" dirty="0">
                <a:effectLst/>
                <a:ea typeface="SimSun" panose="02010600030101010101" pitchFamily="2" charset="-122"/>
              </a:rPr>
              <a:t>nd</a:t>
            </a:r>
            <a:r>
              <a:rPr lang="en-US" sz="1400" dirty="0">
                <a:effectLst/>
                <a:ea typeface="SimSun" panose="02010600030101010101" pitchFamily="2" charset="-122"/>
              </a:rPr>
              <a:t> spreadsheet w/802.11 clauses with frequencies for setting for the actual frequency ranges: </a:t>
            </a:r>
          </a:p>
          <a:p>
            <a:pPr marL="1143000" marR="0" lvl="2" indent="-228600">
              <a:spcBef>
                <a:spcPts val="0"/>
              </a:spcBef>
              <a:spcAft>
                <a:spcPts val="0"/>
              </a:spcAft>
              <a:buFont typeface="+mj-lt"/>
              <a:buAutoNum type="romanLcParenR"/>
            </a:pPr>
            <a:r>
              <a:rPr lang="en-US" sz="1400" u="sng" dirty="0">
                <a:solidFill>
                  <a:srgbClr val="0000FF"/>
                </a:solidFill>
                <a:effectLst/>
                <a:ea typeface="SimSun" panose="02010600030101010101" pitchFamily="2" charset="-122"/>
                <a:hlinkClick r:id="rId4"/>
              </a:rPr>
              <a:t>https://mentor.ieee.org/802.18/dcn/21/18-21-0064-00-0000-frequency-table-input-802-11-phys.xlsx</a:t>
            </a:r>
            <a:r>
              <a:rPr lang="en-US" sz="1400" dirty="0">
                <a:effectLst/>
                <a:ea typeface="SimSun" panose="02010600030101010101" pitchFamily="2" charset="-122"/>
              </a:rPr>
              <a:t> </a:t>
            </a:r>
            <a:endParaRPr lang="en-US" sz="1600" dirty="0">
              <a:effectLst/>
              <a:ea typeface="SimSun" panose="02010600030101010101" pitchFamily="2" charset="-122"/>
            </a:endParaRPr>
          </a:p>
          <a:p>
            <a:pPr marL="466725" lvl="1">
              <a:spcBef>
                <a:spcPts val="0"/>
              </a:spcBef>
              <a:spcAft>
                <a:spcPts val="0"/>
              </a:spcAft>
              <a:buFont typeface="Arial" panose="020B0604020202020204" pitchFamily="34" charset="0"/>
              <a:buChar char="•"/>
            </a:pP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Times New Roman" panose="02020603050405020304" pitchFamily="18" charset="0"/>
              </a:rPr>
              <a:t>Further to AOB from last week,  ITS America and AASHTO are taking legal action to preserve 5.9GHz spectrum for V2X: Article: </a:t>
            </a:r>
            <a:endParaRPr lang="en-US" sz="1800" b="0" dirty="0">
              <a:ea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u="sng" dirty="0">
                <a:solidFill>
                  <a:srgbClr val="0563C1"/>
                </a:solidFill>
                <a:effectLst/>
                <a:ea typeface="Times New Roman" panose="02020603050405020304" pitchFamily="18" charset="0"/>
                <a:hlinkClick r:id="rId3"/>
              </a:rPr>
              <a:t>ITS America and AASHTO take legal action to preserve 5.9GHz spectrum for V2X | Traffic Technology Today</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dirty="0">
                <a:solidFill>
                  <a:srgbClr val="000000"/>
                </a:solidFill>
                <a:effectLst/>
                <a:ea typeface="Times New Roman" panose="02020603050405020304" pitchFamily="18" charset="0"/>
              </a:rPr>
              <a:t>The 5.9 GHz Notice of Appeal and 5.9 GHz Petition for Review:</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u="sng" dirty="0">
                <a:solidFill>
                  <a:srgbClr val="0563C1"/>
                </a:solidFill>
                <a:effectLst/>
                <a:ea typeface="Times New Roman" panose="02020603050405020304" pitchFamily="18" charset="0"/>
                <a:hlinkClick r:id="rId4"/>
              </a:rPr>
              <a:t>5.9-GHz-Petition-for-Review-Exhibit.pdf (itsa.org)</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u="sng" dirty="0">
                <a:solidFill>
                  <a:srgbClr val="0563C1"/>
                </a:solidFill>
                <a:effectLst/>
                <a:ea typeface="Times New Roman" panose="02020603050405020304" pitchFamily="18" charset="0"/>
                <a:hlinkClick r:id="rId5"/>
              </a:rPr>
              <a:t>5.9-GHz-Notice-of-Appeal-Exhibit.pdf (itsa.org)</a:t>
            </a:r>
            <a:endParaRPr lang="en-US" sz="1600" u="sng"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de-DE" sz="1600" dirty="0">
                <a:solidFill>
                  <a:srgbClr val="000000"/>
                </a:solidFill>
                <a:effectLst/>
                <a:ea typeface="Times New Roman" panose="02020603050405020304" pitchFamily="18" charset="0"/>
              </a:rPr>
              <a:t>So, the 5.9GHz story is not really at the end.</a:t>
            </a:r>
          </a:p>
          <a:p>
            <a:pPr marL="400050" lvl="1">
              <a:spcBef>
                <a:spcPts val="0"/>
              </a:spcBef>
              <a:spcAft>
                <a:spcPts val="0"/>
              </a:spcAft>
              <a:buFont typeface="Arial" panose="020B0604020202020204" pitchFamily="34" charset="0"/>
              <a:buChar char="•"/>
            </a:pPr>
            <a:r>
              <a:rPr lang="de-DE" sz="1600" dirty="0">
                <a:ea typeface="Times New Roman" panose="02020603050405020304" pitchFamily="18" charset="0"/>
              </a:rPr>
              <a:t>FCC was directed by congress to allocate for ITS and FCC did not follow, takes congress to re-do. </a:t>
            </a:r>
          </a:p>
          <a:p>
            <a:pPr marL="400050" lvl="1">
              <a:spcBef>
                <a:spcPts val="0"/>
              </a:spcBef>
              <a:spcAft>
                <a:spcPts val="0"/>
              </a:spcAft>
              <a:buFont typeface="Arial" panose="020B0604020202020204" pitchFamily="34" charset="0"/>
              <a:buChar char="•"/>
            </a:pPr>
            <a:endParaRPr lang="de-DE" sz="1600" dirty="0">
              <a:solidFill>
                <a:srgbClr val="000000"/>
              </a:solidFill>
              <a:effectLst/>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de-DE" sz="1600" dirty="0">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de-DE" sz="1600" dirty="0">
              <a:solidFill>
                <a:srgbClr val="000000"/>
              </a:solidFill>
              <a:effectLst/>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de-DE" sz="1600" dirty="0">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de-DE" sz="1600" dirty="0">
              <a:solidFill>
                <a:srgbClr val="000000"/>
              </a:solidFill>
              <a:effectLst/>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de-DE" sz="1600" dirty="0">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0" dirty="0">
                <a:solidFill>
                  <a:srgbClr val="333333"/>
                </a:solidFill>
                <a:effectLst/>
                <a:ea typeface="Times New Roman" panose="02020603050405020304" pitchFamily="18" charset="0"/>
              </a:rPr>
              <a:t>fyi: Expanding Flexible Use of the 12.2-12.7 GHz Band</a:t>
            </a:r>
            <a:endParaRPr lang="en-US" sz="1800" b="0" dirty="0">
              <a:solidFill>
                <a:srgbClr val="333333"/>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0" dirty="0">
                <a:solidFill>
                  <a:srgbClr val="333333"/>
                </a:solidFill>
                <a:effectLst/>
                <a:ea typeface="Calibri" panose="020F0502020204030204" pitchFamily="34" charset="0"/>
              </a:rPr>
              <a:t>FCC ECFS:   </a:t>
            </a:r>
            <a:r>
              <a:rPr lang="en-US" sz="1600" b="0" dirty="0">
                <a:solidFill>
                  <a:srgbClr val="333333"/>
                </a:solidFill>
                <a:ea typeface="Calibri" panose="020F0502020204030204" pitchFamily="34" charset="0"/>
                <a:hlinkClick r:id="rId6"/>
              </a:rPr>
              <a:t>https://www.fcc.gov/</a:t>
            </a:r>
            <a:r>
              <a:rPr lang="en-US" sz="1600" b="0" dirty="0" err="1">
                <a:solidFill>
                  <a:srgbClr val="333333"/>
                </a:solidFill>
                <a:ea typeface="Calibri" panose="020F0502020204030204" pitchFamily="34" charset="0"/>
                <a:hlinkClick r:id="rId6"/>
              </a:rPr>
              <a:t>ecfs</a:t>
            </a:r>
            <a:r>
              <a:rPr lang="en-US" sz="1600" b="0" dirty="0">
                <a:solidFill>
                  <a:srgbClr val="333333"/>
                </a:solidFill>
                <a:ea typeface="Calibri" panose="020F0502020204030204" pitchFamily="34" charset="0"/>
                <a:hlinkClick r:id="rId6"/>
              </a:rPr>
              <a:t>/search/............</a:t>
            </a:r>
            <a:r>
              <a:rPr lang="en-US" sz="1600" b="0" dirty="0" err="1">
                <a:solidFill>
                  <a:srgbClr val="333333"/>
                </a:solidFill>
                <a:ea typeface="Calibri" panose="020F0502020204030204" pitchFamily="34" charset="0"/>
                <a:hlinkClick r:id="rId6"/>
              </a:rPr>
              <a:t>wtb</a:t>
            </a:r>
            <a:r>
              <a:rPr lang="en-US" sz="1600" b="0" dirty="0">
                <a:solidFill>
                  <a:srgbClr val="333333"/>
                </a:solidFill>
                <a:ea typeface="Calibri" panose="020F0502020204030204" pitchFamily="34" charset="0"/>
                <a:hlinkClick r:id="rId6"/>
              </a:rPr>
              <a:t> 20-443</a:t>
            </a:r>
            <a:endParaRPr lang="en-US" sz="1600" b="0" dirty="0">
              <a:solidFill>
                <a:srgbClr val="333333"/>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Reply comments were extended to 07July.  FCC 21-13</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Requested last week:  </a:t>
            </a:r>
            <a:r>
              <a:rPr lang="en-US" sz="1600" b="0" dirty="0">
                <a:ea typeface="Calibri" panose="020F0502020204030204" pitchFamily="34" charset="0"/>
              </a:rPr>
              <a:t>The NPRM was put on mentor with the seek comments highlighted. </a:t>
            </a:r>
          </a:p>
          <a:p>
            <a:pPr marL="800100" lvl="2">
              <a:spcBef>
                <a:spcPts val="0"/>
              </a:spcBef>
              <a:spcAft>
                <a:spcPts val="0"/>
              </a:spcAft>
              <a:buFont typeface="Arial" panose="020B0604020202020204" pitchFamily="34" charset="0"/>
              <a:buChar char="•"/>
            </a:pPr>
            <a:r>
              <a:rPr lang="en-US" sz="1400" b="0" dirty="0">
                <a:ea typeface="Calibri" panose="020F0502020204030204" pitchFamily="34" charset="0"/>
                <a:hlinkClick r:id="rId7"/>
              </a:rPr>
              <a:t>https://mentor.ieee.org/802.18/dcn/21/18-21-0056-00-0000-expanding-flexible-use-of-the-12-2-12-7-ghz-band-fcc-21-13a1-rcd.docx</a:t>
            </a:r>
            <a:r>
              <a:rPr lang="en-US" sz="1800" b="0" dirty="0">
                <a:solidFill>
                  <a:srgbClr val="000000"/>
                </a:solidFill>
                <a:effectLst/>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de-DE" sz="1600" dirty="0">
              <a:solidFill>
                <a:srgbClr val="000000"/>
              </a:solidFill>
              <a:effectLst/>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kern="1200" dirty="0">
              <a:solidFill>
                <a:srgbClr val="000000"/>
              </a:solidFill>
              <a:effectLst/>
              <a:ea typeface="+mn-ea"/>
              <a:cs typeface="+mn-cs"/>
            </a:endParaRPr>
          </a:p>
          <a:p>
            <a:pPr marL="238125" marR="0">
              <a:spcBef>
                <a:spcPts val="0"/>
              </a:spcBef>
              <a:spcAft>
                <a:spcPts val="0"/>
              </a:spcAft>
              <a:buFont typeface="Arial" panose="020B0604020202020204" pitchFamily="34" charset="0"/>
              <a:buChar char="•"/>
            </a:pPr>
            <a:endParaRPr lang="en-US" sz="14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endParaRPr lang="en-US" sz="1800" b="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FCC Proposed Rules</a:t>
            </a:r>
            <a:r>
              <a:rPr lang="en-US" sz="1800" b="0" dirty="0">
                <a:ea typeface="Times New Roman" panose="02020603050405020304" pitchFamily="18" charset="0"/>
              </a:rPr>
              <a:t> - </a:t>
            </a:r>
            <a:r>
              <a:rPr lang="en-US" sz="1800" b="1" dirty="0">
                <a:solidFill>
                  <a:srgbClr val="333333"/>
                </a:solidFill>
                <a:effectLst/>
                <a:ea typeface="Times New Roman" panose="02020603050405020304" pitchFamily="18" charset="0"/>
              </a:rPr>
              <a:t>Allocation of Spectrum for Non-Federal Space Launch Operations</a:t>
            </a: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0" dirty="0">
                <a:ea typeface="Times New Roman" panose="02020603050405020304" pitchFamily="18" charset="0"/>
              </a:rPr>
              <a:t> </a:t>
            </a: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2021-11063</a:t>
            </a:r>
            <a:r>
              <a:rPr lang="en-US" sz="1600" u="sng"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30860;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30860-30887 </a:t>
            </a:r>
            <a:r>
              <a:rPr lang="en-US" sz="1600" i="1" dirty="0">
                <a:solidFill>
                  <a:srgbClr val="000000"/>
                </a:solidFill>
                <a:effectLst/>
                <a:ea typeface="Times New Roman" panose="02020603050405020304" pitchFamily="18" charset="0"/>
              </a:rPr>
              <a:t>(28 pages);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kern="1200" dirty="0">
              <a:solidFill>
                <a:srgbClr val="000000"/>
              </a:solidFill>
              <a:effectLst/>
              <a:ea typeface="+mn-ea"/>
              <a:cs typeface="+mn-cs"/>
            </a:endParaRPr>
          </a:p>
          <a:p>
            <a:pPr marL="685800" lvl="1" eaLnBrk="0" hangingPunct="0">
              <a:spcBef>
                <a:spcPts val="0"/>
              </a:spcBef>
              <a:spcAft>
                <a:spcPts val="0"/>
              </a:spcAft>
              <a:buFont typeface="Arial" panose="020B0604020202020204" pitchFamily="34" charset="0"/>
              <a:buChar char="•"/>
              <a:defRPr/>
            </a:pPr>
            <a:r>
              <a:rPr lang="en-US" sz="1600" dirty="0">
                <a:effectLst/>
              </a:rPr>
              <a:t>Abstract:  </a:t>
            </a:r>
            <a:r>
              <a:rPr lang="en-US" sz="1600" b="0" i="0" dirty="0">
                <a:solidFill>
                  <a:srgbClr val="333333"/>
                </a:solidFill>
                <a:effectLst/>
              </a:rPr>
              <a:t>In this document, the Federal Communications Commission (Commission) takes steps towards establishing a spectrum allocation and licensing framework that will provide regulatory certainty and improved efficiency and that will promote innovation and investment in the United States commercial space launch industry. In the Further Notice of Proposed Rulemaking, the Commission seeks comment on the definition of space launch operations, the potential allocation of spectrum for the commercial space launch industry, including the 420-430 MHz, 2025-2110 MHz, </a:t>
            </a:r>
            <a:r>
              <a:rPr lang="en-US" sz="1600" b="1" i="0" dirty="0">
                <a:solidFill>
                  <a:srgbClr val="333333"/>
                </a:solidFill>
                <a:effectLst/>
              </a:rPr>
              <a:t>and 5650-5925 MHz bands. </a:t>
            </a:r>
            <a:r>
              <a:rPr lang="en-US" sz="1600" b="0" i="0" dirty="0">
                <a:solidFill>
                  <a:srgbClr val="333333"/>
                </a:solidFill>
                <a:effectLst/>
              </a:rPr>
              <a:t>In addition, the Commission seeks comment on establishing service rules, including licensing and technical rules and coordination procedures, for the use of spectrum for commercial space launch operations. Finally, the Commission seeks to refresh the record on potential ways to facilitate Federal use of commercial satellite services in what are currently non-Federal satellite bands and enable more robust federal use of the 399.9-400.05 MHz band.</a:t>
            </a:r>
            <a:endParaRPr lang="en-US" sz="1600" b="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i="0" dirty="0">
                <a:solidFill>
                  <a:srgbClr val="333333"/>
                </a:solidFill>
                <a:effectLst/>
              </a:rPr>
              <a:t>Comments are due on or before July 12, 2021; reply comments are due on or before August 9, 2021.</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Chair figure latest time for comments to FCC- NPRM on space launch operations:</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If .18 approved by 24June, could do an EC motion.  (To wait till 01Jul meeting, would need EC early close.) </a:t>
            </a:r>
            <a:endParaRPr lang="en-US" sz="1800" b="0" dirty="0">
              <a:solidFill>
                <a:srgbClr val="000000"/>
              </a:solidFill>
              <a:effectLst/>
              <a:ea typeface="Times New Roman" panose="02020603050405020304" pitchFamily="18" charset="0"/>
            </a:endParaRPr>
          </a:p>
          <a:p>
            <a:pPr marL="0" marR="0" indent="0">
              <a:spcBef>
                <a:spcPts val="0"/>
              </a:spcBef>
              <a:spcAft>
                <a:spcPts val="0"/>
              </a:spcAft>
            </a:pPr>
            <a:endParaRPr lang="en-US" sz="16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Tx/>
              <a:buFont typeface="Wingdings" panose="05000000000000000000" pitchFamily="2" charset="2"/>
              <a:buChar char=""/>
            </a:pPr>
            <a:endParaRPr lang="en-US" sz="1800" b="0" dirty="0">
              <a:solidFill>
                <a:schemeClr val="tx1"/>
              </a:solidFill>
              <a:ea typeface="Times New Roman" panose="02020603050405020304" pitchFamily="18" charset="0"/>
            </a:endParaRPr>
          </a:p>
          <a:p>
            <a:pPr marL="285750" indent="-285750">
              <a:buClrTx/>
              <a:buFont typeface="Wingdings" panose="05000000000000000000" pitchFamily="2" charset="2"/>
              <a:buChar char=""/>
            </a:pPr>
            <a:r>
              <a:rPr lang="en-US" sz="1800" b="0" dirty="0">
                <a:solidFill>
                  <a:schemeClr val="tx1"/>
                </a:solidFill>
                <a:ea typeface="Times New Roman" panose="02020603050405020304" pitchFamily="18" charset="0"/>
              </a:rPr>
              <a:t>Chair: where to signup for FCC WAC (WRC-23) list server</a:t>
            </a:r>
            <a:r>
              <a:rPr lang="en-US" sz="2400" b="0" dirty="0">
                <a:solidFill>
                  <a:schemeClr val="tx1"/>
                </a:solidFill>
              </a:rPr>
              <a:t>:  </a:t>
            </a:r>
            <a:r>
              <a:rPr lang="en-US" sz="1800" b="0" dirty="0">
                <a:solidFill>
                  <a:schemeClr val="tx1"/>
                </a:solidFill>
                <a:hlinkClick r:id="rId3"/>
              </a:rPr>
              <a:t>https://www.fcc.gov/wrc-23-advisory-committee-listserve-0</a:t>
            </a:r>
            <a:endParaRPr lang="en-US" sz="1800" b="0" dirty="0">
              <a:solidFill>
                <a:schemeClr val="tx1"/>
              </a:solidFill>
            </a:endParaRPr>
          </a:p>
          <a:p>
            <a:pPr marL="285750" indent="-285750">
              <a:buClrTx/>
              <a:buFont typeface="Wingdings" panose="05000000000000000000" pitchFamily="2" charset="2"/>
              <a:buChar char=""/>
            </a:pPr>
            <a:endParaRPr lang="en-US" sz="1800" dirty="0">
              <a:solidFill>
                <a:schemeClr val="tx1"/>
              </a:solidFill>
              <a:ea typeface="Times New Roman" panose="02020603050405020304" pitchFamily="18" charset="0"/>
            </a:endParaRPr>
          </a:p>
          <a:p>
            <a:pPr marL="285750" indent="-285750">
              <a:buClrTx/>
              <a:buFont typeface="Wingdings" panose="05000000000000000000" pitchFamily="2" charset="2"/>
              <a:buChar char=""/>
            </a:pPr>
            <a:r>
              <a:rPr lang="en-US" sz="1800" b="0" dirty="0">
                <a:solidFill>
                  <a:srgbClr val="333333"/>
                </a:solidFill>
                <a:ea typeface="Times New Roman" panose="02020603050405020304" pitchFamily="18" charset="0"/>
              </a:rPr>
              <a:t>Chair figure latest time for comments to FCC- NPRM on space launch operations:</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If .18 approved by 24June, could do an EC motion.  (To wait till 01Jul meeting, would need EC early close.) </a:t>
            </a:r>
            <a:endParaRPr lang="en-US" sz="1800" b="0" dirty="0">
              <a:solidFill>
                <a:srgbClr val="000000"/>
              </a:solidFill>
              <a:effectLst/>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b="0" dirty="0">
              <a:solidFill>
                <a:srgbClr val="000000"/>
              </a:solidFill>
              <a:effectLst/>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All – input for a table of countries implementing 6GHz and a brief summary of their rules, consultations, etc.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4"/>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5"/>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6"/>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06jun21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new 11nov19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4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10jun21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293060813"/>
              </p:ext>
            </p:extLst>
          </p:nvPr>
        </p:nvGraphicFramePr>
        <p:xfrm>
          <a:off x="8305800" y="5199063"/>
          <a:ext cx="1401762" cy="290512"/>
        </p:xfrm>
        <a:graphic>
          <a:graphicData uri="http://schemas.openxmlformats.org/presentationml/2006/ole">
            <mc:AlternateContent xmlns:mc="http://schemas.openxmlformats.org/markup-compatibility/2006">
              <mc:Choice xmlns:v="urn:schemas-microsoft-com:vml" Requires="v">
                <p:oleObj name="Packager Shell Object" showAsIcon="1" r:id="rId10" imgW="1402200" imgH="311400" progId="Package">
                  <p:embed/>
                </p:oleObj>
              </mc:Choice>
              <mc:Fallback>
                <p:oleObj name="Packager Shell Object" showAsIcon="1" r:id="rId10" imgW="1402200" imgH="311400" progId="Package">
                  <p:embed/>
                  <p:pic>
                    <p:nvPicPr>
                      <p:cNvPr id="0" name=""/>
                      <p:cNvPicPr/>
                      <p:nvPr/>
                    </p:nvPicPr>
                    <p:blipFill>
                      <a:blip r:embed="rId11"/>
                      <a:stretch>
                        <a:fillRect/>
                      </a:stretch>
                    </p:blipFill>
                    <p:spPr>
                      <a:xfrm>
                        <a:off x="8305800" y="5199063"/>
                        <a:ext cx="1401762" cy="2905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BC104E2-27D7-4988-B7F3-2D33801B66A6}"/>
              </a:ext>
            </a:extLst>
          </p:cNvPr>
          <p:cNvGraphicFramePr>
            <a:graphicFrameLocks noChangeAspect="1"/>
          </p:cNvGraphicFramePr>
          <p:nvPr>
            <p:extLst>
              <p:ext uri="{D42A27DB-BD31-4B8C-83A1-F6EECF244321}">
                <p14:modId xmlns:p14="http://schemas.microsoft.com/office/powerpoint/2010/main" val="4099604369"/>
              </p:ext>
            </p:extLst>
          </p:nvPr>
        </p:nvGraphicFramePr>
        <p:xfrm>
          <a:off x="9453812" y="4716894"/>
          <a:ext cx="571459" cy="482169"/>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0" name=""/>
                      <p:cNvPicPr/>
                      <p:nvPr/>
                    </p:nvPicPr>
                    <p:blipFill>
                      <a:blip r:embed="rId13"/>
                      <a:stretch>
                        <a:fillRect/>
                      </a:stretch>
                    </p:blipFill>
                    <p:spPr>
                      <a:xfrm>
                        <a:off x="9453812" y="4716894"/>
                        <a:ext cx="571459" cy="48216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0" dirty="0">
                <a:solidFill>
                  <a:schemeClr val="tx1"/>
                </a:solidFill>
              </a:rPr>
              <a:t>USA Legislation  - on technology and innovation moving forward.  </a:t>
            </a:r>
            <a:r>
              <a:rPr lang="en-US" sz="1800" dirty="0">
                <a:solidFill>
                  <a:schemeClr val="tx1"/>
                </a:solidFill>
              </a:rPr>
              <a:t>yes, very large. </a:t>
            </a:r>
            <a:endParaRPr lang="en-US" sz="1800" b="0" dirty="0">
              <a:solidFill>
                <a:schemeClr val="tx1"/>
              </a:solidFill>
            </a:endParaRPr>
          </a:p>
          <a:p>
            <a:pPr marL="400050" lvl="1">
              <a:spcBef>
                <a:spcPts val="0"/>
              </a:spcBef>
              <a:spcAft>
                <a:spcPts val="0"/>
              </a:spcAft>
              <a:buFont typeface="Arial" panose="020B0604020202020204" pitchFamily="34" charset="0"/>
              <a:buChar char="•"/>
            </a:pPr>
            <a:r>
              <a:rPr lang="en-US" sz="1800" dirty="0">
                <a:solidFill>
                  <a:schemeClr val="tx1"/>
                </a:solidFill>
              </a:rPr>
              <a:t> </a:t>
            </a:r>
            <a:r>
              <a:rPr lang="en-US" sz="1800" dirty="0">
                <a:solidFill>
                  <a:schemeClr val="tx1"/>
                </a:solidFill>
                <a:hlinkClick r:id="rId3"/>
              </a:rPr>
              <a:t>https://www.rpc.senate.gov/legislative-notices/s1260_the-united-states-innovation-and-competition-act</a:t>
            </a:r>
            <a:r>
              <a:rPr lang="en-US" sz="1800" dirty="0">
                <a:solidFill>
                  <a:schemeClr val="tx1"/>
                </a:solidFill>
              </a:rPr>
              <a:t> </a:t>
            </a:r>
          </a:p>
          <a:p>
            <a:pPr marL="400050" lvl="1">
              <a:spcBef>
                <a:spcPts val="0"/>
              </a:spcBef>
              <a:spcAft>
                <a:spcPts val="0"/>
              </a:spcAft>
              <a:buFont typeface="Arial" panose="020B0604020202020204" pitchFamily="34" charset="0"/>
              <a:buChar char="•"/>
            </a:pPr>
            <a:r>
              <a:rPr lang="en-US" sz="1800" b="0" dirty="0">
                <a:solidFill>
                  <a:schemeClr val="tx1"/>
                </a:solidFill>
              </a:rPr>
              <a:t> </a:t>
            </a:r>
          </a:p>
          <a:p>
            <a:pPr marL="400050" lvl="1">
              <a:spcBef>
                <a:spcPts val="0"/>
              </a:spcBef>
              <a:spcAft>
                <a:spcPts val="0"/>
              </a:spcAft>
              <a:buFont typeface="Arial" panose="020B0604020202020204" pitchFamily="34" charset="0"/>
              <a:buChar char="•"/>
            </a:pPr>
            <a:r>
              <a:rPr lang="en-US" sz="1800" dirty="0">
                <a:solidFill>
                  <a:schemeClr val="tx1"/>
                </a:solidFill>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10jun21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_14_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17jun21–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15:42et</a:t>
            </a:r>
            <a:endParaRPr lang="en-US" sz="1800" dirty="0"/>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10jun21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10jun21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dirty="0"/>
              <a:t>10jun21</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57200" lvl="1" indent="0">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    Don't be silent if inappropriate topics are discussed. Formally object to the discussion immediately.</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10jun21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10jun21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 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 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 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 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10jun21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10jun21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NZ consultation</a:t>
            </a:r>
          </a:p>
          <a:p>
            <a:pPr lvl="1">
              <a:spcBef>
                <a:spcPts val="0"/>
              </a:spcBef>
              <a:buFont typeface="Arial" panose="020B0604020202020204" pitchFamily="34" charset="0"/>
              <a:buChar char="•"/>
            </a:pPr>
            <a:r>
              <a:rPr lang="en-US" altLang="en-US" sz="1400" dirty="0">
                <a:solidFill>
                  <a:schemeClr val="tx1"/>
                </a:solidFill>
              </a:rPr>
              <a:t>Canada comments on RSS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5.9GHz legal actions </a:t>
            </a:r>
          </a:p>
          <a:p>
            <a:pPr lvl="1">
              <a:spcBef>
                <a:spcPts val="0"/>
              </a:spcBef>
              <a:buFont typeface="Arial" panose="020B0604020202020204" pitchFamily="34" charset="0"/>
              <a:buChar char="•"/>
            </a:pPr>
            <a:r>
              <a:rPr lang="en-US" altLang="en-US" sz="1400" b="0" kern="0" dirty="0">
                <a:solidFill>
                  <a:schemeClr val="tx1"/>
                </a:solidFill>
              </a:rPr>
              <a:t>Link on 12. 2GHz  NPRM</a:t>
            </a:r>
          </a:p>
          <a:p>
            <a:pPr lvl="1">
              <a:spcBef>
                <a:spcPts val="0"/>
              </a:spcBef>
              <a:buFont typeface="Arial" panose="020B0604020202020204" pitchFamily="34" charset="0"/>
              <a:buChar char="•"/>
            </a:pPr>
            <a:r>
              <a:rPr lang="en-US" sz="1400" dirty="0">
                <a:solidFill>
                  <a:srgbClr val="333333"/>
                </a:solidFill>
                <a:effectLst/>
                <a:ea typeface="Times New Roman" panose="02020603050405020304" pitchFamily="18" charset="0"/>
              </a:rPr>
              <a:t>FCC NPRM Space Launch Operations at 5650 MHz</a:t>
            </a: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https://mentor.ieee.org/802.18/dcn/21/18-21-0066-00-0000-minutes-03jun21-rrtag-teleconference.docx</a:t>
            </a:r>
            <a:r>
              <a:rPr lang="en-GB" sz="18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04-Jun-2021 15:24:07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Ben R.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10jun21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08038"/>
            <a:ext cx="10881783" cy="5649028"/>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&lt;&lt;&lt;&lt; just one fee for all WGs/TAGs combined</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over .18:  13:30-15:30 (times from May interim)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.15: 13-21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a:t>
            </a:r>
            <a:r>
              <a:rPr lang="en-US" dirty="0">
                <a:ea typeface="Calibri" panose="020F0502020204030204" pitchFamily="34" charset="0"/>
                <a:cs typeface="Times New Roman" panose="02020603050405020304" pitchFamily="18" charset="0"/>
              </a:rPr>
              <a:t>over</a:t>
            </a:r>
            <a:r>
              <a:rPr lang="en-US" dirty="0">
                <a:effectLst/>
                <a:ea typeface="Calibri" panose="020F0502020204030204" pitchFamily="34" charset="0"/>
                <a:cs typeface="Times New Roman" panose="02020603050405020304" pitchFamily="18" charset="0"/>
              </a:rPr>
              <a:t> .18:  15:00-17:00 (times from May interim)</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.19:  tbc:			12</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mon 	&amp; 	15</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a:t>
            </a:r>
            <a:r>
              <a:rPr lang="en-US" dirty="0" err="1">
                <a:effectLst/>
                <a:ea typeface="Calibri" panose="020F0502020204030204" pitchFamily="34" charset="0"/>
                <a:cs typeface="Times New Roman" panose="02020603050405020304" pitchFamily="18" charset="0"/>
              </a:rPr>
              <a:t>thurs</a:t>
            </a:r>
            <a:r>
              <a:rPr lang="en-US" dirty="0">
                <a:effectLst/>
                <a:ea typeface="Calibri" panose="020F0502020204030204" pitchFamily="34" charset="0"/>
                <a:cs typeface="Times New Roman" panose="02020603050405020304" pitchFamily="18" charset="0"/>
              </a:rPr>
              <a:t> is the normal times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.24:  tbc			wed 10:30et, normal time, though which wed? </a:t>
            </a:r>
            <a:endParaRPr lang="en-US" dirty="0">
              <a:effectLst/>
              <a:ea typeface="Calibri" panose="020F0502020204030204" pitchFamily="34"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10jun21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61626</TotalTime>
  <Words>8106</Words>
  <Application>Microsoft Office PowerPoint</Application>
  <PresentationFormat>Widescreen</PresentationFormat>
  <Paragraphs>816</Paragraphs>
  <Slides>32</Slides>
  <Notes>23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6" baseType="lpstr">
      <vt:lpstr>Arial</vt:lpstr>
      <vt:lpstr>Calibri</vt:lpstr>
      <vt:lpstr>Consolas</vt:lpstr>
      <vt:lpstr>Helvetica</vt:lpstr>
      <vt:lpstr>Monotype Sorts</vt:lpstr>
      <vt:lpstr>Open Sans</vt:lpstr>
      <vt:lpstr>tahoma</vt:lpstr>
      <vt:lpstr>Times New Roman</vt:lpstr>
      <vt:lpstr>Verdana</vt:lpstr>
      <vt:lpstr>Wingdings</vt:lpstr>
      <vt:lpstr>Office Theme</vt:lpstr>
      <vt:lpstr>Document</vt:lpstr>
      <vt:lpstr>Packager Shell Object</vt:lpstr>
      <vt:lpstr>Acrobat Document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Other regions (outside EU-Stds and USA), items to share</vt:lpstr>
      <vt:lpstr>ITU-R / WRC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3971</cp:revision>
  <cp:lastPrinted>1601-01-01T00:00:00Z</cp:lastPrinted>
  <dcterms:created xsi:type="dcterms:W3CDTF">2016-03-03T14:54:45Z</dcterms:created>
  <dcterms:modified xsi:type="dcterms:W3CDTF">2021-06-13T15:12:38Z</dcterms:modified>
</cp:coreProperties>
</file>