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69" r:id="rId14"/>
    <p:sldId id="766" r:id="rId15"/>
    <p:sldId id="743" r:id="rId16"/>
    <p:sldId id="780" r:id="rId17"/>
    <p:sldId id="781" r:id="rId18"/>
    <p:sldId id="650" r:id="rId19"/>
    <p:sldId id="498" r:id="rId20"/>
    <p:sldId id="402" r:id="rId21"/>
    <p:sldId id="403" r:id="rId22"/>
    <p:sldId id="777" r:id="rId23"/>
    <p:sldId id="778" r:id="rId24"/>
    <p:sldId id="774" r:id="rId25"/>
    <p:sldId id="717" r:id="rId26"/>
    <p:sldId id="768" r:id="rId27"/>
    <p:sldId id="737" r:id="rId28"/>
    <p:sldId id="739" r:id="rId29"/>
    <p:sldId id="728" r:id="rId30"/>
    <p:sldId id="656" r:id="rId31"/>
    <p:sldId id="655"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178" autoAdjust="0"/>
  </p:normalViewPr>
  <p:slideViewPr>
    <p:cSldViewPr>
      <p:cViewPr varScale="1">
        <p:scale>
          <a:sx n="109" d="100"/>
          <a:sy n="109" d="100"/>
        </p:scale>
        <p:origin x="288" y="96"/>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10-Jun-21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9.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43610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3538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spcBef>
                <a:spcPts val="0"/>
              </a:spcBef>
              <a:buFont typeface="Arial" panose="020B0604020202020204" pitchFamily="34" charset="0"/>
              <a:buChar char="•"/>
            </a:pPr>
            <a:r>
              <a:rPr lang="en-US" sz="1600" dirty="0">
                <a:solidFill>
                  <a:schemeClr val="tx1"/>
                </a:solidFill>
              </a:rPr>
              <a:t>FM57:</a:t>
            </a:r>
          </a:p>
          <a:p>
            <a:pPr lvl="0">
              <a:spcBef>
                <a:spcPts val="0"/>
              </a:spcBef>
              <a:buFont typeface="Arial" panose="020B0604020202020204" pitchFamily="34" charset="0"/>
              <a:buChar char="•"/>
            </a:pPr>
            <a:r>
              <a:rPr lang="en-US" sz="1600" dirty="0">
                <a:solidFill>
                  <a:schemeClr val="tx1"/>
                </a:solidFill>
              </a:rPr>
              <a:t>13may: These are not public yet. </a:t>
            </a:r>
          </a:p>
          <a:p>
            <a:pPr lvl="0">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0">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1">
              <a:spcBef>
                <a:spcPts val="0"/>
              </a:spcBef>
              <a:buFont typeface="Arial" panose="020B0604020202020204" pitchFamily="34" charset="0"/>
              <a:buChar char="•"/>
            </a:pPr>
            <a:r>
              <a:rPr lang="en-US" dirty="0">
                <a:solidFill>
                  <a:schemeClr val="tx1"/>
                </a:solidFill>
              </a:rPr>
              <a:t>This may require another meeting (#16) , could not get to a compromise, so will move up to WGFM in a week. </a:t>
            </a:r>
          </a:p>
          <a:p>
            <a:pPr lvl="1">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1">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934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10jun21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10jun21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10jun21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802.18-21/0067r00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se/se-45/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ublicConsultation@eco.cept.org" TargetMode="External"/><Relationship Id="rId5" Type="http://schemas.openxmlformats.org/officeDocument/2006/relationships/hyperlink" Target="https://urldefense.com/v3/__https:/cept.org/files/9522/Draft*20ECC*20Report*20327.docx__;JSUl!!F7jv3iA!k26S1EgCmX37sl4ZC8IYCGiAIefjZBRroD3S9XBysOwm_97xpS4TIOVS6UC1CW0h5Q$" TargetMode="External"/><Relationship Id="rId10" Type="http://schemas.openxmlformats.org/officeDocument/2006/relationships/image" Target="../media/image4.wmf"/><Relationship Id="rId4" Type="http://schemas.openxmlformats.org/officeDocument/2006/relationships/hyperlink" Target="https://cept.org/ecc/groups/ecc/wg-se/client/introduction/" TargetMode="External"/><Relationship Id="rId9" Type="http://schemas.openxmlformats.org/officeDocument/2006/relationships/hyperlink" Target="https://cept.org/ecc/groups/ecc/wg-fm/fm-57/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sm.govt.nz/projects-and-auctions/consultations/planning-for-wlan-use-in-the-6-ghz-band/"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21/18-21-0070-00-0000-canadian-6-ghz-consultation-rss-248.pdf" TargetMode="External"/><Relationship Id="rId5" Type="http://schemas.openxmlformats.org/officeDocument/2006/relationships/hyperlink" Target="https://www.rabc-cccr.ca/ised-radio-standards-specifications-rss-248-issue-1-june-2021-draft-radio-local-area-network-rlan-devices-in-the-5925-7125-mhz-band/" TargetMode="External"/><Relationship Id="rId4" Type="http://schemas.openxmlformats.org/officeDocument/2006/relationships/hyperlink" Target="https://mentor.ieee.org/802.18/dcn/21/18-21-0069-00-0000-rsm-nz-wlan-use-in-the-6-ghz-band-discussion-document.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064-00-0000-frequency-table-input-802-11-phy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traffictechnologytoday.com/news/connected-vehicles-infrastructure/its-america-and-aashto-take-legal-action-to-preserve-5-9ghz-spectrum-for-v2x.html" TargetMode="External"/><Relationship Id="rId7" Type="http://schemas.openxmlformats.org/officeDocument/2006/relationships/hyperlink" Target="https://mentor.ieee.org/802.18/dcn/21/18-21-0056-00-0000-expanding-flexible-use-of-the-12-2-12-7-ghz-band-fcc-21-13a1-rcd.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fcc.gov/ecfs/search/filings?proceedings_name=20-443&amp;sort=date_disseminated,DESC" TargetMode="External"/><Relationship Id="rId5" Type="http://schemas.openxmlformats.org/officeDocument/2006/relationships/hyperlink" Target="https://itsa.org/wp-content/uploads/2021/06/5.9-GHz-Notice-of-Appeal-Exhibit.pdf" TargetMode="External"/><Relationship Id="rId4" Type="http://schemas.openxmlformats.org/officeDocument/2006/relationships/hyperlink" Target="https://itsa.org/wp-content/uploads/2021/06/5.9-GHz-Petition-for-Review-Exhibi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6/10/2021-11063/allocation-of-spectrum-for-non-federal-space-launch-operations?utm_campaign=subscription*mailing*list&amp;utm_source=federalregister.gov&amp;utm_medium=email__;Kys!!F7jv3iA!kxFpaFesaLb0jtRneMv9R1lRJzXIeSiFxtOtrOKdDFxygjYmK9myrwzxuHZCA_6D9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1-11063?utm_campaign=subscription*mailing*list&amp;utm_source=federalregister.gov&amp;utm_medium=email__;Kys!!F7jv3iA!kxFpaFesaLb0jtRneMv9R1lRJzXIeSiFxtOtrOKdDFxygjYmK9myrwzxuHauU-4wzA$" TargetMode="External"/><Relationship Id="rId4" Type="http://schemas.openxmlformats.org/officeDocument/2006/relationships/hyperlink" Target="https://urldefense.com/v3/__https:/www.govinfo.gov/content/pkg/FR-2021-06-10/pdf/2021-11063.pdf?utm_campaign=subscription*mailing*list&amp;utm_source=federalregister.gov&amp;utm_medium=email__;Kys!!F7jv3iA!kxFpaFesaLb0jtRneMv9R1lRJzXIeSiFxtOtrOKdDFxygjYmK9myrwzxuHZCkZFdWA$"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petrick@ieee.org"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66-00-0000-minutes-03jun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10jun21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June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03jun: Call today, worked on LS statement to send out, 1) Country Determination Capability, 2) changes to the text on Access methods in EN 301 893 (5 GHz). </a:t>
            </a:r>
          </a:p>
          <a:p>
            <a:pPr lvl="1">
              <a:spcBef>
                <a:spcPts val="0"/>
              </a:spcBef>
              <a:buFont typeface="Arial" panose="020B0604020202020204" pitchFamily="34" charset="0"/>
              <a:buChar char="•"/>
            </a:pPr>
            <a:r>
              <a:rPr lang="en-US" sz="1800" dirty="0">
                <a:solidFill>
                  <a:schemeClr val="tx1"/>
                </a:solidFill>
              </a:rPr>
              <a:t>There is an EN 303 687 (6 GHz) call tomorrow (Friday 4</a:t>
            </a:r>
            <a:r>
              <a:rPr lang="en-US" sz="1800" baseline="30000" dirty="0">
                <a:solidFill>
                  <a:schemeClr val="tx1"/>
                </a:solidFill>
              </a:rPr>
              <a:t>th </a:t>
            </a:r>
            <a:r>
              <a:rPr lang="en-US" sz="1800" dirty="0">
                <a:solidFill>
                  <a:schemeClr val="tx1"/>
                </a:solidFill>
              </a:rPr>
              <a:t>CEST)  </a:t>
            </a:r>
          </a:p>
          <a:p>
            <a:pPr lvl="2">
              <a:spcBef>
                <a:spcPts val="0"/>
              </a:spcBef>
              <a:buFont typeface="Arial" panose="020B0604020202020204" pitchFamily="34" charset="0"/>
              <a:buChar char="•"/>
            </a:pPr>
            <a:r>
              <a:rPr lang="en-US" dirty="0">
                <a:solidFill>
                  <a:schemeClr val="tx1"/>
                </a:solidFill>
              </a:rPr>
              <a:t>Note- 2016 was start of this and looking like 2023 to get approved, 7 years for EU process</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b="0" dirty="0">
                <a:effectLst/>
                <a:ea typeface="Calibri" panose="020F0502020204030204" pitchFamily="34" charset="0"/>
                <a:cs typeface="Times New Roman" panose="02020603050405020304" pitchFamily="18" charset="0"/>
              </a:rPr>
              <a:t>EN 301 893 (5 GHz), </a:t>
            </a:r>
            <a:r>
              <a:rPr lang="en-US" sz="1600" dirty="0">
                <a:ea typeface="Calibri" panose="020F0502020204030204" pitchFamily="34" charset="0"/>
                <a:cs typeface="Times New Roman" panose="02020603050405020304" pitchFamily="18" charset="0"/>
              </a:rPr>
              <a:t> </a:t>
            </a:r>
            <a:r>
              <a:rPr lang="en-US" sz="1600" b="0" dirty="0">
                <a:effectLst/>
                <a:ea typeface="Calibri" panose="020F0502020204030204" pitchFamily="34" charset="0"/>
                <a:cs typeface="Times New Roman" panose="02020603050405020304" pitchFamily="18" charset="0"/>
              </a:rPr>
              <a:t>EN 303 687 (6 GHz), User Access Restrictions (UAR), </a:t>
            </a:r>
            <a:r>
              <a:rPr lang="en-US" sz="1600" dirty="0">
                <a:solidFill>
                  <a:schemeClr val="tx1"/>
                </a:solidFill>
              </a:rPr>
              <a:t>Country Determination Capability</a:t>
            </a:r>
            <a:endParaRPr lang="en-US" sz="16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a:p>
            <a:pPr marL="457200" lvl="1"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p>
          <a:p>
            <a:pPr marL="800100" lvl="2">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27.04.2021; WG SE</a:t>
            </a:r>
            <a:r>
              <a:rPr lang="en-US" sz="1600" dirty="0">
                <a:solidFill>
                  <a:schemeClr val="tx1"/>
                </a:solidFill>
                <a:ea typeface="Times New Roman" panose="02020603050405020304" pitchFamily="18" charset="0"/>
              </a:rPr>
              <a:t>; </a:t>
            </a:r>
            <a:r>
              <a:rPr lang="en-US" sz="1600" dirty="0">
                <a:solidFill>
                  <a:schemeClr val="tx1"/>
                </a:solidFill>
                <a:effectLst/>
                <a:ea typeface="Calibri" panose="020F0502020204030204" pitchFamily="34" charset="0"/>
              </a:rPr>
              <a:t>Technical studies for the update of the Ultra Wide Band (UWB) regulatory framework in the band 6.0 GHz to 8.5 GHz	</a:t>
            </a:r>
            <a:r>
              <a:rPr lang="en-US" sz="1600" u="sng" dirty="0">
                <a:solidFill>
                  <a:srgbClr val="68205F"/>
                </a:solidFill>
                <a:effectLst/>
                <a:ea typeface="Times New Roman" panose="02020603050405020304" pitchFamily="18" charset="0"/>
                <a:hlinkClick r:id="rId5"/>
              </a:rPr>
              <a:t>Draft ECC Report 327</a:t>
            </a:r>
            <a:r>
              <a:rPr lang="en-US" sz="1600" dirty="0">
                <a:solidFill>
                  <a:srgbClr val="5A5A5A"/>
                </a:solidFill>
                <a:effectLst/>
                <a:ea typeface="Times New Roman" panose="02020603050405020304" pitchFamily="18" charset="0"/>
              </a:rPr>
              <a:t>	</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err="1">
                <a:solidFill>
                  <a:srgbClr val="5A5A5A"/>
                </a:solidFill>
                <a:effectLst/>
                <a:ea typeface="Calibri" panose="020F0502020204030204" pitchFamily="34" charset="0"/>
              </a:rPr>
              <a:t>Doriana</a:t>
            </a:r>
            <a:r>
              <a:rPr lang="en-US" sz="1600" dirty="0">
                <a:solidFill>
                  <a:srgbClr val="5A5A5A"/>
                </a:solidFill>
                <a:effectLst/>
                <a:ea typeface="Calibri" panose="020F0502020204030204" pitchFamily="34" charset="0"/>
              </a:rPr>
              <a:t> </a:t>
            </a:r>
            <a:r>
              <a:rPr lang="en-US" sz="1600" dirty="0" err="1">
                <a:solidFill>
                  <a:srgbClr val="5A5A5A"/>
                </a:solidFill>
                <a:effectLst/>
                <a:ea typeface="Calibri" panose="020F0502020204030204" pitchFamily="34" charset="0"/>
              </a:rPr>
              <a:t>Guiducci</a:t>
            </a:r>
            <a:r>
              <a:rPr lang="en-US" sz="1600" dirty="0">
                <a:solidFill>
                  <a:srgbClr val="5A5A5A"/>
                </a:solidFill>
                <a:effectLst/>
                <a:ea typeface="Calibri" panose="020F0502020204030204" pitchFamily="34" charset="0"/>
              </a:rPr>
              <a:t>; Please send your comments to: </a:t>
            </a:r>
            <a:r>
              <a:rPr lang="en-US" sz="1600" u="sng" dirty="0">
                <a:solidFill>
                  <a:srgbClr val="68205F"/>
                </a:solidFill>
                <a:effectLst/>
                <a:ea typeface="Calibri" panose="020F0502020204030204" pitchFamily="34" charset="0"/>
                <a:hlinkClick r:id="rId6"/>
              </a:rPr>
              <a:t>PublicConsultation@eco.cept.org</a:t>
            </a:r>
            <a:r>
              <a:rPr lang="en-US" sz="1600" dirty="0">
                <a:solidFill>
                  <a:srgbClr val="5A5A5A"/>
                </a:solidFill>
                <a:effectLst/>
                <a:ea typeface="Calibri" panose="020F0502020204030204" pitchFamily="34" charset="0"/>
              </a:rPr>
              <a:t>;  due: 0</a:t>
            </a:r>
            <a:r>
              <a:rPr lang="en-US" sz="1600" dirty="0">
                <a:solidFill>
                  <a:srgbClr val="5A5A5A"/>
                </a:solidFill>
                <a:effectLst/>
                <a:ea typeface="Times New Roman" panose="02020603050405020304" pitchFamily="18" charset="0"/>
              </a:rPr>
              <a:t>9.07.2021</a:t>
            </a:r>
            <a:endParaRPr lang="en-US" sz="1600"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&lt;SE45&gt;</a:t>
            </a:r>
            <a:r>
              <a:rPr lang="en-US" altLang="en-US" sz="1800" b="0" dirty="0"/>
              <a:t> 	</a:t>
            </a:r>
            <a:r>
              <a:rPr lang="en-US" altLang="en-US" sz="1800" dirty="0"/>
              <a:t>call #13, </a:t>
            </a:r>
            <a:r>
              <a:rPr lang="en-US" altLang="en-US" sz="1800" dirty="0">
                <a:highlight>
                  <a:srgbClr val="D5F4FF"/>
                </a:highlight>
              </a:rPr>
              <a:t>01-02Jun21</a:t>
            </a:r>
            <a:r>
              <a:rPr lang="en-US" altLang="en-US" sz="1800" dirty="0"/>
              <a:t> </a:t>
            </a:r>
            <a:r>
              <a:rPr lang="en-US" altLang="en-US" sz="1800" b="0" dirty="0"/>
              <a:t>(13:30-18:30CEST); next call #14 28-29oct21</a:t>
            </a:r>
          </a:p>
          <a:p>
            <a:pPr lvl="1">
              <a:spcBef>
                <a:spcPts val="0"/>
              </a:spcBef>
              <a:spcAft>
                <a:spcPts val="0"/>
              </a:spcAft>
              <a:buFont typeface="Arial" panose="020B0604020202020204" pitchFamily="34" charset="0"/>
              <a:buChar char="•"/>
            </a:pPr>
            <a:r>
              <a:rPr lang="en-US" sz="1600" b="0" i="0" dirty="0">
                <a:solidFill>
                  <a:schemeClr val="tx1"/>
                </a:solidFill>
                <a:effectLst/>
              </a:rPr>
              <a:t> </a:t>
            </a:r>
          </a:p>
          <a:p>
            <a:pPr lvl="1">
              <a:spcBef>
                <a:spcPts val="0"/>
              </a:spcBef>
              <a:spcAft>
                <a:spcPts val="0"/>
              </a:spcAft>
              <a:buFont typeface="Arial" panose="020B0604020202020204" pitchFamily="34" charset="0"/>
              <a:buChar char="•"/>
            </a:pPr>
            <a:r>
              <a:rPr lang="en-US" sz="1400" dirty="0">
                <a:solidFill>
                  <a:schemeClr val="tx1"/>
                </a:solidFill>
              </a:rPr>
              <a:t>03jun:</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8"/>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tx1"/>
                </a:solidFill>
                <a:effectLst/>
              </a:rPr>
              <a:t> </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r>
              <a:rPr lang="en-US" sz="1200" dirty="0">
                <a:solidFill>
                  <a:schemeClr val="tx1"/>
                </a:solidFill>
                <a:effectLst/>
              </a:rPr>
              <a:t>03jun: WGFM approved for public consultation, a new draft ECC Report on 5.8 GHz RLAN and a draft new ECC Report on </a:t>
            </a:r>
            <a:r>
              <a:rPr lang="en-US" sz="1200" dirty="0" err="1">
                <a:solidFill>
                  <a:schemeClr val="tx1"/>
                </a:solidFill>
                <a:effectLst/>
              </a:rPr>
              <a:t>digitising</a:t>
            </a:r>
            <a:r>
              <a:rPr lang="en-US" sz="1200" dirty="0">
                <a:solidFill>
                  <a:schemeClr val="tx1"/>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p>
          <a:p>
            <a:pPr lvl="1">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1">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9"/>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800" dirty="0">
                <a:solidFill>
                  <a:schemeClr val="tx1"/>
                </a:solidFill>
              </a:rPr>
              <a:t> nothing was shared.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lgn="l">
              <a:buFont typeface="Arial" panose="020B0604020202020204" pitchFamily="34" charset="0"/>
              <a:buChar char="•"/>
            </a:pPr>
            <a:r>
              <a:rPr lang="en-US" sz="1800" b="0" u="none" strike="noStrike" baseline="0" dirty="0">
                <a:solidFill>
                  <a:schemeClr val="tx1"/>
                </a:solidFill>
              </a:rPr>
              <a:t>NZ – RSM – </a:t>
            </a:r>
            <a:r>
              <a:rPr lang="en-US" sz="1800" b="0" dirty="0"/>
              <a:t>has</a:t>
            </a:r>
            <a:r>
              <a:rPr lang="en-US" sz="1800" b="0" i="0" u="none" strike="noStrike" baseline="0" dirty="0">
                <a:solidFill>
                  <a:srgbClr val="000000"/>
                </a:solidFill>
              </a:rPr>
              <a:t> a consultation regarding their spectrum plan for future use of 5925 - 7125 MHz </a:t>
            </a:r>
            <a:r>
              <a:rPr lang="en-US" sz="1800" b="0" u="none" strike="noStrike" baseline="0" dirty="0">
                <a:solidFill>
                  <a:schemeClr val="tx1"/>
                </a:solidFill>
              </a:rPr>
              <a:t> </a:t>
            </a:r>
            <a:endParaRPr lang="en-US" sz="1800" dirty="0">
              <a:solidFill>
                <a:schemeClr val="tx1"/>
              </a:solidFill>
            </a:endParaRPr>
          </a:p>
          <a:p>
            <a:pPr lvl="1">
              <a:buFont typeface="Arial" panose="020B0604020202020204" pitchFamily="34" charset="0"/>
              <a:buChar char="•"/>
            </a:pPr>
            <a:r>
              <a:rPr lang="en-US" sz="1600" dirty="0">
                <a:solidFill>
                  <a:schemeClr val="tx1"/>
                </a:solidFill>
                <a:hlinkClick r:id="rId3"/>
              </a:rPr>
              <a:t>https://www.rsm.govt.nz/projects-and-auctions/consultations/planning-for-wlan-use-in-the-6-ghz-band/</a:t>
            </a:r>
            <a:r>
              <a:rPr lang="en-US" sz="1600" dirty="0">
                <a:solidFill>
                  <a:schemeClr val="tx1"/>
                </a:solidFill>
              </a:rPr>
              <a:t> </a:t>
            </a:r>
          </a:p>
          <a:p>
            <a:pPr lvl="1">
              <a:buFont typeface="Arial" panose="020B0604020202020204" pitchFamily="34" charset="0"/>
              <a:buChar char="•"/>
            </a:pPr>
            <a:r>
              <a:rPr lang="en-US" sz="1600" b="0" i="0" u="none" strike="noStrike" baseline="0" dirty="0">
                <a:solidFill>
                  <a:srgbClr val="000000"/>
                </a:solidFill>
                <a:hlinkClick r:id="rId4"/>
              </a:rPr>
              <a:t>https://mentor.ieee.org/802.18/dcn/21/18-21-0069-00-0000-rsm-nz-wlan-use-in-the-6-ghz-band-discussion-document.docx</a:t>
            </a:r>
            <a:endParaRPr lang="en-US" sz="1600" b="0" i="0" u="none" strike="noStrike" baseline="0" dirty="0">
              <a:solidFill>
                <a:srgbClr val="000000"/>
              </a:solidFill>
            </a:endParaRPr>
          </a:p>
          <a:p>
            <a:pPr lvl="1">
              <a:buFont typeface="Arial" panose="020B0604020202020204" pitchFamily="34" charset="0"/>
              <a:buChar char="•"/>
            </a:pPr>
            <a:r>
              <a:rPr lang="en-US" sz="1600" b="0" i="0" u="none" strike="noStrike" baseline="0" dirty="0">
                <a:solidFill>
                  <a:srgbClr val="000000"/>
                </a:solidFill>
              </a:rPr>
              <a:t>Initially, RSM proposes to make the bottom 500 MHz of the 6 GHz frequency band (5925 - 6425 MHz) available for WLAN use. </a:t>
            </a:r>
          </a:p>
          <a:p>
            <a:pPr lvl="1">
              <a:buFont typeface="Arial" panose="020B0604020202020204" pitchFamily="34" charset="0"/>
              <a:buChar char="•"/>
            </a:pPr>
            <a:r>
              <a:rPr lang="en-US" sz="1600" b="0" i="0" u="none" strike="noStrike" baseline="0" dirty="0">
                <a:solidFill>
                  <a:srgbClr val="000000"/>
                </a:solidFill>
              </a:rPr>
              <a:t>24 dBm (11 dBm/MHz) for indoor use only </a:t>
            </a:r>
          </a:p>
          <a:p>
            <a:pPr lvl="1">
              <a:buFont typeface="Arial" panose="020B0604020202020204" pitchFamily="34" charset="0"/>
              <a:buChar char="•"/>
            </a:pPr>
            <a:r>
              <a:rPr lang="en-US" sz="1600" b="0" i="0" u="none" strike="noStrike" baseline="0" dirty="0">
                <a:solidFill>
                  <a:srgbClr val="000000"/>
                </a:solidFill>
              </a:rPr>
              <a:t>14 dBm (1 dBm/MHz) for all locations (includes user devices, outdoor access points) </a:t>
            </a:r>
          </a:p>
          <a:p>
            <a:pPr lvl="1">
              <a:buFont typeface="Arial" panose="020B0604020202020204" pitchFamily="34" charset="0"/>
              <a:buChar char="•"/>
            </a:pPr>
            <a:r>
              <a:rPr lang="en-US" sz="1600" b="0" i="0" u="none" strike="noStrike" baseline="0" dirty="0">
                <a:solidFill>
                  <a:srgbClr val="000000"/>
                </a:solidFill>
              </a:rPr>
              <a:t>RSM are also considering radio licensing or an AFC based approach to allow higher output power.</a:t>
            </a:r>
          </a:p>
          <a:p>
            <a:pPr lvl="1">
              <a:buFont typeface="Arial" panose="020B0604020202020204" pitchFamily="34" charset="0"/>
              <a:buChar char="•"/>
            </a:pPr>
            <a:r>
              <a:rPr lang="en-US" sz="1600" b="0" i="0" u="none" strike="noStrike" baseline="0" dirty="0">
                <a:solidFill>
                  <a:srgbClr val="000000"/>
                </a:solidFill>
              </a:rPr>
              <a:t>comments can be submitted to </a:t>
            </a:r>
            <a:r>
              <a:rPr lang="en-US" sz="1600" b="0" i="0" u="none" strike="noStrike" baseline="0" dirty="0">
                <a:solidFill>
                  <a:srgbClr val="0462C1"/>
                </a:solidFill>
              </a:rPr>
              <a:t>Radio.Spectrum@mbie.govt.nz </a:t>
            </a:r>
            <a:r>
              <a:rPr lang="en-US" sz="1600" b="0" i="0" u="none" strike="noStrike" baseline="0" dirty="0">
                <a:solidFill>
                  <a:srgbClr val="000000"/>
                </a:solidFill>
              </a:rPr>
              <a:t>with the subject line “Consultation Submission - WLAN use in the 6 GHz band” . 	</a:t>
            </a:r>
            <a:r>
              <a:rPr lang="en-US" sz="1600" b="0" i="0" dirty="0">
                <a:solidFill>
                  <a:schemeClr val="tx1"/>
                </a:solidFill>
                <a:effectLst/>
              </a:rPr>
              <a:t>Submissions due: 28 June 2021, 5:00pm</a:t>
            </a:r>
            <a:endParaRPr lang="en-US" sz="1600" b="0" u="none" strike="noStrike" baseline="0" dirty="0">
              <a:solidFill>
                <a:schemeClr val="tx1"/>
              </a:solidFill>
            </a:endParaRPr>
          </a:p>
          <a:p>
            <a:pPr marL="457200" lvl="1" indent="0">
              <a:spcBef>
                <a:spcPts val="0"/>
              </a:spcBef>
              <a:spcAft>
                <a:spcPts val="0"/>
              </a:spcAft>
              <a:tabLst>
                <a:tab pos="457200" algn="l"/>
              </a:tabLst>
            </a:pPr>
            <a:r>
              <a:rPr lang="en-US" sz="1400" b="0" u="none" strike="noStrike" baseline="0" dirty="0">
                <a:solidFill>
                  <a:schemeClr val="tx1"/>
                </a:solidFill>
              </a:rPr>
              <a:t> </a:t>
            </a:r>
          </a:p>
          <a:p>
            <a:pPr marL="457200" lvl="1" indent="0">
              <a:spcBef>
                <a:spcPts val="0"/>
              </a:spcBef>
              <a:spcAft>
                <a:spcPts val="0"/>
              </a:spcAft>
              <a:tabLst>
                <a:tab pos="457200" algn="l"/>
              </a:tabLst>
            </a:pPr>
            <a:endParaRPr lang="en-US" sz="14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Canad</a:t>
            </a:r>
            <a:r>
              <a:rPr lang="en-US" sz="1800" b="0" dirty="0">
                <a:solidFill>
                  <a:schemeClr val="tx1"/>
                </a:solidFill>
              </a:rPr>
              <a:t>a – ISED – is </a:t>
            </a:r>
            <a:r>
              <a:rPr lang="en-US" sz="1800" b="0" dirty="0">
                <a:effectLst/>
                <a:ea typeface="Calibri" panose="020F0502020204030204" pitchFamily="34" charset="0"/>
              </a:rPr>
              <a:t>seeking comments on: RSS-248, issue 1, “Radio Local Area Network (RLAN) Devices in the 5925-7125 MHz band” which sets out the certification requirements for </a:t>
            </a:r>
            <a:r>
              <a:rPr lang="en-US" sz="1800" b="0" dirty="0" err="1">
                <a:effectLst/>
                <a:ea typeface="Calibri" panose="020F0502020204030204" pitchFamily="34" charset="0"/>
              </a:rPr>
              <a:t>licence</a:t>
            </a:r>
            <a:r>
              <a:rPr lang="en-US" sz="1800" b="0" dirty="0">
                <a:effectLst/>
                <a:ea typeface="Calibri" panose="020F0502020204030204" pitchFamily="34" charset="0"/>
              </a:rPr>
              <a:t>-exempt low-power RLAN devices operating indoors in the frequency band 5 925 - 7 125 </a:t>
            </a:r>
            <a:r>
              <a:rPr lang="en-US" sz="1800" b="0" dirty="0" err="1">
                <a:effectLst/>
                <a:ea typeface="Calibri" panose="020F0502020204030204" pitchFamily="34" charset="0"/>
              </a:rPr>
              <a:t>MHz.</a:t>
            </a:r>
            <a:r>
              <a:rPr lang="en-US" sz="1800" b="0" dirty="0">
                <a:effectLst/>
                <a:ea typeface="Calibri" panose="020F0502020204030204" pitchFamily="34" charset="0"/>
              </a:rPr>
              <a:t>  Comments due 16 Aug 21. </a:t>
            </a:r>
          </a:p>
          <a:p>
            <a:pPr lvl="1">
              <a:spcBef>
                <a:spcPts val="0"/>
              </a:spcBef>
              <a:spcAft>
                <a:spcPts val="0"/>
              </a:spcAft>
              <a:buFont typeface="Arial" panose="020B0604020202020204" pitchFamily="34" charset="0"/>
              <a:buChar char="•"/>
              <a:tabLst>
                <a:tab pos="457200" algn="l"/>
              </a:tabLst>
            </a:pPr>
            <a:r>
              <a:rPr lang="en-US" sz="1400" b="0" u="sng" dirty="0">
                <a:solidFill>
                  <a:srgbClr val="0000FF"/>
                </a:solidFill>
                <a:effectLst/>
                <a:latin typeface="Calibri" panose="020F0502020204030204" pitchFamily="34" charset="0"/>
                <a:ea typeface="Times New Roman" panose="02020603050405020304" pitchFamily="18" charset="0"/>
                <a:hlinkClick r:id="rId5"/>
              </a:rPr>
              <a:t>https://www.rabc-cccr.ca/ised-radio-standards-specifications-rss-248-issue-1-june-2021-draft-radio-local-area-network-rlan-devices-in-the-5925-7125-mhz-band/</a:t>
            </a:r>
            <a:r>
              <a:rPr lang="en-US" sz="1400" b="0" dirty="0">
                <a:effectLst/>
                <a:latin typeface="Calibri" panose="020F0502020204030204" pitchFamily="34" charset="0"/>
                <a:ea typeface="Times New Roman" panose="02020603050405020304" pitchFamily="18" charset="0"/>
              </a:rPr>
              <a:t> </a:t>
            </a:r>
          </a:p>
          <a:p>
            <a:pPr lvl="1">
              <a:spcBef>
                <a:spcPts val="0"/>
              </a:spcBef>
              <a:spcAft>
                <a:spcPts val="0"/>
              </a:spcAft>
              <a:buFont typeface="Arial" panose="020B0604020202020204" pitchFamily="34" charset="0"/>
              <a:buChar char="•"/>
              <a:tabLst>
                <a:tab pos="457200" algn="l"/>
              </a:tabLst>
            </a:pPr>
            <a:r>
              <a:rPr lang="en-US" sz="1400" b="0" dirty="0">
                <a:effectLst/>
                <a:latin typeface="Calibri" panose="020F0502020204030204" pitchFamily="34" charset="0"/>
                <a:ea typeface="Times New Roman" panose="02020603050405020304" pitchFamily="18" charset="0"/>
                <a:hlinkClick r:id="rId6"/>
              </a:rPr>
              <a:t>https://mentor.ieee.org/802.18/dcn/21/18-21-0070-00-0000-canadian-6-ghz-consultation-rss-248.pdf</a:t>
            </a:r>
            <a:r>
              <a:rPr lang="en-US" sz="1400" b="0" dirty="0">
                <a:effectLst/>
                <a:latin typeface="Calibri" panose="020F0502020204030204" pitchFamily="34" charset="0"/>
                <a:ea typeface="Times New Roman" panose="02020603050405020304" pitchFamily="18" charset="0"/>
              </a:rPr>
              <a:t> </a:t>
            </a:r>
            <a:endParaRPr lang="en-US" sz="14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r>
              <a:rPr lang="en-US" sz="1800" b="0" i="0">
                <a:solidFill>
                  <a:schemeClr val="tx1"/>
                </a:solidFill>
              </a:rPr>
              <a:t> </a:t>
            </a:r>
            <a:endParaRPr lang="en-US" sz="18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4916955"/>
          </a:xfrm>
        </p:spPr>
        <p:txBody>
          <a:bodyPr/>
          <a:lstStyle/>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1" dirty="0">
                <a:solidFill>
                  <a:srgbClr val="4C4C4C"/>
                </a:solidFill>
                <a:effectLst/>
                <a:ea typeface="Times New Roman" panose="02020603050405020304" pitchFamily="18" charset="0"/>
              </a:rPr>
              <a:t>FCC - World Radiocommunication Conference Advisory Committee; Informal Working Groups</a:t>
            </a:r>
            <a:endParaRPr lang="en-US" sz="1800" dirty="0">
              <a:effectLst/>
              <a:ea typeface="Calibri" panose="020F0502020204030204" pitchFamily="34" charset="0"/>
            </a:endParaRPr>
          </a:p>
          <a:p>
            <a:pPr marL="685800" lvl="1">
              <a:spcBef>
                <a:spcPts val="0"/>
              </a:spcBef>
              <a:buFont typeface="Arial" panose="020B0604020202020204" pitchFamily="34" charset="0"/>
              <a:buChar char="•"/>
            </a:pPr>
            <a:r>
              <a:rPr lang="en-US" sz="1600" dirty="0">
                <a:ea typeface="Times New Roman" panose="02020603050405020304" pitchFamily="18" charset="0"/>
              </a:rPr>
              <a:t>Sent a </a:t>
            </a:r>
            <a:r>
              <a:rPr lang="en-US" sz="1600" dirty="0">
                <a:effectLst/>
                <a:ea typeface="Times New Roman" panose="02020603050405020304" pitchFamily="18" charset="0"/>
              </a:rPr>
              <a:t>notice advising interested persons that the fourth meeting of the World Radiocommunication Conference Advisory Committee (WAC) will be held on Tuesday, September 28, 2021 at 11:00 a.m. </a:t>
            </a:r>
            <a:r>
              <a:rPr lang="en-US" sz="1600" b="0" dirty="0">
                <a:solidFill>
                  <a:schemeClr val="tx1"/>
                </a:solidFill>
              </a:rPr>
              <a:t> </a:t>
            </a:r>
          </a:p>
          <a:p>
            <a:pPr marL="285750">
              <a:spcBef>
                <a:spcPts val="0"/>
              </a:spcBef>
              <a:buFont typeface="Arial" panose="020B0604020202020204" pitchFamily="34" charset="0"/>
              <a:buChar char="•"/>
            </a:pPr>
            <a:r>
              <a:rPr lang="en-US" sz="1800" b="0" dirty="0">
                <a:solidFill>
                  <a:schemeClr val="tx1"/>
                </a:solidFill>
              </a:rPr>
              <a:t> </a:t>
            </a:r>
          </a:p>
          <a:p>
            <a:pPr marL="285750">
              <a:spcBef>
                <a:spcPts val="0"/>
              </a:spcBef>
              <a:buFont typeface="Arial" panose="020B0604020202020204" pitchFamily="34" charset="0"/>
              <a:buChar char="•"/>
            </a:pPr>
            <a:r>
              <a:rPr lang="en-US" sz="1800" b="0" dirty="0">
                <a:solidFill>
                  <a:schemeClr val="tx1"/>
                </a:solidFill>
              </a:rPr>
              <a:t> </a:t>
            </a: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600" dirty="0">
              <a:solidFill>
                <a:schemeClr val="tx1"/>
              </a:solidFill>
            </a:endParaRPr>
          </a:p>
          <a:p>
            <a:pPr marL="400050" lvl="1" indent="0">
              <a:spcBef>
                <a:spcPts val="0"/>
              </a:spcBef>
            </a:pPr>
            <a:endParaRPr lang="en-US" sz="140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IEEE 802 viewpoints on WRC-23 agenda items. </a:t>
            </a:r>
            <a:r>
              <a:rPr lang="en-US" sz="1400" dirty="0">
                <a:solidFill>
                  <a:schemeClr val="tx1"/>
                </a:solidFill>
              </a:rPr>
              <a:t>ad hoc: 5 folks stepped up.   </a:t>
            </a:r>
            <a:r>
              <a:rPr lang="en-US" sz="14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3"/>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75000"/>
                  </a:schemeClr>
                </a:solidFill>
                <a:ea typeface="Times New Roman" panose="02020603050405020304" pitchFamily="18" charset="0"/>
              </a:rPr>
              <a:t>  </a:t>
            </a:r>
            <a:r>
              <a:rPr lang="en-US" sz="1600" dirty="0">
                <a:solidFill>
                  <a:schemeClr val="tx1"/>
                </a:solidFill>
                <a:ea typeface="Times New Roman" panose="02020603050405020304" pitchFamily="18" charset="0"/>
              </a:rPr>
              <a:t>nothing new today</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400" b="1" dirty="0">
                <a:solidFill>
                  <a:schemeClr val="tx1"/>
                </a:solidFill>
              </a:rPr>
              <a:t> </a:t>
            </a:r>
            <a:r>
              <a:rPr lang="en-US" sz="1400" dirty="0">
                <a:solidFill>
                  <a:schemeClr val="tx1"/>
                </a:solidFill>
                <a:ea typeface="Times New Roman" panose="02020603050405020304" pitchFamily="18" charset="0"/>
              </a:rPr>
              <a:t>nothing new today</a:t>
            </a:r>
            <a:endParaRPr lang="en-US" sz="1400" b="1" dirty="0">
              <a:solidFill>
                <a:schemeClr val="tx1"/>
              </a:solidFill>
            </a:endParaRPr>
          </a:p>
          <a:p>
            <a:pPr marL="866775" lvl="2">
              <a:spcBef>
                <a:spcPts val="0"/>
              </a:spcBef>
              <a:spcAft>
                <a:spcPts val="0"/>
              </a:spcAft>
              <a:buFont typeface="Arial" panose="020B0604020202020204" pitchFamily="34" charset="0"/>
              <a:buChar char="•"/>
            </a:pPr>
            <a:r>
              <a:rPr lang="en-US" sz="1600"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27may: Meets tomorrow, 28</a:t>
            </a:r>
            <a:r>
              <a:rPr lang="en-US" sz="1600" baseline="30000" dirty="0">
                <a:solidFill>
                  <a:schemeClr val="tx1"/>
                </a:solidFill>
              </a:rPr>
              <a:t>th</a:t>
            </a:r>
            <a:r>
              <a:rPr lang="en-US" sz="1600" dirty="0">
                <a:solidFill>
                  <a:schemeClr val="tx1"/>
                </a:solidFill>
              </a:rPr>
              <a:t>,  mostly briefing of the Work Streams.   </a:t>
            </a:r>
          </a:p>
          <a:p>
            <a:pPr marL="1323975" lvl="3">
              <a:spcBef>
                <a:spcPts val="0"/>
              </a:spcBef>
              <a:spcAft>
                <a:spcPts val="0"/>
              </a:spcAft>
              <a:buFont typeface="Arial" panose="020B0604020202020204" pitchFamily="34" charset="0"/>
              <a:buChar char="•"/>
            </a:pPr>
            <a:r>
              <a:rPr lang="en-US" sz="1400" dirty="0">
                <a:solidFill>
                  <a:schemeClr val="tx1"/>
                </a:solidFill>
              </a:rPr>
              <a:t>WS1 is working on a final report and looking for contributions for the final report. </a:t>
            </a:r>
          </a:p>
          <a:p>
            <a:pPr marL="1323975" lvl="3">
              <a:spcBef>
                <a:spcPts val="0"/>
              </a:spcBef>
              <a:spcAft>
                <a:spcPts val="0"/>
              </a:spcAft>
              <a:buFont typeface="Arial" panose="020B0604020202020204" pitchFamily="34" charset="0"/>
              <a:buChar char="•"/>
            </a:pPr>
            <a:r>
              <a:rPr lang="en-US" sz="1400" dirty="0">
                <a:solidFill>
                  <a:schemeClr val="tx1"/>
                </a:solidFill>
              </a:rPr>
              <a:t>There is no firm date to finish up but trying to get to done.   </a:t>
            </a:r>
          </a:p>
          <a:p>
            <a:pPr marL="180975" lvl="1" indent="0">
              <a:spcBef>
                <a:spcPts val="0"/>
              </a:spcBef>
              <a:spcAft>
                <a:spcPts val="0"/>
              </a:spcAft>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b="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03jun: Some emails working on Status of the standard/amendment of: Published, Approved, Project, and other emails on 802.11 specifics. </a:t>
            </a:r>
          </a:p>
          <a:p>
            <a:pPr marL="466725"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27may: </a:t>
            </a:r>
            <a:r>
              <a:rPr lang="en-US" sz="1600" dirty="0">
                <a:solidFill>
                  <a:schemeClr val="tx1"/>
                </a:solidFill>
                <a:ea typeface="Times New Roman" panose="02020603050405020304" pitchFamily="18" charset="0"/>
              </a:rPr>
              <a:t>From last ad hoc, m</a:t>
            </a:r>
            <a:r>
              <a:rPr lang="en-US" sz="1600" b="0" dirty="0">
                <a:solidFill>
                  <a:schemeClr val="tx1"/>
                </a:solidFill>
                <a:ea typeface="Times New Roman" panose="02020603050405020304" pitchFamily="18" charset="0"/>
              </a:rPr>
              <a:t>ost all captured in rev05 if the spreadsheet.  </a:t>
            </a:r>
            <a:r>
              <a:rPr lang="en-US" sz="1400" dirty="0">
                <a:solidFill>
                  <a:schemeClr val="tx1"/>
                </a:solidFill>
                <a:ea typeface="Times New Roman" panose="02020603050405020304" pitchFamily="18" charset="0"/>
              </a:rPr>
              <a:t>Some highlights: </a:t>
            </a:r>
          </a:p>
          <a:p>
            <a:pPr lvl="2">
              <a:spcBef>
                <a:spcPts val="0"/>
              </a:spcBef>
              <a:spcAft>
                <a:spcPts val="0"/>
              </a:spcAft>
              <a:buFont typeface="+mj-lt"/>
              <a:buAutoNum type="arabicParenBoth"/>
            </a:pPr>
            <a:r>
              <a:rPr lang="en-US" sz="1400" dirty="0">
                <a:effectLst/>
                <a:ea typeface="Times New Roman" panose="02020603050405020304" pitchFamily="18" charset="0"/>
              </a:rPr>
              <a:t>There will be multiple rows for a given frequency range, one for each standard/amendment. </a:t>
            </a:r>
            <a:endParaRPr lang="en-US" sz="1400" dirty="0">
              <a:effectLst/>
              <a:ea typeface="SimSun" panose="02010600030101010101" pitchFamily="2" charset="-122"/>
            </a:endParaRPr>
          </a:p>
          <a:p>
            <a:pPr lvl="2">
              <a:spcBef>
                <a:spcPts val="0"/>
              </a:spcBef>
              <a:spcAft>
                <a:spcPts val="0"/>
              </a:spcAft>
              <a:buFont typeface="+mj-lt"/>
              <a:buAutoNum type="arabicParenBoth"/>
            </a:pPr>
            <a:r>
              <a:rPr lang="en-US" sz="1400" dirty="0">
                <a:effectLst/>
                <a:ea typeface="Times New Roman" panose="02020603050405020304" pitchFamily="18" charset="0"/>
              </a:rPr>
              <a:t>Adding the year to the standard and the amendment was worked through and is leading  to the approved date, not the published date. (the date on the cover page.) </a:t>
            </a:r>
            <a:endParaRPr lang="en-US" sz="1400" dirty="0">
              <a:effectLst/>
              <a:ea typeface="SimSun" panose="02010600030101010101" pitchFamily="2" charset="-122"/>
            </a:endParaRPr>
          </a:p>
          <a:p>
            <a:pPr lvl="2">
              <a:spcBef>
                <a:spcPts val="0"/>
              </a:spcBef>
              <a:spcAft>
                <a:spcPts val="0"/>
              </a:spcAft>
              <a:buFont typeface="+mj-lt"/>
              <a:buAutoNum type="arabicParenBoth"/>
            </a:pPr>
            <a:r>
              <a:rPr lang="en-US" sz="1400" dirty="0">
                <a:effectLst/>
                <a:ea typeface="Times New Roman" panose="02020603050405020304" pitchFamily="18" charset="0"/>
              </a:rPr>
              <a:t>Also, a discussion on the Standard or Project column, what about if approved but not published yet, that should be noted.  Also, should pre-Par amendments be lists, or study groups.  Maybe this is a status column? </a:t>
            </a:r>
          </a:p>
          <a:p>
            <a:pPr lvl="2">
              <a:spcBef>
                <a:spcPts val="0"/>
              </a:spcBef>
              <a:spcAft>
                <a:spcPts val="0"/>
              </a:spcAft>
              <a:buFont typeface="+mj-lt"/>
              <a:buAutoNum type="arabicParenBoth"/>
            </a:pPr>
            <a:r>
              <a:rPr lang="en-US" sz="1400" dirty="0">
                <a:effectLst/>
                <a:ea typeface="SimSun" panose="02010600030101010101" pitchFamily="2" charset="-122"/>
              </a:rPr>
              <a:t>Also reviewed a 2</a:t>
            </a:r>
            <a:r>
              <a:rPr lang="en-US" sz="1400" baseline="30000" dirty="0">
                <a:effectLst/>
                <a:ea typeface="SimSun" panose="02010600030101010101" pitchFamily="2" charset="-122"/>
              </a:rPr>
              <a:t>nd</a:t>
            </a:r>
            <a:r>
              <a:rPr lang="en-US" sz="1400" dirty="0">
                <a:effectLst/>
                <a:ea typeface="SimSun" panose="02010600030101010101" pitchFamily="2" charset="-122"/>
              </a:rPr>
              <a:t> spreadsheet w/802.11 clauses with frequencies for setting for the actual frequency ranges: </a:t>
            </a:r>
          </a:p>
          <a:p>
            <a:pPr marL="1143000" marR="0" lvl="2" indent="-228600">
              <a:spcBef>
                <a:spcPts val="0"/>
              </a:spcBef>
              <a:spcAft>
                <a:spcPts val="0"/>
              </a:spcAft>
              <a:buFont typeface="+mj-lt"/>
              <a:buAutoNum type="romanLcParenR"/>
            </a:pPr>
            <a:r>
              <a:rPr lang="en-US" sz="1400" u="sng" dirty="0">
                <a:solidFill>
                  <a:srgbClr val="0000FF"/>
                </a:solidFill>
                <a:effectLst/>
                <a:ea typeface="SimSun" panose="02010600030101010101" pitchFamily="2" charset="-122"/>
                <a:hlinkClick r:id="rId4"/>
              </a:rPr>
              <a:t>https://mentor.ieee.org/802.18/dcn/21/18-21-0064-00-0000-frequency-table-input-802-11-phys.xlsx</a:t>
            </a:r>
            <a:r>
              <a:rPr lang="en-US" sz="1400" dirty="0">
                <a:effectLst/>
                <a:ea typeface="SimSun" panose="02010600030101010101" pitchFamily="2" charset="-122"/>
              </a:rPr>
              <a:t> </a:t>
            </a:r>
            <a:endParaRPr lang="en-US" sz="1600" dirty="0">
              <a:effectLst/>
              <a:ea typeface="SimSun" panose="02010600030101010101" pitchFamily="2" charset="-122"/>
            </a:endParaRP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 </a:t>
            </a:r>
            <a:r>
              <a:rPr lang="en-US" sz="1800" dirty="0">
                <a:solidFill>
                  <a:schemeClr val="tx1"/>
                </a:solidFill>
                <a:ea typeface="Times New Roman" panose="02020603050405020304" pitchFamily="18" charset="0"/>
              </a:rPr>
              <a:t>The next meeting will be 22jun21.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solidFill>
                  <a:srgbClr val="000000"/>
                </a:solidFill>
                <a:effectLst/>
                <a:ea typeface="Times New Roman" panose="02020603050405020304" pitchFamily="18" charset="0"/>
              </a:rPr>
              <a:t>Further to AOB from last week,  ITS America and AASHTO are taking legal action to preserve 5.9GHz spectrum for V2X: Article: </a:t>
            </a:r>
            <a:endParaRPr lang="en-US" sz="1800" b="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u="sng" dirty="0">
                <a:solidFill>
                  <a:srgbClr val="0563C1"/>
                </a:solidFill>
                <a:effectLst/>
                <a:ea typeface="Times New Roman" panose="02020603050405020304" pitchFamily="18" charset="0"/>
                <a:hlinkClick r:id="rId3"/>
              </a:rPr>
              <a:t>ITS America and AASHTO take legal action to preserve 5.9GHz spectrum for V2X | Traffic Technology Today</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The 5.9 GHz Notice of Appeal and 5.9 GHz Petition for Review:</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u="sng" dirty="0">
                <a:solidFill>
                  <a:srgbClr val="0563C1"/>
                </a:solidFill>
                <a:effectLst/>
                <a:ea typeface="Times New Roman" panose="02020603050405020304" pitchFamily="18" charset="0"/>
                <a:hlinkClick r:id="rId4"/>
              </a:rPr>
              <a:t>5.9-GHz-Petition-for-Review-Exhibit.pdf (itsa.org)</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u="sng" dirty="0">
                <a:solidFill>
                  <a:srgbClr val="0563C1"/>
                </a:solidFill>
                <a:effectLst/>
                <a:ea typeface="Times New Roman" panose="02020603050405020304" pitchFamily="18" charset="0"/>
                <a:hlinkClick r:id="rId5"/>
              </a:rPr>
              <a:t>5.9-GHz-Notice-of-Appeal-Exhibit.pdf (itsa.org)</a:t>
            </a:r>
            <a:endParaRPr lang="en-US" sz="1600" u="sng"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de-DE" sz="1600" dirty="0">
                <a:solidFill>
                  <a:srgbClr val="000000"/>
                </a:solidFill>
                <a:effectLst/>
                <a:ea typeface="Times New Roman" panose="02020603050405020304" pitchFamily="18" charset="0"/>
              </a:rPr>
              <a:t>So, the 5.9GHz story is not really at the end.</a:t>
            </a:r>
            <a:endParaRPr lang="en-US" sz="1600" kern="1200" dirty="0">
              <a:solidFill>
                <a:srgbClr val="000000"/>
              </a:solidFill>
              <a:effectLst/>
              <a:ea typeface="+mn-ea"/>
              <a:cs typeface="+mn-cs"/>
            </a:endParaRPr>
          </a:p>
          <a:p>
            <a:pPr marL="238125" marR="0">
              <a:spcBef>
                <a:spcPts val="0"/>
              </a:spcBef>
              <a:spcAft>
                <a:spcPts val="0"/>
              </a:spcAft>
              <a:buFont typeface="Arial" panose="020B0604020202020204" pitchFamily="34" charset="0"/>
              <a:buChar char="•"/>
            </a:pPr>
            <a:endParaRPr lang="en-US" sz="1600" b="0"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2000" b="0" dirty="0">
                <a:solidFill>
                  <a:srgbClr val="333333"/>
                </a:solidFill>
                <a:effectLst/>
                <a:ea typeface="Times New Roman" panose="02020603050405020304" pitchFamily="18" charset="0"/>
              </a:rPr>
              <a:t>fyi: Expanding Flexible Use of the 12.2-12.7 GHz Band</a:t>
            </a:r>
            <a:endParaRPr lang="en-US" sz="2000" b="0" dirty="0">
              <a:solidFill>
                <a:srgbClr val="333333"/>
              </a:solidFill>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800" b="0" dirty="0">
                <a:solidFill>
                  <a:srgbClr val="333333"/>
                </a:solidFill>
                <a:effectLst/>
                <a:ea typeface="Calibri" panose="020F0502020204030204" pitchFamily="34" charset="0"/>
              </a:rPr>
              <a:t>FCC ECFS:   </a:t>
            </a:r>
            <a:r>
              <a:rPr lang="en-US" sz="1800" b="0" dirty="0">
                <a:solidFill>
                  <a:srgbClr val="333333"/>
                </a:solidFill>
                <a:ea typeface="Calibri" panose="020F0502020204030204" pitchFamily="34" charset="0"/>
                <a:hlinkClick r:id="rId6"/>
              </a:rPr>
              <a:t>https://www.fcc.gov/</a:t>
            </a:r>
            <a:r>
              <a:rPr lang="en-US" sz="1800" b="0" dirty="0" err="1">
                <a:solidFill>
                  <a:srgbClr val="333333"/>
                </a:solidFill>
                <a:ea typeface="Calibri" panose="020F0502020204030204" pitchFamily="34" charset="0"/>
                <a:hlinkClick r:id="rId6"/>
              </a:rPr>
              <a:t>ecfs</a:t>
            </a:r>
            <a:r>
              <a:rPr lang="en-US" sz="1800" b="0" dirty="0">
                <a:solidFill>
                  <a:srgbClr val="333333"/>
                </a:solidFill>
                <a:ea typeface="Calibri" panose="020F0502020204030204" pitchFamily="34" charset="0"/>
                <a:hlinkClick r:id="rId6"/>
              </a:rPr>
              <a:t>/search/............</a:t>
            </a:r>
            <a:r>
              <a:rPr lang="en-US" sz="1800" b="0" dirty="0" err="1">
                <a:solidFill>
                  <a:srgbClr val="333333"/>
                </a:solidFill>
                <a:ea typeface="Calibri" panose="020F0502020204030204" pitchFamily="34" charset="0"/>
                <a:hlinkClick r:id="rId6"/>
              </a:rPr>
              <a:t>wtb</a:t>
            </a:r>
            <a:r>
              <a:rPr lang="en-US" sz="1800" b="0" dirty="0">
                <a:solidFill>
                  <a:srgbClr val="333333"/>
                </a:solidFill>
                <a:ea typeface="Calibri" panose="020F0502020204030204" pitchFamily="34" charset="0"/>
                <a:hlinkClick r:id="rId6"/>
              </a:rPr>
              <a:t> 20-443</a:t>
            </a:r>
            <a:endParaRPr lang="en-US" sz="1800" b="0" dirty="0">
              <a:solidFill>
                <a:srgbClr val="333333"/>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ea typeface="Calibri" panose="020F0502020204030204" pitchFamily="34" charset="0"/>
              </a:rPr>
              <a:t>Reply comments were extended to 07July.  FCC 21-13</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Requested last week:  </a:t>
            </a:r>
            <a:r>
              <a:rPr lang="en-US" sz="1600" b="0" dirty="0">
                <a:ea typeface="Calibri" panose="020F0502020204030204" pitchFamily="34" charset="0"/>
              </a:rPr>
              <a:t>The NPRM was put on mentor with the seek comments highlighted. </a:t>
            </a:r>
          </a:p>
          <a:p>
            <a:pPr marL="800100" lvl="2">
              <a:spcBef>
                <a:spcPts val="0"/>
              </a:spcBef>
              <a:spcAft>
                <a:spcPts val="0"/>
              </a:spcAft>
              <a:buFont typeface="Arial" panose="020B0604020202020204" pitchFamily="34" charset="0"/>
              <a:buChar char="•"/>
            </a:pPr>
            <a:r>
              <a:rPr lang="en-US" sz="1400" b="0" dirty="0">
                <a:ea typeface="Calibri" panose="020F0502020204030204" pitchFamily="34" charset="0"/>
                <a:hlinkClick r:id="rId7"/>
              </a:rPr>
              <a:t>https://mentor.ieee.org/802.18/dcn/21/18-21-0056-00-0000-expanding-flexible-use-of-the-12-2-12-7-ghz-band-fcc-21-13a1-rcd.docx</a:t>
            </a:r>
            <a:r>
              <a:rPr lang="en-US" sz="1400" b="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069658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solidFill>
                  <a:srgbClr val="000000"/>
                </a:solidFill>
                <a:effectLst/>
                <a:ea typeface="Times New Roman" panose="02020603050405020304" pitchFamily="18" charset="0"/>
              </a:rPr>
              <a:t> </a:t>
            </a:r>
            <a:r>
              <a:rPr lang="en-US" sz="1800" b="1" dirty="0">
                <a:solidFill>
                  <a:srgbClr val="191919"/>
                </a:solidFill>
                <a:effectLst/>
                <a:ea typeface="Times New Roman" panose="02020603050405020304" pitchFamily="18" charset="0"/>
              </a:rPr>
              <a:t>FCC Proposed Rules</a:t>
            </a:r>
            <a:r>
              <a:rPr lang="en-US" sz="1800" b="0" dirty="0">
                <a:ea typeface="Times New Roman" panose="02020603050405020304" pitchFamily="18" charset="0"/>
              </a:rPr>
              <a:t> - </a:t>
            </a:r>
            <a:r>
              <a:rPr lang="en-US" sz="1800" b="1" dirty="0">
                <a:solidFill>
                  <a:srgbClr val="333333"/>
                </a:solidFill>
                <a:effectLst/>
                <a:ea typeface="Times New Roman" panose="02020603050405020304" pitchFamily="18" charset="0"/>
              </a:rPr>
              <a:t>Allocation of Spectrum for Non-Federal Space Launch Operations</a:t>
            </a:r>
            <a:endParaRPr lang="en-US" sz="16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b="0" dirty="0">
                <a:ea typeface="Times New Roman" panose="02020603050405020304" pitchFamily="18" charset="0"/>
              </a:rPr>
              <a:t> </a:t>
            </a: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2021-11063</a:t>
            </a:r>
            <a:r>
              <a:rPr lang="en-US" sz="1600" u="sng" dirty="0">
                <a:solidFill>
                  <a:srgbClr val="000000"/>
                </a:solidFill>
                <a:effectLst/>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86 FR 30860;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30860-30887 </a:t>
            </a:r>
            <a:r>
              <a:rPr lang="en-US" sz="1600" i="1" dirty="0">
                <a:solidFill>
                  <a:srgbClr val="000000"/>
                </a:solidFill>
                <a:effectLst/>
                <a:ea typeface="Times New Roman" panose="02020603050405020304" pitchFamily="18" charset="0"/>
              </a:rPr>
              <a:t>(28 pages);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kern="1200" dirty="0">
              <a:solidFill>
                <a:srgbClr val="000000"/>
              </a:solidFill>
              <a:effectLst/>
              <a:ea typeface="+mn-ea"/>
              <a:cs typeface="+mn-cs"/>
            </a:endParaRPr>
          </a:p>
          <a:p>
            <a:pPr marL="685800" lvl="1" eaLnBrk="0" hangingPunct="0">
              <a:spcBef>
                <a:spcPts val="0"/>
              </a:spcBef>
              <a:spcAft>
                <a:spcPts val="0"/>
              </a:spcAft>
              <a:buFont typeface="Arial" panose="020B0604020202020204" pitchFamily="34" charset="0"/>
              <a:buChar char="•"/>
              <a:defRPr/>
            </a:pPr>
            <a:r>
              <a:rPr lang="en-US" sz="1600" dirty="0">
                <a:effectLst/>
              </a:rPr>
              <a:t>Abstract:  </a:t>
            </a:r>
            <a:r>
              <a:rPr lang="en-US" sz="1600" b="0" i="0" dirty="0">
                <a:solidFill>
                  <a:srgbClr val="333333"/>
                </a:solidFill>
                <a:effectLst/>
              </a:rPr>
              <a:t>In this document, the Federal Communications Commission (Commission) takes steps towards establishing a spectrum allocation and licensing framework that will provide regulatory certainty and improved efficiency and that will promote innovation and investment in the United States commercial space launch industry. In the Further Notice of Proposed Rulemaking, the Commission seeks comment on the definition of space launch operations, the potential allocation of spectrum for the commercial space launch industry, including the 420-430 MHz, 2025-2110 MHz, </a:t>
            </a:r>
            <a:r>
              <a:rPr lang="en-US" sz="1600" b="1" i="0" dirty="0">
                <a:solidFill>
                  <a:srgbClr val="333333"/>
                </a:solidFill>
                <a:effectLst/>
              </a:rPr>
              <a:t>and 5650-5925 MHz bands. </a:t>
            </a:r>
            <a:r>
              <a:rPr lang="en-US" sz="1600" b="0" i="0" dirty="0">
                <a:solidFill>
                  <a:srgbClr val="333333"/>
                </a:solidFill>
                <a:effectLst/>
              </a:rPr>
              <a:t>In addition, the Commission seeks comment on establishing service rules, including licensing and technical rules and coordination procedures, for the use of spectrum for commercial space launch operations. Finally, the Commission seeks to refresh the record on potential ways to facilitate Federal use of commercial satellite services in what are currently non-Federal satellite bands and enable more robust federal use of the 399.9-400.05 MHz band.</a:t>
            </a:r>
            <a:endParaRPr lang="en-US" sz="1600" b="0"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i="0" dirty="0">
                <a:solidFill>
                  <a:srgbClr val="333333"/>
                </a:solidFill>
                <a:effectLst/>
              </a:rPr>
              <a:t>Comments are due on or before July 12, 2021; reply comments are due on or before August 9, 2021.</a:t>
            </a:r>
            <a:endParaRPr lang="en-US" sz="1600" b="0" dirty="0">
              <a:solidFill>
                <a:srgbClr val="000000"/>
              </a:solidFill>
              <a:effectLst/>
              <a:ea typeface="Times New Roman" panose="02020603050405020304" pitchFamily="18" charset="0"/>
            </a:endParaRPr>
          </a:p>
          <a:p>
            <a:pPr marL="0" marR="0" indent="0">
              <a:spcBef>
                <a:spcPts val="0"/>
              </a:spcBef>
              <a:spcAft>
                <a:spcPts val="0"/>
              </a:spcAft>
            </a:pPr>
            <a:endParaRPr lang="en-US" sz="1600" b="0"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2098219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1540" y="1102674"/>
            <a:ext cx="10820400" cy="3697926"/>
          </a:xfrm>
        </p:spPr>
        <p:txBody>
          <a:bodyPr/>
          <a:lstStyle/>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All – input for a table of countries implementing 6GHz and a brief summary of their rules, consultations, etc.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40005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0" dirty="0">
                <a:solidFill>
                  <a:schemeClr val="tx1"/>
                </a:solidFill>
              </a:rPr>
              <a:t> </a:t>
            </a:r>
          </a:p>
          <a:p>
            <a:pPr marL="400050" lvl="1">
              <a:spcBef>
                <a:spcPts val="0"/>
              </a:spcBef>
              <a:spcAft>
                <a:spcPts val="0"/>
              </a:spcAft>
              <a:buFont typeface="Arial" panose="020B0604020202020204" pitchFamily="34" charset="0"/>
              <a:buChar char="•"/>
            </a:pPr>
            <a:r>
              <a:rPr lang="en-US" sz="1800" dirty="0">
                <a:solidFill>
                  <a:schemeClr val="tx1"/>
                </a:solidFill>
              </a:rPr>
              <a:t> </a:t>
            </a:r>
          </a:p>
          <a:p>
            <a:pPr marL="400050" lvl="1">
              <a:spcBef>
                <a:spcPts val="0"/>
              </a:spcBef>
              <a:spcAft>
                <a:spcPts val="0"/>
              </a:spcAft>
              <a:buFont typeface="Arial" panose="020B0604020202020204" pitchFamily="34" charset="0"/>
              <a:buChar char="•"/>
            </a:pPr>
            <a:r>
              <a:rPr lang="en-US" sz="1800" b="0" dirty="0">
                <a:solidFill>
                  <a:schemeClr val="tx1"/>
                </a:solidFill>
              </a:rPr>
              <a:t> </a:t>
            </a:r>
          </a:p>
          <a:p>
            <a:pPr marL="400050" lvl="1">
              <a:spcBef>
                <a:spcPts val="0"/>
              </a:spcBef>
              <a:spcAft>
                <a:spcPts val="0"/>
              </a:spcAft>
              <a:buFont typeface="Arial" panose="020B0604020202020204" pitchFamily="34" charset="0"/>
              <a:buChar char="•"/>
            </a:pPr>
            <a:r>
              <a:rPr lang="en-US" sz="1800" dirty="0">
                <a:solidFill>
                  <a:schemeClr val="tx1"/>
                </a:solidFill>
              </a:rPr>
              <a:t> </a:t>
            </a: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10jun21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10jun21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17jun21–</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Newer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15:__________________38et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10jun21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10jun21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10jun21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10jun21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jay</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NZ consultation</a:t>
            </a:r>
          </a:p>
          <a:p>
            <a:pPr lvl="1">
              <a:spcBef>
                <a:spcPts val="0"/>
              </a:spcBef>
              <a:buFont typeface="Arial" panose="020B0604020202020204" pitchFamily="34" charset="0"/>
              <a:buChar char="•"/>
            </a:pPr>
            <a:r>
              <a:rPr lang="en-US" altLang="en-US" sz="1400" dirty="0">
                <a:solidFill>
                  <a:schemeClr val="tx1"/>
                </a:solidFill>
              </a:rPr>
              <a:t>Canada comments on RSS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5.9GHz legal actions</a:t>
            </a:r>
          </a:p>
          <a:p>
            <a:pPr lvl="1">
              <a:spcBef>
                <a:spcPts val="0"/>
              </a:spcBef>
              <a:buFont typeface="Arial" panose="020B0604020202020204" pitchFamily="34" charset="0"/>
              <a:buChar char="•"/>
            </a:pPr>
            <a:r>
              <a:rPr lang="en-US" altLang="en-US" sz="1400" b="0" kern="0" dirty="0">
                <a:solidFill>
                  <a:schemeClr val="tx1"/>
                </a:solidFill>
              </a:rPr>
              <a:t>Link on 12. 2GHz  NPRM</a:t>
            </a:r>
          </a:p>
          <a:p>
            <a:pPr lvl="1">
              <a:spcBef>
                <a:spcPts val="0"/>
              </a:spcBef>
              <a:buFont typeface="Arial" panose="020B0604020202020204" pitchFamily="34" charset="0"/>
              <a:buChar char="•"/>
            </a:pPr>
            <a:r>
              <a:rPr lang="en-US" sz="1400" dirty="0">
                <a:solidFill>
                  <a:srgbClr val="333333"/>
                </a:solidFill>
                <a:effectLst/>
                <a:ea typeface="Times New Roman" panose="02020603050405020304" pitchFamily="18" charset="0"/>
              </a:rPr>
              <a:t>FCC NPRM Space Launch Operations at 5650 MHz</a:t>
            </a: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https://mentor.ieee.org/802.18/dcn/21/18-21-0066-00-0000-minutes-03jun21-rrtag-teleconference.docx</a:t>
            </a:r>
            <a:r>
              <a:rPr lang="en-GB" sz="18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04-Jun-2021 15:24:07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Mike L. </a:t>
            </a:r>
          </a:p>
          <a:p>
            <a:pPr marL="0" indent="0">
              <a:spcBef>
                <a:spcPts val="0"/>
              </a:spcBef>
            </a:pPr>
            <a:r>
              <a:rPr lang="en-US" altLang="en-US" sz="1800" b="0" dirty="0">
                <a:solidFill>
                  <a:schemeClr val="bg1">
                    <a:lumMod val="75000"/>
                  </a:schemeClr>
                </a:solidFill>
              </a:rPr>
              <a:t>	Seconded by:  Al P.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10jun21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08038"/>
            <a:ext cx="10881783" cy="5649028"/>
          </a:xfrm>
        </p:spPr>
        <p:txBody>
          <a:bodyPr/>
          <a:lstStyle/>
          <a:p>
            <a:pPr marL="1371600" lvl="3" indent="0"/>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.11: 12-20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over .18:  13:30-15:30 (times from May interim)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.15: 13-21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a:t>
            </a:r>
            <a:r>
              <a:rPr lang="en-US" dirty="0">
                <a:ea typeface="Calibri" panose="020F0502020204030204" pitchFamily="34" charset="0"/>
                <a:cs typeface="Times New Roman" panose="02020603050405020304" pitchFamily="18" charset="0"/>
              </a:rPr>
              <a:t>over</a:t>
            </a:r>
            <a:r>
              <a:rPr lang="en-US" dirty="0">
                <a:effectLst/>
                <a:ea typeface="Calibri" panose="020F0502020204030204" pitchFamily="34" charset="0"/>
                <a:cs typeface="Times New Roman" panose="02020603050405020304" pitchFamily="18" charset="0"/>
              </a:rPr>
              <a:t> .18:  15:00-17:00 (times from May interim)</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.19:  tbc:			12</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mon 	&amp; 	15</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a:t>
            </a:r>
            <a:r>
              <a:rPr lang="en-US" dirty="0" err="1">
                <a:effectLst/>
                <a:ea typeface="Calibri" panose="020F0502020204030204" pitchFamily="34" charset="0"/>
                <a:cs typeface="Times New Roman" panose="02020603050405020304" pitchFamily="18" charset="0"/>
              </a:rPr>
              <a:t>thurs</a:t>
            </a:r>
            <a:r>
              <a:rPr lang="en-US" dirty="0">
                <a:effectLst/>
                <a:ea typeface="Calibri" panose="020F0502020204030204" pitchFamily="34" charset="0"/>
                <a:cs typeface="Times New Roman" panose="02020603050405020304" pitchFamily="18" charset="0"/>
              </a:rPr>
              <a:t> is the normal times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.24:  tbc			wed 10:30et, normal time, though which wed? </a:t>
            </a:r>
            <a:endParaRPr lang="en-US" dirty="0">
              <a:effectLst/>
              <a:ea typeface="Calibri" panose="020F0502020204030204" pitchFamily="34" charset="0"/>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a ($50, $75, $125) registration fee.  </a:t>
            </a:r>
          </a:p>
          <a:p>
            <a:pPr lvl="1">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61377</TotalTime>
  <Words>7642</Words>
  <Application>Microsoft Office PowerPoint</Application>
  <PresentationFormat>Widescreen</PresentationFormat>
  <Paragraphs>800</Paragraphs>
  <Slides>31</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3946</cp:revision>
  <cp:lastPrinted>1601-01-01T00:00:00Z</cp:lastPrinted>
  <dcterms:created xsi:type="dcterms:W3CDTF">2016-03-03T14:54:45Z</dcterms:created>
  <dcterms:modified xsi:type="dcterms:W3CDTF">2021-06-10T13:07:33Z</dcterms:modified>
</cp:coreProperties>
</file>