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90" r:id="rId10"/>
    <p:sldId id="762" r:id="rId11"/>
    <p:sldId id="763" r:id="rId12"/>
    <p:sldId id="735" r:id="rId13"/>
    <p:sldId id="769" r:id="rId14"/>
    <p:sldId id="766" r:id="rId15"/>
    <p:sldId id="743" r:id="rId16"/>
    <p:sldId id="780" r:id="rId17"/>
    <p:sldId id="650" r:id="rId18"/>
    <p:sldId id="498" r:id="rId19"/>
    <p:sldId id="402" r:id="rId20"/>
    <p:sldId id="403" r:id="rId21"/>
    <p:sldId id="777" r:id="rId22"/>
    <p:sldId id="778" r:id="rId23"/>
    <p:sldId id="774" r:id="rId24"/>
    <p:sldId id="717" r:id="rId25"/>
    <p:sldId id="768" r:id="rId26"/>
    <p:sldId id="737" r:id="rId27"/>
    <p:sldId id="739" r:id="rId28"/>
    <p:sldId id="728" r:id="rId29"/>
    <p:sldId id="656" r:id="rId30"/>
    <p:sldId id="655"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130" autoAdjust="0"/>
  </p:normalViewPr>
  <p:slideViewPr>
    <p:cSldViewPr>
      <p:cViewPr varScale="1">
        <p:scale>
          <a:sx n="64" d="100"/>
          <a:sy n="64" d="100"/>
        </p:scale>
        <p:origin x="102" y="1206"/>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04-Jun-21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mailto:stuart@ok-brit.com"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s://www.ieee802.org/18/RRTAG_Voters.pdf"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49485" TargetMode="External"/><Relationship Id="rId13" Type="http://schemas.openxmlformats.org/officeDocument/2006/relationships/hyperlink" Target="https://portal.etsi.org/webapp/teldir/QueryOrgaInfo.asp?OrgaId=9173" TargetMode="External"/><Relationship Id="rId18" Type="http://schemas.openxmlformats.org/officeDocument/2006/relationships/hyperlink" Target="https://portal.etsi.org/webapp/teldir/ListPersDetails.asp?PersId=77968" TargetMode="External"/><Relationship Id="rId26" Type="http://schemas.openxmlformats.org/officeDocument/2006/relationships/hyperlink" Target="https://portal.etsi.org/webapp/teldir/QueryOrgaInfo.asp?OrgaId=42" TargetMode="External"/><Relationship Id="rId39" Type="http://schemas.openxmlformats.org/officeDocument/2006/relationships/hyperlink" Target="https://portal.etsi.org/webapp/teldir/ListPersDetails.asp?PersId=53812"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80177" TargetMode="External"/><Relationship Id="rId34" Type="http://schemas.openxmlformats.org/officeDocument/2006/relationships/hyperlink" Target="https://portal.etsi.org/webapp/teldir/QueryOrgaInfo.asp?OrgaId=16055" TargetMode="External"/><Relationship Id="rId7" Type="http://schemas.openxmlformats.org/officeDocument/2006/relationships/hyperlink" Target="https://portal.etsi.org/webapp/teldir/ListPersDetails.asp?PersId=6230" TargetMode="External"/><Relationship Id="rId12" Type="http://schemas.openxmlformats.org/officeDocument/2006/relationships/hyperlink" Target="https://portal.etsi.org/webapp/teldir/ListPersDetails.asp?PersId=33473" TargetMode="External"/><Relationship Id="rId17" Type="http://schemas.openxmlformats.org/officeDocument/2006/relationships/hyperlink" Target="https://portal.etsi.org/webapp/teldir/QueryOrgaInfo.asp?OrgaId=5" TargetMode="External"/><Relationship Id="rId25" Type="http://schemas.openxmlformats.org/officeDocument/2006/relationships/hyperlink" Target="https://portal.etsi.org/webapp/teldir/ListPersDetails.asp?PersId=34395" TargetMode="External"/><Relationship Id="rId33" Type="http://schemas.openxmlformats.org/officeDocument/2006/relationships/hyperlink" Target="https://portal.etsi.org/webapp/teldir/ListPersDetails.asp?PersId=78115" TargetMode="External"/><Relationship Id="rId38" Type="http://schemas.openxmlformats.org/officeDocument/2006/relationships/hyperlink" Target="https://portal.etsi.org/webapp/teldir/QueryOrgaInfo.asp?OrgaId=11945"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26309" TargetMode="External"/><Relationship Id="rId20" Type="http://schemas.openxmlformats.org/officeDocument/2006/relationships/hyperlink" Target="https://portal.etsi.org/webapp/teldir/ListPersDetails.asp?PersId=79376" TargetMode="External"/><Relationship Id="rId29" Type="http://schemas.openxmlformats.org/officeDocument/2006/relationships/hyperlink" Target="https://portal.etsi.org/webapp/teldir/ListPersDetails.asp?PersId=72859" TargetMode="External"/><Relationship Id="rId1" Type="http://schemas.openxmlformats.org/officeDocument/2006/relationships/notesMaster" Target="../notesMasters/notesMaster1.xml"/><Relationship Id="rId6" Type="http://schemas.openxmlformats.org/officeDocument/2006/relationships/hyperlink" Target="https://portal.etsi.org/tb.aspx?tbid=287&amp;SubTB=287" TargetMode="External"/><Relationship Id="rId11" Type="http://schemas.openxmlformats.org/officeDocument/2006/relationships/hyperlink" Target="https://portal.etsi.org/webapp/teldir/QueryOrgaInfo.asp?OrgaId=13790" TargetMode="External"/><Relationship Id="rId24" Type="http://schemas.openxmlformats.org/officeDocument/2006/relationships/hyperlink" Target="https://portal.etsi.org/webapp/teldir/ListPersDetails.asp?PersId=10561" TargetMode="External"/><Relationship Id="rId32" Type="http://schemas.openxmlformats.org/officeDocument/2006/relationships/hyperlink" Target="https://portal.etsi.org/webapp/teldir/ListPersDetails.asp?PersId=61793" TargetMode="External"/><Relationship Id="rId37" Type="http://schemas.openxmlformats.org/officeDocument/2006/relationships/hyperlink" Target="https://portal.etsi.org/webapp/teldir/ListPersDetails.asp?PersId=26729" TargetMode="External"/><Relationship Id="rId5" Type="http://schemas.openxmlformats.org/officeDocument/2006/relationships/hyperlink" Target="https://portal.etsi.org/tb.aspx?tbid=729&amp;SubTB=729" TargetMode="External"/><Relationship Id="rId15" Type="http://schemas.openxmlformats.org/officeDocument/2006/relationships/hyperlink" Target="https://portal.etsi.org/webapp/teldir/QueryOrgaInfo.asp?OrgaId=1" TargetMode="External"/><Relationship Id="rId23" Type="http://schemas.openxmlformats.org/officeDocument/2006/relationships/hyperlink" Target="https://portal.etsi.org/webapp/teldir/ListPersDetails.asp?PersId=2582" TargetMode="External"/><Relationship Id="rId28" Type="http://schemas.openxmlformats.org/officeDocument/2006/relationships/hyperlink" Target="https://portal.etsi.org/webapp/teldir/QueryOrgaInfo.asp?OrgaId=121" TargetMode="External"/><Relationship Id="rId36" Type="http://schemas.openxmlformats.org/officeDocument/2006/relationships/hyperlink" Target="https://portal.etsi.org/webapp/teldir/QueryOrgaInfo.asp?OrgaId=13818" TargetMode="External"/><Relationship Id="rId10" Type="http://schemas.openxmlformats.org/officeDocument/2006/relationships/hyperlink" Target="https://portal.etsi.org/webapp/teldir/ListPersDetails.asp?PersId=63180" TargetMode="External"/><Relationship Id="rId19" Type="http://schemas.openxmlformats.org/officeDocument/2006/relationships/hyperlink" Target="https://portal.etsi.org/webapp/teldir/QueryOrgaInfo.asp?OrgaId=15932" TargetMode="External"/><Relationship Id="rId31" Type="http://schemas.openxmlformats.org/officeDocument/2006/relationships/hyperlink" Target="https://portal.etsi.org/webapp/teldir/QueryOrgaInfo.asp?OrgaId=738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QueryOrgaInfo.asp?OrgaId=14953" TargetMode="External"/><Relationship Id="rId14" Type="http://schemas.openxmlformats.org/officeDocument/2006/relationships/hyperlink" Target="https://portal.etsi.org/webapp/teldir/ListPersDetails.asp?PersId=26441" TargetMode="External"/><Relationship Id="rId22" Type="http://schemas.openxmlformats.org/officeDocument/2006/relationships/hyperlink" Target="https://portal.etsi.org/webapp/teldir/ListPersDetails.asp?PersId=13676" TargetMode="External"/><Relationship Id="rId27" Type="http://schemas.openxmlformats.org/officeDocument/2006/relationships/hyperlink" Target="https://portal.etsi.org/webapp/teldir/ListPersDetails.asp?PersId=54791" TargetMode="External"/><Relationship Id="rId30" Type="http://schemas.openxmlformats.org/officeDocument/2006/relationships/hyperlink" Target="https://portal.etsi.org/webapp/teldir/QueryOrgaInfo.asp?OrgaId=8870" TargetMode="External"/><Relationship Id="rId35" Type="http://schemas.openxmlformats.org/officeDocument/2006/relationships/hyperlink" Target="https://portal.etsi.org/webapp/teldir/ListPersDetails.asp?PersId=60301"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4/" TargetMode="External"/><Relationship Id="rId4" Type="http://schemas.openxmlformats.org/officeDocument/2006/relationships/hyperlink" Target="https://www.ecodocdb.dk/download/cc03c766-35f8/ECC%20Report%20302.pdf"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28.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543610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lrTx/>
              <a:buFont typeface="Wingdings" panose="05000000000000000000" pitchFamily="2" charset="2"/>
              <a:buChar char="n"/>
            </a:pPr>
            <a:r>
              <a:rPr lang="en-US" altLang="en-US" sz="1800" b="0" dirty="0">
                <a:solidFill>
                  <a:schemeClr val="tx1"/>
                </a:solidFill>
              </a:rPr>
              <a:t>VC - to email members to verify affiliations.</a:t>
            </a:r>
          </a:p>
          <a:p>
            <a:pPr marL="571500" lvl="1" indent="-171450">
              <a:buClrTx/>
              <a:buFont typeface="Arial" panose="020B0604020202020204" pitchFamily="34" charset="0"/>
              <a:buChar char="•"/>
            </a:pPr>
            <a:r>
              <a:rPr lang="en-US" altLang="en-US" sz="1600" dirty="0">
                <a:solidFill>
                  <a:schemeClr val="tx1"/>
                </a:solidFill>
              </a:rPr>
              <a:t>Plan is in July electronic plenary announcement / call-in info, to ask all .18 members to check their affiliation in the voters list off the 802.18 web site and confirm their affiliation.  </a:t>
            </a:r>
            <a:r>
              <a:rPr lang="en-US" sz="1600" dirty="0">
                <a:solidFill>
                  <a:schemeClr val="tx1"/>
                </a:solidFill>
              </a:rPr>
              <a:t>If an update is needed, then inform the 802.18 VC by sending an email directly to him at </a:t>
            </a:r>
            <a:r>
              <a:rPr lang="en-US"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stuart@ok-brit.com</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hlinkClick r:id="rId4"/>
              </a:rPr>
              <a:t>https://www.ieee802.org/18/RRTAG_Voters.pdf</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rPr>
              <a:t>You may want to be sure your </a:t>
            </a:r>
            <a:r>
              <a:rPr lang="en-US" altLang="en-US" sz="1600" dirty="0" err="1">
                <a:solidFill>
                  <a:schemeClr val="tx1"/>
                </a:solidFill>
              </a:rPr>
              <a:t>myProject</a:t>
            </a:r>
            <a:r>
              <a:rPr lang="en-US" altLang="en-US" sz="1600" dirty="0">
                <a:solidFill>
                  <a:schemeClr val="tx1"/>
                </a:solidFill>
              </a:rPr>
              <a:t> is up to date also: </a:t>
            </a:r>
            <a:r>
              <a:rPr lang="en-US" altLang="en-US" sz="1600" dirty="0">
                <a:solidFill>
                  <a:schemeClr val="tx1"/>
                </a:solidFill>
                <a:hlinkClick r:id="rId4"/>
              </a:rPr>
              <a:t>https://development.standards.ieee.org/myproject-web/public/view.html#landing</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8862696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5"/>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6"/>
            </a:endParaRPr>
          </a:p>
          <a:p>
            <a:r>
              <a:rPr lang="en-US" altLang="en-US" sz="1200" b="0" dirty="0">
                <a:hlinkClick r:id="rId6"/>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8"/>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9"/>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3"/>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16"/>
              </a:rPr>
              <a:t>Butscheidt </a:t>
            </a:r>
            <a:r>
              <a:rPr lang="en-US" sz="1200" kern="1200" dirty="0" err="1">
                <a:solidFill>
                  <a:srgbClr val="000000"/>
                </a:solidFill>
                <a:effectLst/>
                <a:latin typeface="Times New Roman" pitchFamily="16" charset="0"/>
                <a:ea typeface="+mn-ea"/>
                <a:cs typeface="+mn-cs"/>
                <a:hlinkClick r:id="rId16"/>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Marshall </a:t>
            </a:r>
            <a:r>
              <a:rPr lang="en-US" sz="1200" kern="1200" dirty="0" err="1">
                <a:solidFill>
                  <a:srgbClr val="000000"/>
                </a:solidFill>
                <a:effectLst/>
                <a:latin typeface="Times New Roman" pitchFamily="16" charset="0"/>
                <a:ea typeface="+mn-ea"/>
                <a:cs typeface="+mn-cs"/>
                <a:hlinkClick r:id="rId18"/>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9"/>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0"/>
              </a:rPr>
              <a:t>Mouquet </a:t>
            </a:r>
            <a:r>
              <a:rPr lang="en-US" sz="1200" kern="1200" dirty="0" err="1">
                <a:solidFill>
                  <a:srgbClr val="000000"/>
                </a:solidFill>
                <a:effectLst/>
                <a:latin typeface="Times New Roman" pitchFamily="16" charset="0"/>
                <a:ea typeface="+mn-ea"/>
                <a:cs typeface="+mn-cs"/>
                <a:hlinkClick r:id="rId20"/>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1"/>
              </a:rPr>
              <a:t>Vietti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2"/>
              </a:rPr>
              <a:t>Pagnozzi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14"/>
              </a:rPr>
              <a:t>Minaev</a:t>
            </a:r>
            <a:r>
              <a:rPr lang="en-US" sz="1200" kern="1200" dirty="0">
                <a:solidFill>
                  <a:srgbClr val="000000"/>
                </a:solidFill>
                <a:effectLst/>
                <a:latin typeface="Times New Roman" pitchFamily="16" charset="0"/>
                <a:ea typeface="+mn-ea"/>
                <a:cs typeface="+mn-cs"/>
                <a:hlinkClick r:id="rId14"/>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3"/>
              </a:rPr>
              <a:t>Forina</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4"/>
              </a:rPr>
              <a:t>Schmidt</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Chiara </a:t>
            </a:r>
            <a:r>
              <a:rPr lang="en-US" sz="1200" kern="1200" dirty="0" err="1">
                <a:solidFill>
                  <a:srgbClr val="000000"/>
                </a:solidFill>
                <a:effectLst/>
                <a:latin typeface="Times New Roman" pitchFamily="16" charset="0"/>
                <a:ea typeface="+mn-ea"/>
                <a:cs typeface="+mn-cs"/>
                <a:hlinkClick r:id="rId27"/>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TELECOM</a:t>
            </a:r>
            <a:r>
              <a:rPr lang="en-US" sz="1200" kern="1200" dirty="0">
                <a:solidFill>
                  <a:srgbClr val="000000"/>
                </a:solidFill>
                <a:effectLst/>
                <a:latin typeface="Times New Roman" pitchFamily="16" charset="0"/>
                <a:ea typeface="+mn-ea"/>
                <a:cs typeface="+mn-cs"/>
                <a:hlinkClick r:id="rId28"/>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9"/>
              </a:rPr>
              <a:t>Blue </a:t>
            </a:r>
            <a:r>
              <a:rPr lang="en-US" sz="1200" kern="1200" dirty="0" err="1">
                <a:solidFill>
                  <a:srgbClr val="000000"/>
                </a:solidFill>
                <a:effectLst/>
                <a:latin typeface="Times New Roman" pitchFamily="16" charset="0"/>
                <a:ea typeface="+mn-ea"/>
                <a:cs typeface="+mn-cs"/>
                <a:hlinkClick r:id="rId29"/>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Microsoft</a:t>
            </a:r>
            <a:r>
              <a:rPr lang="en-US" sz="1200" kern="1200" dirty="0">
                <a:solidFill>
                  <a:srgbClr val="000000"/>
                </a:solidFill>
                <a:effectLst/>
                <a:latin typeface="Times New Roman" pitchFamily="16" charset="0"/>
                <a:ea typeface="+mn-ea"/>
                <a:cs typeface="+mn-cs"/>
                <a:hlinkClick r:id="rId30"/>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hlinkClick r:id="rId7"/>
            </a:endParaRPr>
          </a:p>
          <a:p>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7"/>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7"/>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Prats </a:t>
            </a:r>
            <a:r>
              <a:rPr lang="en-US" sz="1200" kern="1200" dirty="0" err="1">
                <a:solidFill>
                  <a:srgbClr val="000000"/>
                </a:solidFill>
                <a:effectLst/>
                <a:latin typeface="Times New Roman" pitchFamily="16" charset="0"/>
                <a:ea typeface="+mn-ea"/>
                <a:cs typeface="+mn-cs"/>
                <a:hlinkClick r:id="rId32"/>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5"/>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Harrington </a:t>
            </a:r>
            <a:r>
              <a:rPr lang="en-US" sz="1200" kern="1200" dirty="0" err="1">
                <a:solidFill>
                  <a:srgbClr val="000000"/>
                </a:solidFill>
                <a:effectLst/>
                <a:latin typeface="Times New Roman" pitchFamily="16" charset="0"/>
                <a:ea typeface="+mn-ea"/>
                <a:cs typeface="+mn-cs"/>
                <a:hlinkClick r:id="rId33"/>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4"/>
              </a:rPr>
              <a:t>UWB</a:t>
            </a:r>
            <a:r>
              <a:rPr lang="en-US" sz="1200" kern="1200" dirty="0">
                <a:solidFill>
                  <a:srgbClr val="000000"/>
                </a:solidFill>
                <a:effectLst/>
                <a:latin typeface="Times New Roman" pitchFamily="16" charset="0"/>
                <a:ea typeface="+mn-ea"/>
                <a:cs typeface="+mn-cs"/>
                <a:hlinkClick r:id="rId34"/>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5"/>
              </a:rPr>
              <a:t>Neirynck</a:t>
            </a:r>
            <a:r>
              <a:rPr lang="en-US" sz="1200" kern="1200" dirty="0">
                <a:solidFill>
                  <a:srgbClr val="000000"/>
                </a:solidFill>
                <a:effectLst/>
                <a:latin typeface="Times New Roman" pitchFamily="16" charset="0"/>
                <a:ea typeface="+mn-ea"/>
                <a:cs typeface="+mn-cs"/>
                <a:hlinkClick r:id="rId35"/>
              </a:rPr>
              <a:t> </a:t>
            </a:r>
            <a:r>
              <a:rPr lang="en-US" sz="1200" kern="1200" dirty="0" err="1">
                <a:solidFill>
                  <a:srgbClr val="000000"/>
                </a:solidFill>
                <a:effectLst/>
                <a:latin typeface="Times New Roman" pitchFamily="16" charset="0"/>
                <a:ea typeface="+mn-ea"/>
                <a:cs typeface="+mn-cs"/>
                <a:hlinkClick r:id="rId35"/>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6"/>
              </a:rPr>
              <a:t>DecaWave</a:t>
            </a:r>
            <a:r>
              <a:rPr lang="en-US" sz="1200" kern="1200" dirty="0">
                <a:solidFill>
                  <a:srgbClr val="000000"/>
                </a:solidFill>
                <a:effectLst/>
                <a:latin typeface="Times New Roman" pitchFamily="16" charset="0"/>
                <a:ea typeface="+mn-ea"/>
                <a:cs typeface="+mn-cs"/>
                <a:hlinkClick r:id="rId36"/>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7"/>
              </a:rPr>
              <a:t>Johansson </a:t>
            </a:r>
            <a:r>
              <a:rPr lang="en-US" sz="1200" kern="1200" dirty="0" err="1">
                <a:solidFill>
                  <a:srgbClr val="000000"/>
                </a:solidFill>
                <a:effectLst/>
                <a:latin typeface="Times New Roman" pitchFamily="16" charset="0"/>
                <a:ea typeface="+mn-ea"/>
                <a:cs typeface="+mn-cs"/>
                <a:hlinkClick r:id="rId37"/>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8"/>
              </a:rPr>
              <a:t>Kapsch</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TrafficCom</a:t>
            </a:r>
            <a:r>
              <a:rPr lang="en-US" sz="1200" kern="1200" dirty="0">
                <a:solidFill>
                  <a:srgbClr val="000000"/>
                </a:solidFill>
                <a:effectLst/>
                <a:latin typeface="Times New Roman" pitchFamily="16" charset="0"/>
                <a:ea typeface="+mn-ea"/>
                <a:cs typeface="+mn-cs"/>
                <a:hlinkClick r:id="rId38"/>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9"/>
              </a:rPr>
              <a:t>Lorelli</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5"/>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0">
              <a:spcBef>
                <a:spcPts val="0"/>
              </a:spcBef>
              <a:buFont typeface="Arial" panose="020B0604020202020204" pitchFamily="34" charset="0"/>
              <a:buChar char="•"/>
            </a:pPr>
            <a:r>
              <a:rPr lang="en-US" sz="1600" dirty="0">
                <a:solidFill>
                  <a:schemeClr val="tx1"/>
                </a:solidFill>
              </a:rPr>
              <a:t>FM57:</a:t>
            </a:r>
          </a:p>
          <a:p>
            <a:pPr lvl="0">
              <a:spcBef>
                <a:spcPts val="0"/>
              </a:spcBef>
              <a:buFont typeface="Arial" panose="020B0604020202020204" pitchFamily="34" charset="0"/>
              <a:buChar char="•"/>
            </a:pPr>
            <a:r>
              <a:rPr lang="en-US" sz="1600" dirty="0">
                <a:solidFill>
                  <a:schemeClr val="tx1"/>
                </a:solidFill>
              </a:rPr>
              <a:t>13may: These are not public yet. </a:t>
            </a:r>
          </a:p>
          <a:p>
            <a:pPr lvl="0">
              <a:spcBef>
                <a:spcPts val="0"/>
              </a:spcBef>
              <a:buFont typeface="Arial" panose="020B0604020202020204" pitchFamily="34" charset="0"/>
              <a:buChar char="•"/>
            </a:pPr>
            <a:r>
              <a:rPr lang="en-US" sz="1600" b="0" i="0" dirty="0">
                <a:solidFill>
                  <a:schemeClr val="tx1"/>
                </a:solidFill>
                <a:effectLst/>
              </a:rPr>
              <a:t>TEMP005R1 Table of resolution of comments from public consultation on draft revision of ECC Decision (04)08</a:t>
            </a:r>
            <a:endParaRPr lang="en-US" sz="1600" dirty="0">
              <a:solidFill>
                <a:schemeClr val="tx1"/>
              </a:solidFill>
            </a:endParaRPr>
          </a:p>
          <a:p>
            <a:pPr lvl="0">
              <a:spcBef>
                <a:spcPts val="0"/>
              </a:spcBef>
              <a:buFont typeface="Arial" panose="020B0604020202020204" pitchFamily="34" charset="0"/>
              <a:buChar char="•"/>
            </a:pPr>
            <a:r>
              <a:rPr lang="en-US" sz="1600" b="0" i="0" dirty="0">
                <a:solidFill>
                  <a:schemeClr val="tx1"/>
                </a:solidFill>
                <a:effectLst/>
              </a:rPr>
              <a:t>TEMP004 draft ECC Report for National Measures WAS-RLAN 5725 - 5850 MHz [end Wednesday with track changes]</a:t>
            </a:r>
          </a:p>
          <a:p>
            <a:pPr lvl="1">
              <a:spcBef>
                <a:spcPts val="0"/>
              </a:spcBef>
              <a:buFont typeface="Arial" panose="020B0604020202020204" pitchFamily="34" charset="0"/>
              <a:buChar char="•"/>
            </a:pPr>
            <a:r>
              <a:rPr lang="en-US" dirty="0">
                <a:solidFill>
                  <a:schemeClr val="tx1"/>
                </a:solidFill>
              </a:rPr>
              <a:t>This may require another meeting (#16) , could not get to a compromise, so will move up to WGFM in a week. </a:t>
            </a:r>
          </a:p>
          <a:p>
            <a:pPr lvl="1">
              <a:spcBef>
                <a:spcPts val="0"/>
              </a:spcBef>
              <a:buFont typeface="Arial" panose="020B0604020202020204" pitchFamily="34" charset="0"/>
              <a:buChar char="•"/>
            </a:pPr>
            <a:r>
              <a:rPr lang="en-US" b="0" i="0" dirty="0">
                <a:solidFill>
                  <a:schemeClr val="tx1"/>
                </a:solidFill>
                <a:effectLst/>
              </a:rPr>
              <a:t>Phrases in public consultation</a:t>
            </a:r>
            <a:r>
              <a:rPr lang="en-US" dirty="0">
                <a:solidFill>
                  <a:schemeClr val="tx1"/>
                </a:solidFill>
              </a:rPr>
              <a:t>, some wanted to change to these and others did not noy and let original stand.</a:t>
            </a:r>
            <a:endParaRPr lang="en-US" b="0" i="0" dirty="0">
              <a:solidFill>
                <a:schemeClr val="tx1"/>
              </a:solidFill>
              <a:effectLst/>
            </a:endParaRPr>
          </a:p>
          <a:p>
            <a:pPr lvl="1">
              <a:spcBef>
                <a:spcPts val="0"/>
              </a:spcBef>
              <a:buFont typeface="Arial" panose="020B0604020202020204" pitchFamily="34" charset="0"/>
              <a:buChar char="•"/>
            </a:pPr>
            <a:r>
              <a:rPr lang="en-US" i="0" dirty="0">
                <a:solidFill>
                  <a:schemeClr val="tx1"/>
                </a:solidFill>
                <a:effectLst/>
              </a:rPr>
              <a:t>Remember FM groups do not do studies, that is for SE groups and to ETSI; this came up in the country determination discussion………..</a:t>
            </a:r>
          </a:p>
          <a:p>
            <a:pPr>
              <a:spcBef>
                <a:spcPts val="0"/>
              </a:spcBef>
              <a:spcAft>
                <a:spcPts val="0"/>
              </a:spcAft>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4"/>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4"/>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5"/>
            </a:endParaRPr>
          </a:p>
          <a:p>
            <a:endParaRPr lang="fr-FR" sz="1200" b="0" i="0" u="none" strike="noStrike" kern="1200" dirty="0">
              <a:solidFill>
                <a:srgbClr val="000000"/>
              </a:solidFill>
              <a:effectLst/>
              <a:latin typeface="Times New Roman" pitchFamily="16" charset="0"/>
              <a:ea typeface="+mn-ea"/>
              <a:cs typeface="+mn-cs"/>
              <a:hlinkClick r:id="rId5"/>
            </a:endParaRPr>
          </a:p>
          <a:p>
            <a:r>
              <a:rPr lang="en-US" sz="1200" dirty="0">
                <a:solidFill>
                  <a:schemeClr val="tx1"/>
                </a:solidFill>
              </a:rPr>
              <a:t>CEPT–ECC  </a:t>
            </a:r>
            <a:r>
              <a:rPr lang="en-US" sz="1200" b="0" dirty="0">
                <a:solidFill>
                  <a:schemeClr val="tx1"/>
                </a:solidFill>
                <a:hlinkClick r:id="rId6"/>
              </a:rPr>
              <a:t>&lt;SE24&gt;</a:t>
            </a:r>
            <a:r>
              <a:rPr lang="en-US" sz="1200" b="0" dirty="0">
                <a:solidFill>
                  <a:schemeClr val="tx1"/>
                </a:solidFill>
              </a:rPr>
              <a:t>   </a:t>
            </a:r>
            <a:r>
              <a:rPr lang="fr-FR" sz="1200" b="0" i="0" u="none" strike="noStrike" kern="1200" dirty="0">
                <a:solidFill>
                  <a:srgbClr val="000000"/>
                </a:solidFill>
                <a:effectLst/>
                <a:latin typeface="Times New Roman" pitchFamily="16" charset="0"/>
                <a:ea typeface="+mn-ea"/>
                <a:cs typeface="+mn-cs"/>
                <a:hlinkClick r:id="rId5"/>
              </a:rPr>
              <a:t>SE 24 - Short Range </a:t>
            </a:r>
            <a:r>
              <a:rPr lang="fr-FR" sz="1200" b="0" i="0" u="none" strike="noStrike" kern="1200" dirty="0" err="1">
                <a:solidFill>
                  <a:srgbClr val="000000"/>
                </a:solidFill>
                <a:effectLst/>
                <a:latin typeface="Times New Roman" pitchFamily="16" charset="0"/>
                <a:ea typeface="+mn-ea"/>
                <a:cs typeface="+mn-cs"/>
                <a:hlinkClick r:id="rId5"/>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r>
              <a:rPr lang="en-US" dirty="0"/>
              <a:t>http://www.ift.org.mx/industria/consultas-publicas/consulta-publica-sobre-el-anteproyecto-de-acuerdo-mediante-el-cual-el-pleno-del-instituto-federal-de-9</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821103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49342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03jun21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03jun21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03jun21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802.18-21/0065r01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1/18-21-0039-00-0000-ieee-802-viewpoints-on-wrc-23-agenda-items.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16060" TargetMode="External"/><Relationship Id="rId5" Type="http://schemas.openxmlformats.org/officeDocument/2006/relationships/hyperlink" Target="https://groups.wirelessinnovation.org/wg/6GHz-MSG-WS1/document/16057" TargetMode="Externa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36-05-0000-frequency-table-template.xls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1/18-21-0064-00-0000-frequency-table-input-802-11-phy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5/27/2021-11066/expanding-flexible-use-of-the-122-127-ghz-band?utm_campaign=subscription*mailing*list&amp;utm_source=federalregister.gov&amp;utm_medium=email__;Kys!!F7jv3iA!lrof3l44OWHK_LlLrm4YVl-MnRYrqwBxxjSnu8AE-ZbaPo-SKg6HkedY2m6WbixXWA$" TargetMode="External"/><Relationship Id="rId7" Type="http://schemas.openxmlformats.org/officeDocument/2006/relationships/hyperlink" Target="https://mentor.ieee.org/802.18/dcn/21/18-21-0056-00-0000-expanding-flexible-use-of-the-12-2-12-7-ghz-band-fcc-21-13a1-rcd.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fcc.gov/ecfs/search/filings?proceedings_name=20-443&amp;sort=date_disseminated,DESC" TargetMode="External"/><Relationship Id="rId5" Type="http://schemas.openxmlformats.org/officeDocument/2006/relationships/hyperlink" Target="https://urldefense.com/v3/__https:/www.federalregister.gov/d/2021-11066?utm_source=federalregister.gov&amp;utm_medium=email&amp;utm_campaign=subscription*mailing*list__;Kys!!F7jv3iA!lrof3l44OWHK_LlLrm4YVl-MnRYrqwBxxjSnu8AE-ZbaPo-SKg6HkedY2m569N3yxQ$" TargetMode="External"/><Relationship Id="rId4" Type="http://schemas.openxmlformats.org/officeDocument/2006/relationships/hyperlink" Target="https://urldefense.com/v3/__https:/www.govinfo.gov/content/pkg/FR-2021-05-27/pdf/2021-11066.pdf?utm_campaign=subscription*mailing*list&amp;utm_source=federalregister.gov&amp;utm_medium=email__;Kys!!F7jv3iA!lrof3l44OWHK_LlLrm4YVl-MnRYrqwBxxjSnu8AE-ZbaPo-SKg6HkedY2m7MPsLLwA$"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cisco.com/c/en/us/solutions/executive-perspectives/annual-internet-report/air-highlights.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www.imf.org/en/Publications/WEO/Issues/2020/09/30/world-economic-outlook-october-2020" TargetMode="External"/><Relationship Id="rId4" Type="http://schemas.openxmlformats.org/officeDocument/2006/relationships/hyperlink" Target="https://www.imf.org/~/media/Files/Publications/WEO/2020/October/English/data/WEOOctober-2020Ch2.ashx?la=en"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roadsbridges.com/its-america-aashto-take-legal-action-retain-59-ghz-band-v2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www.fcc.gov/document/fcc-fy-2022-budget-estimates-congress" TargetMode="External"/></Relationships>
</file>

<file path=ppt/slides/_rels/slide19.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petrick@ieee.org"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1.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63-00-0000-minutes-27may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cvent.me/D5LYL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03jun21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03 June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(daily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sz="1800" dirty="0">
                <a:solidFill>
                  <a:schemeClr val="tx1"/>
                </a:solidFill>
                <a:sym typeface="Wingdings" panose="05000000000000000000" pitchFamily="2" charset="2"/>
              </a:rPr>
              <a:t>next call #110 18-25jun21</a:t>
            </a:r>
          </a:p>
          <a:p>
            <a:pPr lvl="1">
              <a:spcBef>
                <a:spcPts val="0"/>
              </a:spcBef>
              <a:buFont typeface="Arial" panose="020B0604020202020204" pitchFamily="34" charset="0"/>
              <a:buChar char="•"/>
            </a:pPr>
            <a:r>
              <a:rPr lang="en-US" sz="1800" dirty="0">
                <a:solidFill>
                  <a:schemeClr val="tx1"/>
                </a:solidFill>
              </a:rPr>
              <a:t>Call today, worked on LS statement to send out, 1) Country Determination Capability, 2) changes to the text on Access methods in EN 301 893 (5 GHz). </a:t>
            </a:r>
          </a:p>
          <a:p>
            <a:pPr lvl="1">
              <a:spcBef>
                <a:spcPts val="0"/>
              </a:spcBef>
              <a:buFont typeface="Arial" panose="020B0604020202020204" pitchFamily="34" charset="0"/>
              <a:buChar char="•"/>
            </a:pPr>
            <a:r>
              <a:rPr lang="en-US" sz="1800" dirty="0">
                <a:solidFill>
                  <a:schemeClr val="tx1"/>
                </a:solidFill>
              </a:rPr>
              <a:t>There is an EN 303 687 (6 GHz) call tomorrow (Friday 4</a:t>
            </a:r>
            <a:r>
              <a:rPr lang="en-US" sz="1800" baseline="30000" dirty="0">
                <a:solidFill>
                  <a:schemeClr val="tx1"/>
                </a:solidFill>
              </a:rPr>
              <a:t>th </a:t>
            </a:r>
            <a:r>
              <a:rPr lang="en-US" sz="1800" dirty="0">
                <a:solidFill>
                  <a:schemeClr val="tx1"/>
                </a:solidFill>
              </a:rPr>
              <a:t>CEST)  </a:t>
            </a:r>
          </a:p>
          <a:p>
            <a:pPr lvl="2">
              <a:spcBef>
                <a:spcPts val="0"/>
              </a:spcBef>
              <a:buFont typeface="Arial" panose="020B0604020202020204" pitchFamily="34" charset="0"/>
              <a:buChar char="•"/>
            </a:pPr>
            <a:r>
              <a:rPr lang="en-US" dirty="0">
                <a:solidFill>
                  <a:schemeClr val="tx1"/>
                </a:solidFill>
              </a:rPr>
              <a:t>Note- 2016 was start of this and looking like 2023 to get approved, 7 years for EU process</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20may: Expect in call #110, a modified proposal on Country Determination Requirements.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06May: 6 GHz draft std. is standing by, so no new draft from the #109e meeting, </a:t>
            </a:r>
            <a:r>
              <a:rPr lang="en-US" sz="1600" dirty="0">
                <a:solidFill>
                  <a:schemeClr val="tx1"/>
                </a:solidFill>
                <a:cs typeface="Times New Roman" panose="02020603050405020304" pitchFamily="18" charset="0"/>
                <a:sym typeface="Wingdings" panose="05000000000000000000" pitchFamily="2" charset="2"/>
              </a:rPr>
              <a:t>see </a:t>
            </a:r>
            <a:r>
              <a:rPr lang="en-US" sz="1600" dirty="0">
                <a:solidFill>
                  <a:schemeClr val="tx1"/>
                </a:solidFill>
                <a:cs typeface="Times New Roman" panose="02020603050405020304" pitchFamily="18" charset="0"/>
              </a:rPr>
              <a:t>BRAN(21)109e006r6. </a:t>
            </a:r>
            <a:r>
              <a:rPr lang="en-US" sz="1600" dirty="0">
                <a:solidFill>
                  <a:schemeClr val="tx1"/>
                </a:solidFill>
                <a:cs typeface="Times New Roman" panose="02020603050405020304" pitchFamily="18" charset="0"/>
                <a:sym typeface="Wingdings" panose="05000000000000000000" pitchFamily="2" charset="2"/>
              </a:rPr>
              <a:t>Watch for more on this one.</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EN 301 893 (5 GHz), and • EN 303 687 (6 GHz), and User Access Restrictions (UAR).</a:t>
            </a:r>
            <a:endParaRPr lang="en-US" sz="1600" b="0" dirty="0">
              <a:solidFill>
                <a:schemeClr val="tx1"/>
              </a:solidFill>
              <a:effectLst/>
              <a:ea typeface="Calibri" panose="020F0502020204030204" pitchFamily="34" charset="0"/>
              <a:cs typeface="Times New Roman" panose="02020603050405020304" pitchFamily="18" charset="0"/>
            </a:endParaRPr>
          </a:p>
          <a:p>
            <a:pPr marL="1257300" lvl="3">
              <a:spcBef>
                <a:spcPts val="0"/>
              </a:spcBef>
              <a:spcAft>
                <a:spcPts val="0"/>
              </a:spcAft>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7"/>
              </a:rPr>
              <a:t>&lt;ERM&gt;</a:t>
            </a:r>
            <a:r>
              <a:rPr lang="en-US" sz="1600" b="0" dirty="0"/>
              <a:t> </a:t>
            </a:r>
            <a:r>
              <a:rPr lang="en-US" sz="1600" dirty="0">
                <a:solidFill>
                  <a:schemeClr val="tx1"/>
                </a:solidFill>
              </a:rPr>
              <a:t>next meeting #73b, 23Feb21-07Jun21, correspondence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20may: There is a liaison from WGSE (ERM(21)73b008) and encourage interested ETSI members to support SE21 in their work on draft ECC Recommendation on “Receiver resilience to transmission on adjacent frequency ranges”.</a:t>
            </a:r>
          </a:p>
          <a:p>
            <a:pPr marL="457200" lvl="1" indent="0">
              <a:spcBef>
                <a:spcPts val="0"/>
              </a:spcBef>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8"/>
              </a:rPr>
              <a:t>&lt;TG-11&gt;</a:t>
            </a:r>
            <a:r>
              <a:rPr lang="en-US" altLang="en-US" sz="1600" b="0" dirty="0"/>
              <a:t>  </a:t>
            </a:r>
            <a:r>
              <a:rPr lang="en-US" sz="1600" dirty="0">
                <a:solidFill>
                  <a:schemeClr val="tx1"/>
                </a:solidFill>
              </a:rPr>
              <a:t>no meetings on schedule</a:t>
            </a: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0"/>
            <a:ext cx="10972800" cy="5574503"/>
          </a:xfrm>
        </p:spPr>
        <p:txBody>
          <a:bodyPr/>
          <a:lstStyle/>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4"/>
              </a:rPr>
              <a:t>&lt;WGSE&gt;</a:t>
            </a:r>
            <a:r>
              <a:rPr lang="en-US" altLang="en-US" sz="1400" b="0" dirty="0"/>
              <a:t> 	</a:t>
            </a:r>
            <a:r>
              <a:rPr lang="en-US" altLang="en-US" sz="1400" dirty="0"/>
              <a:t>next call</a:t>
            </a:r>
            <a:r>
              <a:rPr lang="en-US" sz="1400" dirty="0">
                <a:sym typeface="Wingdings" panose="05000000000000000000" pitchFamily="2" charset="2"/>
              </a:rPr>
              <a:t> #89 27Sep-01Oct21</a:t>
            </a: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call #13, </a:t>
            </a:r>
            <a:r>
              <a:rPr lang="en-US" altLang="en-US" sz="1800" dirty="0">
                <a:highlight>
                  <a:srgbClr val="D5F4FF"/>
                </a:highlight>
              </a:rPr>
              <a:t>01-02Jun21</a:t>
            </a:r>
            <a:r>
              <a:rPr lang="en-US" altLang="en-US" sz="1800" dirty="0"/>
              <a:t> </a:t>
            </a:r>
            <a:r>
              <a:rPr lang="en-US" altLang="en-US" sz="1800" b="0" dirty="0"/>
              <a:t>(13:30-18:30CEST); next call #14 28-29oct21</a:t>
            </a:r>
          </a:p>
          <a:p>
            <a:pPr lvl="1">
              <a:spcBef>
                <a:spcPts val="0"/>
              </a:spcBef>
              <a:spcAft>
                <a:spcPts val="0"/>
              </a:spcAft>
              <a:buFont typeface="Arial" panose="020B0604020202020204" pitchFamily="34" charset="0"/>
              <a:buChar char="•"/>
            </a:pPr>
            <a:r>
              <a:rPr lang="en-US" sz="1600" b="0" i="0" dirty="0">
                <a:solidFill>
                  <a:schemeClr val="tx1"/>
                </a:solidFill>
                <a:effectLst/>
              </a:rPr>
              <a:t>The group started its work to further study OOB emissions below 5935 MHz from Very Low Power (VLP) WAS/RLAN devices in the 6 GHz band, to protect CBTC systems that operate in the band 5915-5935 </a:t>
            </a:r>
            <a:r>
              <a:rPr lang="en-US" sz="1600" b="0" i="0" dirty="0" err="1">
                <a:solidFill>
                  <a:schemeClr val="tx1"/>
                </a:solidFill>
                <a:effectLst/>
              </a:rPr>
              <a:t>MHz.</a:t>
            </a:r>
            <a:r>
              <a:rPr lang="en-US" altLang="en-US" sz="1600" dirty="0">
                <a:solidFill>
                  <a:schemeClr val="tx1"/>
                </a:solidFill>
              </a:rPr>
              <a:t>  </a:t>
            </a:r>
          </a:p>
          <a:p>
            <a:pPr lvl="1">
              <a:spcBef>
                <a:spcPts val="0"/>
              </a:spcBef>
              <a:spcAft>
                <a:spcPts val="0"/>
              </a:spcAft>
              <a:buFont typeface="Arial" panose="020B0604020202020204" pitchFamily="34" charset="0"/>
              <a:buChar char="•"/>
            </a:pPr>
            <a:endParaRPr lang="en-US" alt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6"/>
              </a:rPr>
              <a:t>&lt;WGFM&gt;</a:t>
            </a:r>
            <a:r>
              <a:rPr lang="en-US" altLang="en-US" sz="1600" b="0" dirty="0"/>
              <a:t>  </a:t>
            </a:r>
            <a:r>
              <a:rPr lang="en-US" sz="1800" b="1" dirty="0">
                <a:effectLst/>
                <a:latin typeface="Times New Roman" panose="02020603050405020304" pitchFamily="18" charset="0"/>
                <a:ea typeface="SimSun" panose="02010600030101010101" pitchFamily="2" charset="-122"/>
              </a:rPr>
              <a:t>next call #100, 04-08Oct21</a:t>
            </a:r>
          </a:p>
          <a:p>
            <a:pPr lvl="1">
              <a:spcBef>
                <a:spcPts val="0"/>
              </a:spcBef>
              <a:spcAft>
                <a:spcPts val="0"/>
              </a:spcAft>
              <a:buFont typeface="Arial" panose="020B0604020202020204" pitchFamily="34" charset="0"/>
              <a:buChar char="•"/>
            </a:pPr>
            <a:r>
              <a:rPr lang="en-US" sz="1600" dirty="0">
                <a:solidFill>
                  <a:schemeClr val="tx1"/>
                </a:solidFill>
                <a:effectLst/>
              </a:rPr>
              <a:t>WGFM approved for public consultation, a new draft ECC Report on 5.8 GHz RLAN and a draft new ECC Report on </a:t>
            </a:r>
            <a:r>
              <a:rPr lang="en-US" sz="1600" dirty="0" err="1">
                <a:solidFill>
                  <a:schemeClr val="tx1"/>
                </a:solidFill>
                <a:effectLst/>
              </a:rPr>
              <a:t>digitising</a:t>
            </a:r>
            <a:r>
              <a:rPr lang="en-US" sz="1600" dirty="0">
                <a:solidFill>
                  <a:schemeClr val="tx1"/>
                </a:solidFill>
                <a:effectLst/>
              </a:rPr>
              <a:t> Maritime VHF communications. The meeting also agreed the public consultation of a new ECC Decision on HD GB-SAR and a new ECC Decision on FSS uplink in Q&amp;V bands. Additionally, there were several amendments agreed for public consultation to Recommendations for SRD and FRMCS.</a:t>
            </a:r>
          </a:p>
          <a:p>
            <a:pPr lvl="3">
              <a:spcBef>
                <a:spcPts val="0"/>
              </a:spcBef>
              <a:spcAft>
                <a:spcPts val="0"/>
              </a:spcAft>
              <a:buFont typeface="Arial" panose="020B0604020202020204" pitchFamily="34" charset="0"/>
              <a:buChar char="•"/>
            </a:pPr>
            <a:endParaRPr lang="en-US" sz="1200" dirty="0">
              <a:solidFill>
                <a:schemeClr val="tx1"/>
              </a:solidFill>
            </a:endParaRPr>
          </a:p>
          <a:p>
            <a:pPr lvl="1">
              <a:spcBef>
                <a:spcPts val="0"/>
              </a:spcBef>
              <a:spcAft>
                <a:spcPts val="0"/>
              </a:spcAft>
              <a:buFont typeface="Arial" panose="020B0604020202020204" pitchFamily="34" charset="0"/>
              <a:buChar char="•"/>
            </a:pPr>
            <a:r>
              <a:rPr lang="en-US" sz="1600" dirty="0">
                <a:solidFill>
                  <a:schemeClr val="tx1"/>
                </a:solidFill>
                <a:effectLst/>
              </a:rPr>
              <a:t>Approved by WG FM for public consultation</a:t>
            </a:r>
          </a:p>
          <a:p>
            <a:pPr lvl="2">
              <a:spcBef>
                <a:spcPts val="0"/>
              </a:spcBef>
              <a:spcAft>
                <a:spcPts val="0"/>
              </a:spcAft>
              <a:buFont typeface="Arial" panose="020B0604020202020204" pitchFamily="34" charset="0"/>
              <a:buChar char="•"/>
            </a:pPr>
            <a:r>
              <a:rPr lang="en-US" sz="1600" dirty="0">
                <a:solidFill>
                  <a:schemeClr val="tx1"/>
                </a:solidFill>
                <a:effectLst/>
              </a:rPr>
              <a:t>Draft new ECC Report on RLAN at 5.8 GHz</a:t>
            </a:r>
          </a:p>
          <a:p>
            <a:pPr lvl="2">
              <a:spcBef>
                <a:spcPts val="0"/>
              </a:spcBef>
              <a:spcAft>
                <a:spcPts val="0"/>
              </a:spcAft>
              <a:buFont typeface="Arial" panose="020B0604020202020204" pitchFamily="34" charset="0"/>
              <a:buChar char="•"/>
            </a:pPr>
            <a:r>
              <a:rPr lang="en-US" sz="1600" dirty="0">
                <a:solidFill>
                  <a:schemeClr val="tx1"/>
                </a:solidFill>
                <a:effectLst/>
              </a:rPr>
              <a:t>Draft revision of ERC/REC 70-03 Annex – several </a:t>
            </a:r>
          </a:p>
          <a:p>
            <a:pPr lvl="3">
              <a:spcBef>
                <a:spcPts val="0"/>
              </a:spcBef>
              <a:spcAft>
                <a:spcPts val="0"/>
              </a:spcAft>
              <a:buFont typeface="Arial" panose="020B0604020202020204" pitchFamily="34" charset="0"/>
              <a:buChar char="•"/>
            </a:pPr>
            <a:endParaRPr lang="en-US" sz="1400" dirty="0">
              <a:solidFill>
                <a:schemeClr val="tx1"/>
              </a:solidFill>
            </a:endParaRPr>
          </a:p>
          <a:p>
            <a:pPr lvl="1">
              <a:spcBef>
                <a:spcPts val="0"/>
              </a:spcBef>
              <a:spcAft>
                <a:spcPts val="0"/>
              </a:spcAft>
              <a:buFont typeface="Arial" panose="020B0604020202020204" pitchFamily="34" charset="0"/>
              <a:buChar char="•"/>
            </a:pPr>
            <a:r>
              <a:rPr lang="en-US" sz="1600" dirty="0">
                <a:solidFill>
                  <a:schemeClr val="tx1"/>
                </a:solidFill>
                <a:effectLst/>
              </a:rPr>
              <a:t>To be approved by the ECC for publication</a:t>
            </a:r>
            <a:endParaRPr lang="en-US" sz="1600" dirty="0">
              <a:solidFill>
                <a:schemeClr val="tx1"/>
              </a:solidFill>
            </a:endParaRPr>
          </a:p>
          <a:p>
            <a:pPr lvl="2">
              <a:buFont typeface="Arial" panose="020B0604020202020204" pitchFamily="34" charset="0"/>
              <a:buChar char="•"/>
            </a:pPr>
            <a:r>
              <a:rPr lang="en-US" sz="1600" dirty="0">
                <a:solidFill>
                  <a:schemeClr val="tx1"/>
                </a:solidFill>
                <a:effectLst/>
              </a:rPr>
              <a:t>Draft revision of ECC/DEC/(04)08 on RLAN at 5 GHz</a:t>
            </a:r>
          </a:p>
          <a:p>
            <a:pPr lvl="2">
              <a:buFont typeface="Arial" panose="020B0604020202020204" pitchFamily="34" charset="0"/>
              <a:buChar char="•"/>
            </a:pPr>
            <a:r>
              <a:rPr lang="en-US" sz="1600" dirty="0">
                <a:solidFill>
                  <a:schemeClr val="tx1"/>
                </a:solidFill>
                <a:effectLst/>
              </a:rPr>
              <a:t>Draft CEPT Report 79 on RLAN at 5 GHz</a:t>
            </a:r>
          </a:p>
          <a:p>
            <a:pPr lvl="3">
              <a:spcBef>
                <a:spcPts val="0"/>
              </a:spcBef>
              <a:spcAft>
                <a:spcPts val="0"/>
              </a:spcAft>
              <a:buFont typeface="Arial" panose="020B0604020202020204" pitchFamily="34" charset="0"/>
              <a:buChar char="•"/>
            </a:pPr>
            <a:endParaRPr lang="en-US" sz="1000" dirty="0">
              <a:solidFill>
                <a:schemeClr val="tx1"/>
              </a:solidFill>
              <a:highlight>
                <a:srgbClr val="D5F4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#16 12-13Jul21 (provisional)</a:t>
            </a:r>
          </a:p>
          <a:p>
            <a:pPr lvl="1">
              <a:spcBef>
                <a:spcPts val="0"/>
              </a:spcBef>
              <a:buFont typeface="Arial" panose="020B0604020202020204" pitchFamily="34" charset="0"/>
              <a:buChar char="•"/>
            </a:pPr>
            <a:r>
              <a:rPr lang="en-US" sz="1800" dirty="0">
                <a:solidFill>
                  <a:schemeClr val="tx1"/>
                </a:solidFill>
              </a:rPr>
              <a:t> nothing was shared.  </a:t>
            </a:r>
          </a:p>
          <a:p>
            <a:pPr marL="457200" lvl="1"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37848"/>
            <a:ext cx="10820400" cy="5439152"/>
          </a:xfrm>
        </p:spPr>
        <p:txBody>
          <a:bodyPr/>
          <a:lstStyle/>
          <a:p>
            <a:pPr>
              <a:spcBef>
                <a:spcPts val="0"/>
              </a:spcBef>
              <a:spcAft>
                <a:spcPts val="0"/>
              </a:spcAft>
              <a:buFont typeface="Arial" panose="020B0604020202020204" pitchFamily="34" charset="0"/>
              <a:buChar char="•"/>
              <a:tabLst>
                <a:tab pos="457200" algn="l"/>
              </a:tabLst>
            </a:pPr>
            <a:endParaRPr lang="en-US" sz="1800" i="0" dirty="0">
              <a:effectLst/>
            </a:endParaRPr>
          </a:p>
          <a:p>
            <a:pPr>
              <a:spcBef>
                <a:spcPts val="0"/>
              </a:spcBef>
              <a:spcAft>
                <a:spcPts val="0"/>
              </a:spcAft>
              <a:buFont typeface="Arial" panose="020B0604020202020204" pitchFamily="34" charset="0"/>
              <a:buChar char="•"/>
              <a:tabLst>
                <a:tab pos="457200" algn="l"/>
              </a:tabLst>
            </a:pPr>
            <a:r>
              <a:rPr lang="en-US" sz="1800" b="0" u="none" strike="noStrike" baseline="0" dirty="0">
                <a:solidFill>
                  <a:schemeClr val="tx1"/>
                </a:solidFill>
              </a:rPr>
              <a:t>Mexico – IFT – prelimin</a:t>
            </a:r>
            <a:r>
              <a:rPr lang="en-US" sz="1800" b="0" dirty="0">
                <a:solidFill>
                  <a:schemeClr val="tx1"/>
                </a:solidFill>
              </a:rPr>
              <a:t>ary draft on 5925-7125MHz for free spectrum. </a:t>
            </a:r>
          </a:p>
          <a:p>
            <a:pPr lvl="1">
              <a:spcBef>
                <a:spcPts val="0"/>
              </a:spcBef>
              <a:spcAft>
                <a:spcPts val="0"/>
              </a:spcAft>
              <a:buFont typeface="Arial" panose="020B0604020202020204" pitchFamily="34" charset="0"/>
              <a:buChar char="•"/>
              <a:tabLst>
                <a:tab pos="457200" algn="l"/>
              </a:tabLst>
            </a:pPr>
            <a:r>
              <a:rPr lang="en-US" sz="1400" b="0" dirty="0">
                <a:solidFill>
                  <a:schemeClr val="tx1"/>
                </a:solidFill>
              </a:rPr>
              <a:t>Comments are from 28May to 24June, replies to be in Spanish. </a:t>
            </a:r>
          </a:p>
          <a:p>
            <a:pPr lvl="1">
              <a:spcBef>
                <a:spcPts val="0"/>
              </a:spcBef>
              <a:spcAft>
                <a:spcPts val="0"/>
              </a:spcAft>
              <a:buFont typeface="Arial" panose="020B0604020202020204" pitchFamily="34" charset="0"/>
              <a:buChar char="•"/>
              <a:tabLst>
                <a:tab pos="457200" algn="l"/>
              </a:tabLst>
            </a:pPr>
            <a:r>
              <a:rPr lang="en-US" sz="1600" b="0" u="none" strike="noStrike" baseline="0" dirty="0">
                <a:solidFill>
                  <a:schemeClr val="tx1"/>
                </a:solidFill>
              </a:rPr>
              <a:t>Look to be following USA, including AFC.  Initial look does not show for standard power as not in the proposal.  Need to review further what is in proposal and what was in consultation replies. </a:t>
            </a:r>
          </a:p>
          <a:p>
            <a:pPr lvl="1">
              <a:spcBef>
                <a:spcPts val="0"/>
              </a:spcBef>
              <a:spcAft>
                <a:spcPts val="0"/>
              </a:spcAft>
              <a:buFont typeface="Arial" panose="020B0604020202020204" pitchFamily="34" charset="0"/>
              <a:buChar char="•"/>
              <a:tabLst>
                <a:tab pos="457200" algn="l"/>
              </a:tabLst>
            </a:pPr>
            <a:r>
              <a:rPr lang="en-US" sz="1600" dirty="0">
                <a:solidFill>
                  <a:schemeClr val="tx1"/>
                </a:solidFill>
              </a:rPr>
              <a:t>Rules for LPI over 1200MHz; VLP is also across the 1200 MHz, not like USA. </a:t>
            </a:r>
          </a:p>
          <a:p>
            <a:pPr lvl="1">
              <a:spcBef>
                <a:spcPts val="0"/>
              </a:spcBef>
              <a:spcAft>
                <a:spcPts val="0"/>
              </a:spcAft>
              <a:buFont typeface="Arial" panose="020B0604020202020204" pitchFamily="34" charset="0"/>
              <a:buChar char="•"/>
              <a:tabLst>
                <a:tab pos="457200" algn="l"/>
              </a:tabLst>
            </a:pPr>
            <a:endParaRPr lang="en-US" sz="1600" dirty="0">
              <a:solidFill>
                <a:schemeClr val="tx1"/>
              </a:solidFill>
            </a:endParaRPr>
          </a:p>
          <a:p>
            <a:pPr lvl="1">
              <a:spcBef>
                <a:spcPts val="0"/>
              </a:spcBef>
              <a:spcAft>
                <a:spcPts val="0"/>
              </a:spcAft>
              <a:buFont typeface="Arial" panose="020B0604020202020204" pitchFamily="34" charset="0"/>
              <a:buChar char="•"/>
              <a:tabLst>
                <a:tab pos="457200" algn="l"/>
              </a:tabLst>
            </a:pPr>
            <a:r>
              <a:rPr lang="en-US" sz="1600" dirty="0">
                <a:solidFill>
                  <a:schemeClr val="tx1"/>
                </a:solidFill>
              </a:rPr>
              <a:t>Any further comments? none heard</a:t>
            </a:r>
          </a:p>
          <a:p>
            <a:pPr marL="457200" lvl="1" indent="0">
              <a:spcBef>
                <a:spcPts val="0"/>
              </a:spcBef>
              <a:spcAft>
                <a:spcPts val="0"/>
              </a:spcAft>
              <a:tabLst>
                <a:tab pos="457200" algn="l"/>
              </a:tabLst>
            </a:pPr>
            <a:endParaRPr lang="en-US" sz="1400" b="0" u="none" strike="noStrike" baseline="0" dirty="0">
              <a:solidFill>
                <a:schemeClr val="tx1"/>
              </a:solidFill>
            </a:endParaRPr>
          </a:p>
          <a:p>
            <a:pPr marL="457200" lvl="1" indent="0">
              <a:spcBef>
                <a:spcPts val="0"/>
              </a:spcBef>
              <a:spcAft>
                <a:spcPts val="0"/>
              </a:spcAft>
              <a:tabLst>
                <a:tab pos="457200" algn="l"/>
              </a:tabLst>
            </a:pPr>
            <a:endParaRPr lang="en-US" sz="1400" dirty="0">
              <a:solidFill>
                <a:schemeClr val="tx1"/>
              </a:solidFill>
            </a:endParaRPr>
          </a:p>
          <a:p>
            <a:pPr marL="457200" lvl="1" indent="0">
              <a:spcBef>
                <a:spcPts val="0"/>
              </a:spcBef>
              <a:spcAft>
                <a:spcPts val="0"/>
              </a:spcAft>
              <a:tabLst>
                <a:tab pos="457200" algn="l"/>
              </a:tabLst>
            </a:pPr>
            <a:r>
              <a:rPr lang="en-US" sz="1400" b="0" u="none" strike="noStrike" baseline="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b="0" u="none" strike="noStrike" baseline="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b="0" i="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b="0" u="none" strike="noStrike" baseline="0" dirty="0">
                <a:solidFill>
                  <a:schemeClr val="tx1"/>
                </a:solidFill>
              </a:rPr>
              <a:t> </a:t>
            </a:r>
          </a:p>
          <a:p>
            <a:pPr>
              <a:spcBef>
                <a:spcPts val="0"/>
              </a:spcBef>
              <a:spcAft>
                <a:spcPts val="0"/>
              </a:spcAft>
              <a:buFont typeface="Arial" panose="020B0604020202020204" pitchFamily="34" charset="0"/>
              <a:buChar char="•"/>
              <a:tabLst>
                <a:tab pos="457200" algn="l"/>
              </a:tabLst>
            </a:pPr>
            <a:endParaRPr lang="en-US" sz="1200" b="0" i="0" u="none" strike="noStrike" baseline="0" dirty="0">
              <a:solidFill>
                <a:srgbClr val="000000"/>
              </a:solidFill>
            </a:endParaRPr>
          </a:p>
          <a:p>
            <a:pPr>
              <a:spcBef>
                <a:spcPts val="0"/>
              </a:spcBef>
              <a:spcAft>
                <a:spcPts val="0"/>
              </a:spcAft>
              <a:buFont typeface="Arial" panose="020B0604020202020204" pitchFamily="34" charset="0"/>
              <a:buChar char="•"/>
              <a:tabLst>
                <a:tab pos="457200" algn="l"/>
              </a:tabLst>
            </a:pPr>
            <a:endParaRPr lang="en-US" sz="1800" b="0" i="0" dirty="0">
              <a:solidFill>
                <a:srgbClr val="001F5F"/>
              </a:solidFill>
            </a:endParaRPr>
          </a:p>
          <a:p>
            <a:pPr marL="0" indent="0">
              <a:spcBef>
                <a:spcPts val="0"/>
              </a:spcBef>
              <a:spcAft>
                <a:spcPts val="0"/>
              </a:spcAft>
              <a:tabLst>
                <a:tab pos="457200" algn="l"/>
              </a:tabLst>
            </a:pPr>
            <a:r>
              <a:rPr lang="en-US" sz="1800" b="0" i="0" u="none" strike="noStrike" baseline="0" dirty="0">
                <a:solidFill>
                  <a:srgbClr val="001F5F"/>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820400" cy="4916955"/>
          </a:xfrm>
        </p:spPr>
        <p:txBody>
          <a:bodyPr/>
          <a:lstStyle/>
          <a:p>
            <a:pPr marL="285750" indent="-285750">
              <a:spcBef>
                <a:spcPts val="0"/>
              </a:spcBef>
              <a:buFont typeface="Arial" panose="020B0604020202020204" pitchFamily="34" charset="0"/>
              <a:buChar char="•"/>
            </a:pPr>
            <a:r>
              <a:rPr lang="en-US" sz="1800" b="0" dirty="0">
                <a:solidFill>
                  <a:schemeClr val="tx1"/>
                </a:solidFill>
              </a:rPr>
              <a:t> nothing was shared </a:t>
            </a:r>
          </a:p>
          <a:p>
            <a:pPr marL="285750" indent="-285750">
              <a:spcBef>
                <a:spcPts val="0"/>
              </a:spcBef>
              <a:buFont typeface="Arial" panose="020B0604020202020204" pitchFamily="34" charset="0"/>
              <a:buChar char="•"/>
            </a:pPr>
            <a:r>
              <a:rPr lang="en-US" sz="1800" b="0" dirty="0">
                <a:solidFill>
                  <a:schemeClr val="tx1"/>
                </a:solidFill>
              </a:rPr>
              <a:t> </a:t>
            </a:r>
          </a:p>
          <a:p>
            <a:pPr marL="285750">
              <a:spcBef>
                <a:spcPts val="0"/>
              </a:spcBef>
              <a:buFont typeface="Arial" panose="020B0604020202020204" pitchFamily="34" charset="0"/>
              <a:buChar char="•"/>
            </a:pPr>
            <a:r>
              <a:rPr lang="en-US" sz="1800" b="0" dirty="0">
                <a:solidFill>
                  <a:schemeClr val="tx1"/>
                </a:solidFill>
              </a:rPr>
              <a:t> </a:t>
            </a:r>
          </a:p>
          <a:p>
            <a:pPr marL="285750">
              <a:spcBef>
                <a:spcPts val="0"/>
              </a:spcBef>
              <a:buFont typeface="Arial" panose="020B0604020202020204" pitchFamily="34" charset="0"/>
              <a:buChar char="•"/>
            </a:pPr>
            <a:r>
              <a:rPr lang="en-US" sz="1800" b="0" dirty="0">
                <a:solidFill>
                  <a:schemeClr val="tx1"/>
                </a:solidFill>
              </a:rPr>
              <a:t> </a:t>
            </a: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600" dirty="0">
              <a:solidFill>
                <a:schemeClr val="tx1"/>
              </a:solidFill>
            </a:endParaRPr>
          </a:p>
          <a:p>
            <a:pPr marL="400050" lvl="1" indent="0">
              <a:spcBef>
                <a:spcPts val="0"/>
              </a:spcBef>
            </a:pPr>
            <a:endParaRPr lang="en-US" sz="140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 </a:t>
            </a: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IEEE 802 viewpoints on WRC-23 agenda items. </a:t>
            </a:r>
            <a:r>
              <a:rPr lang="en-US" sz="1400" dirty="0">
                <a:solidFill>
                  <a:schemeClr val="tx1"/>
                </a:solidFill>
              </a:rPr>
              <a:t>ad hoc: 5 folks stepped up.   </a:t>
            </a:r>
            <a:r>
              <a:rPr lang="en-US" sz="1400" b="1" u="sng" dirty="0">
                <a:solidFill>
                  <a:schemeClr val="tx1"/>
                </a:solidFill>
              </a:rPr>
              <a:t>Are there any others to help? </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400" dirty="0">
                <a:solidFill>
                  <a:schemeClr val="tx1"/>
                </a:solidFill>
                <a:hlinkClick r:id="rId3"/>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Though this process could work for other Agenda Items that maybe of interest to us also.  </a:t>
            </a:r>
          </a:p>
          <a:p>
            <a:pPr lvl="1">
              <a:spcBef>
                <a:spcPts val="0"/>
              </a:spcBef>
              <a:buFont typeface="Arial" panose="020B0604020202020204" pitchFamily="34" charset="0"/>
              <a:buChar char="•"/>
            </a:pPr>
            <a:r>
              <a:rPr lang="en-US" sz="1400" b="1" dirty="0">
                <a:solidFill>
                  <a:schemeClr val="tx1"/>
                </a:solidFill>
              </a:rPr>
              <a:t>Next discussions will be during July 2021 electronic plenary.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866272"/>
            <a:ext cx="11125200" cy="560914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75000"/>
                  </a:schemeClr>
                </a:solidFill>
                <a:ea typeface="Times New Roman" panose="02020603050405020304" pitchFamily="18" charset="0"/>
              </a:rPr>
              <a:t>  </a:t>
            </a:r>
            <a:r>
              <a:rPr lang="en-US" sz="1600" dirty="0">
                <a:solidFill>
                  <a:schemeClr val="tx1"/>
                </a:solidFill>
                <a:ea typeface="Times New Roman" panose="02020603050405020304" pitchFamily="18" charset="0"/>
              </a:rPr>
              <a:t>nothing new today</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b="1" dirty="0">
                <a:solidFill>
                  <a:schemeClr val="tx1"/>
                </a:solidFill>
              </a:rPr>
              <a:t>Work stream 1-interference protection and resolution (</a:t>
            </a:r>
            <a:r>
              <a:rPr lang="en-US" sz="1400" b="1" dirty="0" err="1">
                <a:solidFill>
                  <a:schemeClr val="tx1"/>
                </a:solidFill>
              </a:rPr>
              <a:t>CableLabs</a:t>
            </a:r>
            <a:r>
              <a:rPr lang="en-US" sz="1400" b="1" dirty="0">
                <a:solidFill>
                  <a:schemeClr val="tx1"/>
                </a:solidFill>
              </a:rPr>
              <a:t>, EPRI, Lake </a:t>
            </a:r>
            <a:r>
              <a:rPr lang="en-US" sz="1400" b="1" dirty="0" err="1">
                <a:solidFill>
                  <a:schemeClr val="tx1"/>
                </a:solidFill>
              </a:rPr>
              <a:t>Cty</a:t>
            </a:r>
            <a:r>
              <a:rPr lang="en-US" sz="1400" b="1"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866775" lvl="2">
              <a:spcBef>
                <a:spcPts val="0"/>
              </a:spcBef>
              <a:spcAft>
                <a:spcPts val="0"/>
              </a:spcAft>
              <a:buFont typeface="Arial" panose="020B0604020202020204" pitchFamily="34" charset="0"/>
              <a:buChar char="•"/>
            </a:pPr>
            <a:r>
              <a:rPr lang="en-US" sz="1400" b="1" dirty="0">
                <a:solidFill>
                  <a:schemeClr val="tx1"/>
                </a:solidFill>
              </a:rPr>
              <a:t> </a:t>
            </a:r>
            <a:r>
              <a:rPr lang="en-US" sz="1400" dirty="0">
                <a:solidFill>
                  <a:schemeClr val="tx1"/>
                </a:solidFill>
                <a:ea typeface="Times New Roman" panose="02020603050405020304" pitchFamily="18" charset="0"/>
              </a:rPr>
              <a:t>nothing new today</a:t>
            </a:r>
            <a:endParaRPr lang="en-US" sz="1400" b="1" dirty="0">
              <a:solidFill>
                <a:schemeClr val="tx1"/>
              </a:solidFill>
            </a:endParaRPr>
          </a:p>
          <a:p>
            <a:pPr marL="866775" lvl="2">
              <a:spcBef>
                <a:spcPts val="0"/>
              </a:spcBef>
              <a:spcAft>
                <a:spcPts val="0"/>
              </a:spcAft>
              <a:buFont typeface="Arial" panose="020B0604020202020204" pitchFamily="34" charset="0"/>
              <a:buChar char="•"/>
            </a:pPr>
            <a:r>
              <a:rPr lang="en-US" sz="1600" dirty="0">
                <a:solidFill>
                  <a:schemeClr val="tx1"/>
                </a:solidFill>
              </a:rPr>
              <a:t> </a:t>
            </a:r>
          </a:p>
          <a:p>
            <a:pPr marL="866775" lvl="2">
              <a:spcBef>
                <a:spcPts val="0"/>
              </a:spcBef>
              <a:spcAft>
                <a:spcPts val="0"/>
              </a:spcAft>
              <a:buFont typeface="Arial" panose="020B0604020202020204" pitchFamily="34" charset="0"/>
              <a:buChar char="•"/>
            </a:pPr>
            <a:r>
              <a:rPr lang="en-US" sz="1600" dirty="0">
                <a:solidFill>
                  <a:schemeClr val="tx1"/>
                </a:solidFill>
              </a:rPr>
              <a:t>27may: Meets tomorrow, 28</a:t>
            </a:r>
            <a:r>
              <a:rPr lang="en-US" sz="1600" baseline="30000" dirty="0">
                <a:solidFill>
                  <a:schemeClr val="tx1"/>
                </a:solidFill>
              </a:rPr>
              <a:t>th</a:t>
            </a:r>
            <a:r>
              <a:rPr lang="en-US" sz="1600" dirty="0">
                <a:solidFill>
                  <a:schemeClr val="tx1"/>
                </a:solidFill>
              </a:rPr>
              <a:t>,  mostly briefing of the Work Streams.   </a:t>
            </a:r>
          </a:p>
          <a:p>
            <a:pPr marL="1323975" lvl="3">
              <a:spcBef>
                <a:spcPts val="0"/>
              </a:spcBef>
              <a:spcAft>
                <a:spcPts val="0"/>
              </a:spcAft>
              <a:buFont typeface="Arial" panose="020B0604020202020204" pitchFamily="34" charset="0"/>
              <a:buChar char="•"/>
            </a:pPr>
            <a:r>
              <a:rPr lang="en-US" sz="1400" dirty="0">
                <a:solidFill>
                  <a:schemeClr val="tx1"/>
                </a:solidFill>
              </a:rPr>
              <a:t>WS1 is working on a final report and looking for contributions for the final report. </a:t>
            </a:r>
          </a:p>
          <a:p>
            <a:pPr marL="1323975" lvl="3">
              <a:spcBef>
                <a:spcPts val="0"/>
              </a:spcBef>
              <a:spcAft>
                <a:spcPts val="0"/>
              </a:spcAft>
              <a:buFont typeface="Arial" panose="020B0604020202020204" pitchFamily="34" charset="0"/>
              <a:buChar char="•"/>
            </a:pPr>
            <a:r>
              <a:rPr lang="en-US" sz="1400" dirty="0">
                <a:solidFill>
                  <a:schemeClr val="tx1"/>
                </a:solidFill>
              </a:rPr>
              <a:t>There is no firm date to finish up but trying to get to done.   </a:t>
            </a:r>
          </a:p>
          <a:p>
            <a:pPr marL="466725" lvl="1">
              <a:spcBef>
                <a:spcPts val="0"/>
              </a:spcBef>
              <a:spcAft>
                <a:spcPts val="0"/>
              </a:spcAft>
              <a:buFont typeface="Arial" panose="020B0604020202020204" pitchFamily="34" charset="0"/>
              <a:buChar char="•"/>
            </a:pPr>
            <a:endParaRPr lang="en-US" sz="1600" dirty="0">
              <a:solidFill>
                <a:schemeClr val="tx1"/>
              </a:solidFill>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Here are links to two good reports, you may need to request username/password which is open to anyone. </a:t>
            </a:r>
          </a:p>
          <a:p>
            <a:pPr marL="800100" lvl="2">
              <a:spcBef>
                <a:spcPts val="0"/>
              </a:spcBef>
              <a:spcAft>
                <a:spcPts val="0"/>
              </a:spcAft>
            </a:pPr>
            <a:r>
              <a:rPr lang="en-US" sz="1400" b="0" dirty="0">
                <a:effectLst/>
                <a:ea typeface="Calibri" panose="020F0502020204030204" pitchFamily="34" charset="0"/>
              </a:rPr>
              <a:t>Nokia </a:t>
            </a:r>
            <a:r>
              <a:rPr lang="en-US" sz="1400" b="0" u="sng" dirty="0">
                <a:solidFill>
                  <a:srgbClr val="0563C1"/>
                </a:solidFill>
                <a:effectLst/>
                <a:ea typeface="Calibri" panose="020F0502020204030204" pitchFamily="34" charset="0"/>
                <a:hlinkClick r:id="rId5"/>
              </a:rPr>
              <a:t>https://groups.wirelessinnovation.org/wg/6GHz-MSG-WS1/document/16057</a:t>
            </a:r>
            <a:r>
              <a:rPr lang="en-US" sz="1400" b="0" u="sng" dirty="0">
                <a:solidFill>
                  <a:srgbClr val="0563C1"/>
                </a:solidFill>
                <a:effectLst/>
                <a:ea typeface="Calibri" panose="020F0502020204030204" pitchFamily="34" charset="0"/>
              </a:rPr>
              <a:t>  </a:t>
            </a:r>
            <a:r>
              <a:rPr lang="en-US" sz="1400" dirty="0">
                <a:solidFill>
                  <a:schemeClr val="tx1"/>
                </a:solidFill>
              </a:rPr>
              <a:t>(extended spectrum analyzer software network platform.)</a:t>
            </a:r>
            <a:endParaRPr lang="en-US" sz="1400" b="0" u="sng" dirty="0">
              <a:solidFill>
                <a:srgbClr val="0563C1"/>
              </a:solidFill>
              <a:ea typeface="Calibri" panose="020F0502020204030204" pitchFamily="34" charset="0"/>
            </a:endParaRPr>
          </a:p>
          <a:p>
            <a:pPr marL="800100" lvl="2">
              <a:spcBef>
                <a:spcPts val="0"/>
              </a:spcBef>
              <a:spcAft>
                <a:spcPts val="0"/>
              </a:spcAft>
            </a:pPr>
            <a:r>
              <a:rPr lang="en-US" sz="1400" b="0" dirty="0" err="1">
                <a:effectLst/>
                <a:ea typeface="Calibri" panose="020F0502020204030204" pitchFamily="34" charset="0"/>
              </a:rPr>
              <a:t>Aviat</a:t>
            </a:r>
            <a:r>
              <a:rPr lang="en-US" sz="1400" b="0" dirty="0">
                <a:effectLst/>
                <a:ea typeface="Calibri" panose="020F0502020204030204" pitchFamily="34" charset="0"/>
              </a:rPr>
              <a:t> </a:t>
            </a:r>
            <a:r>
              <a:rPr lang="en-US" sz="1400" b="0" u="sng" dirty="0">
                <a:solidFill>
                  <a:srgbClr val="0563C1"/>
                </a:solidFill>
                <a:effectLst/>
                <a:ea typeface="Calibri" panose="020F0502020204030204" pitchFamily="34" charset="0"/>
                <a:hlinkClick r:id="rId6"/>
              </a:rPr>
              <a:t>https://groups.wirelessinnovation.org/wg/6GHz-MSG-WS1/document/16060</a:t>
            </a:r>
            <a:r>
              <a:rPr lang="en-US" sz="1400" b="0" u="sng" dirty="0">
                <a:solidFill>
                  <a:srgbClr val="0563C1"/>
                </a:solidFill>
                <a:effectLst/>
                <a:ea typeface="Calibri" panose="020F0502020204030204" pitchFamily="34" charset="0"/>
              </a:rPr>
              <a:t>   </a:t>
            </a:r>
            <a:r>
              <a:rPr lang="en-US" sz="1400" dirty="0">
                <a:solidFill>
                  <a:schemeClr val="tx1"/>
                </a:solidFill>
                <a:ea typeface="Times New Roman" panose="02020603050405020304" pitchFamily="18" charset="0"/>
              </a:rPr>
              <a:t>(dribbling 2nds, most 10dB off noise floor</a:t>
            </a:r>
            <a:r>
              <a:rPr lang="en-US" sz="1400" b="1" dirty="0">
                <a:solidFill>
                  <a:schemeClr val="tx1"/>
                </a:solidFill>
                <a:ea typeface="Times New Roman" panose="02020603050405020304" pitchFamily="18" charset="0"/>
              </a:rPr>
              <a:t>)</a:t>
            </a:r>
            <a:endParaRPr lang="en-US" sz="1400" b="0" dirty="0">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03jun21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863960"/>
            <a:ext cx="10439400" cy="5611453"/>
          </a:xfrm>
        </p:spPr>
        <p:txBody>
          <a:bodyPr/>
          <a:lstStyle/>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accurately identify all the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 identification of potential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for coexistence assessment.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https://mentor.ieee.org/802.18/dcn/21/18-21-0036-05-0000-frequency-table-template.xlsx</a:t>
            </a:r>
            <a:endParaRPr lang="en-US" sz="12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endParaRPr lang="en-US" b="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b="0" dirty="0">
                <a:solidFill>
                  <a:schemeClr val="tx1"/>
                </a:solidFill>
                <a:ea typeface="Times New Roman" panose="02020603050405020304" pitchFamily="18" charset="0"/>
              </a:rPr>
              <a:t> Some emails working on Status of the standard/amendment of: Published, Approved, Project, and other emails on 802.11 specifics. </a:t>
            </a:r>
          </a:p>
          <a:p>
            <a:pPr marL="466725" lvl="1">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27may: </a:t>
            </a:r>
            <a:r>
              <a:rPr lang="en-US" sz="1800" dirty="0">
                <a:solidFill>
                  <a:schemeClr val="tx1"/>
                </a:solidFill>
                <a:ea typeface="Times New Roman" panose="02020603050405020304" pitchFamily="18" charset="0"/>
              </a:rPr>
              <a:t>From last ad hoc, m</a:t>
            </a:r>
            <a:r>
              <a:rPr lang="en-US" sz="1800" b="0" dirty="0">
                <a:solidFill>
                  <a:schemeClr val="tx1"/>
                </a:solidFill>
                <a:ea typeface="Times New Roman" panose="02020603050405020304" pitchFamily="18" charset="0"/>
              </a:rPr>
              <a:t>ost all captured in rev05 if the spreadsheet.  </a:t>
            </a:r>
            <a:r>
              <a:rPr lang="en-US" sz="1600" dirty="0">
                <a:solidFill>
                  <a:schemeClr val="tx1"/>
                </a:solidFill>
                <a:ea typeface="Times New Roman" panose="02020603050405020304" pitchFamily="18" charset="0"/>
              </a:rPr>
              <a:t>Some highlights: </a:t>
            </a:r>
          </a:p>
          <a:p>
            <a:pPr lvl="2">
              <a:spcBef>
                <a:spcPts val="0"/>
              </a:spcBef>
              <a:spcAft>
                <a:spcPts val="0"/>
              </a:spcAft>
              <a:buFont typeface="+mj-lt"/>
              <a:buAutoNum type="arabicParenBoth"/>
            </a:pPr>
            <a:r>
              <a:rPr lang="en-US" sz="1600" dirty="0">
                <a:effectLst/>
                <a:ea typeface="Times New Roman" panose="02020603050405020304" pitchFamily="18" charset="0"/>
              </a:rPr>
              <a:t>There will be multiple rows for a given frequency range, one for each standard/amendment. </a:t>
            </a:r>
            <a:endParaRPr lang="en-US" sz="1600" dirty="0">
              <a:effectLst/>
              <a:ea typeface="SimSun" panose="02010600030101010101" pitchFamily="2" charset="-122"/>
            </a:endParaRPr>
          </a:p>
          <a:p>
            <a:pPr lvl="2">
              <a:spcBef>
                <a:spcPts val="0"/>
              </a:spcBef>
              <a:spcAft>
                <a:spcPts val="0"/>
              </a:spcAft>
              <a:buFont typeface="+mj-lt"/>
              <a:buAutoNum type="arabicParenBoth"/>
            </a:pPr>
            <a:r>
              <a:rPr lang="en-US" sz="1600" dirty="0">
                <a:effectLst/>
                <a:ea typeface="Times New Roman" panose="02020603050405020304" pitchFamily="18" charset="0"/>
              </a:rPr>
              <a:t>Adding the year to the standard and the amendment was worked through and is leading  to the approved date, not the published date. (the date on the cover page.) </a:t>
            </a:r>
            <a:endParaRPr lang="en-US" sz="1600" dirty="0">
              <a:effectLst/>
              <a:ea typeface="SimSun" panose="02010600030101010101" pitchFamily="2" charset="-122"/>
            </a:endParaRPr>
          </a:p>
          <a:p>
            <a:pPr lvl="2">
              <a:spcBef>
                <a:spcPts val="0"/>
              </a:spcBef>
              <a:spcAft>
                <a:spcPts val="0"/>
              </a:spcAft>
              <a:buFont typeface="+mj-lt"/>
              <a:buAutoNum type="arabicParenBoth"/>
            </a:pPr>
            <a:r>
              <a:rPr lang="en-US" sz="1600" dirty="0">
                <a:effectLst/>
                <a:ea typeface="Times New Roman" panose="02020603050405020304" pitchFamily="18" charset="0"/>
              </a:rPr>
              <a:t>Also, a discussion on the Standard or Project column, what about if approved but not published yet, that should be noted.  Also, should pre-Par amendments be lists, or study groups.  Maybe this is a status column? </a:t>
            </a:r>
          </a:p>
          <a:p>
            <a:pPr lvl="2">
              <a:spcBef>
                <a:spcPts val="0"/>
              </a:spcBef>
              <a:spcAft>
                <a:spcPts val="0"/>
              </a:spcAft>
              <a:buFont typeface="+mj-lt"/>
              <a:buAutoNum type="arabicParenBoth"/>
            </a:pPr>
            <a:r>
              <a:rPr lang="en-US" sz="1600" dirty="0">
                <a:effectLst/>
                <a:ea typeface="SimSun" panose="02010600030101010101" pitchFamily="2" charset="-122"/>
              </a:rPr>
              <a:t>Also reviewed a 2</a:t>
            </a:r>
            <a:r>
              <a:rPr lang="en-US" sz="1600" baseline="30000" dirty="0">
                <a:effectLst/>
                <a:ea typeface="SimSun" panose="02010600030101010101" pitchFamily="2" charset="-122"/>
              </a:rPr>
              <a:t>nd</a:t>
            </a:r>
            <a:r>
              <a:rPr lang="en-US" sz="1600" dirty="0">
                <a:effectLst/>
                <a:ea typeface="SimSun" panose="02010600030101010101" pitchFamily="2" charset="-122"/>
              </a:rPr>
              <a:t> spreadsheet w/802.11 clauses with frequencies for setting for the actual frequency ranges: </a:t>
            </a:r>
          </a:p>
          <a:p>
            <a:pPr marL="1143000" marR="0" lvl="2" indent="-228600">
              <a:spcBef>
                <a:spcPts val="0"/>
              </a:spcBef>
              <a:spcAft>
                <a:spcPts val="0"/>
              </a:spcAft>
              <a:buFont typeface="+mj-lt"/>
              <a:buAutoNum type="romanLcParenR"/>
            </a:pPr>
            <a:r>
              <a:rPr lang="en-US" sz="1600" u="sng" dirty="0">
                <a:solidFill>
                  <a:srgbClr val="0000FF"/>
                </a:solidFill>
                <a:effectLst/>
                <a:ea typeface="SimSun" panose="02010600030101010101" pitchFamily="2" charset="-122"/>
                <a:hlinkClick r:id="rId4"/>
              </a:rPr>
              <a:t>https://mentor.ieee.org/802.18/dcn/21/18-21-0064-00-0000-frequency-table-input-802-11-phys.xlsx</a:t>
            </a:r>
            <a:r>
              <a:rPr lang="en-US" sz="1600" dirty="0">
                <a:effectLst/>
                <a:ea typeface="SimSun" panose="02010600030101010101" pitchFamily="2" charset="-122"/>
              </a:rPr>
              <a:t> </a:t>
            </a:r>
          </a:p>
          <a:p>
            <a:pPr marL="466725" lvl="1">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 </a:t>
            </a:r>
            <a:r>
              <a:rPr lang="en-US" sz="1800" dirty="0">
                <a:solidFill>
                  <a:schemeClr val="tx1"/>
                </a:solidFill>
                <a:ea typeface="Times New Roman" panose="02020603050405020304" pitchFamily="18" charset="0"/>
              </a:rPr>
              <a:t>The next meeting will be 22jun21.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03jun21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80010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r>
              <a:rPr lang="en-US" sz="2000" b="0" dirty="0">
                <a:solidFill>
                  <a:srgbClr val="333333"/>
                </a:solidFill>
                <a:effectLst/>
                <a:ea typeface="Times New Roman" panose="02020603050405020304" pitchFamily="18" charset="0"/>
              </a:rPr>
              <a:t>Expanding Flexible Use of the 12.2-12.7 GHz Band</a:t>
            </a:r>
            <a:endParaRPr lang="en-US" sz="2000" b="0" dirty="0">
              <a:solidFill>
                <a:srgbClr val="333333"/>
              </a:solidFill>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400" b="0" dirty="0">
                <a:effectLst/>
                <a:ea typeface="Times New Roman" panose="02020603050405020304" pitchFamily="18" charset="0"/>
              </a:rPr>
              <a:t>FR Document:</a:t>
            </a:r>
            <a:r>
              <a:rPr lang="en-US" sz="1400" b="0" dirty="0">
                <a:solidFill>
                  <a:srgbClr val="000000"/>
                </a:solidFill>
                <a:effectLst/>
                <a:ea typeface="Times New Roman" panose="02020603050405020304" pitchFamily="18" charset="0"/>
              </a:rPr>
              <a:t> </a:t>
            </a:r>
            <a:r>
              <a:rPr lang="en-US" sz="1400" b="0" u="sng" dirty="0">
                <a:solidFill>
                  <a:srgbClr val="3071A9"/>
                </a:solidFill>
                <a:effectLst/>
                <a:ea typeface="Times New Roman" panose="02020603050405020304" pitchFamily="18" charset="0"/>
                <a:hlinkClick r:id="rId3"/>
              </a:rPr>
              <a:t>2021-11066</a:t>
            </a:r>
            <a:r>
              <a:rPr lang="en-US" sz="1400" b="0" u="sng" dirty="0">
                <a:ea typeface="Times New Roman" panose="02020603050405020304" pitchFamily="18" charset="0"/>
              </a:rPr>
              <a:t>; </a:t>
            </a:r>
            <a:r>
              <a:rPr lang="en-US" sz="1400" b="0" dirty="0">
                <a:solidFill>
                  <a:srgbClr val="000000"/>
                </a:solidFill>
                <a:effectLst/>
                <a:ea typeface="Times New Roman" panose="02020603050405020304" pitchFamily="18" charset="0"/>
              </a:rPr>
              <a:t>Citation: 86 FR 28520; </a:t>
            </a:r>
            <a:r>
              <a:rPr lang="en-US" sz="1400" b="0" u="sng" dirty="0">
                <a:solidFill>
                  <a:srgbClr val="3071A9"/>
                </a:solidFill>
                <a:effectLst/>
                <a:ea typeface="Times New Roman" panose="02020603050405020304" pitchFamily="18" charset="0"/>
                <a:hlinkClick r:id="rId4"/>
              </a:rPr>
              <a:t>PDF</a:t>
            </a:r>
            <a:r>
              <a:rPr lang="en-US" sz="1400" b="0" dirty="0">
                <a:solidFill>
                  <a:srgbClr val="000000"/>
                </a:solidFill>
                <a:effectLst/>
                <a:ea typeface="Times New Roman" panose="02020603050405020304" pitchFamily="18" charset="0"/>
              </a:rPr>
              <a:t> Pages 28520-28522 </a:t>
            </a:r>
            <a:r>
              <a:rPr lang="en-US" sz="1400" b="0" i="1" dirty="0">
                <a:solidFill>
                  <a:srgbClr val="000000"/>
                </a:solidFill>
                <a:effectLst/>
                <a:ea typeface="Times New Roman" panose="02020603050405020304" pitchFamily="18" charset="0"/>
              </a:rPr>
              <a:t>(3 pages)</a:t>
            </a:r>
            <a:r>
              <a:rPr lang="en-US" sz="1400" b="0" i="1" dirty="0">
                <a:ea typeface="Times New Roman" panose="02020603050405020304" pitchFamily="18" charset="0"/>
              </a:rPr>
              <a:t>; </a:t>
            </a:r>
            <a:r>
              <a:rPr lang="en-US" sz="1400" b="0" u="sng" dirty="0">
                <a:solidFill>
                  <a:srgbClr val="3071A9"/>
                </a:solidFill>
                <a:effectLst/>
                <a:ea typeface="Times New Roman" panose="02020603050405020304" pitchFamily="18" charset="0"/>
                <a:hlinkClick r:id="rId5"/>
              </a:rPr>
              <a:t>Permalink</a:t>
            </a:r>
            <a:r>
              <a:rPr lang="en-US" sz="1400" b="0" dirty="0">
                <a:solidFill>
                  <a:srgbClr val="000000"/>
                </a:solidFill>
                <a:effectLst/>
                <a:ea typeface="Times New Roman" panose="02020603050405020304" pitchFamily="18" charset="0"/>
              </a:rPr>
              <a:t> </a:t>
            </a:r>
            <a:endParaRPr lang="en-US" sz="1400" dirty="0">
              <a:solidFill>
                <a:srgbClr val="000000"/>
              </a:solidFill>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800" dirty="0">
                <a:ea typeface="Times New Roman" panose="02020603050405020304" pitchFamily="18" charset="0"/>
              </a:rPr>
              <a:t>Abstract: In this document, the Commission denies the request of </a:t>
            </a:r>
            <a:r>
              <a:rPr lang="en-US" sz="1800" dirty="0" err="1">
                <a:ea typeface="Times New Roman" panose="02020603050405020304" pitchFamily="18" charset="0"/>
              </a:rPr>
              <a:t>WorldVu</a:t>
            </a:r>
            <a:r>
              <a:rPr lang="en-US" sz="1800" dirty="0">
                <a:ea typeface="Times New Roman" panose="02020603050405020304" pitchFamily="18" charset="0"/>
              </a:rPr>
              <a:t> Satellites Limited (ONEWEB), Kepler Communications, SpaceX Holdings, LLC, Intelsat License LLC, and SES S.A., for a further extension of the comment and reply comment deadlines for the proposed rule published in the Federal Register. </a:t>
            </a:r>
          </a:p>
          <a:p>
            <a:pPr marL="638175" lvl="1">
              <a:spcBef>
                <a:spcPts val="0"/>
              </a:spcBef>
              <a:spcAft>
                <a:spcPts val="0"/>
              </a:spcAft>
              <a:buFont typeface="Arial" panose="020B0604020202020204" pitchFamily="34" charset="0"/>
              <a:buChar char="•"/>
            </a:pPr>
            <a:endParaRPr lang="en-US" sz="1800" dirty="0">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800" b="0" dirty="0">
                <a:solidFill>
                  <a:srgbClr val="333333"/>
                </a:solidFill>
                <a:effectLst/>
                <a:ea typeface="Calibri" panose="020F0502020204030204" pitchFamily="34" charset="0"/>
              </a:rPr>
              <a:t>FCC ECFS:   </a:t>
            </a:r>
            <a:r>
              <a:rPr lang="en-US" sz="1800" b="0" dirty="0">
                <a:solidFill>
                  <a:srgbClr val="333333"/>
                </a:solidFill>
                <a:ea typeface="Calibri" panose="020F0502020204030204" pitchFamily="34" charset="0"/>
                <a:hlinkClick r:id="rId6"/>
              </a:rPr>
              <a:t>https://www.fcc.gov/</a:t>
            </a:r>
            <a:r>
              <a:rPr lang="en-US" sz="1800" b="0" dirty="0" err="1">
                <a:solidFill>
                  <a:srgbClr val="333333"/>
                </a:solidFill>
                <a:ea typeface="Calibri" panose="020F0502020204030204" pitchFamily="34" charset="0"/>
                <a:hlinkClick r:id="rId6"/>
              </a:rPr>
              <a:t>ecfs</a:t>
            </a:r>
            <a:r>
              <a:rPr lang="en-US" sz="1800" b="0" dirty="0">
                <a:solidFill>
                  <a:srgbClr val="333333"/>
                </a:solidFill>
                <a:ea typeface="Calibri" panose="020F0502020204030204" pitchFamily="34" charset="0"/>
                <a:hlinkClick r:id="rId6"/>
              </a:rPr>
              <a:t>/search/............</a:t>
            </a:r>
            <a:r>
              <a:rPr lang="en-US" sz="1800" b="0" dirty="0" err="1">
                <a:solidFill>
                  <a:srgbClr val="333333"/>
                </a:solidFill>
                <a:ea typeface="Calibri" panose="020F0502020204030204" pitchFamily="34" charset="0"/>
                <a:hlinkClick r:id="rId6"/>
              </a:rPr>
              <a:t>wtb</a:t>
            </a:r>
            <a:r>
              <a:rPr lang="en-US" sz="1800" b="0" dirty="0">
                <a:solidFill>
                  <a:srgbClr val="333333"/>
                </a:solidFill>
                <a:ea typeface="Calibri" panose="020F0502020204030204" pitchFamily="34" charset="0"/>
                <a:hlinkClick r:id="rId6"/>
              </a:rPr>
              <a:t> 20-443</a:t>
            </a:r>
            <a:endParaRPr lang="en-US" sz="1800" b="0" dirty="0">
              <a:solidFill>
                <a:srgbClr val="333333"/>
              </a:solidFill>
              <a:ea typeface="Calibri" panose="020F0502020204030204" pitchFamily="34" charset="0"/>
            </a:endParaRPr>
          </a:p>
          <a:p>
            <a:pPr marL="0" marR="0">
              <a:spcBef>
                <a:spcPts val="0"/>
              </a:spcBef>
              <a:spcAft>
                <a:spcPts val="0"/>
              </a:spcAft>
              <a:buFont typeface="Arial" panose="020B0604020202020204" pitchFamily="34" charset="0"/>
              <a:buChar char="•"/>
            </a:pPr>
            <a:endParaRPr lang="en-US" sz="2000" b="0" dirty="0">
              <a:ea typeface="Calibri" panose="020F0502020204030204" pitchFamily="34" charset="0"/>
            </a:endParaRPr>
          </a:p>
          <a:p>
            <a:pPr marL="0" marR="0">
              <a:spcBef>
                <a:spcPts val="0"/>
              </a:spcBef>
              <a:spcAft>
                <a:spcPts val="0"/>
              </a:spcAft>
              <a:buFont typeface="Arial" panose="020B0604020202020204" pitchFamily="34" charset="0"/>
              <a:buChar char="•"/>
            </a:pPr>
            <a:r>
              <a:rPr lang="en-US" sz="2000" b="0" dirty="0">
                <a:ea typeface="Calibri" panose="020F0502020204030204" pitchFamily="34" charset="0"/>
              </a:rPr>
              <a:t>However, as of today (3</a:t>
            </a:r>
            <a:r>
              <a:rPr lang="en-US" sz="2000" b="0" baseline="30000" dirty="0">
                <a:ea typeface="Calibri" panose="020F0502020204030204" pitchFamily="34" charset="0"/>
              </a:rPr>
              <a:t>rd</a:t>
            </a:r>
            <a:r>
              <a:rPr lang="en-US" sz="2000" b="0" dirty="0">
                <a:ea typeface="Calibri" panose="020F0502020204030204" pitchFamily="34" charset="0"/>
              </a:rPr>
              <a:t>)  reply comments were extended to 07July.  FCC 21-13</a:t>
            </a:r>
          </a:p>
          <a:p>
            <a:pPr marL="0" marR="0">
              <a:spcBef>
                <a:spcPts val="0"/>
              </a:spcBef>
              <a:spcAft>
                <a:spcPts val="0"/>
              </a:spcAft>
              <a:buFont typeface="Arial" panose="020B0604020202020204" pitchFamily="34" charset="0"/>
              <a:buChar char="•"/>
            </a:pPr>
            <a:endParaRPr lang="en-US" sz="2000" b="0" dirty="0">
              <a:ea typeface="Calibri" panose="020F0502020204030204" pitchFamily="34" charset="0"/>
            </a:endParaRPr>
          </a:p>
          <a:p>
            <a:pPr marL="0" marR="0">
              <a:spcBef>
                <a:spcPts val="0"/>
              </a:spcBef>
              <a:spcAft>
                <a:spcPts val="0"/>
              </a:spcAft>
              <a:buFont typeface="Arial" panose="020B0604020202020204" pitchFamily="34" charset="0"/>
              <a:buChar char="•"/>
            </a:pPr>
            <a:r>
              <a:rPr lang="en-US" sz="2000" b="0" dirty="0">
                <a:ea typeface="Calibri" panose="020F0502020204030204" pitchFamily="34" charset="0"/>
              </a:rPr>
              <a:t>The NPRM was put on mentor with the seek comments highlighted. </a:t>
            </a:r>
          </a:p>
          <a:p>
            <a:pPr marL="400050" lvl="1">
              <a:spcBef>
                <a:spcPts val="0"/>
              </a:spcBef>
              <a:spcAft>
                <a:spcPts val="0"/>
              </a:spcAft>
              <a:buFont typeface="Arial" panose="020B0604020202020204" pitchFamily="34" charset="0"/>
              <a:buChar char="•"/>
            </a:pPr>
            <a:r>
              <a:rPr lang="en-US" sz="1600" b="0" dirty="0">
                <a:ea typeface="Calibri" panose="020F0502020204030204" pitchFamily="34" charset="0"/>
                <a:hlinkClick r:id="rId7"/>
              </a:rPr>
              <a:t>https://mentor.ieee.org/802.18/dcn/21/18-21-0056-00-0000-expanding-flexible-use-of-the-12-2-12-7-ghz-band-fcc-21-13a1-rcd.docx</a:t>
            </a:r>
            <a:r>
              <a:rPr lang="en-US" sz="1600" b="0" dirty="0">
                <a:ea typeface="Calibri" panose="020F0502020204030204" pitchFamily="34"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03jun21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1069658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891540" y="1102674"/>
            <a:ext cx="10820400" cy="3697926"/>
          </a:xfrm>
        </p:spPr>
        <p:txBody>
          <a:bodyPr/>
          <a:lstStyle/>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All – input for a table of countries implementing 6GHz and a brief summary of their rules, consultations, etc.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endParaRPr lang="en-US" sz="1400" b="0" dirty="0">
              <a:solidFill>
                <a:srgbClr val="00B0F0"/>
              </a:solidFill>
            </a:endParaRPr>
          </a:p>
          <a:p>
            <a:pPr marL="285750" indent="-285750">
              <a:buClr>
                <a:srgbClr val="00B0F0"/>
              </a:buClr>
              <a:buFont typeface="Wingdings" panose="05000000000000000000" pitchFamily="2" charset="2"/>
              <a:buChar char="q"/>
            </a:pPr>
            <a:endParaRPr 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03jun21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937373"/>
            <a:ext cx="10475383" cy="1615827"/>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3"/>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4"/>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5"/>
              </a:rPr>
              <a:t>https://www.imf.org/en/Publications/WEO/Issues/2020/09/30/world-economic-outlook-october-2020</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400050" lvl="1">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0" dirty="0">
                <a:solidFill>
                  <a:schemeClr val="tx1"/>
                </a:solidFill>
              </a:rPr>
              <a:t>A lawsuit has been filed in the D.C. Circuit Court, seeking to reverse the FCC's reallocation of 60% of the 5.9 GHz band </a:t>
            </a:r>
            <a:r>
              <a:rPr lang="en-US" sz="1800" dirty="0">
                <a:solidFill>
                  <a:schemeClr val="tx1"/>
                </a:solidFill>
              </a:rPr>
              <a:t>(</a:t>
            </a:r>
            <a:r>
              <a:rPr lang="en-US" sz="1800" b="0" dirty="0">
                <a:solidFill>
                  <a:schemeClr val="tx1"/>
                </a:solidFill>
              </a:rPr>
              <a:t>ITS/DSRC) to unlicensed, non-transportation uses. </a:t>
            </a:r>
            <a:r>
              <a:rPr lang="en-US" sz="1800" dirty="0">
                <a:solidFill>
                  <a:schemeClr val="tx1"/>
                </a:solidFill>
              </a:rPr>
              <a:t> The request is to preserve the 55MHz and affects ITS, DSRC and WLAN extension. </a:t>
            </a:r>
            <a:endParaRPr lang="en-US" sz="1800" b="0" dirty="0">
              <a:solidFill>
                <a:schemeClr val="tx1"/>
              </a:solidFill>
              <a:hlinkClick r:id="rId3">
                <a:extLst>
                  <a:ext uri="{A12FA001-AC4F-418D-AE19-62706E023703}">
                    <ahyp:hlinkClr xmlns:ahyp="http://schemas.microsoft.com/office/drawing/2018/hyperlinkcolor" val="tx"/>
                  </a:ext>
                </a:extLst>
              </a:hlinkClick>
            </a:endParaRPr>
          </a:p>
          <a:p>
            <a:endParaRPr lang="en-US" sz="1800" dirty="0">
              <a:solidFill>
                <a:schemeClr val="bg1">
                  <a:lumMod val="75000"/>
                </a:schemeClr>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FCC released a budget recently it included:</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 for upgrade of ULS to be complete in 2022 (critical for 6GHz AFC.) </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Continue with &lt; 6 GHz work. e.g. an additional 50MHz &lt; 6Ghz for auction</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IEEE 802 should look at other bands &lt; 6GHz at the link below to see if any interest.</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hlinkClick r:id="rId4"/>
              </a:rPr>
              <a:t>https://www.fcc.gov/document/fcc-fy-2022-budget-estimates-congress</a:t>
            </a:r>
            <a:r>
              <a:rPr lang="en-US" sz="16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Going to be looking at a table of countries bringing on 6 GHz license-exempt, with a brief summary of their rules, consultations.  At this time to have on mentor for all info and input</a:t>
            </a:r>
            <a:r>
              <a:rPr lang="en-US" sz="1800">
                <a:solidFill>
                  <a:srgbClr val="333333"/>
                </a:solidFill>
                <a:ea typeface="Times New Roman" panose="02020603050405020304" pitchFamily="18" charset="0"/>
              </a:rPr>
              <a:t>. </a:t>
            </a:r>
            <a:endParaRPr lang="en-US" sz="1600" dirty="0">
              <a:solidFill>
                <a:srgbClr val="333333"/>
              </a:solidFill>
              <a:ea typeface="Times New Roman" panose="02020603050405020304" pitchFamily="18" charset="0"/>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03jun21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990600"/>
            <a:ext cx="10475384" cy="5484814"/>
          </a:xfrm>
        </p:spPr>
        <p:txBody>
          <a:bodyPr/>
          <a:lstStyle/>
          <a:p>
            <a:pPr marL="285750" indent="-285750">
              <a:buFont typeface="Arial" panose="020B0604020202020204" pitchFamily="34" charset="0"/>
              <a:buChar char="•"/>
            </a:pPr>
            <a:r>
              <a:rPr lang="en-US" sz="2000" b="0" dirty="0">
                <a:solidFill>
                  <a:schemeClr val="tx1"/>
                </a:solidFill>
              </a:rPr>
              <a:t>Attendance on-line today: _14_ and voters on-line: _12_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10jun21–</a:t>
            </a:r>
            <a:r>
              <a:rPr lang="en-US" sz="1800" i="1" u="sng" dirty="0"/>
              <a:t>15:00–&lt;15:55</a:t>
            </a:r>
            <a:r>
              <a:rPr lang="en-US" sz="1800" dirty="0"/>
              <a:t> et </a:t>
            </a:r>
          </a:p>
          <a:p>
            <a:pPr lvl="1">
              <a:spcBef>
                <a:spcPts val="0"/>
              </a:spcBef>
              <a:buFont typeface="Arial" panose="020B0604020202020204" pitchFamily="34" charset="0"/>
              <a:buChar char="•"/>
            </a:pPr>
            <a:r>
              <a:rPr lang="en-US" sz="1600" dirty="0">
                <a:highlight>
                  <a:srgbClr val="808000"/>
                </a:highlight>
              </a:rPr>
              <a:t>Newer - </a:t>
            </a: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15:38et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Stay Safe</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03jun21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0" name=""/>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03jun21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03jun21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03jun21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03jun21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03jun21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03jun21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03jun21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03jun21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03jun21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03jun21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03jun21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03jun21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1020380"/>
            <a:ext cx="5791200" cy="5455032"/>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jay</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020380"/>
            <a:ext cx="4891616" cy="545503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12.2 GHz extended comments due date</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1440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GB" sz="1800" b="0" dirty="0">
                <a:ea typeface="SimSun" panose="02010600030101010101" pitchFamily="2" charset="-122"/>
              </a:rPr>
              <a:t>To approve the minutes from the IEEE 802.18 teleconference in document </a:t>
            </a:r>
            <a:r>
              <a:rPr lang="en-GB" sz="1800" b="0" dirty="0">
                <a:solidFill>
                  <a:schemeClr val="bg1">
                    <a:lumMod val="75000"/>
                  </a:schemeClr>
                </a:solidFill>
                <a:ea typeface="SimSun" panose="02010600030101010101" pitchFamily="2" charset="-122"/>
                <a:hlinkClick r:id="rId3"/>
              </a:rPr>
              <a:t>https://mentor.ieee.org/802.18/dcn/21/18-21-0063-00-0000-minutes-27may21-rrtag-teleconference.docx</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28-May-2021 10:12:23 ET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Mike L. </a:t>
            </a:r>
          </a:p>
          <a:p>
            <a:pPr marL="0" indent="0">
              <a:spcBef>
                <a:spcPts val="0"/>
              </a:spcBef>
            </a:pPr>
            <a:r>
              <a:rPr lang="en-US" altLang="en-US" sz="1800" b="0" dirty="0">
                <a:solidFill>
                  <a:schemeClr val="tx1"/>
                </a:solidFill>
              </a:rPr>
              <a:t>	Seconded by:  Al P.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03jun21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808038"/>
            <a:ext cx="10881783" cy="5649028"/>
          </a:xfrm>
        </p:spPr>
        <p:txBody>
          <a:bodyPr/>
          <a:lstStyle/>
          <a:p>
            <a:pPr marL="1371600" lvl="3" indent="0"/>
            <a:endParaRPr lang="en-US" altLang="en-US" sz="9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endParaRPr lang="en-US" altLang="en-US" sz="1400" dirty="0">
              <a:solidFill>
                <a:schemeClr val="tx1"/>
              </a:solidFill>
            </a:endParaRP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a:t>
            </a:r>
          </a:p>
          <a:p>
            <a:pPr lvl="2">
              <a:buFont typeface="Arial" panose="020B0604020202020204" pitchFamily="34" charset="0"/>
              <a:buChar char="•"/>
            </a:pPr>
            <a:r>
              <a:rPr lang="en-US" sz="1600" dirty="0">
                <a:solidFill>
                  <a:schemeClr val="tx1"/>
                </a:solidFill>
              </a:rPr>
              <a:t>registration is open: 	</a:t>
            </a:r>
            <a:r>
              <a:rPr lang="en-US" sz="1600" b="1" i="0" dirty="0">
                <a:solidFill>
                  <a:srgbClr val="222222"/>
                </a:solidFill>
                <a:effectLst/>
                <a:latin typeface="tahoma" panose="020B0604030504040204" pitchFamily="34" charset="0"/>
              </a:rPr>
              <a:t>REGISTRATION WEBSITE: </a:t>
            </a:r>
            <a:r>
              <a:rPr lang="en-US" sz="1600" b="1" i="0" dirty="0">
                <a:solidFill>
                  <a:srgbClr val="1155CC"/>
                </a:solidFill>
                <a:effectLst/>
                <a:latin typeface="tahoma" panose="020B0604030504040204" pitchFamily="34" charset="0"/>
                <a:hlinkClick r:id="rId3"/>
              </a:rPr>
              <a:t>https://cvent.me/D5LYLq</a:t>
            </a:r>
            <a:r>
              <a:rPr lang="en-US" sz="1600" dirty="0">
                <a:solidFill>
                  <a:schemeClr val="tx1"/>
                </a:solidFill>
              </a:rPr>
              <a:t>		</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for one, possibly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2">
              <a:buFont typeface="Arial" panose="020B0604020202020204" pitchFamily="34" charset="0"/>
              <a:buChar char="•"/>
            </a:pPr>
            <a:r>
              <a:rPr lang="en-US" sz="1600" dirty="0">
                <a:solidFill>
                  <a:srgbClr val="333333"/>
                </a:solidFill>
                <a:ea typeface="Times New Roman" panose="02020603050405020304" pitchFamily="18" charset="0"/>
              </a:rPr>
              <a:t>Looking at other WGs/TAGs: </a:t>
            </a: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.11: 12-20 </a:t>
            </a:r>
            <a:r>
              <a:rPr lang="en-US" dirty="0" err="1">
                <a:effectLst/>
                <a:ea typeface="Calibri" panose="020F0502020204030204" pitchFamily="34" charset="0"/>
                <a:cs typeface="Times New Roman" panose="02020603050405020304" pitchFamily="18" charset="0"/>
              </a:rPr>
              <a:t>jul</a:t>
            </a:r>
            <a:r>
              <a:rPr lang="en-US" dirty="0">
                <a:effectLst/>
                <a:ea typeface="Calibri" panose="020F0502020204030204" pitchFamily="34" charset="0"/>
                <a:cs typeface="Times New Roman" panose="02020603050405020304" pitchFamily="18" charset="0"/>
              </a:rPr>
              <a:t> 21		time slot over .18:  13:30-15:30 (times from May interim) </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.15: 13-21 </a:t>
            </a:r>
            <a:r>
              <a:rPr lang="en-US" dirty="0" err="1">
                <a:effectLst/>
                <a:ea typeface="Calibri" panose="020F0502020204030204" pitchFamily="34" charset="0"/>
                <a:cs typeface="Times New Roman" panose="02020603050405020304" pitchFamily="18" charset="0"/>
              </a:rPr>
              <a:t>jul</a:t>
            </a:r>
            <a:r>
              <a:rPr lang="en-US" dirty="0">
                <a:effectLst/>
                <a:ea typeface="Calibri" panose="020F0502020204030204" pitchFamily="34" charset="0"/>
                <a:cs typeface="Times New Roman" panose="02020603050405020304" pitchFamily="18" charset="0"/>
              </a:rPr>
              <a:t> 21		time slot </a:t>
            </a:r>
            <a:r>
              <a:rPr lang="en-US" dirty="0">
                <a:ea typeface="Calibri" panose="020F0502020204030204" pitchFamily="34" charset="0"/>
                <a:cs typeface="Times New Roman" panose="02020603050405020304" pitchFamily="18" charset="0"/>
              </a:rPr>
              <a:t>over</a:t>
            </a:r>
            <a:r>
              <a:rPr lang="en-US" dirty="0">
                <a:effectLst/>
                <a:ea typeface="Calibri" panose="020F0502020204030204" pitchFamily="34" charset="0"/>
                <a:cs typeface="Times New Roman" panose="02020603050405020304" pitchFamily="18" charset="0"/>
              </a:rPr>
              <a:t> .18:  15:00-17:00 (times from May interim)</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.19:  tbc:			12</a:t>
            </a:r>
            <a:r>
              <a:rPr lang="en-US" baseline="30000" dirty="0">
                <a:effectLst/>
                <a:ea typeface="Calibri" panose="020F0502020204030204" pitchFamily="34" charset="0"/>
                <a:cs typeface="Times New Roman" panose="02020603050405020304" pitchFamily="18" charset="0"/>
              </a:rPr>
              <a:t>th</a:t>
            </a:r>
            <a:r>
              <a:rPr lang="en-US" dirty="0">
                <a:effectLst/>
                <a:ea typeface="Calibri" panose="020F0502020204030204" pitchFamily="34" charset="0"/>
                <a:cs typeface="Times New Roman" panose="02020603050405020304" pitchFamily="18" charset="0"/>
              </a:rPr>
              <a:t> 4et mon 	&amp; 	15</a:t>
            </a:r>
            <a:r>
              <a:rPr lang="en-US" baseline="30000" dirty="0">
                <a:effectLst/>
                <a:ea typeface="Calibri" panose="020F0502020204030204" pitchFamily="34" charset="0"/>
                <a:cs typeface="Times New Roman" panose="02020603050405020304" pitchFamily="18" charset="0"/>
              </a:rPr>
              <a:t>th</a:t>
            </a:r>
            <a:r>
              <a:rPr lang="en-US" dirty="0">
                <a:effectLst/>
                <a:ea typeface="Calibri" panose="020F0502020204030204" pitchFamily="34" charset="0"/>
                <a:cs typeface="Times New Roman" panose="02020603050405020304" pitchFamily="18" charset="0"/>
              </a:rPr>
              <a:t> 4et </a:t>
            </a:r>
            <a:r>
              <a:rPr lang="en-US" dirty="0" err="1">
                <a:effectLst/>
                <a:ea typeface="Calibri" panose="020F0502020204030204" pitchFamily="34" charset="0"/>
                <a:cs typeface="Times New Roman" panose="02020603050405020304" pitchFamily="18" charset="0"/>
              </a:rPr>
              <a:t>thurs</a:t>
            </a:r>
            <a:r>
              <a:rPr lang="en-US" dirty="0">
                <a:effectLst/>
                <a:ea typeface="Calibri" panose="020F0502020204030204" pitchFamily="34" charset="0"/>
                <a:cs typeface="Times New Roman" panose="02020603050405020304" pitchFamily="18" charset="0"/>
              </a:rPr>
              <a:t> is the normal times </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.24:  tbc			wed 10:30et, normal time, though which wed? </a:t>
            </a:r>
            <a:endParaRPr lang="en-US" dirty="0">
              <a:effectLst/>
              <a:ea typeface="Calibri" panose="020F0502020204030204" pitchFamily="34" charset="0"/>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it will be an electronic Wireless Interim, with a ($50, $75, $125) registration fee.  </a:t>
            </a:r>
          </a:p>
          <a:p>
            <a:pPr lvl="1">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 to our .18 meeting on 23sep21.		.18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Looking at a wireless opening meeting Friday 10sep21 at 0900et (similar to what was done at f2fs )</a:t>
            </a:r>
          </a:p>
          <a:p>
            <a:pPr>
              <a:buFont typeface="Arial" panose="020B0604020202020204" pitchFamily="34" charset="0"/>
              <a:buChar char="•"/>
            </a:pPr>
            <a:endParaRPr lang="en-US" sz="2200" dirty="0">
              <a:solidFill>
                <a:srgbClr val="333333"/>
              </a:solidFill>
              <a:ea typeface="Times New Roman" panose="02020603050405020304" pitchFamily="18" charset="0"/>
            </a:endParaRPr>
          </a:p>
          <a:p>
            <a:pPr lvl="1">
              <a:buFont typeface="Arial" panose="020B0604020202020204" pitchFamily="34" charset="0"/>
              <a:buChar char="•"/>
            </a:pPr>
            <a:endParaRPr lang="en-US" sz="1600" dirty="0">
              <a:solidFill>
                <a:srgbClr val="333333"/>
              </a:solidFill>
              <a:ea typeface="Times New Roman" panose="02020603050405020304" pitchFamily="18" charset="0"/>
            </a:endParaRP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03jun21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61283</TotalTime>
  <Words>7429</Words>
  <Application>Microsoft Office PowerPoint</Application>
  <PresentationFormat>Widescreen</PresentationFormat>
  <Paragraphs>790</Paragraphs>
  <Slides>30</Slides>
  <Notes>21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42" baseType="lpstr">
      <vt:lpstr>Arial</vt:lpstr>
      <vt:lpstr>Calibri</vt:lpstr>
      <vt:lpstr>Consolas</vt:lpstr>
      <vt:lpstr>Helvetica</vt:lpstr>
      <vt:lpstr>Monotype Sorts</vt:lpstr>
      <vt:lpstr>tahoma</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ITU-R items to share  -</vt:lpstr>
      <vt:lpstr>MSG 6 GHz</vt:lpstr>
      <vt:lpstr>IEEE 802 Stds Table of Frequency Bands</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General Discussion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3928</cp:revision>
  <cp:lastPrinted>1601-01-01T00:00:00Z</cp:lastPrinted>
  <dcterms:created xsi:type="dcterms:W3CDTF">2016-03-03T14:54:45Z</dcterms:created>
  <dcterms:modified xsi:type="dcterms:W3CDTF">2021-06-04T19:22:09Z</dcterms:modified>
</cp:coreProperties>
</file>