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80" r:id="rId17"/>
    <p:sldId id="650" r:id="rId18"/>
    <p:sldId id="498" r:id="rId19"/>
    <p:sldId id="402" r:id="rId20"/>
    <p:sldId id="403" r:id="rId21"/>
    <p:sldId id="777" r:id="rId22"/>
    <p:sldId id="778" r:id="rId23"/>
    <p:sldId id="774" r:id="rId24"/>
    <p:sldId id="717"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30" autoAdjust="0"/>
  </p:normalViewPr>
  <p:slideViewPr>
    <p:cSldViewPr>
      <p:cViewPr varScale="1">
        <p:scale>
          <a:sx n="64" d="100"/>
          <a:sy n="64" d="100"/>
        </p:scale>
        <p:origin x="102" y="120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27/2021-11066/expanding-flexible-use-of-the-122-127-ghz-band?utm_campaign=subscription*mailing*list&amp;utm_source=federalregister.gov&amp;utm_medium=email__;Kys!!F7jv3iA!lrof3l44OWHK_LlLrm4YVl-MnRYrqwBxxjSnu8AE-ZbaPo-SKg6HkedY2m6WbixXWA$" TargetMode="External"/><Relationship Id="rId7" Type="http://schemas.openxmlformats.org/officeDocument/2006/relationships/hyperlink" Target="https://mentor.ieee.org/802.18/dcn/21/18-21-0056-00-0000-expanding-flexible-use-of-the-12-2-12-7-ghz-band-fcc-21-13a1-rc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fcc.gov/ecfs/search/filings?proceedings_name=20-443&amp;sort=date_disseminated,DESC" TargetMode="External"/><Relationship Id="rId5" Type="http://schemas.openxmlformats.org/officeDocument/2006/relationships/hyperlink" Target="https://urldefense.com/v3/__https:/www.federalregister.gov/d/2021-11066?utm_source=federalregister.gov&amp;utm_medium=email&amp;utm_campaign=subscription*mailing*list__;Kys!!F7jv3iA!lrof3l44OWHK_LlLrm4YVl-MnRYrqwBxxjSnu8AE-ZbaPo-SKg6HkedY2m569N3yxQ$" TargetMode="External"/><Relationship Id="rId4" Type="http://schemas.openxmlformats.org/officeDocument/2006/relationships/hyperlink" Target="https://urldefense.com/v3/__https:/www.govinfo.gov/content/pkg/FR-2021-05-27/pdf/2021-11066.pdf?utm_campaign=subscription*mailing*list&amp;utm_source=federalregister.gov&amp;utm_medium=email__;Kys!!F7jv3iA!lrof3l44OWHK_LlLrm4YVl-MnRYrqwBxxjSnu8AE-ZbaPo-SKg6HkedY2m7MPsLLw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oadsbridges.com/its-america-aashto-take-legal-action-retain-59-ghz-band-v2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cc.gov/document/fcc-fy-2022-budget-estimates-congress" TargetMode="Externa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3-00-0000-minutes-27may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03jun21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rPr>
              <a:t>Call today, worked on LS statement to send out, 1) Country Determination Capability, 2) changes to the text on Access methods in EN 301 893 (5 GHz). </a:t>
            </a:r>
          </a:p>
          <a:p>
            <a:pPr lvl="1">
              <a:spcBef>
                <a:spcPts val="0"/>
              </a:spcBef>
              <a:buFont typeface="Arial" panose="020B0604020202020204" pitchFamily="34" charset="0"/>
              <a:buChar char="•"/>
            </a:pPr>
            <a:r>
              <a:rPr lang="en-US" sz="1800" dirty="0">
                <a:solidFill>
                  <a:schemeClr val="tx1"/>
                </a:solidFill>
              </a:rPr>
              <a:t>There is an EN 303 687 (6 GHz) call tomorrow (Friday 4</a:t>
            </a:r>
            <a:r>
              <a:rPr lang="en-US" sz="1800" baseline="30000" dirty="0">
                <a:solidFill>
                  <a:schemeClr val="tx1"/>
                </a:solidFill>
              </a:rPr>
              <a:t>th </a:t>
            </a:r>
            <a:r>
              <a:rPr lang="en-US" sz="1800" dirty="0">
                <a:solidFill>
                  <a:schemeClr val="tx1"/>
                </a:solidFill>
              </a:rPr>
              <a:t>CEST)  </a:t>
            </a:r>
          </a:p>
          <a:p>
            <a:pPr lvl="2">
              <a:spcBef>
                <a:spcPts val="0"/>
              </a:spcBef>
              <a:buFont typeface="Arial" panose="020B0604020202020204" pitchFamily="34" charset="0"/>
              <a:buChar char="•"/>
            </a:pPr>
            <a:r>
              <a:rPr lang="en-US" dirty="0">
                <a:solidFill>
                  <a:schemeClr val="tx1"/>
                </a:solidFill>
              </a:rPr>
              <a:t>Note- 2016 was start of this and looking like 2023 to get approved, 7 years for EU process</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20may: Expect in call #110, a modified proposal on Country Determination Requirements.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and • EN 303 687 (6 GHz), and User Access Restrictions (UAR).</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20may: 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4"/>
              </a:rPr>
              <a:t>&lt;WGSE&gt;</a:t>
            </a:r>
            <a:r>
              <a:rPr lang="en-US" altLang="en-US" sz="1400" b="0" dirty="0"/>
              <a:t> 	</a:t>
            </a:r>
            <a:r>
              <a:rPr lang="en-US" altLang="en-US" sz="1400" dirty="0"/>
              <a:t>next call</a:t>
            </a:r>
            <a:r>
              <a:rPr lang="en-US" sz="1400" dirty="0">
                <a:sym typeface="Wingdings" panose="05000000000000000000" pitchFamily="2" charset="2"/>
              </a:rPr>
              <a:t> #89 27Sep-01Oct21</a:t>
            </a: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call #13, </a:t>
            </a:r>
            <a:r>
              <a:rPr lang="en-US" altLang="en-US" sz="1800" dirty="0">
                <a:highlight>
                  <a:srgbClr val="D5F4FF"/>
                </a:highlight>
              </a:rPr>
              <a:t>01-02Jun21</a:t>
            </a:r>
            <a:r>
              <a:rPr lang="en-US" altLang="en-US" sz="1800" dirty="0"/>
              <a:t> </a:t>
            </a:r>
            <a:r>
              <a:rPr lang="en-US" altLang="en-US" sz="1800" b="0" dirty="0"/>
              <a:t>(13:30-18:30CEST); next call #14 28-29oct21</a:t>
            </a:r>
          </a:p>
          <a:p>
            <a:pPr lvl="1">
              <a:spcBef>
                <a:spcPts val="0"/>
              </a:spcBef>
              <a:spcAft>
                <a:spcPts val="0"/>
              </a:spcAft>
              <a:buFont typeface="Arial" panose="020B0604020202020204" pitchFamily="34" charset="0"/>
              <a:buChar char="•"/>
            </a:pPr>
            <a:r>
              <a:rPr lang="en-US" sz="16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600" b="0" i="0" dirty="0" err="1">
                <a:solidFill>
                  <a:schemeClr val="tx1"/>
                </a:solidFill>
                <a:effectLst/>
              </a:rPr>
              <a:t>MHz.</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effectLst/>
              </a:rPr>
              <a:t>WGFM approved for public consultation, a new draft ECC Report on 5.8 GHz RLAN and a draft new ECC Report on </a:t>
            </a:r>
            <a:r>
              <a:rPr lang="en-US" sz="1600" dirty="0" err="1">
                <a:solidFill>
                  <a:schemeClr val="tx1"/>
                </a:solidFill>
                <a:effectLst/>
              </a:rPr>
              <a:t>digitising</a:t>
            </a:r>
            <a:r>
              <a:rPr lang="en-US" sz="16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3">
              <a:spcBef>
                <a:spcPts val="0"/>
              </a:spcBef>
              <a:spcAft>
                <a:spcPts val="0"/>
              </a:spcAft>
              <a:buFont typeface="Arial" panose="020B0604020202020204" pitchFamily="34" charset="0"/>
              <a:buChar char="•"/>
            </a:pPr>
            <a:endParaRPr lang="en-US" sz="12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ffectLst/>
              </a:rPr>
              <a:t>Approved by WG FM for public consultation</a:t>
            </a:r>
          </a:p>
          <a:p>
            <a:pPr lvl="2">
              <a:spcBef>
                <a:spcPts val="0"/>
              </a:spcBef>
              <a:spcAft>
                <a:spcPts val="0"/>
              </a:spcAft>
              <a:buFont typeface="Arial" panose="020B0604020202020204" pitchFamily="34" charset="0"/>
              <a:buChar char="•"/>
            </a:pPr>
            <a:r>
              <a:rPr lang="en-US" sz="1600" dirty="0">
                <a:solidFill>
                  <a:schemeClr val="tx1"/>
                </a:solidFill>
                <a:effectLst/>
              </a:rPr>
              <a:t>Draft new ECC Report on RLAN at 5.8 GHz</a:t>
            </a:r>
          </a:p>
          <a:p>
            <a:pPr lvl="2">
              <a:spcBef>
                <a:spcPts val="0"/>
              </a:spcBef>
              <a:spcAft>
                <a:spcPts val="0"/>
              </a:spcAft>
              <a:buFont typeface="Arial" panose="020B0604020202020204" pitchFamily="34" charset="0"/>
              <a:buChar char="•"/>
            </a:pPr>
            <a:r>
              <a:rPr lang="en-US" sz="1600" dirty="0">
                <a:solidFill>
                  <a:schemeClr val="tx1"/>
                </a:solidFill>
                <a:effectLst/>
              </a:rPr>
              <a:t>Draft revision of ERC/REC 70-03 Annex – several </a:t>
            </a:r>
          </a:p>
          <a:p>
            <a:pPr lvl="3">
              <a:spcBef>
                <a:spcPts val="0"/>
              </a:spcBef>
              <a:spcAft>
                <a:spcPts val="0"/>
              </a:spcAft>
              <a:buFont typeface="Arial" panose="020B0604020202020204" pitchFamily="34" charset="0"/>
              <a:buChar char="•"/>
            </a:pPr>
            <a:endParaRPr lang="en-US" sz="14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ffectLst/>
              </a:rPr>
              <a:t>To be approved by the ECC for publication</a:t>
            </a:r>
            <a:endParaRPr lang="en-US" sz="1600" dirty="0">
              <a:solidFill>
                <a:schemeClr val="tx1"/>
              </a:solidFill>
            </a:endParaRPr>
          </a:p>
          <a:p>
            <a:pPr lvl="2">
              <a:buFont typeface="Arial" panose="020B0604020202020204" pitchFamily="34" charset="0"/>
              <a:buChar char="•"/>
            </a:pPr>
            <a:r>
              <a:rPr lang="en-US" sz="1600" dirty="0">
                <a:solidFill>
                  <a:schemeClr val="tx1"/>
                </a:solidFill>
                <a:effectLst/>
              </a:rPr>
              <a:t>Draft revision of ECC/DEC/(04)08 on RLAN at 5 GHz</a:t>
            </a:r>
          </a:p>
          <a:p>
            <a:pPr lvl="2">
              <a:buFont typeface="Arial" panose="020B0604020202020204" pitchFamily="34" charset="0"/>
              <a:buChar char="•"/>
            </a:pPr>
            <a:r>
              <a:rPr lang="en-US" sz="1600" dirty="0">
                <a:solidFill>
                  <a:schemeClr val="tx1"/>
                </a:solidFill>
                <a:effectLst/>
              </a:rPr>
              <a:t>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nothing was shared.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Mexico – IFT – prelimin</a:t>
            </a:r>
            <a:r>
              <a:rPr lang="en-US" sz="1800" b="0" dirty="0">
                <a:solidFill>
                  <a:schemeClr val="tx1"/>
                </a:solidFill>
              </a:rPr>
              <a:t>ary draft on 5925-7125MHz for free spectrum. </a:t>
            </a:r>
          </a:p>
          <a:p>
            <a:pPr lvl="1">
              <a:spcBef>
                <a:spcPts val="0"/>
              </a:spcBef>
              <a:spcAft>
                <a:spcPts val="0"/>
              </a:spcAft>
              <a:buFont typeface="Arial" panose="020B0604020202020204" pitchFamily="34" charset="0"/>
              <a:buChar char="•"/>
              <a:tabLst>
                <a:tab pos="457200" algn="l"/>
              </a:tabLst>
            </a:pPr>
            <a:r>
              <a:rPr lang="en-US" sz="1400" b="0" dirty="0">
                <a:solidFill>
                  <a:schemeClr val="tx1"/>
                </a:solidFill>
              </a:rPr>
              <a:t>Comments are from 28May to 24June, replies to be in Spanish. </a:t>
            </a:r>
          </a:p>
          <a:p>
            <a:pPr lvl="1">
              <a:spcBef>
                <a:spcPts val="0"/>
              </a:spcBef>
              <a:spcAft>
                <a:spcPts val="0"/>
              </a:spcAft>
              <a:buFont typeface="Arial" panose="020B0604020202020204" pitchFamily="34" charset="0"/>
              <a:buChar char="•"/>
              <a:tabLst>
                <a:tab pos="457200" algn="l"/>
              </a:tabLst>
            </a:pPr>
            <a:r>
              <a:rPr lang="en-US" sz="1600" b="0" u="none" strike="noStrike" baseline="0" dirty="0">
                <a:solidFill>
                  <a:schemeClr val="tx1"/>
                </a:solidFill>
              </a:rPr>
              <a:t>Look to be following USA, including AFC.  Initial look does not show for standard power as not in the proposal.  Need to review further what is in proposal and what was in consultation replies. </a:t>
            </a:r>
          </a:p>
          <a:p>
            <a:pPr lvl="1">
              <a:spcBef>
                <a:spcPts val="0"/>
              </a:spcBef>
              <a:spcAft>
                <a:spcPts val="0"/>
              </a:spcAft>
              <a:buFont typeface="Arial" panose="020B0604020202020204" pitchFamily="34" charset="0"/>
              <a:buChar char="•"/>
              <a:tabLst>
                <a:tab pos="457200" algn="l"/>
              </a:tabLst>
            </a:pPr>
            <a:r>
              <a:rPr lang="en-US" sz="16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endParaRPr lang="en-US" sz="160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600" dirty="0">
                <a:solidFill>
                  <a:schemeClr val="tx1"/>
                </a:solidFill>
              </a:rPr>
              <a:t>Any further comments? none heard</a:t>
            </a:r>
          </a:p>
          <a:p>
            <a:pPr marL="457200" lvl="1" indent="0">
              <a:spcBef>
                <a:spcPts val="0"/>
              </a:spcBef>
              <a:spcAft>
                <a:spcPts val="0"/>
              </a:spcAft>
              <a:tabLst>
                <a:tab pos="457200" algn="l"/>
              </a:tabLst>
            </a:pPr>
            <a:endParaRPr lang="en-US" sz="1400" b="0" u="none" strike="noStrike" baseline="0" dirty="0">
              <a:solidFill>
                <a:schemeClr val="tx1"/>
              </a:solidFill>
            </a:endParaRPr>
          </a:p>
          <a:p>
            <a:pPr marL="457200" lvl="1" indent="0">
              <a:spcBef>
                <a:spcPts val="0"/>
              </a:spcBef>
              <a:spcAft>
                <a:spcPts val="0"/>
              </a:spcAft>
              <a:tabLst>
                <a:tab pos="457200" algn="l"/>
              </a:tabLst>
            </a:pPr>
            <a:endParaRPr lang="en-US" sz="1400" dirty="0">
              <a:solidFill>
                <a:schemeClr val="tx1"/>
              </a:solidFill>
            </a:endParaRPr>
          </a:p>
          <a:p>
            <a:pPr marL="457200" lvl="1" indent="0">
              <a:spcBef>
                <a:spcPts val="0"/>
              </a:spcBef>
              <a:spcAft>
                <a:spcPts val="0"/>
              </a:spcAft>
              <a:tabLst>
                <a:tab pos="457200" algn="l"/>
              </a:tabLst>
            </a:pPr>
            <a:r>
              <a:rPr lang="en-US" sz="14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i="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 nothing was shared </a:t>
            </a:r>
          </a:p>
          <a:p>
            <a:pPr marL="285750" indent="-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600" dirty="0">
              <a:solidFill>
                <a:schemeClr val="tx1"/>
              </a:solidFill>
            </a:endParaRPr>
          </a:p>
          <a:p>
            <a:pPr marL="400050" lvl="1"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75000"/>
                  </a:schemeClr>
                </a:solidFill>
                <a:ea typeface="Times New Roman" panose="02020603050405020304" pitchFamily="18" charset="0"/>
              </a:rPr>
              <a:t>  </a:t>
            </a:r>
            <a:r>
              <a:rPr lang="en-US" sz="1600" dirty="0">
                <a:solidFill>
                  <a:schemeClr val="tx1"/>
                </a:solidFill>
                <a:ea typeface="Times New Roman" panose="02020603050405020304" pitchFamily="18" charset="0"/>
              </a:rPr>
              <a:t>nothing new today</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r>
              <a:rPr lang="en-US" sz="1400" dirty="0">
                <a:solidFill>
                  <a:schemeClr val="tx1"/>
                </a:solidFill>
                <a:ea typeface="Times New Roman" panose="02020603050405020304" pitchFamily="18" charset="0"/>
              </a:rPr>
              <a:t>nothing new today</a:t>
            </a: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Meets tomorrow, 28</a:t>
            </a:r>
            <a:r>
              <a:rPr lang="en-US" sz="1600" baseline="30000" dirty="0">
                <a:solidFill>
                  <a:schemeClr val="tx1"/>
                </a:solidFill>
              </a:rPr>
              <a:t>th</a:t>
            </a:r>
            <a:r>
              <a:rPr lang="en-US" sz="1600" dirty="0">
                <a:solidFill>
                  <a:schemeClr val="tx1"/>
                </a:solidFill>
              </a:rPr>
              <a:t>,  mostly briefing of the Work Streams.   </a:t>
            </a:r>
          </a:p>
          <a:p>
            <a:pPr marL="1323975" lvl="3">
              <a:spcBef>
                <a:spcPts val="0"/>
              </a:spcBef>
              <a:spcAft>
                <a:spcPts val="0"/>
              </a:spcAft>
              <a:buFont typeface="Arial" panose="020B0604020202020204" pitchFamily="34" charset="0"/>
              <a:buChar char="•"/>
            </a:pP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b="0" dirty="0">
                <a:solidFill>
                  <a:schemeClr val="tx1"/>
                </a:solidFill>
                <a:ea typeface="Times New Roman" panose="02020603050405020304" pitchFamily="18" charset="0"/>
              </a:rPr>
              <a:t> Some emails working on Status of the standard/amendment of: Published, Approved, Project, and other emails on 802.11 specifics. </a:t>
            </a:r>
          </a:p>
          <a:p>
            <a:pPr marL="466725" lvl="1">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27may: </a:t>
            </a:r>
            <a:r>
              <a:rPr lang="en-US" sz="1800" dirty="0">
                <a:solidFill>
                  <a:schemeClr val="tx1"/>
                </a:solidFill>
                <a:ea typeface="Times New Roman" panose="02020603050405020304" pitchFamily="18" charset="0"/>
              </a:rPr>
              <a:t>From last ad hoc, m</a:t>
            </a:r>
            <a:r>
              <a:rPr lang="en-US" sz="1800" b="0" dirty="0">
                <a:solidFill>
                  <a:schemeClr val="tx1"/>
                </a:solidFill>
                <a:ea typeface="Times New Roman" panose="02020603050405020304" pitchFamily="18" charset="0"/>
              </a:rPr>
              <a:t>ost all captured in rev05 if the spreadsheet.  </a:t>
            </a:r>
            <a:r>
              <a:rPr lang="en-US" sz="16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600" dirty="0">
                <a:effectLst/>
                <a:ea typeface="Times New Roman" panose="02020603050405020304" pitchFamily="18" charset="0"/>
              </a:rPr>
              <a:t>There will be multiple rows for a given frequency range, one for each standard/amendment.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600" dirty="0">
                <a:effectLst/>
                <a:ea typeface="SimSun" panose="02010600030101010101" pitchFamily="2" charset="-122"/>
              </a:rPr>
              <a:t>Also reviewed a 2</a:t>
            </a:r>
            <a:r>
              <a:rPr lang="en-US" sz="1600" baseline="30000" dirty="0">
                <a:effectLst/>
                <a:ea typeface="SimSun" panose="02010600030101010101" pitchFamily="2" charset="-122"/>
              </a:rPr>
              <a:t>nd</a:t>
            </a:r>
            <a:r>
              <a:rPr lang="en-US" sz="16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600" u="sng" dirty="0">
                <a:solidFill>
                  <a:srgbClr val="0000FF"/>
                </a:solidFill>
                <a:effectLst/>
                <a:ea typeface="SimSun" panose="02010600030101010101" pitchFamily="2" charset="-122"/>
                <a:hlinkClick r:id="rId4"/>
              </a:rPr>
              <a:t>https://mentor.ieee.org/802.18/dcn/21/18-21-0064-00-0000-frequency-table-input-802-11-phys.xlsx</a:t>
            </a:r>
            <a:r>
              <a:rPr lang="en-US" sz="1600" dirty="0">
                <a:effectLst/>
                <a:ea typeface="SimSun" panose="02010600030101010101" pitchFamily="2" charset="-122"/>
              </a:rPr>
              <a:t> </a:t>
            </a: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 </a:t>
            </a: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ffectLst/>
                <a:ea typeface="Times New Roman" panose="02020603050405020304" pitchFamily="18" charset="0"/>
              </a:rPr>
              <a:t>Expanding Flexible Use of the 12.2-12.7 GHz Band</a:t>
            </a:r>
            <a:endParaRPr lang="en-US" sz="2000" b="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2021-11066</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rPr>
              <a:t>Citation: 86 FR 28520;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28520-28522 </a:t>
            </a:r>
            <a:r>
              <a:rPr lang="en-US" sz="1400" b="0" i="1" dirty="0">
                <a:solidFill>
                  <a:srgbClr val="000000"/>
                </a:solidFill>
                <a:effectLst/>
                <a:ea typeface="Times New Roman" panose="02020603050405020304" pitchFamily="18" charset="0"/>
              </a:rPr>
              <a:t>(3 pages)</a:t>
            </a:r>
            <a:r>
              <a:rPr lang="en-US" sz="1400" b="0" i="1" dirty="0">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0" dirty="0">
                <a:solidFill>
                  <a:srgbClr val="000000"/>
                </a:solidFill>
                <a:effectLst/>
                <a:ea typeface="Times New Roman" panose="02020603050405020304" pitchFamily="18" charset="0"/>
              </a:rPr>
              <a:t> </a:t>
            </a:r>
            <a:endParaRPr lang="en-US" sz="1400" dirty="0">
              <a:solidFill>
                <a:srgbClr val="000000"/>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800" dirty="0">
                <a:ea typeface="Times New Roman" panose="02020603050405020304" pitchFamily="18" charset="0"/>
              </a:rPr>
              <a:t>Abstract: In this document, the Commission denies the request of </a:t>
            </a:r>
            <a:r>
              <a:rPr lang="en-US" sz="1800" dirty="0" err="1">
                <a:ea typeface="Times New Roman" panose="02020603050405020304" pitchFamily="18" charset="0"/>
              </a:rPr>
              <a:t>WorldVu</a:t>
            </a:r>
            <a:r>
              <a:rPr lang="en-US" sz="1800" dirty="0">
                <a:ea typeface="Times New Roman" panose="02020603050405020304" pitchFamily="18" charset="0"/>
              </a:rPr>
              <a:t> Satellites Limited (ONEWEB), Kepler Communications, SpaceX Holdings, LLC, Intelsat License LLC, and SES S.A., for a further extension of the comment and reply comment deadlines for the proposed rule published in the Federal Register. </a:t>
            </a:r>
          </a:p>
          <a:p>
            <a:pPr marL="638175" lvl="1">
              <a:spcBef>
                <a:spcPts val="0"/>
              </a:spcBef>
              <a:spcAft>
                <a:spcPts val="0"/>
              </a:spcAft>
              <a:buFont typeface="Arial" panose="020B0604020202020204" pitchFamily="34" charset="0"/>
              <a:buChar char="•"/>
            </a:pPr>
            <a:endParaRPr lang="en-US" sz="180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6"/>
              </a:rPr>
              <a:t>https://www.fcc.gov/</a:t>
            </a:r>
            <a:r>
              <a:rPr lang="en-US" sz="1800" b="0" dirty="0" err="1">
                <a:solidFill>
                  <a:srgbClr val="333333"/>
                </a:solidFill>
                <a:ea typeface="Calibri" panose="020F0502020204030204" pitchFamily="34" charset="0"/>
                <a:hlinkClick r:id="rId6"/>
              </a:rPr>
              <a:t>ecfs</a:t>
            </a:r>
            <a:r>
              <a:rPr lang="en-US" sz="1800" b="0" dirty="0">
                <a:solidFill>
                  <a:srgbClr val="333333"/>
                </a:solidFill>
                <a:ea typeface="Calibri" panose="020F0502020204030204" pitchFamily="34" charset="0"/>
                <a:hlinkClick r:id="rId6"/>
              </a:rPr>
              <a:t>/search/............</a:t>
            </a:r>
            <a:r>
              <a:rPr lang="en-US" sz="1800" b="0" dirty="0" err="1">
                <a:solidFill>
                  <a:srgbClr val="333333"/>
                </a:solidFill>
                <a:ea typeface="Calibri" panose="020F0502020204030204" pitchFamily="34" charset="0"/>
                <a:hlinkClick r:id="rId6"/>
              </a:rPr>
              <a:t>wtb</a:t>
            </a:r>
            <a:r>
              <a:rPr lang="en-US" sz="1800" b="0" dirty="0">
                <a:solidFill>
                  <a:srgbClr val="333333"/>
                </a:solidFill>
                <a:ea typeface="Calibri" panose="020F0502020204030204" pitchFamily="34" charset="0"/>
                <a:hlinkClick r:id="rId6"/>
              </a:rPr>
              <a:t> 20-443</a:t>
            </a:r>
            <a:endParaRPr lang="en-US" sz="18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20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b="0" dirty="0">
                <a:ea typeface="Calibri" panose="020F0502020204030204" pitchFamily="34" charset="0"/>
              </a:rPr>
              <a:t>However, as of today (3</a:t>
            </a:r>
            <a:r>
              <a:rPr lang="en-US" sz="2000" b="0" baseline="30000" dirty="0">
                <a:ea typeface="Calibri" panose="020F0502020204030204" pitchFamily="34" charset="0"/>
              </a:rPr>
              <a:t>rd</a:t>
            </a:r>
            <a:r>
              <a:rPr lang="en-US" sz="2000" b="0" dirty="0">
                <a:ea typeface="Calibri" panose="020F0502020204030204" pitchFamily="34" charset="0"/>
              </a:rPr>
              <a:t>)  reply comments were extended to 07July.  FCC 21-13</a:t>
            </a:r>
          </a:p>
          <a:p>
            <a:pPr marL="0" marR="0">
              <a:spcBef>
                <a:spcPts val="0"/>
              </a:spcBef>
              <a:spcAft>
                <a:spcPts val="0"/>
              </a:spcAft>
              <a:buFont typeface="Arial" panose="020B0604020202020204" pitchFamily="34" charset="0"/>
              <a:buChar char="•"/>
            </a:pPr>
            <a:endParaRPr lang="en-US" sz="20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b="0" dirty="0">
                <a:ea typeface="Calibri" panose="020F0502020204030204" pitchFamily="34" charset="0"/>
              </a:rPr>
              <a:t>The NPRM was put on mentor with the seek comments highlighted.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hlinkClick r:id="rId7"/>
              </a:rPr>
              <a:t>https://mentor.ieee.org/802.18/dcn/21/18-21-0056-00-0000-expanding-flexible-use-of-the-12-2-12-7-ghz-band-fcc-21-13a1-rcd.docx</a:t>
            </a:r>
            <a:r>
              <a:rPr lang="en-US" sz="1600" b="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dirty="0">
                <a:solidFill>
                  <a:schemeClr val="tx1"/>
                </a:solidFill>
              </a:rPr>
              <a:t>A lawsuit has been filed in the D.C. Circuit Court, seeking to reverse the FCC's reallocation of 60% of the 5.9 GHz band </a:t>
            </a:r>
            <a:r>
              <a:rPr lang="en-US" sz="1800" dirty="0">
                <a:solidFill>
                  <a:schemeClr val="tx1"/>
                </a:solidFill>
              </a:rPr>
              <a:t>(</a:t>
            </a:r>
            <a:r>
              <a:rPr lang="en-US" sz="1800" b="0" dirty="0">
                <a:solidFill>
                  <a:schemeClr val="tx1"/>
                </a:solidFill>
              </a:rPr>
              <a:t>ITS/DSRC) to unlicensed, non-transportation uses. </a:t>
            </a:r>
            <a:r>
              <a:rPr lang="en-US" sz="1800" dirty="0">
                <a:solidFill>
                  <a:schemeClr val="tx1"/>
                </a:solidFill>
              </a:rPr>
              <a:t> The request is to preserve the 55MHz and affects ITS, DSRC and WLAN extension. </a:t>
            </a:r>
            <a:endParaRPr lang="en-US" sz="1800" b="0" dirty="0">
              <a:solidFill>
                <a:schemeClr val="tx1"/>
              </a:solidFill>
              <a:hlinkClick r:id="rId3">
                <a:extLst>
                  <a:ext uri="{A12FA001-AC4F-418D-AE19-62706E023703}">
                    <ahyp:hlinkClr xmlns:ahyp="http://schemas.microsoft.com/office/drawing/2018/hyperlinkcolor" val="tx"/>
                  </a:ext>
                </a:extLst>
              </a:hlinkClick>
            </a:endParaRPr>
          </a:p>
          <a:p>
            <a:endParaRPr lang="en-US" sz="1800" dirty="0">
              <a:solidFill>
                <a:schemeClr val="bg1">
                  <a:lumMod val="75000"/>
                </a:schemeClr>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FCC released a budget recently it included:</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 for upgrade of ULS to be complete in 2022 (critical for 6GHz AFC.)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Continue with &lt; 6 GHz work. e.g. an additional 50MHz &lt; 6Ghz for auction</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IEEE 802 should look at other bands &lt; 6GHz at the link below to see if any interest.</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hlinkClick r:id="rId4"/>
              </a:rPr>
              <a:t>https://www.fcc.gov/document/fcc-fy-2022-budget-estimates-congress</a:t>
            </a:r>
            <a:r>
              <a:rPr lang="en-US" sz="16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Going to be looking at a table of countries bringing on 6 GHz license-exempt, with a brief summary of their rules, consultations.  At this time to have on mentor for all info and input</a:t>
            </a:r>
            <a:r>
              <a:rPr lang="en-US" sz="180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_14_ and voters on-line: _12_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10jun21–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03jun21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12.2 GHz extended comments due date</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https://mentor.ieee.org/802.18/dcn/21/18-21-0063-00-0000-minutes-27may21-rrtag-teleconference.docx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28-May-2021 10:12:23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0"/>
              </a:spcBef>
            </a:pPr>
            <a:r>
              <a:rPr lang="en-US" altLang="en-US" sz="1800" b="0" dirty="0">
                <a:solidFill>
                  <a:schemeClr val="tx1"/>
                </a:solidFill>
              </a:rPr>
              <a:t>	Seconded by:  Al P.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a:t>
            </a:r>
            <a:r>
              <a:rPr lang="en-US" dirty="0">
                <a:ea typeface="Calibri" panose="020F0502020204030204" pitchFamily="34" charset="0"/>
                <a:cs typeface="Times New Roman" panose="02020603050405020304" pitchFamily="18" charset="0"/>
              </a:rPr>
              <a:t>over</a:t>
            </a:r>
            <a:r>
              <a:rPr lang="en-US" dirty="0">
                <a:effectLst/>
                <a:ea typeface="Calibri" panose="020F0502020204030204" pitchFamily="34" charset="0"/>
                <a:cs typeface="Times New Roman" panose="02020603050405020304" pitchFamily="18" charset="0"/>
              </a:rPr>
              <a:t>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a ($50, $75, $125) registration fee.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61283</TotalTime>
  <Words>7429</Words>
  <Application>Microsoft Office PowerPoint</Application>
  <PresentationFormat>Widescreen</PresentationFormat>
  <Paragraphs>790</Paragraphs>
  <Slides>30</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3928</cp:revision>
  <cp:lastPrinted>1601-01-01T00:00:00Z</cp:lastPrinted>
  <dcterms:created xsi:type="dcterms:W3CDTF">2016-03-03T14:54:45Z</dcterms:created>
  <dcterms:modified xsi:type="dcterms:W3CDTF">2021-06-04T19:22:09Z</dcterms:modified>
</cp:coreProperties>
</file>