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5">
  <p:sldMasterIdLst>
    <p:sldMasterId id="2147483648" r:id="rId1"/>
  </p:sldMasterIdLst>
  <p:notesMasterIdLst>
    <p:notesMasterId r:id="rId32"/>
  </p:notesMasterIdLst>
  <p:handoutMasterIdLst>
    <p:handoutMasterId r:id="rId33"/>
  </p:handoutMasterIdLst>
  <p:sldIdLst>
    <p:sldId id="256" r:id="rId2"/>
    <p:sldId id="341" r:id="rId3"/>
    <p:sldId id="329" r:id="rId4"/>
    <p:sldId id="604" r:id="rId5"/>
    <p:sldId id="624" r:id="rId6"/>
    <p:sldId id="605" r:id="rId7"/>
    <p:sldId id="516" r:id="rId8"/>
    <p:sldId id="596" r:id="rId9"/>
    <p:sldId id="690" r:id="rId10"/>
    <p:sldId id="762" r:id="rId11"/>
    <p:sldId id="763" r:id="rId12"/>
    <p:sldId id="735" r:id="rId13"/>
    <p:sldId id="769" r:id="rId14"/>
    <p:sldId id="766" r:id="rId15"/>
    <p:sldId id="743" r:id="rId16"/>
    <p:sldId id="780" r:id="rId17"/>
    <p:sldId id="650" r:id="rId18"/>
    <p:sldId id="498" r:id="rId19"/>
    <p:sldId id="402" r:id="rId20"/>
    <p:sldId id="403" r:id="rId21"/>
    <p:sldId id="777" r:id="rId22"/>
    <p:sldId id="778" r:id="rId23"/>
    <p:sldId id="774" r:id="rId24"/>
    <p:sldId id="717" r:id="rId25"/>
    <p:sldId id="768" r:id="rId26"/>
    <p:sldId id="737" r:id="rId27"/>
    <p:sldId id="739" r:id="rId28"/>
    <p:sldId id="728" r:id="rId29"/>
    <p:sldId id="656" r:id="rId30"/>
    <p:sldId id="655" r:id="rId3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FF9999"/>
    <a:srgbClr val="FF7C80"/>
    <a:srgbClr val="990033"/>
    <a:srgbClr val="993300"/>
    <a:srgbClr val="CC6600"/>
    <a:srgbClr val="85D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115" autoAdjust="0"/>
    <p:restoredTop sz="96130" autoAdjust="0"/>
  </p:normalViewPr>
  <p:slideViewPr>
    <p:cSldViewPr>
      <p:cViewPr varScale="1">
        <p:scale>
          <a:sx n="109" d="100"/>
          <a:sy n="109" d="100"/>
        </p:scale>
        <p:origin x="630" y="102"/>
      </p:cViewPr>
      <p:guideLst>
        <p:guide orient="horz" pos="2160"/>
        <p:guide pos="384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75" d="100"/>
        <a:sy n="75" d="100"/>
      </p:scale>
      <p:origin x="0" y="-112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03-Jun-21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mailto:stuart@ok-brit.com" TargetMode="External"/><Relationship Id="rId2" Type="http://schemas.openxmlformats.org/officeDocument/2006/relationships/slide" Target="../slides/slide17.xml"/><Relationship Id="rId1" Type="http://schemas.openxmlformats.org/officeDocument/2006/relationships/notesMaster" Target="../notesMasters/notesMaster1.xml"/><Relationship Id="rId4" Type="http://schemas.openxmlformats.org/officeDocument/2006/relationships/hyperlink" Target="https://www.ieee802.org/18/RRTAG_Voters.pdf" TargetMode="Externa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49485" TargetMode="External"/><Relationship Id="rId13" Type="http://schemas.openxmlformats.org/officeDocument/2006/relationships/hyperlink" Target="https://portal.etsi.org/webapp/teldir/QueryOrgaInfo.asp?OrgaId=9173" TargetMode="External"/><Relationship Id="rId18" Type="http://schemas.openxmlformats.org/officeDocument/2006/relationships/hyperlink" Target="https://portal.etsi.org/webapp/teldir/ListPersDetails.asp?PersId=77968" TargetMode="External"/><Relationship Id="rId26" Type="http://schemas.openxmlformats.org/officeDocument/2006/relationships/hyperlink" Target="https://portal.etsi.org/webapp/teldir/QueryOrgaInfo.asp?OrgaId=42" TargetMode="External"/><Relationship Id="rId39" Type="http://schemas.openxmlformats.org/officeDocument/2006/relationships/hyperlink" Target="https://portal.etsi.org/webapp/teldir/ListPersDetails.asp?PersId=53812"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80177" TargetMode="External"/><Relationship Id="rId34" Type="http://schemas.openxmlformats.org/officeDocument/2006/relationships/hyperlink" Target="https://portal.etsi.org/webapp/teldir/QueryOrgaInfo.asp?OrgaId=16055" TargetMode="External"/><Relationship Id="rId7" Type="http://schemas.openxmlformats.org/officeDocument/2006/relationships/hyperlink" Target="https://portal.etsi.org/webapp/teldir/ListPersDetails.asp?PersId=6230" TargetMode="External"/><Relationship Id="rId12" Type="http://schemas.openxmlformats.org/officeDocument/2006/relationships/hyperlink" Target="https://portal.etsi.org/webapp/teldir/ListPersDetails.asp?PersId=33473" TargetMode="External"/><Relationship Id="rId17" Type="http://schemas.openxmlformats.org/officeDocument/2006/relationships/hyperlink" Target="https://portal.etsi.org/webapp/teldir/QueryOrgaInfo.asp?OrgaId=5" TargetMode="External"/><Relationship Id="rId25" Type="http://schemas.openxmlformats.org/officeDocument/2006/relationships/hyperlink" Target="https://portal.etsi.org/webapp/teldir/ListPersDetails.asp?PersId=34395" TargetMode="External"/><Relationship Id="rId33" Type="http://schemas.openxmlformats.org/officeDocument/2006/relationships/hyperlink" Target="https://portal.etsi.org/webapp/teldir/ListPersDetails.asp?PersId=78115" TargetMode="External"/><Relationship Id="rId38" Type="http://schemas.openxmlformats.org/officeDocument/2006/relationships/hyperlink" Target="https://portal.etsi.org/webapp/teldir/QueryOrgaInfo.asp?OrgaId=11945"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26309" TargetMode="External"/><Relationship Id="rId20" Type="http://schemas.openxmlformats.org/officeDocument/2006/relationships/hyperlink" Target="https://portal.etsi.org/webapp/teldir/ListPersDetails.asp?PersId=79376" TargetMode="External"/><Relationship Id="rId29" Type="http://schemas.openxmlformats.org/officeDocument/2006/relationships/hyperlink" Target="https://portal.etsi.org/webapp/teldir/ListPersDetails.asp?PersId=72859" TargetMode="External"/><Relationship Id="rId1" Type="http://schemas.openxmlformats.org/officeDocument/2006/relationships/notesMaster" Target="../notesMasters/notesMaster1.xml"/><Relationship Id="rId6" Type="http://schemas.openxmlformats.org/officeDocument/2006/relationships/hyperlink" Target="https://portal.etsi.org/tb.aspx?tbid=287&amp;SubTB=287" TargetMode="External"/><Relationship Id="rId11" Type="http://schemas.openxmlformats.org/officeDocument/2006/relationships/hyperlink" Target="https://portal.etsi.org/webapp/teldir/QueryOrgaInfo.asp?OrgaId=13790" TargetMode="External"/><Relationship Id="rId24" Type="http://schemas.openxmlformats.org/officeDocument/2006/relationships/hyperlink" Target="https://portal.etsi.org/webapp/teldir/ListPersDetails.asp?PersId=10561" TargetMode="External"/><Relationship Id="rId32" Type="http://schemas.openxmlformats.org/officeDocument/2006/relationships/hyperlink" Target="https://portal.etsi.org/webapp/teldir/ListPersDetails.asp?PersId=61793" TargetMode="External"/><Relationship Id="rId37" Type="http://schemas.openxmlformats.org/officeDocument/2006/relationships/hyperlink" Target="https://portal.etsi.org/webapp/teldir/ListPersDetails.asp?PersId=26729" TargetMode="External"/><Relationship Id="rId5" Type="http://schemas.openxmlformats.org/officeDocument/2006/relationships/hyperlink" Target="https://portal.etsi.org/tb.aspx?tbid=729&amp;SubTB=729" TargetMode="External"/><Relationship Id="rId15" Type="http://schemas.openxmlformats.org/officeDocument/2006/relationships/hyperlink" Target="https://portal.etsi.org/webapp/teldir/QueryOrgaInfo.asp?OrgaId=1" TargetMode="External"/><Relationship Id="rId23" Type="http://schemas.openxmlformats.org/officeDocument/2006/relationships/hyperlink" Target="https://portal.etsi.org/webapp/teldir/ListPersDetails.asp?PersId=2582" TargetMode="External"/><Relationship Id="rId28" Type="http://schemas.openxmlformats.org/officeDocument/2006/relationships/hyperlink" Target="https://portal.etsi.org/webapp/teldir/QueryOrgaInfo.asp?OrgaId=121" TargetMode="External"/><Relationship Id="rId36" Type="http://schemas.openxmlformats.org/officeDocument/2006/relationships/hyperlink" Target="https://portal.etsi.org/webapp/teldir/QueryOrgaInfo.asp?OrgaId=13818" TargetMode="External"/><Relationship Id="rId10" Type="http://schemas.openxmlformats.org/officeDocument/2006/relationships/hyperlink" Target="https://portal.etsi.org/webapp/teldir/ListPersDetails.asp?PersId=63180" TargetMode="External"/><Relationship Id="rId19" Type="http://schemas.openxmlformats.org/officeDocument/2006/relationships/hyperlink" Target="https://portal.etsi.org/webapp/teldir/QueryOrgaInfo.asp?OrgaId=15932" TargetMode="External"/><Relationship Id="rId31" Type="http://schemas.openxmlformats.org/officeDocument/2006/relationships/hyperlink" Target="https://portal.etsi.org/webapp/teldir/QueryOrgaInfo.asp?OrgaId=738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QueryOrgaInfo.asp?OrgaId=14953" TargetMode="External"/><Relationship Id="rId14" Type="http://schemas.openxmlformats.org/officeDocument/2006/relationships/hyperlink" Target="https://portal.etsi.org/webapp/teldir/ListPersDetails.asp?PersId=26441" TargetMode="External"/><Relationship Id="rId22" Type="http://schemas.openxmlformats.org/officeDocument/2006/relationships/hyperlink" Target="https://portal.etsi.org/webapp/teldir/ListPersDetails.asp?PersId=13676" TargetMode="External"/><Relationship Id="rId27" Type="http://schemas.openxmlformats.org/officeDocument/2006/relationships/hyperlink" Target="https://portal.etsi.org/webapp/teldir/ListPersDetails.asp?PersId=54791" TargetMode="External"/><Relationship Id="rId30" Type="http://schemas.openxmlformats.org/officeDocument/2006/relationships/hyperlink" Target="https://portal.etsi.org/webapp/teldir/QueryOrgaInfo.asp?OrgaId=8870" TargetMode="External"/><Relationship Id="rId35" Type="http://schemas.openxmlformats.org/officeDocument/2006/relationships/hyperlink" Target="https://portal.etsi.org/webapp/teldir/ListPersDetails.asp?PersId=60301"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cept.org/ecc/groups/ecc/wg-se/se-24/" TargetMode="External"/><Relationship Id="rId4" Type="http://schemas.openxmlformats.org/officeDocument/2006/relationships/hyperlink" Target="https://www.ecodocdb.dk/download/cc03c766-35f8/ECC%20Report%20302.pdf"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mentor.ieee.org/802.18/dcn/20/18-20-0107-00-0000-res-811-wrc-19-wrc-23-agenda-items.docx"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slide" Target="../slides/slide28.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5436106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ClrTx/>
              <a:buFont typeface="Wingdings" panose="05000000000000000000" pitchFamily="2" charset="2"/>
              <a:buChar char="n"/>
            </a:pPr>
            <a:r>
              <a:rPr lang="en-US" altLang="en-US" sz="1800" b="0" dirty="0">
                <a:solidFill>
                  <a:schemeClr val="tx1"/>
                </a:solidFill>
              </a:rPr>
              <a:t>VC - to email members to verify affiliations.</a:t>
            </a:r>
          </a:p>
          <a:p>
            <a:pPr marL="571500" lvl="1" indent="-171450">
              <a:buClrTx/>
              <a:buFont typeface="Arial" panose="020B0604020202020204" pitchFamily="34" charset="0"/>
              <a:buChar char="•"/>
            </a:pPr>
            <a:r>
              <a:rPr lang="en-US" altLang="en-US" sz="1600" dirty="0">
                <a:solidFill>
                  <a:schemeClr val="tx1"/>
                </a:solidFill>
              </a:rPr>
              <a:t>Plan is in July electronic plenary announcement / call-in info, to ask all .18 members to check their affiliation in the voters list off the 802.18 web site and confirm their affiliation.  </a:t>
            </a:r>
            <a:r>
              <a:rPr lang="en-US" sz="1600" dirty="0">
                <a:solidFill>
                  <a:schemeClr val="tx1"/>
                </a:solidFill>
              </a:rPr>
              <a:t>If an update is needed, then inform the 802.18 VC by sending an email directly to him at </a:t>
            </a:r>
            <a:r>
              <a:rPr lang="en-US" sz="16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stuart@ok-brit.com</a:t>
            </a:r>
            <a:r>
              <a:rPr lang="en-US"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hlinkClick r:id="rId4"/>
              </a:rPr>
              <a:t>https://www.ieee802.org/18/RRTAG_Voters.pdf</a:t>
            </a:r>
            <a:endParaRPr lang="en-US" altLang="en-US" sz="1600" dirty="0">
              <a:solidFill>
                <a:schemeClr val="tx1"/>
              </a:solidFill>
            </a:endParaRPr>
          </a:p>
          <a:p>
            <a:pPr lvl="1">
              <a:buClrTx/>
              <a:buFont typeface="Arial" panose="020B0604020202020204" pitchFamily="34" charset="0"/>
              <a:buChar char="•"/>
            </a:pPr>
            <a:r>
              <a:rPr lang="en-US" altLang="en-US" sz="1600" dirty="0">
                <a:solidFill>
                  <a:schemeClr val="tx1"/>
                </a:solidFill>
              </a:rPr>
              <a:t>You may want to be sure your </a:t>
            </a:r>
            <a:r>
              <a:rPr lang="en-US" altLang="en-US" sz="1600" dirty="0" err="1">
                <a:solidFill>
                  <a:schemeClr val="tx1"/>
                </a:solidFill>
              </a:rPr>
              <a:t>myProject</a:t>
            </a:r>
            <a:r>
              <a:rPr lang="en-US" altLang="en-US" sz="1600" dirty="0">
                <a:solidFill>
                  <a:schemeClr val="tx1"/>
                </a:solidFill>
              </a:rPr>
              <a:t> is up to date also: </a:t>
            </a:r>
            <a:r>
              <a:rPr lang="en-US" altLang="en-US" sz="1600" dirty="0">
                <a:solidFill>
                  <a:schemeClr val="tx1"/>
                </a:solidFill>
                <a:hlinkClick r:id="rId4"/>
              </a:rPr>
              <a:t>https://development.standards.ieee.org/myproject-web/public/view.html#landing</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8862696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3641883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770440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1542304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4518295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97360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18670988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389037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call #73b, 23Feb21-07Jun21, correspondence </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a:spcBef>
                <a:spcPts val="0"/>
              </a:spcBef>
              <a:buFont typeface="Arial" panose="020B0604020202020204" pitchFamily="34" charset="0"/>
              <a:buChar char="•"/>
            </a:pPr>
            <a:r>
              <a:rPr lang="de-DE" sz="1200" b="1" i="0" dirty="0">
                <a:solidFill>
                  <a:srgbClr val="4D5156"/>
                </a:solidFill>
                <a:effectLst/>
              </a:rPr>
              <a:t> </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5"/>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endParaRPr lang="en-US" altLang="en-US" sz="1200" b="0" dirty="0">
              <a:hlinkClick r:id="rId6"/>
            </a:endParaRPr>
          </a:p>
          <a:p>
            <a:r>
              <a:rPr lang="en-US" altLang="en-US" sz="1200" b="0" dirty="0">
                <a:hlinkClick r:id="rId6"/>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8"/>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9"/>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0"/>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1"/>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2"/>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3"/>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16"/>
              </a:rPr>
              <a:t>Butscheidt </a:t>
            </a:r>
            <a:r>
              <a:rPr lang="en-US" sz="1200" kern="1200" dirty="0" err="1">
                <a:solidFill>
                  <a:srgbClr val="000000"/>
                </a:solidFill>
                <a:effectLst/>
                <a:latin typeface="Times New Roman" pitchFamily="16" charset="0"/>
                <a:ea typeface="+mn-ea"/>
                <a:cs typeface="+mn-cs"/>
                <a:hlinkClick r:id="rId16"/>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Marshall </a:t>
            </a:r>
            <a:r>
              <a:rPr lang="en-US" sz="1200" kern="1200" dirty="0" err="1">
                <a:solidFill>
                  <a:srgbClr val="000000"/>
                </a:solidFill>
                <a:effectLst/>
                <a:latin typeface="Times New Roman" pitchFamily="16" charset="0"/>
                <a:ea typeface="+mn-ea"/>
                <a:cs typeface="+mn-cs"/>
                <a:hlinkClick r:id="rId18"/>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9"/>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0"/>
              </a:rPr>
              <a:t>Mouquet </a:t>
            </a:r>
            <a:r>
              <a:rPr lang="en-US" sz="1200" kern="1200" dirty="0" err="1">
                <a:solidFill>
                  <a:srgbClr val="000000"/>
                </a:solidFill>
                <a:effectLst/>
                <a:latin typeface="Times New Roman" pitchFamily="16" charset="0"/>
                <a:ea typeface="+mn-ea"/>
                <a:cs typeface="+mn-cs"/>
                <a:hlinkClick r:id="rId20"/>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1"/>
              </a:rPr>
              <a:t>Vietti</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2"/>
              </a:rPr>
              <a:t>Pagnozzi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14"/>
              </a:rPr>
              <a:t>Minaev</a:t>
            </a:r>
            <a:r>
              <a:rPr lang="en-US" sz="1200" kern="1200" dirty="0">
                <a:solidFill>
                  <a:srgbClr val="000000"/>
                </a:solidFill>
                <a:effectLst/>
                <a:latin typeface="Times New Roman" pitchFamily="16" charset="0"/>
                <a:ea typeface="+mn-ea"/>
                <a:cs typeface="+mn-cs"/>
                <a:hlinkClick r:id="rId14"/>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3"/>
              </a:rPr>
              <a:t>Forina</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r>
              <a:rPr lang="en-US" sz="1200" kern="1200" dirty="0" err="1">
                <a:solidFill>
                  <a:srgbClr val="000000"/>
                </a:solidFill>
                <a:effectLst/>
                <a:latin typeface="Times New Roman" pitchFamily="16" charset="0"/>
                <a:ea typeface="+mn-ea"/>
                <a:cs typeface="+mn-cs"/>
                <a:hlinkClick r:id="rId24"/>
              </a:rPr>
              <a:t>Schmidt</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Chiara </a:t>
            </a:r>
            <a:r>
              <a:rPr lang="en-US" sz="1200" kern="1200" dirty="0" err="1">
                <a:solidFill>
                  <a:srgbClr val="000000"/>
                </a:solidFill>
                <a:effectLst/>
                <a:latin typeface="Times New Roman" pitchFamily="16" charset="0"/>
                <a:ea typeface="+mn-ea"/>
                <a:cs typeface="+mn-cs"/>
                <a:hlinkClick r:id="rId27"/>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TELECOM</a:t>
            </a:r>
            <a:r>
              <a:rPr lang="en-US" sz="1200" kern="1200" dirty="0">
                <a:solidFill>
                  <a:srgbClr val="000000"/>
                </a:solidFill>
                <a:effectLst/>
                <a:latin typeface="Times New Roman" pitchFamily="16" charset="0"/>
                <a:ea typeface="+mn-ea"/>
                <a:cs typeface="+mn-cs"/>
                <a:hlinkClick r:id="rId28"/>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9"/>
              </a:rPr>
              <a:t>Blue </a:t>
            </a:r>
            <a:r>
              <a:rPr lang="en-US" sz="1200" kern="1200" dirty="0" err="1">
                <a:solidFill>
                  <a:srgbClr val="000000"/>
                </a:solidFill>
                <a:effectLst/>
                <a:latin typeface="Times New Roman" pitchFamily="16" charset="0"/>
                <a:ea typeface="+mn-ea"/>
                <a:cs typeface="+mn-cs"/>
                <a:hlinkClick r:id="rId29"/>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0"/>
              </a:rPr>
              <a:t>Microsoft</a:t>
            </a:r>
            <a:r>
              <a:rPr lang="en-US" sz="1200" kern="1200" dirty="0">
                <a:solidFill>
                  <a:srgbClr val="000000"/>
                </a:solidFill>
                <a:effectLst/>
                <a:latin typeface="Times New Roman" pitchFamily="16" charset="0"/>
                <a:ea typeface="+mn-ea"/>
                <a:cs typeface="+mn-cs"/>
                <a:hlinkClick r:id="rId30"/>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hlinkClick r:id="rId7"/>
            </a:endParaRPr>
          </a:p>
          <a:p>
            <a:endParaRPr lang="en-US" sz="1200" kern="1200" dirty="0">
              <a:solidFill>
                <a:srgbClr val="000000"/>
              </a:solidFill>
              <a:effectLst/>
              <a:latin typeface="Times New Roman" pitchFamily="16" charset="0"/>
              <a:ea typeface="+mn-ea"/>
              <a:cs typeface="+mn-cs"/>
              <a:hlinkClick r:id="rId7"/>
            </a:endParaRPr>
          </a:p>
          <a:p>
            <a:r>
              <a:rPr lang="en-US" sz="1200" kern="1200" dirty="0">
                <a:solidFill>
                  <a:srgbClr val="000000"/>
                </a:solidFill>
                <a:effectLst/>
                <a:latin typeface="Times New Roman" pitchFamily="16" charset="0"/>
                <a:ea typeface="+mn-ea"/>
                <a:cs typeface="+mn-cs"/>
                <a:hlinkClick r:id="rId7"/>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7"/>
            </a:endParaRPr>
          </a:p>
          <a:p>
            <a:r>
              <a:rPr lang="en-US" sz="1200" kern="1200" dirty="0" err="1">
                <a:solidFill>
                  <a:srgbClr val="000000"/>
                </a:solidFill>
                <a:effectLst/>
                <a:latin typeface="Times New Roman" pitchFamily="16" charset="0"/>
                <a:ea typeface="+mn-ea"/>
                <a:cs typeface="+mn-cs"/>
                <a:hlinkClick r:id="rId7"/>
              </a:rPr>
              <a:t>Vangeel</a:t>
            </a:r>
            <a:r>
              <a:rPr lang="en-US" sz="1200" kern="1200" dirty="0">
                <a:solidFill>
                  <a:srgbClr val="000000"/>
                </a:solidFill>
                <a:effectLst/>
                <a:latin typeface="Times New Roman" pitchFamily="16" charset="0"/>
                <a:ea typeface="+mn-ea"/>
                <a:cs typeface="+mn-cs"/>
                <a:hlinkClick r:id="rId7"/>
              </a:rPr>
              <a:t> </a:t>
            </a:r>
            <a:r>
              <a:rPr lang="en-US" sz="1200" kern="1200" dirty="0" err="1">
                <a:solidFill>
                  <a:srgbClr val="000000"/>
                </a:solidFill>
                <a:effectLst/>
                <a:latin typeface="Times New Roman" pitchFamily="16" charset="0"/>
                <a:ea typeface="+mn-ea"/>
                <a:cs typeface="+mn-cs"/>
                <a:hlinkClick r:id="rId7"/>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1"/>
              </a:rPr>
              <a:t>Cisco</a:t>
            </a:r>
            <a:r>
              <a:rPr lang="en-US" sz="1200" kern="1200" dirty="0">
                <a:solidFill>
                  <a:srgbClr val="000000"/>
                </a:solidFill>
                <a:effectLst/>
                <a:latin typeface="Times New Roman" pitchFamily="16" charset="0"/>
                <a:ea typeface="+mn-ea"/>
                <a:cs typeface="+mn-cs"/>
                <a:hlinkClick r:id="rId31"/>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Prats </a:t>
            </a:r>
            <a:r>
              <a:rPr lang="en-US" sz="1200" kern="1200" dirty="0" err="1">
                <a:solidFill>
                  <a:srgbClr val="000000"/>
                </a:solidFill>
                <a:effectLst/>
                <a:latin typeface="Times New Roman" pitchFamily="16" charset="0"/>
                <a:ea typeface="+mn-ea"/>
                <a:cs typeface="+mn-cs"/>
                <a:hlinkClick r:id="rId32"/>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5"/>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5"/>
              </a:rPr>
              <a:t>Mahler </a:t>
            </a:r>
            <a:r>
              <a:rPr lang="en-US" sz="1200" kern="1200" dirty="0" err="1">
                <a:solidFill>
                  <a:srgbClr val="000000"/>
                </a:solidFill>
                <a:effectLst/>
                <a:latin typeface="Times New Roman" pitchFamily="16" charset="0"/>
                <a:ea typeface="+mn-ea"/>
                <a:cs typeface="+mn-cs"/>
                <a:hlinkClick r:id="rId25"/>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6"/>
              </a:rPr>
              <a:t>ROBERT</a:t>
            </a:r>
            <a:r>
              <a:rPr lang="en-US" sz="1200" kern="1200" dirty="0">
                <a:solidFill>
                  <a:srgbClr val="000000"/>
                </a:solidFill>
                <a:effectLst/>
                <a:latin typeface="Times New Roman" pitchFamily="16" charset="0"/>
                <a:ea typeface="+mn-ea"/>
                <a:cs typeface="+mn-cs"/>
                <a:hlinkClick r:id="rId26"/>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Harrington </a:t>
            </a:r>
            <a:r>
              <a:rPr lang="en-US" sz="1200" kern="1200" dirty="0" err="1">
                <a:solidFill>
                  <a:srgbClr val="000000"/>
                </a:solidFill>
                <a:effectLst/>
                <a:latin typeface="Times New Roman" pitchFamily="16" charset="0"/>
                <a:ea typeface="+mn-ea"/>
                <a:cs typeface="+mn-cs"/>
                <a:hlinkClick r:id="rId33"/>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4"/>
              </a:rPr>
              <a:t>UWB</a:t>
            </a:r>
            <a:r>
              <a:rPr lang="en-US" sz="1200" kern="1200" dirty="0">
                <a:solidFill>
                  <a:srgbClr val="000000"/>
                </a:solidFill>
                <a:effectLst/>
                <a:latin typeface="Times New Roman" pitchFamily="16" charset="0"/>
                <a:ea typeface="+mn-ea"/>
                <a:cs typeface="+mn-cs"/>
                <a:hlinkClick r:id="rId34"/>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5"/>
              </a:rPr>
              <a:t>Neirynck</a:t>
            </a:r>
            <a:r>
              <a:rPr lang="en-US" sz="1200" kern="1200" dirty="0">
                <a:solidFill>
                  <a:srgbClr val="000000"/>
                </a:solidFill>
                <a:effectLst/>
                <a:latin typeface="Times New Roman" pitchFamily="16" charset="0"/>
                <a:ea typeface="+mn-ea"/>
                <a:cs typeface="+mn-cs"/>
                <a:hlinkClick r:id="rId35"/>
              </a:rPr>
              <a:t> </a:t>
            </a:r>
            <a:r>
              <a:rPr lang="en-US" sz="1200" kern="1200" dirty="0" err="1">
                <a:solidFill>
                  <a:srgbClr val="000000"/>
                </a:solidFill>
                <a:effectLst/>
                <a:latin typeface="Times New Roman" pitchFamily="16" charset="0"/>
                <a:ea typeface="+mn-ea"/>
                <a:cs typeface="+mn-cs"/>
                <a:hlinkClick r:id="rId35"/>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6"/>
              </a:rPr>
              <a:t>DecaWave</a:t>
            </a:r>
            <a:r>
              <a:rPr lang="en-US" sz="1200" kern="1200" dirty="0">
                <a:solidFill>
                  <a:srgbClr val="000000"/>
                </a:solidFill>
                <a:effectLst/>
                <a:latin typeface="Times New Roman" pitchFamily="16" charset="0"/>
                <a:ea typeface="+mn-ea"/>
                <a:cs typeface="+mn-cs"/>
                <a:hlinkClick r:id="rId36"/>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4"/>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5"/>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7"/>
              </a:rPr>
              <a:t>Johansson </a:t>
            </a:r>
            <a:r>
              <a:rPr lang="en-US" sz="1200" kern="1200" dirty="0" err="1">
                <a:solidFill>
                  <a:srgbClr val="000000"/>
                </a:solidFill>
                <a:effectLst/>
                <a:latin typeface="Times New Roman" pitchFamily="16" charset="0"/>
                <a:ea typeface="+mn-ea"/>
                <a:cs typeface="+mn-cs"/>
                <a:hlinkClick r:id="rId37"/>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8"/>
              </a:rPr>
              <a:t>Kapsch</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TrafficCom</a:t>
            </a:r>
            <a:r>
              <a:rPr lang="en-US" sz="1200" kern="1200" dirty="0">
                <a:solidFill>
                  <a:srgbClr val="000000"/>
                </a:solidFill>
                <a:effectLst/>
                <a:latin typeface="Times New Roman" pitchFamily="16" charset="0"/>
                <a:ea typeface="+mn-ea"/>
                <a:cs typeface="+mn-cs"/>
                <a:hlinkClick r:id="rId38"/>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9"/>
              </a:rPr>
              <a:t>Lorelli</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5"/>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184715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0">
              <a:spcBef>
                <a:spcPts val="0"/>
              </a:spcBef>
              <a:buFont typeface="Arial" panose="020B0604020202020204" pitchFamily="34" charset="0"/>
              <a:buChar char="•"/>
            </a:pPr>
            <a:r>
              <a:rPr lang="en-US" sz="1600" dirty="0">
                <a:solidFill>
                  <a:schemeClr val="tx1"/>
                </a:solidFill>
              </a:rPr>
              <a:t>FM57:</a:t>
            </a:r>
          </a:p>
          <a:p>
            <a:pPr lvl="0">
              <a:spcBef>
                <a:spcPts val="0"/>
              </a:spcBef>
              <a:buFont typeface="Arial" panose="020B0604020202020204" pitchFamily="34" charset="0"/>
              <a:buChar char="•"/>
            </a:pPr>
            <a:r>
              <a:rPr lang="en-US" sz="1600" dirty="0">
                <a:solidFill>
                  <a:schemeClr val="tx1"/>
                </a:solidFill>
              </a:rPr>
              <a:t>13may: These are not public yet. </a:t>
            </a:r>
          </a:p>
          <a:p>
            <a:pPr lvl="0">
              <a:spcBef>
                <a:spcPts val="0"/>
              </a:spcBef>
              <a:buFont typeface="Arial" panose="020B0604020202020204" pitchFamily="34" charset="0"/>
              <a:buChar char="•"/>
            </a:pPr>
            <a:r>
              <a:rPr lang="en-US" sz="1600" b="0" i="0" dirty="0">
                <a:solidFill>
                  <a:schemeClr val="tx1"/>
                </a:solidFill>
                <a:effectLst/>
              </a:rPr>
              <a:t>TEMP005R1 Table of resolution of comments from public consultation on draft revision of ECC Decision (04)08</a:t>
            </a:r>
            <a:endParaRPr lang="en-US" sz="1600" dirty="0">
              <a:solidFill>
                <a:schemeClr val="tx1"/>
              </a:solidFill>
            </a:endParaRPr>
          </a:p>
          <a:p>
            <a:pPr lvl="0">
              <a:spcBef>
                <a:spcPts val="0"/>
              </a:spcBef>
              <a:buFont typeface="Arial" panose="020B0604020202020204" pitchFamily="34" charset="0"/>
              <a:buChar char="•"/>
            </a:pPr>
            <a:r>
              <a:rPr lang="en-US" sz="1600" b="0" i="0" dirty="0">
                <a:solidFill>
                  <a:schemeClr val="tx1"/>
                </a:solidFill>
                <a:effectLst/>
              </a:rPr>
              <a:t>TEMP004 draft ECC Report for National Measures WAS-RLAN 5725 - 5850 MHz [end Wednesday with track changes]</a:t>
            </a:r>
          </a:p>
          <a:p>
            <a:pPr lvl="1">
              <a:spcBef>
                <a:spcPts val="0"/>
              </a:spcBef>
              <a:buFont typeface="Arial" panose="020B0604020202020204" pitchFamily="34" charset="0"/>
              <a:buChar char="•"/>
            </a:pPr>
            <a:r>
              <a:rPr lang="en-US" dirty="0">
                <a:solidFill>
                  <a:schemeClr val="tx1"/>
                </a:solidFill>
              </a:rPr>
              <a:t>This may require another meeting (#16) , could not get to a compromise, so will move up to WGFM in a week. </a:t>
            </a:r>
          </a:p>
          <a:p>
            <a:pPr lvl="1">
              <a:spcBef>
                <a:spcPts val="0"/>
              </a:spcBef>
              <a:buFont typeface="Arial" panose="020B0604020202020204" pitchFamily="34" charset="0"/>
              <a:buChar char="•"/>
            </a:pPr>
            <a:r>
              <a:rPr lang="en-US" b="0" i="0" dirty="0">
                <a:solidFill>
                  <a:schemeClr val="tx1"/>
                </a:solidFill>
                <a:effectLst/>
              </a:rPr>
              <a:t>Phrases in public consultation</a:t>
            </a:r>
            <a:r>
              <a:rPr lang="en-US" dirty="0">
                <a:solidFill>
                  <a:schemeClr val="tx1"/>
                </a:solidFill>
              </a:rPr>
              <a:t>, some wanted to change to these and others did not noy and let original stand.</a:t>
            </a:r>
            <a:endParaRPr lang="en-US" b="0" i="0" dirty="0">
              <a:solidFill>
                <a:schemeClr val="tx1"/>
              </a:solidFill>
              <a:effectLst/>
            </a:endParaRPr>
          </a:p>
          <a:p>
            <a:pPr lvl="1">
              <a:spcBef>
                <a:spcPts val="0"/>
              </a:spcBef>
              <a:buFont typeface="Arial" panose="020B0604020202020204" pitchFamily="34" charset="0"/>
              <a:buChar char="•"/>
            </a:pPr>
            <a:r>
              <a:rPr lang="en-US" i="0" dirty="0">
                <a:solidFill>
                  <a:schemeClr val="tx1"/>
                </a:solidFill>
                <a:effectLst/>
              </a:rPr>
              <a:t>Remember FM groups do not do studies, that is for SE groups and to ETSI; this came up in the country determination discussion………..</a:t>
            </a:r>
          </a:p>
          <a:p>
            <a:pPr>
              <a:spcBef>
                <a:spcPts val="0"/>
              </a:spcBef>
              <a:spcAft>
                <a:spcPts val="0"/>
              </a:spcAft>
              <a:buFont typeface="Arial" panose="020B0604020202020204" pitchFamily="34" charset="0"/>
              <a:buChar char="•"/>
            </a:pPr>
            <a:endParaRPr lang="en-US" sz="1200" dirty="0">
              <a:solidFill>
                <a:schemeClr val="tx1"/>
              </a:solidFill>
            </a:endParaRPr>
          </a:p>
          <a:p>
            <a:pPr>
              <a:spcBef>
                <a:spcPts val="0"/>
              </a:spcBef>
              <a:spcAft>
                <a:spcPts val="0"/>
              </a:spcAft>
              <a:buFont typeface="Arial" panose="020B0604020202020204" pitchFamily="34" charset="0"/>
              <a:buChar cha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4"/>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4"/>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5"/>
            </a:endParaRPr>
          </a:p>
          <a:p>
            <a:endParaRPr lang="fr-FR" sz="1200" b="0" i="0" u="none" strike="noStrike" kern="1200" dirty="0">
              <a:solidFill>
                <a:srgbClr val="000000"/>
              </a:solidFill>
              <a:effectLst/>
              <a:latin typeface="Times New Roman" pitchFamily="16" charset="0"/>
              <a:ea typeface="+mn-ea"/>
              <a:cs typeface="+mn-cs"/>
              <a:hlinkClick r:id="rId5"/>
            </a:endParaRPr>
          </a:p>
          <a:p>
            <a:r>
              <a:rPr lang="en-US" sz="1200" dirty="0">
                <a:solidFill>
                  <a:schemeClr val="tx1"/>
                </a:solidFill>
              </a:rPr>
              <a:t>CEPT–ECC  </a:t>
            </a:r>
            <a:r>
              <a:rPr lang="en-US" sz="1200" b="0" dirty="0">
                <a:solidFill>
                  <a:schemeClr val="tx1"/>
                </a:solidFill>
                <a:hlinkClick r:id="rId6"/>
              </a:rPr>
              <a:t>&lt;SE24&gt;</a:t>
            </a:r>
            <a:r>
              <a:rPr lang="en-US" sz="1200" b="0" dirty="0">
                <a:solidFill>
                  <a:schemeClr val="tx1"/>
                </a:solidFill>
              </a:rPr>
              <a:t>   </a:t>
            </a:r>
            <a:r>
              <a:rPr lang="fr-FR" sz="1200" b="0" i="0" u="none" strike="noStrike" kern="1200" dirty="0">
                <a:solidFill>
                  <a:srgbClr val="000000"/>
                </a:solidFill>
                <a:effectLst/>
                <a:latin typeface="Times New Roman" pitchFamily="16" charset="0"/>
                <a:ea typeface="+mn-ea"/>
                <a:cs typeface="+mn-cs"/>
                <a:hlinkClick r:id="rId5"/>
              </a:rPr>
              <a:t>SE 24 - Short Range </a:t>
            </a:r>
            <a:r>
              <a:rPr lang="fr-FR" sz="1200" b="0" i="0" u="none" strike="noStrike" kern="1200" dirty="0" err="1">
                <a:solidFill>
                  <a:srgbClr val="000000"/>
                </a:solidFill>
                <a:effectLst/>
                <a:latin typeface="Times New Roman" pitchFamily="16" charset="0"/>
                <a:ea typeface="+mn-ea"/>
                <a:cs typeface="+mn-cs"/>
                <a:hlinkClick r:id="rId5"/>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654192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r>
              <a:rPr lang="en-US" dirty="0"/>
              <a:t>http://www.ift.org.mx/industria/consultas-publicas/consulta-publica-sobre-el-anteproyecto-de-acuerdo-mediante-el-cual-el-pleno-del-instituto-federal-de-9</a:t>
            </a:r>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3"/>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endParaRPr lang="en-US" sz="12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4" action="ppaction://hlinksldjump"/>
              </a:rPr>
              <a:t>see back up slides later</a:t>
            </a:r>
            <a:r>
              <a:rPr lang="en-US" sz="1050" dirty="0">
                <a:solidFill>
                  <a:schemeClr val="tx1"/>
                </a:solidFill>
                <a:hlinkClick r:id="rId4" action="ppaction://hlinksldjump"/>
              </a:rPr>
              <a:t>. </a:t>
            </a:r>
            <a:endParaRPr lang="en-US" sz="100" dirty="0"/>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5"/>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6"/>
              </a:rPr>
              <a:t>https://www.itu.int/dms_pub/itu-r/oth/0c/0a/R0C0A00000D0041PDFE.pdf</a:t>
            </a:r>
            <a:endParaRPr lang="en-US" sz="1200" dirty="0"/>
          </a:p>
          <a:p>
            <a:pPr lvl="1">
              <a:spcBef>
                <a:spcPts val="0"/>
              </a:spcBef>
              <a:buFont typeface="Arial" panose="020B0604020202020204" pitchFamily="34" charset="0"/>
              <a:buChar char="•"/>
            </a:pPr>
            <a:r>
              <a:rPr lang="en-US" sz="1200" dirty="0">
                <a:solidFill>
                  <a:srgbClr val="00B0F0"/>
                </a:solidFill>
                <a:hlinkClick r:id="rId3"/>
              </a:rPr>
              <a:t>https://mentor.ieee.org/802.18/dcn/20/18-20-0107-00-0000-res-811-wrc-19-wrc-23-agenda-items.docx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p>
          <a:p>
            <a:pPr lvl="1">
              <a:spcBef>
                <a:spcPts val="0"/>
              </a:spcBef>
              <a:buFont typeface="Arial" panose="020B0604020202020204" pitchFamily="34" charset="0"/>
              <a:buChar char="•"/>
            </a:pPr>
            <a:r>
              <a:rPr lang="en-US" sz="1200" dirty="0">
                <a:solidFill>
                  <a:srgbClr val="00B0F0"/>
                </a:solidFill>
              </a:rPr>
              <a:t>Learned some WRC-19 items are being carried over to WRC-23, </a:t>
            </a:r>
            <a:r>
              <a:rPr lang="en-US" sz="1200" dirty="0">
                <a:solidFill>
                  <a:schemeClr val="tx1"/>
                </a:solidFill>
              </a:rPr>
              <a:t>we should review those also. </a:t>
            </a:r>
          </a:p>
          <a:p>
            <a:pPr lvl="2">
              <a:spcBef>
                <a:spcPts val="0"/>
              </a:spcBef>
              <a:buFont typeface="Arial" panose="020B0604020202020204" pitchFamily="34" charset="0"/>
              <a:buChar char="•"/>
            </a:pPr>
            <a:r>
              <a:rPr lang="en-US" sz="1200" b="0" dirty="0">
                <a:solidFill>
                  <a:schemeClr val="tx1"/>
                </a:solidFill>
              </a:rPr>
              <a:t>1.11, </a:t>
            </a:r>
            <a:r>
              <a:rPr lang="en-US" sz="1200" b="1" u="sng" dirty="0">
                <a:solidFill>
                  <a:schemeClr val="tx1"/>
                </a:solidFill>
              </a:rPr>
              <a:t>1.12 (ITS-5.9GHz),</a:t>
            </a:r>
            <a:r>
              <a:rPr lang="en-US" sz="1200" b="0" dirty="0">
                <a:solidFill>
                  <a:schemeClr val="tx1"/>
                </a:solidFill>
              </a:rPr>
              <a:t> 1.13 from WRC-19 were not acted upon and should be brought forward. </a:t>
            </a:r>
          </a:p>
          <a:p>
            <a:pPr>
              <a:spcBef>
                <a:spcPts val="0"/>
              </a:spcBef>
              <a:buFont typeface="Arial" panose="020B0604020202020204" pitchFamily="34" charset="0"/>
              <a:buChar char="•"/>
            </a:pPr>
            <a:r>
              <a:rPr lang="en-US" sz="1200" b="1" dirty="0">
                <a:solidFill>
                  <a:schemeClr val="tx1"/>
                </a:solidFill>
              </a:rPr>
              <a:t>	</a:t>
            </a:r>
            <a:r>
              <a:rPr lang="en-US" sz="1200" b="0" dirty="0">
                <a:solidFill>
                  <a:schemeClr val="tx1"/>
                </a:solidFill>
              </a:rPr>
              <a:t> </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82110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493427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03jun21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03jun21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03jun21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802.18-21/0065r00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442&amp;SubTB=442"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286&amp;SubTB=28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hyperlink" Target="https://cept.org/ecc/groups/ecc/client/introduction/" TargetMode="External"/><Relationship Id="rId7" Type="http://schemas.openxmlformats.org/officeDocument/2006/relationships/hyperlink" Target="https://cept.org/ecc/groups/ecc/wg-fm/fm-57/client/introduction/"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se/se-45/client/introduction/" TargetMode="External"/><Relationship Id="rId4" Type="http://schemas.openxmlformats.org/officeDocument/2006/relationships/hyperlink" Target="https://cept.org/ecc/groups/ecc/wg-se/client/introduction/"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8/dcn/21/18-21-0039-00-0000-ieee-802-viewpoints-on-wrc-23-agenda-items.ppt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groups.wirelessinnovation.org/wg/6GHz-MSG-WS1/document/16060" TargetMode="External"/><Relationship Id="rId5" Type="http://schemas.openxmlformats.org/officeDocument/2006/relationships/hyperlink" Target="https://groups.wirelessinnovation.org/wg/6GHz-MSG-WS1/document/16057" TargetMode="External"/><Relationship Id="rId4" Type="http://schemas.openxmlformats.org/officeDocument/2006/relationships/hyperlink" Target="https://groups.wirelessinnovation.org/wg/6MSG/dashboard"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8/dcn/21/18-21-0036-05-0000-frequency-table-template.xls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1/18-21-0064-00-0000-frequency-table-input-802-11-phys.xls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cisco.com/c/en/us/solutions/executive-perspectives/annual-internet-report/air-highlights.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s://www.imf.org/en/Publications/WEO/Issues/2020/09/30/world-economic-outlook-october-2020" TargetMode="External"/><Relationship Id="rId4" Type="http://schemas.openxmlformats.org/officeDocument/2006/relationships/hyperlink" Target="https://www.imf.org/~/media/Files/Publications/WEO/2020/October/English/data/WEOOctober-2020Ch2.ashx?la=en"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hyperlink" Target="https://mentor.ieee.org/802.18/dcn/16/18-16-0038-17-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3" Type="http://schemas.openxmlformats.org/officeDocument/2006/relationships/hyperlink" Target="mailto:apetrick@ieee.org" TargetMode="External"/><Relationship Id="rId7" Type="http://schemas.openxmlformats.org/officeDocument/2006/relationships/hyperlink" Target="https://standards.ieee.org/faqs/copyrights/index.html#1" TargetMode="External"/><Relationship Id="rId12" Type="http://schemas.openxmlformats.org/officeDocument/2006/relationships/image" Target="../media/image3.wmf"/><Relationship Id="rId2" Type="http://schemas.openxmlformats.org/officeDocument/2006/relationships/hyperlink" Target="mailto:stuart@ok-brit.com" TargetMode="External"/><Relationship Id="rId1" Type="http://schemas.openxmlformats.org/officeDocument/2006/relationships/slideLayout" Target="../slideLayouts/slideLayout1.xml"/><Relationship Id="rId6" Type="http://schemas.openxmlformats.org/officeDocument/2006/relationships/hyperlink" Target="http://www.ieee802.org/devdocs.shtml" TargetMode="External"/><Relationship Id="rId11" Type="http://schemas.openxmlformats.org/officeDocument/2006/relationships/oleObject" Target="../embeddings/oleObject3.bin"/><Relationship Id="rId5" Type="http://schemas.openxmlformats.org/officeDocument/2006/relationships/hyperlink" Target="http://standards.ieee.org/resources/antitrust-guidelines.pdf" TargetMode="External"/><Relationship Id="rId10" Type="http://schemas.openxmlformats.org/officeDocument/2006/relationships/image" Target="../media/image2.wmf"/><Relationship Id="rId4" Type="http://schemas.openxmlformats.org/officeDocument/2006/relationships/hyperlink" Target="http://standards.ieee.org/faqs/affiliationFAQ.html" TargetMode="External"/><Relationship Id="rId9"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2314140.ieeesa@lync.webex.com" TargetMode="External"/><Relationship Id="rId3" Type="http://schemas.openxmlformats.org/officeDocument/2006/relationships/hyperlink" Target="https://ieeesa.webex.com/ieeesa/j.php?MTID=m755ab94a63535e46bf04429654757914" TargetMode="External"/><Relationship Id="rId7" Type="http://schemas.openxmlformats.org/officeDocument/2006/relationships/hyperlink" Target="file:///C:\Users\jholcomb\OneDrive%20-%20Itron\Documents\2standards\+stuff_stds\%20sip:1292314140@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3d28595b0e49e809e299f132f481bf8f__;!!F7jv3iA!n6P6_hputRq0MzCvXMLH53IyiAf16OKrEl3FEqSBAi-x9I80kvMycRYbGHzzmDRrVw$" TargetMode="External"/><Relationship Id="rId5" Type="http://schemas.openxmlformats.org/officeDocument/2006/relationships/hyperlink" Target="tel:%2B1-213-306-3065,,*01*1292314140%23%23*01*" TargetMode="External"/><Relationship Id="rId4" Type="http://schemas.openxmlformats.org/officeDocument/2006/relationships/hyperlink" Target="tel:%2B1-646-992-2010,,*01*1292314140%23%23*01*" TargetMode="External"/><Relationship Id="rId9" Type="http://schemas.openxmlformats.org/officeDocument/2006/relationships/hyperlink" Target="https://urldefense.com/v3/__https:/help.webex.com__;!!F7jv3iA!n6P6_hputRq0MzCvXMLH53IyiAf16OKrEl3FEqSBAi-x9I80kvMycRYbGHwWmifpAw$"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file:///C:\Users\jholcomb\OneDrive%20-%20Itron\Documents\2standards\+stuff_stds\%20sip:1293066020.ieeesa@lync.webex.com" TargetMode="External"/><Relationship Id="rId3" Type="http://schemas.openxmlformats.org/officeDocument/2006/relationships/hyperlink" Target="https://ieeesa.webex.com/ieeesa/j.php?MTID=m7c3f1ed3861a4ebdd693d17d47519a82" TargetMode="External"/><Relationship Id="rId7" Type="http://schemas.openxmlformats.org/officeDocument/2006/relationships/hyperlink" Target="file:///C:\Users\jholcomb\OneDrive%20-%20Itron\Documents\2standards\+stuff_stds\%20sip:1293066020@ieeesa.webex.com"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92206683b0eae3403acea1c470783093__;!!F7jv3iA!klDD3bz4X3oXWPM0PYZAYe20lTkdJQmQcBtBnHbitN-ABnkDBFhDfYXtEaURwkfVjA$" TargetMode="External"/><Relationship Id="rId5" Type="http://schemas.openxmlformats.org/officeDocument/2006/relationships/hyperlink" Target="tel:%2B1-213-306-3065,,*01*1293066020%23%23*01*" TargetMode="External"/><Relationship Id="rId4" Type="http://schemas.openxmlformats.org/officeDocument/2006/relationships/hyperlink" Target="tel:%2B1-646-992-2010,,*01*1293066020%23%23*01*" TargetMode="External"/><Relationship Id="rId9" Type="http://schemas.openxmlformats.org/officeDocument/2006/relationships/hyperlink" Target="https://urldefense.com/v3/__https:/help.webex.com__;!!F7jv3iA!klDD3bz4X3oXWPM0PYZAYe20lTkdJQmQcBtBnHbitN-ABnkDBFhDfYXtEaWxy4B5yA$"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20/ec-20-0245-00-00EC-frequency-tables-of-ieee-802-wireless-standards.pptx"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21.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063-00-0000-minutes-27may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cvent.me/D5LYL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21766" y="322262"/>
            <a:ext cx="2303451" cy="273050"/>
          </a:xfrm>
        </p:spPr>
        <p:txBody>
          <a:bodyPr/>
          <a:lstStyle/>
          <a:p>
            <a:r>
              <a:rPr lang="en-US"/>
              <a:t>03jun21</a:t>
            </a:r>
            <a:endParaRPr lang="en-GB" dirty="0"/>
          </a:p>
        </p:txBody>
      </p:sp>
      <p:sp>
        <p:nvSpPr>
          <p:cNvPr id="7" name="Footer Placeholder 4"/>
          <p:cNvSpPr>
            <a:spLocks noGrp="1"/>
          </p:cNvSpPr>
          <p:nvPr>
            <p:ph type="ftr" idx="14"/>
          </p:nvPr>
        </p:nvSpPr>
        <p:spPr>
          <a:xfrm>
            <a:off x="8380499" y="6476207"/>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2128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03 June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2210880817"/>
              </p:ext>
            </p:extLst>
          </p:nvPr>
        </p:nvGraphicFramePr>
        <p:xfrm>
          <a:off x="2133601" y="3584576"/>
          <a:ext cx="7997825" cy="2468563"/>
        </p:xfrm>
        <a:graphic>
          <a:graphicData uri="http://schemas.openxmlformats.org/presentationml/2006/ole">
            <mc:AlternateContent xmlns:mc="http://schemas.openxmlformats.org/markup-compatibility/2006">
              <mc:Choice xmlns:v="urn:schemas-microsoft-com:vml" Requires="v">
                <p:oleObj name="Document" r:id="rId3" imgW="8469037" imgH="2630326" progId="Word.Document.8">
                  <p:embed/>
                </p:oleObj>
              </mc:Choice>
              <mc:Fallback>
                <p:oleObj name="Document" r:id="rId3" imgW="8469037" imgH="2630326" progId="Word.Document.8">
                  <p:embed/>
                  <p:pic>
                    <p:nvPicPr>
                      <p:cNvPr id="0" name="Picture 3"/>
                      <p:cNvPicPr>
                        <a:picLocks noChangeAspect="1" noChangeArrowheads="1"/>
                      </p:cNvPicPr>
                      <p:nvPr/>
                    </p:nvPicPr>
                    <p:blipFill>
                      <a:blip r:embed="rId4"/>
                      <a:srcRect/>
                      <a:stretch>
                        <a:fillRect/>
                      </a:stretch>
                    </p:blipFill>
                    <p:spPr bwMode="auto">
                      <a:xfrm>
                        <a:off x="2133601" y="3584576"/>
                        <a:ext cx="7997825" cy="24685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73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50384" y="914400"/>
            <a:ext cx="104394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 (daily refresh)</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sz="1800" dirty="0">
                <a:solidFill>
                  <a:schemeClr val="tx1"/>
                </a:solidFill>
                <a:sym typeface="Wingdings" panose="05000000000000000000" pitchFamily="2" charset="2"/>
              </a:rPr>
              <a:t>next call #110 18-25jun21</a:t>
            </a:r>
          </a:p>
          <a:p>
            <a:pPr lvl="1">
              <a:spcBef>
                <a:spcPts val="0"/>
              </a:spcBef>
              <a:buFont typeface="Arial" panose="020B0604020202020204" pitchFamily="34" charset="0"/>
              <a:buChar char="•"/>
            </a:pPr>
            <a:r>
              <a:rPr lang="en-US" sz="1800" dirty="0">
                <a:solidFill>
                  <a:schemeClr val="bg1">
                    <a:lumMod val="85000"/>
                  </a:schemeClr>
                </a:solidFill>
              </a:rPr>
              <a:t>nothing was shared.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sym typeface="Wingdings" panose="05000000000000000000" pitchFamily="2" charset="2"/>
              </a:rPr>
              <a:t>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20may: Expect in call #110, a modified proposal on Country Determination Requirements. </a:t>
            </a:r>
          </a:p>
          <a:p>
            <a:pPr lvl="1">
              <a:spcBef>
                <a:spcPts val="0"/>
              </a:spcBef>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sym typeface="Wingdings" panose="05000000000000000000" pitchFamily="2" charset="2"/>
              </a:rPr>
              <a:t> 06May: 6 GHz draft std. is standing by, so no new draft from the #109e meeting, </a:t>
            </a:r>
            <a:r>
              <a:rPr lang="en-US" sz="1600" dirty="0">
                <a:solidFill>
                  <a:schemeClr val="tx1"/>
                </a:solidFill>
                <a:cs typeface="Times New Roman" panose="02020603050405020304" pitchFamily="18" charset="0"/>
                <a:sym typeface="Wingdings" panose="05000000000000000000" pitchFamily="2" charset="2"/>
              </a:rPr>
              <a:t>see </a:t>
            </a:r>
            <a:r>
              <a:rPr lang="en-US" sz="1600" dirty="0">
                <a:solidFill>
                  <a:schemeClr val="tx1"/>
                </a:solidFill>
                <a:cs typeface="Times New Roman" panose="02020603050405020304" pitchFamily="18" charset="0"/>
              </a:rPr>
              <a:t>BRAN(21)109e006r6. </a:t>
            </a:r>
            <a:r>
              <a:rPr lang="en-US" sz="1600" dirty="0">
                <a:solidFill>
                  <a:schemeClr val="tx1"/>
                </a:solidFill>
                <a:cs typeface="Times New Roman" panose="02020603050405020304" pitchFamily="18" charset="0"/>
                <a:sym typeface="Wingdings" panose="05000000000000000000" pitchFamily="2" charset="2"/>
              </a:rPr>
              <a:t>Watch for more on this one.</a:t>
            </a:r>
          </a:p>
          <a:p>
            <a:pPr lvl="1">
              <a:spcBef>
                <a:spcPts val="0"/>
              </a:spcBef>
              <a:buFont typeface="Arial" panose="020B0604020202020204" pitchFamily="34" charset="0"/>
              <a:buChar char="•"/>
            </a:pPr>
            <a:r>
              <a:rPr lang="en-US" sz="1600" b="0" dirty="0">
                <a:effectLst/>
                <a:ea typeface="Calibri" panose="020F0502020204030204" pitchFamily="34" charset="0"/>
                <a:cs typeface="Times New Roman" panose="02020603050405020304" pitchFamily="18" charset="0"/>
              </a:rPr>
              <a:t>EN 301 893 (5 GHz), and • EN 303 687 (6 GHz), and User Access Restrictions (UAR).</a:t>
            </a:r>
            <a:endParaRPr lang="en-US" sz="1600" b="0" dirty="0">
              <a:solidFill>
                <a:schemeClr val="tx1"/>
              </a:solidFill>
              <a:effectLst/>
              <a:ea typeface="Calibri" panose="020F0502020204030204" pitchFamily="34" charset="0"/>
              <a:cs typeface="Times New Roman" panose="02020603050405020304" pitchFamily="18" charset="0"/>
            </a:endParaRPr>
          </a:p>
          <a:p>
            <a:pPr marL="1257300" lvl="3">
              <a:spcBef>
                <a:spcPts val="0"/>
              </a:spcBef>
              <a:spcAft>
                <a:spcPts val="0"/>
              </a:spcAft>
            </a:pPr>
            <a:endParaRPr lang="en-US" sz="1600" dirty="0">
              <a:solidFill>
                <a:schemeClr val="tx1"/>
              </a:solidFill>
              <a:ea typeface="Calibri" panose="020F0502020204030204" pitchFamily="34" charset="0"/>
            </a:endParaRPr>
          </a:p>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7"/>
              </a:rPr>
              <a:t>&lt;ERM&gt;</a:t>
            </a:r>
            <a:r>
              <a:rPr lang="en-US" sz="1600" b="0" dirty="0"/>
              <a:t> </a:t>
            </a:r>
            <a:r>
              <a:rPr lang="en-US" sz="1600" dirty="0">
                <a:solidFill>
                  <a:schemeClr val="tx1"/>
                </a:solidFill>
              </a:rPr>
              <a:t>next meeting #73b, 23Feb21-07Jun21, correspondence </a:t>
            </a:r>
          </a:p>
          <a:p>
            <a:pPr lvl="1">
              <a:spcBef>
                <a:spcPts val="0"/>
              </a:spcBef>
              <a:buFont typeface="Arial" panose="020B0604020202020204" pitchFamily="34" charset="0"/>
              <a:buChar char="•"/>
            </a:pPr>
            <a:r>
              <a:rPr lang="en-US" sz="1600" dirty="0">
                <a:effectLst/>
                <a:ea typeface="Calibri" panose="020F0502020204030204" pitchFamily="34" charset="0"/>
                <a:cs typeface="Times New Roman" panose="02020603050405020304" pitchFamily="18" charset="0"/>
              </a:rPr>
              <a:t>20may: There is a liaison from WGSE (ERM(21)73b008) and encourage interested ETSI members to support SE21 in their work on draft ECC Recommendation on “Receiver resilience to transmission on adjacent frequency ranges”.</a:t>
            </a:r>
          </a:p>
          <a:p>
            <a:pPr marL="457200" lvl="1" indent="0">
              <a:spcBef>
                <a:spcPts val="0"/>
              </a:spcBef>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8"/>
              </a:rPr>
              <a:t>&lt;TG-11&gt;</a:t>
            </a:r>
            <a:r>
              <a:rPr lang="en-US" altLang="en-US" sz="1600" b="0" dirty="0"/>
              <a:t>  </a:t>
            </a:r>
            <a:r>
              <a:rPr lang="en-US" sz="1600" dirty="0">
                <a:solidFill>
                  <a:schemeClr val="tx1"/>
                </a:solidFill>
              </a:rPr>
              <a:t>no meetings on schedule</a:t>
            </a:r>
            <a:endParaRPr lang="en-US" sz="1600" dirty="0">
              <a:solidFill>
                <a:schemeClr val="tx1"/>
              </a:solidFill>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339901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00910"/>
            <a:ext cx="10972800" cy="5574503"/>
          </a:xfrm>
        </p:spPr>
        <p:txBody>
          <a:bodyPr/>
          <a:lstStyle/>
          <a:p>
            <a:pPr>
              <a:buFont typeface="Arial" panose="020B0604020202020204" pitchFamily="34" charset="0"/>
              <a:buChar char="•"/>
            </a:pPr>
            <a:r>
              <a:rPr lang="en-US" sz="1400" dirty="0">
                <a:solidFill>
                  <a:schemeClr val="tx1"/>
                </a:solidFill>
              </a:rPr>
              <a:t>CEPT – </a:t>
            </a:r>
            <a:r>
              <a:rPr lang="en-US" sz="1400" dirty="0">
                <a:solidFill>
                  <a:schemeClr val="tx1"/>
                </a:solidFill>
                <a:hlinkClick r:id="rId3"/>
              </a:rPr>
              <a:t>&lt;ECC&gt;</a:t>
            </a:r>
            <a:r>
              <a:rPr lang="en-US" sz="1400" dirty="0">
                <a:solidFill>
                  <a:schemeClr val="tx1"/>
                </a:solidFill>
              </a:rPr>
              <a:t>  (and more) 	next call #56, 29Jun-02Jul21 </a:t>
            </a:r>
          </a:p>
          <a:p>
            <a:pPr>
              <a:spcBef>
                <a:spcPts val="0"/>
              </a:spcBef>
              <a:spcAft>
                <a:spcPts val="0"/>
              </a:spcAft>
              <a:buFont typeface="Arial" panose="020B0604020202020204" pitchFamily="34" charset="0"/>
              <a:buChar char="•"/>
            </a:pPr>
            <a:r>
              <a:rPr lang="en-US" sz="1400" dirty="0">
                <a:solidFill>
                  <a:schemeClr val="tx1"/>
                </a:solidFill>
              </a:rPr>
              <a:t>CEPT – ECC </a:t>
            </a:r>
            <a:r>
              <a:rPr lang="en-US" altLang="en-US" sz="1400" b="0" dirty="0">
                <a:hlinkClick r:id="rId4"/>
              </a:rPr>
              <a:t>&lt;WGSE&gt;</a:t>
            </a:r>
            <a:r>
              <a:rPr lang="en-US" altLang="en-US" sz="1400" b="0" dirty="0"/>
              <a:t> 	</a:t>
            </a:r>
            <a:r>
              <a:rPr lang="en-US" altLang="en-US" sz="1400" dirty="0"/>
              <a:t>next call</a:t>
            </a:r>
            <a:r>
              <a:rPr lang="en-US" sz="1400" dirty="0">
                <a:sym typeface="Wingdings" panose="05000000000000000000" pitchFamily="2" charset="2"/>
              </a:rPr>
              <a:t> #89 27Sep-01Oct21</a:t>
            </a: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5"/>
              </a:rPr>
              <a:t>&lt;SE45&gt;</a:t>
            </a:r>
            <a:r>
              <a:rPr lang="en-US" altLang="en-US" sz="1800" b="0" dirty="0"/>
              <a:t> 	</a:t>
            </a:r>
            <a:r>
              <a:rPr lang="en-US" altLang="en-US" sz="1800" dirty="0"/>
              <a:t>call #13, </a:t>
            </a:r>
            <a:r>
              <a:rPr lang="en-US" altLang="en-US" sz="1800" dirty="0">
                <a:highlight>
                  <a:srgbClr val="D5F4FF"/>
                </a:highlight>
              </a:rPr>
              <a:t>01-02Jun21</a:t>
            </a:r>
            <a:r>
              <a:rPr lang="en-US" altLang="en-US" sz="1800" dirty="0"/>
              <a:t> </a:t>
            </a:r>
            <a:r>
              <a:rPr lang="en-US" altLang="en-US" sz="1800" b="0" dirty="0"/>
              <a:t>(13:30-18:30CEST)</a:t>
            </a:r>
          </a:p>
          <a:p>
            <a:pPr lvl="1">
              <a:spcBef>
                <a:spcPts val="0"/>
              </a:spcBef>
              <a:spcAft>
                <a:spcPts val="0"/>
              </a:spcAft>
              <a:buFont typeface="Arial" panose="020B0604020202020204" pitchFamily="34" charset="0"/>
              <a:buChar char="•"/>
            </a:pPr>
            <a:r>
              <a:rPr lang="en-US" sz="1600" b="0" i="0" dirty="0">
                <a:solidFill>
                  <a:srgbClr val="5A5A5A"/>
                </a:solidFill>
                <a:effectLst/>
              </a:rPr>
              <a:t>The group started its work to further study OOB emissions below 5935 MHz from Very Low Power (VLP) WAS/RLAN devices in the 6 GHz band, to protect CBTC systems that operate in the band 5915-5935 </a:t>
            </a:r>
            <a:r>
              <a:rPr lang="en-US" sz="1600" b="0" i="0" dirty="0" err="1">
                <a:solidFill>
                  <a:srgbClr val="5A5A5A"/>
                </a:solidFill>
                <a:effectLst/>
              </a:rPr>
              <a:t>MHz.</a:t>
            </a:r>
            <a:r>
              <a:rPr lang="en-US" altLang="en-US" sz="1600" dirty="0">
                <a:solidFill>
                  <a:schemeClr val="tx1"/>
                </a:solidFill>
              </a:rPr>
              <a:t>  </a:t>
            </a:r>
          </a:p>
          <a:p>
            <a:pPr lvl="1">
              <a:spcBef>
                <a:spcPts val="0"/>
              </a:spcBef>
              <a:spcAft>
                <a:spcPts val="0"/>
              </a:spcAft>
              <a:buFont typeface="Arial" panose="020B0604020202020204" pitchFamily="34" charset="0"/>
              <a:buChar char="•"/>
            </a:pPr>
            <a:endParaRPr lang="en-US" alt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600" b="0" dirty="0">
                <a:hlinkClick r:id="rId6"/>
              </a:rPr>
              <a:t>&lt;WGFM&gt;</a:t>
            </a:r>
            <a:r>
              <a:rPr lang="en-US" altLang="en-US" sz="1600" b="0" dirty="0"/>
              <a:t>  </a:t>
            </a:r>
            <a:r>
              <a:rPr lang="en-US" sz="1800" b="1" dirty="0">
                <a:effectLst/>
                <a:latin typeface="Times New Roman" panose="02020603050405020304" pitchFamily="18" charset="0"/>
                <a:ea typeface="SimSun" panose="02010600030101010101" pitchFamily="2" charset="-122"/>
              </a:rPr>
              <a:t>next call #100, 04-08Oct21</a:t>
            </a:r>
          </a:p>
          <a:p>
            <a:pPr lvl="1">
              <a:spcBef>
                <a:spcPts val="0"/>
              </a:spcBef>
              <a:spcAft>
                <a:spcPts val="0"/>
              </a:spcAft>
              <a:buFont typeface="Arial" panose="020B0604020202020204" pitchFamily="34" charset="0"/>
              <a:buChar char="•"/>
            </a:pPr>
            <a:r>
              <a:rPr lang="en-US" sz="1600" dirty="0">
                <a:solidFill>
                  <a:srgbClr val="5A5A5A"/>
                </a:solidFill>
                <a:effectLst/>
              </a:rPr>
              <a:t>WGFM approved for public consultation, a new draft ECC Report on 5.8 GHz RLAN and a draft new ECC Report on </a:t>
            </a:r>
            <a:r>
              <a:rPr lang="en-US" sz="1600" dirty="0" err="1">
                <a:solidFill>
                  <a:srgbClr val="5A5A5A"/>
                </a:solidFill>
                <a:effectLst/>
              </a:rPr>
              <a:t>digitising</a:t>
            </a:r>
            <a:r>
              <a:rPr lang="en-US" sz="1600" dirty="0">
                <a:solidFill>
                  <a:srgbClr val="5A5A5A"/>
                </a:solidFill>
                <a:effectLst/>
              </a:rPr>
              <a:t> Maritime VHF communications. The meeting also agreed the public consultation of a new ECC Decision on HD GB-SAR and a new ECC Decision on FSS uplink in Q&amp;V bands. Additionally, there were several amendments agreed for public consultation to Recommendations for SRD and FRMCS.</a:t>
            </a:r>
            <a:endParaRPr lang="en-US" sz="1600" dirty="0">
              <a:solidFill>
                <a:schemeClr val="bg1">
                  <a:lumMod val="75000"/>
                </a:schemeClr>
              </a:solidFill>
              <a:effectLst/>
            </a:endParaRPr>
          </a:p>
          <a:p>
            <a:pPr lvl="3">
              <a:spcBef>
                <a:spcPts val="0"/>
              </a:spcBef>
              <a:spcAft>
                <a:spcPts val="0"/>
              </a:spcAft>
              <a:buFont typeface="Arial" panose="020B0604020202020204" pitchFamily="34" charset="0"/>
              <a:buChar char="•"/>
            </a:pPr>
            <a:endParaRPr lang="en-US" sz="1200" dirty="0">
              <a:solidFill>
                <a:schemeClr val="bg1">
                  <a:lumMod val="75000"/>
                </a:schemeClr>
              </a:solidFill>
            </a:endParaRPr>
          </a:p>
          <a:p>
            <a:pPr lvl="1">
              <a:spcBef>
                <a:spcPts val="0"/>
              </a:spcBef>
              <a:spcAft>
                <a:spcPts val="0"/>
              </a:spcAft>
              <a:buFont typeface="Arial" panose="020B0604020202020204" pitchFamily="34" charset="0"/>
              <a:buChar char="•"/>
            </a:pPr>
            <a:r>
              <a:rPr lang="en-US" sz="1600" dirty="0">
                <a:solidFill>
                  <a:srgbClr val="5A5A5A"/>
                </a:solidFill>
                <a:effectLst/>
              </a:rPr>
              <a:t>Approved by WG FM for public consultation</a:t>
            </a:r>
          </a:p>
          <a:p>
            <a:pPr lvl="2">
              <a:spcBef>
                <a:spcPts val="0"/>
              </a:spcBef>
              <a:spcAft>
                <a:spcPts val="0"/>
              </a:spcAft>
              <a:buFont typeface="Arial" panose="020B0604020202020204" pitchFamily="34" charset="0"/>
              <a:buChar char="•"/>
            </a:pPr>
            <a:r>
              <a:rPr lang="en-US" sz="1600" dirty="0">
                <a:solidFill>
                  <a:srgbClr val="5A5A5A"/>
                </a:solidFill>
                <a:effectLst/>
              </a:rPr>
              <a:t>Draft new ECC Report on RLAN at 5.8 GHz</a:t>
            </a:r>
          </a:p>
          <a:p>
            <a:pPr lvl="2">
              <a:spcBef>
                <a:spcPts val="0"/>
              </a:spcBef>
              <a:spcAft>
                <a:spcPts val="0"/>
              </a:spcAft>
              <a:buFont typeface="Arial" panose="020B0604020202020204" pitchFamily="34" charset="0"/>
              <a:buChar char="•"/>
            </a:pPr>
            <a:r>
              <a:rPr lang="en-US" sz="1600" dirty="0">
                <a:solidFill>
                  <a:srgbClr val="5A5A5A"/>
                </a:solidFill>
                <a:effectLst/>
              </a:rPr>
              <a:t>Draft revision of ERC/REC 70-03 Annex – several </a:t>
            </a:r>
          </a:p>
          <a:p>
            <a:pPr lvl="3">
              <a:spcBef>
                <a:spcPts val="0"/>
              </a:spcBef>
              <a:spcAft>
                <a:spcPts val="0"/>
              </a:spcAft>
              <a:buFont typeface="Arial" panose="020B0604020202020204" pitchFamily="34" charset="0"/>
              <a:buChar char="•"/>
            </a:pPr>
            <a:endParaRPr lang="en-US" sz="1400" dirty="0">
              <a:solidFill>
                <a:srgbClr val="5A5A5A"/>
              </a:solidFill>
            </a:endParaRPr>
          </a:p>
          <a:p>
            <a:pPr lvl="1">
              <a:spcBef>
                <a:spcPts val="0"/>
              </a:spcBef>
              <a:spcAft>
                <a:spcPts val="0"/>
              </a:spcAft>
              <a:buFont typeface="Arial" panose="020B0604020202020204" pitchFamily="34" charset="0"/>
              <a:buChar char="•"/>
            </a:pPr>
            <a:r>
              <a:rPr lang="en-US" sz="1600" dirty="0">
                <a:solidFill>
                  <a:srgbClr val="5A5A5A"/>
                </a:solidFill>
                <a:effectLst/>
              </a:rPr>
              <a:t>To be approved by the ECC for publication</a:t>
            </a:r>
            <a:endParaRPr lang="en-US" sz="1600" dirty="0">
              <a:solidFill>
                <a:schemeClr val="bg1">
                  <a:lumMod val="75000"/>
                </a:schemeClr>
              </a:solidFill>
            </a:endParaRPr>
          </a:p>
          <a:p>
            <a:pPr lvl="2">
              <a:buFont typeface="Arial" panose="020B0604020202020204" pitchFamily="34" charset="0"/>
              <a:buChar char="•"/>
            </a:pPr>
            <a:r>
              <a:rPr lang="en-US" sz="1600" dirty="0">
                <a:solidFill>
                  <a:srgbClr val="5A5A5A"/>
                </a:solidFill>
                <a:effectLst/>
              </a:rPr>
              <a:t>Draft revision of ECC/DEC/(04)08 on RLAN at 5 GHz</a:t>
            </a:r>
          </a:p>
          <a:p>
            <a:pPr lvl="2">
              <a:buFont typeface="Arial" panose="020B0604020202020204" pitchFamily="34" charset="0"/>
              <a:buChar char="•"/>
            </a:pPr>
            <a:r>
              <a:rPr lang="en-US" sz="1600" dirty="0">
                <a:solidFill>
                  <a:srgbClr val="5A5A5A"/>
                </a:solidFill>
                <a:effectLst/>
              </a:rPr>
              <a:t>Draft CEPT Report 79 on RLAN at 5 GHz</a:t>
            </a:r>
          </a:p>
          <a:p>
            <a:pPr lvl="3">
              <a:spcBef>
                <a:spcPts val="0"/>
              </a:spcBef>
              <a:spcAft>
                <a:spcPts val="0"/>
              </a:spcAft>
              <a:buFont typeface="Arial" panose="020B0604020202020204" pitchFamily="34" charset="0"/>
              <a:buChar char="•"/>
            </a:pPr>
            <a:endParaRPr lang="en-US" sz="1000" dirty="0">
              <a:solidFill>
                <a:schemeClr val="tx1"/>
              </a:solidFill>
              <a:highlight>
                <a:srgbClr val="D5F4FF"/>
              </a:highlight>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7"/>
              </a:rPr>
              <a:t>&lt;FM57&gt;</a:t>
            </a:r>
            <a:r>
              <a:rPr lang="en-US" altLang="en-US" sz="1800" b="0" dirty="0"/>
              <a:t>  	</a:t>
            </a:r>
            <a:r>
              <a:rPr lang="en-US" altLang="en-US" sz="1800" dirty="0"/>
              <a:t>next call </a:t>
            </a:r>
            <a:r>
              <a:rPr lang="en-US" sz="1800" dirty="0">
                <a:sym typeface="Wingdings" panose="05000000000000000000" pitchFamily="2" charset="2"/>
              </a:rPr>
              <a:t>#16 12-13Jul21 (provisional)</a:t>
            </a:r>
          </a:p>
          <a:p>
            <a:pPr lvl="1">
              <a:spcBef>
                <a:spcPts val="0"/>
              </a:spcBef>
              <a:buFont typeface="Arial" panose="020B0604020202020204" pitchFamily="34" charset="0"/>
              <a:buChar char="•"/>
            </a:pPr>
            <a:r>
              <a:rPr lang="en-US" sz="1800" dirty="0">
                <a:solidFill>
                  <a:schemeClr val="tx1"/>
                </a:solidFill>
              </a:rPr>
              <a:t> </a:t>
            </a:r>
            <a:r>
              <a:rPr lang="en-US" sz="1800" dirty="0">
                <a:solidFill>
                  <a:schemeClr val="bg1">
                    <a:lumMod val="85000"/>
                  </a:schemeClr>
                </a:solidFill>
              </a:rPr>
              <a:t>nothing was shared.  </a:t>
            </a:r>
          </a:p>
          <a:p>
            <a:pPr marL="457200" lvl="1"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49" name="DefaultOcx">
            <a:extLst>
              <a:ext uri="{FF2B5EF4-FFF2-40B4-BE49-F238E27FC236}">
                <a16:creationId xmlns:a16="http://schemas.microsoft.com/office/drawing/2014/main" id="{EA732E84-15A6-4B2A-A3A3-94D8F7E6BC59}"/>
              </a:ext>
            </a:extLst>
          </p:cNvPr>
          <p:cNvPicPr preferRelativeResize="0">
            <a:picLocks noChangeArrowheads="1" noChangeShapeType="1"/>
          </p:cNvPicPr>
          <p:nvPr/>
        </p:nvPicPr>
        <p:blipFill>
          <a:blip r:embed="rId8">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396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1037848"/>
            <a:ext cx="10820400" cy="5439152"/>
          </a:xfrm>
        </p:spPr>
        <p:txBody>
          <a:bodyPr/>
          <a:lstStyle/>
          <a:p>
            <a:pPr>
              <a:spcBef>
                <a:spcPts val="0"/>
              </a:spcBef>
              <a:spcAft>
                <a:spcPts val="0"/>
              </a:spcAft>
              <a:buFont typeface="Arial" panose="020B0604020202020204" pitchFamily="34" charset="0"/>
              <a:buChar char="•"/>
              <a:tabLst>
                <a:tab pos="457200" algn="l"/>
              </a:tabLst>
            </a:pPr>
            <a:endParaRPr lang="en-US" sz="1800" i="0" dirty="0">
              <a:effectLst/>
            </a:endParaRP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Mexico – IFT – prelimin</a:t>
            </a:r>
            <a:r>
              <a:rPr lang="en-US" sz="1800" b="0" dirty="0">
                <a:solidFill>
                  <a:schemeClr val="tx1"/>
                </a:solidFill>
              </a:rPr>
              <a:t>ary draft on 5925-7125MHz for free spectrum. </a:t>
            </a:r>
          </a:p>
          <a:p>
            <a:pPr lvl="1">
              <a:spcBef>
                <a:spcPts val="0"/>
              </a:spcBef>
              <a:spcAft>
                <a:spcPts val="0"/>
              </a:spcAft>
              <a:buFont typeface="Arial" panose="020B0604020202020204" pitchFamily="34" charset="0"/>
              <a:buChar char="•"/>
              <a:tabLst>
                <a:tab pos="457200" algn="l"/>
              </a:tabLst>
            </a:pPr>
            <a:r>
              <a:rPr lang="en-US" sz="1400" b="0" dirty="0">
                <a:solidFill>
                  <a:schemeClr val="tx1"/>
                </a:solidFill>
              </a:rPr>
              <a:t>Comments are from 28May to 24June, replies to be in Spanish. </a:t>
            </a:r>
          </a:p>
          <a:p>
            <a:pPr lvl="1">
              <a:spcBef>
                <a:spcPts val="0"/>
              </a:spcBef>
              <a:spcAft>
                <a:spcPts val="0"/>
              </a:spcAft>
              <a:buFont typeface="Arial" panose="020B0604020202020204" pitchFamily="34" charset="0"/>
              <a:buChar char="•"/>
              <a:tabLst>
                <a:tab pos="457200" algn="l"/>
              </a:tabLst>
            </a:pPr>
            <a:r>
              <a:rPr lang="en-US" sz="1600" b="0" u="none" strike="noStrike" baseline="0" dirty="0">
                <a:solidFill>
                  <a:schemeClr val="tx1"/>
                </a:solidFill>
              </a:rPr>
              <a:t>Look to be following USA, including AFC.  Initial look does not show for standard power as not in the proposal.  Need to review further what is in proposal and what was in consultation replies. </a:t>
            </a:r>
          </a:p>
          <a:p>
            <a:pPr lvl="1">
              <a:spcBef>
                <a:spcPts val="0"/>
              </a:spcBef>
              <a:spcAft>
                <a:spcPts val="0"/>
              </a:spcAft>
              <a:buFont typeface="Arial" panose="020B0604020202020204" pitchFamily="34" charset="0"/>
              <a:buChar char="•"/>
              <a:tabLst>
                <a:tab pos="457200" algn="l"/>
              </a:tabLst>
            </a:pPr>
            <a:r>
              <a:rPr lang="en-US" sz="1600" dirty="0">
                <a:solidFill>
                  <a:schemeClr val="tx1"/>
                </a:solidFill>
              </a:rPr>
              <a:t>Rules for LPI over 1200MHz; VLP is also across the 1200 MHz, not like USA. </a:t>
            </a:r>
          </a:p>
          <a:p>
            <a:pPr lvl="1">
              <a:spcBef>
                <a:spcPts val="0"/>
              </a:spcBef>
              <a:spcAft>
                <a:spcPts val="0"/>
              </a:spcAft>
              <a:buFont typeface="Arial" panose="020B0604020202020204" pitchFamily="34" charset="0"/>
              <a:buChar char="•"/>
              <a:tabLst>
                <a:tab pos="457200" algn="l"/>
              </a:tabLst>
            </a:pPr>
            <a:r>
              <a:rPr lang="en-US" sz="1600" dirty="0">
                <a:solidFill>
                  <a:schemeClr val="tx1"/>
                </a:solidFill>
              </a:rPr>
              <a:t>Any further comments?</a:t>
            </a:r>
          </a:p>
          <a:p>
            <a:pPr marL="457200" lvl="1" indent="0">
              <a:spcBef>
                <a:spcPts val="0"/>
              </a:spcBef>
              <a:spcAft>
                <a:spcPts val="0"/>
              </a:spcAft>
              <a:tabLst>
                <a:tab pos="457200" algn="l"/>
              </a:tabLst>
            </a:pPr>
            <a:endParaRPr lang="en-US" sz="1400" b="0" u="none" strike="noStrike" baseline="0" dirty="0">
              <a:solidFill>
                <a:schemeClr val="tx1"/>
              </a:solidFill>
            </a:endParaRPr>
          </a:p>
          <a:p>
            <a:pPr marL="457200" lvl="1" indent="0">
              <a:spcBef>
                <a:spcPts val="0"/>
              </a:spcBef>
              <a:spcAft>
                <a:spcPts val="0"/>
              </a:spcAft>
              <a:tabLst>
                <a:tab pos="457200" algn="l"/>
              </a:tabLst>
            </a:pPr>
            <a:endParaRPr lang="en-US" sz="1400" dirty="0">
              <a:solidFill>
                <a:schemeClr val="tx1"/>
              </a:solidFill>
            </a:endParaRPr>
          </a:p>
          <a:p>
            <a:pPr marL="457200" lvl="1" indent="0">
              <a:spcBef>
                <a:spcPts val="0"/>
              </a:spcBef>
              <a:spcAft>
                <a:spcPts val="0"/>
              </a:spcAft>
              <a:tabLst>
                <a:tab pos="457200" algn="l"/>
              </a:tabLst>
            </a:pPr>
            <a:r>
              <a:rPr lang="en-US" sz="1400" b="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b="0" i="0" dirty="0">
                <a:solidFill>
                  <a:schemeClr val="tx1"/>
                </a:solidFill>
              </a:rPr>
              <a:t> </a:t>
            </a:r>
          </a:p>
          <a:p>
            <a:pPr>
              <a:spcBef>
                <a:spcPts val="0"/>
              </a:spcBef>
              <a:spcAft>
                <a:spcPts val="0"/>
              </a:spcAft>
              <a:buFont typeface="Arial" panose="020B0604020202020204" pitchFamily="34" charset="0"/>
              <a:buChar char="•"/>
              <a:tabLst>
                <a:tab pos="457200" algn="l"/>
              </a:tabLst>
            </a:pPr>
            <a:r>
              <a:rPr lang="en-US" sz="1800" b="0" u="none" strike="noStrike" baseline="0" dirty="0">
                <a:solidFill>
                  <a:schemeClr val="tx1"/>
                </a:solidFill>
              </a:rPr>
              <a:t> </a:t>
            </a:r>
          </a:p>
          <a:p>
            <a:pPr>
              <a:spcBef>
                <a:spcPts val="0"/>
              </a:spcBef>
              <a:spcAft>
                <a:spcPts val="0"/>
              </a:spcAft>
              <a:buFont typeface="Arial" panose="020B0604020202020204" pitchFamily="34" charset="0"/>
              <a:buChar char="•"/>
              <a:tabLst>
                <a:tab pos="457200" algn="l"/>
              </a:tabLst>
            </a:pPr>
            <a:endParaRPr lang="en-US" sz="1200" b="0" i="0" u="none" strike="noStrike" baseline="0" dirty="0">
              <a:solidFill>
                <a:srgbClr val="000000"/>
              </a:solidFill>
            </a:endParaRPr>
          </a:p>
          <a:p>
            <a:pPr>
              <a:spcBef>
                <a:spcPts val="0"/>
              </a:spcBef>
              <a:spcAft>
                <a:spcPts val="0"/>
              </a:spcAft>
              <a:buFont typeface="Arial" panose="020B0604020202020204" pitchFamily="34" charset="0"/>
              <a:buChar char="•"/>
              <a:tabLst>
                <a:tab pos="457200" algn="l"/>
              </a:tabLst>
            </a:pPr>
            <a:endParaRPr lang="en-US" sz="1800" b="0" i="0" dirty="0">
              <a:solidFill>
                <a:srgbClr val="001F5F"/>
              </a:solidFill>
            </a:endParaRPr>
          </a:p>
          <a:p>
            <a:pPr marL="0" indent="0">
              <a:spcBef>
                <a:spcPts val="0"/>
              </a:spcBef>
              <a:spcAft>
                <a:spcPts val="0"/>
              </a:spcAft>
              <a:tabLst>
                <a:tab pos="457200" algn="l"/>
              </a:tabLst>
            </a:pPr>
            <a:r>
              <a:rPr lang="en-US" sz="1800" b="0" i="0" u="none" strike="noStrike" baseline="0" dirty="0">
                <a:solidFill>
                  <a:srgbClr val="001F5F"/>
                </a:solidFill>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0820400" cy="4916955"/>
          </a:xfrm>
        </p:spPr>
        <p:txBody>
          <a:bodyPr/>
          <a:lstStyle/>
          <a:p>
            <a:pPr marL="285750" indent="-285750">
              <a:spcBef>
                <a:spcPts val="0"/>
              </a:spcBef>
              <a:buFont typeface="Arial" panose="020B0604020202020204" pitchFamily="34" charset="0"/>
              <a:buChar char="•"/>
            </a:pPr>
            <a:r>
              <a:rPr lang="en-US" sz="1800" b="0" dirty="0">
                <a:solidFill>
                  <a:schemeClr val="tx1"/>
                </a:solidFill>
              </a:rPr>
              <a:t> </a:t>
            </a:r>
            <a:r>
              <a:rPr lang="en-US" sz="1800" dirty="0">
                <a:solidFill>
                  <a:schemeClr val="bg1">
                    <a:lumMod val="85000"/>
                  </a:schemeClr>
                </a:solidFill>
              </a:rPr>
              <a:t>nothing was shared.  </a:t>
            </a:r>
          </a:p>
          <a:p>
            <a:pPr marL="285750" indent="-285750">
              <a:spcBef>
                <a:spcPts val="0"/>
              </a:spcBef>
              <a:buFont typeface="Arial" panose="020B0604020202020204" pitchFamily="34" charset="0"/>
              <a:buChar char="•"/>
            </a:pPr>
            <a:r>
              <a:rPr lang="en-US" sz="1800" b="0" dirty="0">
                <a:solidFill>
                  <a:schemeClr val="tx1"/>
                </a:solidFill>
              </a:rPr>
              <a:t> </a:t>
            </a:r>
          </a:p>
          <a:p>
            <a:pPr marL="285750">
              <a:spcBef>
                <a:spcPts val="0"/>
              </a:spcBef>
              <a:buFont typeface="Arial" panose="020B0604020202020204" pitchFamily="34" charset="0"/>
              <a:buChar char="•"/>
            </a:pPr>
            <a:r>
              <a:rPr lang="en-US" sz="1800" b="0" dirty="0">
                <a:solidFill>
                  <a:schemeClr val="tx1"/>
                </a:solidFill>
              </a:rPr>
              <a:t> </a:t>
            </a:r>
          </a:p>
          <a:p>
            <a:pPr marL="285750">
              <a:spcBef>
                <a:spcPts val="0"/>
              </a:spcBef>
              <a:buFont typeface="Arial" panose="020B0604020202020204" pitchFamily="34" charset="0"/>
              <a:buChar char="•"/>
            </a:pPr>
            <a:r>
              <a:rPr lang="en-US" sz="1800" b="0" dirty="0">
                <a:solidFill>
                  <a:schemeClr val="tx1"/>
                </a:solidFill>
              </a:rPr>
              <a:t> </a:t>
            </a: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800" b="0" dirty="0">
              <a:solidFill>
                <a:schemeClr val="tx1"/>
              </a:solidFill>
            </a:endParaRPr>
          </a:p>
          <a:p>
            <a:pPr marL="285750">
              <a:spcBef>
                <a:spcPts val="0"/>
              </a:spcBef>
              <a:buFont typeface="Arial" panose="020B0604020202020204" pitchFamily="34" charset="0"/>
              <a:buChar char="•"/>
            </a:pPr>
            <a:endParaRPr lang="en-US" sz="1600" dirty="0">
              <a:solidFill>
                <a:schemeClr val="tx1"/>
              </a:solidFill>
            </a:endParaRPr>
          </a:p>
          <a:p>
            <a:pPr marL="400050" lvl="1" indent="0">
              <a:spcBef>
                <a:spcPts val="0"/>
              </a:spcBef>
            </a:pPr>
            <a:endParaRPr lang="en-US" sz="140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 </a:t>
            </a:r>
          </a:p>
          <a:p>
            <a:pPr marL="285750" indent="-285750">
              <a:spcBef>
                <a:spcPts val="0"/>
              </a:spcBef>
              <a:buFont typeface="Arial" panose="020B0604020202020204" pitchFamily="34" charset="0"/>
              <a:buChar char="•"/>
            </a:pPr>
            <a:endParaRPr lang="en-US" sz="1400" b="0" dirty="0">
              <a:solidFill>
                <a:schemeClr val="tx1"/>
              </a:solidFill>
            </a:endParaRPr>
          </a:p>
          <a:p>
            <a:pPr marL="285750" indent="-285750">
              <a:spcBef>
                <a:spcPts val="0"/>
              </a:spcBef>
              <a:buFont typeface="Arial" panose="020B0604020202020204" pitchFamily="34" charset="0"/>
              <a:buChar char="•"/>
            </a:pPr>
            <a:r>
              <a:rPr lang="en-US" sz="1400" b="0" dirty="0">
                <a:solidFill>
                  <a:schemeClr val="tx1"/>
                </a:solidFill>
              </a:rPr>
              <a:t>IEEE 802 viewpoints on WRC-23 agenda items. </a:t>
            </a:r>
            <a:r>
              <a:rPr lang="en-US" sz="1400" dirty="0">
                <a:solidFill>
                  <a:schemeClr val="tx1"/>
                </a:solidFill>
              </a:rPr>
              <a:t>ad hoc: 5 folks stepped up.   </a:t>
            </a:r>
            <a:r>
              <a:rPr lang="en-US" sz="1400" b="1" u="sng" dirty="0">
                <a:solidFill>
                  <a:schemeClr val="tx1"/>
                </a:solidFill>
              </a:rPr>
              <a:t>Are there any others to help? </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Doc for viewpoints:  </a:t>
            </a:r>
            <a:r>
              <a:rPr lang="en-US" sz="1400" dirty="0">
                <a:solidFill>
                  <a:schemeClr val="tx1"/>
                </a:solidFill>
                <a:hlinkClick r:id="rId3"/>
              </a:rPr>
              <a:t>https://mentor.ieee.org/802.18/dcn/21/18-21-0039-00-0000-ieee-802-viewpoints-on-wrc-23-agenda-items.pptx</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Though this process could work for other Agenda Items that maybe of interest to us also.  </a:t>
            </a:r>
          </a:p>
          <a:p>
            <a:pPr lvl="1">
              <a:spcBef>
                <a:spcPts val="0"/>
              </a:spcBef>
              <a:buFont typeface="Arial" panose="020B0604020202020204" pitchFamily="34" charset="0"/>
              <a:buChar char="•"/>
            </a:pPr>
            <a:r>
              <a:rPr lang="en-US" sz="1400" b="1" dirty="0">
                <a:solidFill>
                  <a:schemeClr val="tx1"/>
                </a:solidFill>
              </a:rPr>
              <a:t>Next discussions will be during July 2021 electronic plenary.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
        <p:nvSpPr>
          <p:cNvPr id="8" name="TextBox 7">
            <a:extLst>
              <a:ext uri="{FF2B5EF4-FFF2-40B4-BE49-F238E27FC236}">
                <a16:creationId xmlns:a16="http://schemas.microsoft.com/office/drawing/2014/main" id="{8C0705B1-4B85-47C0-BDF0-3B1246CD6F01}"/>
              </a:ext>
            </a:extLst>
          </p:cNvPr>
          <p:cNvSpPr txBox="1"/>
          <p:nvPr/>
        </p:nvSpPr>
        <p:spPr>
          <a:xfrm>
            <a:off x="914400" y="6075303"/>
            <a:ext cx="10744200" cy="400110"/>
          </a:xfrm>
          <a:prstGeom prst="rect">
            <a:avLst/>
          </a:prstGeom>
          <a:noFill/>
        </p:spPr>
        <p:txBody>
          <a:bodyPr wrap="square" rtlCol="0">
            <a:spAutoFit/>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2000" dirty="0">
                <a:solidFill>
                  <a:schemeClr val="tx1"/>
                </a:solidFill>
              </a:rPr>
              <a:t>For miscellaneous links for ITU-R , SGs, WPs and calendars, </a:t>
            </a:r>
            <a:r>
              <a:rPr lang="en-US" sz="2000" dirty="0">
                <a:solidFill>
                  <a:schemeClr val="tx1"/>
                </a:solidFill>
                <a:hlinkClick r:id="" action="ppaction://noaction"/>
              </a:rPr>
              <a:t>see back up slides later</a:t>
            </a:r>
            <a:r>
              <a:rPr lang="en-US" sz="1600" dirty="0">
                <a:solidFill>
                  <a:schemeClr val="tx1"/>
                </a:solidFill>
                <a:hlinkClick r:id="" action="ppaction://noaction"/>
              </a:rPr>
              <a:t>. </a:t>
            </a:r>
            <a:endParaRPr lang="en-US" sz="500" dirty="0"/>
          </a:p>
        </p:txBody>
      </p:sp>
    </p:spTree>
    <p:extLst>
      <p:ext uri="{BB962C8B-B14F-4D97-AF65-F5344CB8AC3E}">
        <p14:creationId xmlns:p14="http://schemas.microsoft.com/office/powerpoint/2010/main" val="15214215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585107"/>
            <a:ext cx="7770813" cy="464123"/>
          </a:xfrm>
        </p:spPr>
        <p:txBody>
          <a:bodyPr/>
          <a:lstStyle/>
          <a:p>
            <a:r>
              <a:rPr lang="en-US" altLang="en-US" sz="2400" dirty="0"/>
              <a:t>MSG 6 GHz</a:t>
            </a:r>
            <a:endParaRPr lang="en-US" sz="2400" dirty="0"/>
          </a:p>
        </p:txBody>
      </p:sp>
      <p:sp>
        <p:nvSpPr>
          <p:cNvPr id="3" name="Content Placeholder 2"/>
          <p:cNvSpPr>
            <a:spLocks noGrp="1"/>
          </p:cNvSpPr>
          <p:nvPr>
            <p:ph idx="1"/>
          </p:nvPr>
        </p:nvSpPr>
        <p:spPr>
          <a:xfrm>
            <a:off x="914400" y="866272"/>
            <a:ext cx="11125200" cy="560914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3GPP-TG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p>
          <a:p>
            <a:pPr marL="866775" lvl="2">
              <a:spcBef>
                <a:spcPts val="0"/>
              </a:spcBef>
              <a:spcAft>
                <a:spcPts val="0"/>
              </a:spcAft>
              <a:buFont typeface="Arial" panose="020B0604020202020204" pitchFamily="34" charset="0"/>
              <a:buChar char="•"/>
            </a:pPr>
            <a:r>
              <a:rPr lang="en-US" sz="1600" dirty="0">
                <a:solidFill>
                  <a:schemeClr val="bg1">
                    <a:lumMod val="75000"/>
                  </a:schemeClr>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638175" lvl="2" indent="0">
              <a:spcBef>
                <a:spcPts val="0"/>
              </a:spcBef>
              <a:spcAft>
                <a:spcPts val="0"/>
              </a:spcAft>
            </a:pPr>
            <a:endParaRPr lang="en-US" sz="1600" dirty="0">
              <a:solidFill>
                <a:schemeClr val="tx1"/>
              </a:solidFill>
              <a:ea typeface="Times New Roman" panose="02020603050405020304" pitchFamily="18" charset="0"/>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4"/>
              </a:rPr>
              <a:t>https://groups.wirelessinnovation.org/wg/6MSG/dashboard</a:t>
            </a:r>
            <a:r>
              <a:rPr lang="en-US" sz="1600" dirty="0">
                <a:solidFill>
                  <a:srgbClr val="1155CC"/>
                </a:solidFill>
              </a:rPr>
              <a:t>. </a:t>
            </a:r>
            <a:endParaRPr lang="en-US" sz="1600" kern="1200" dirty="0">
              <a:cs typeface="+mn-cs"/>
            </a:endParaRPr>
          </a:p>
          <a:p>
            <a:pPr marL="866775" lvl="2">
              <a:spcBef>
                <a:spcPts val="0"/>
              </a:spcBef>
              <a:spcAft>
                <a:spcPts val="0"/>
              </a:spcAft>
              <a:buFont typeface="Arial" panose="020B0604020202020204" pitchFamily="34" charset="0"/>
              <a:buChar char="•"/>
            </a:pPr>
            <a:r>
              <a:rPr lang="en-US" sz="1400" b="1" dirty="0">
                <a:solidFill>
                  <a:schemeClr val="tx1"/>
                </a:solidFill>
              </a:rPr>
              <a:t>Work stream 1-interference protection and resolution (</a:t>
            </a:r>
            <a:r>
              <a:rPr lang="en-US" sz="1400" b="1" dirty="0" err="1">
                <a:solidFill>
                  <a:schemeClr val="tx1"/>
                </a:solidFill>
              </a:rPr>
              <a:t>CableLabs</a:t>
            </a:r>
            <a:r>
              <a:rPr lang="en-US" sz="1400" b="1" dirty="0">
                <a:solidFill>
                  <a:schemeClr val="tx1"/>
                </a:solidFill>
              </a:rPr>
              <a:t>, EPRI, Lake </a:t>
            </a:r>
            <a:r>
              <a:rPr lang="en-US" sz="1400" b="1" dirty="0" err="1">
                <a:solidFill>
                  <a:schemeClr val="tx1"/>
                </a:solidFill>
              </a:rPr>
              <a:t>Cty</a:t>
            </a:r>
            <a:r>
              <a:rPr lang="en-US" sz="1400" b="1" dirty="0">
                <a:solidFill>
                  <a:schemeClr val="tx1"/>
                </a:solidFill>
              </a:rPr>
              <a:t>, APCO) Meets biweekly, from 28Jan21-10:00 et, </a:t>
            </a:r>
          </a:p>
          <a:p>
            <a:pPr marL="866775" lvl="2">
              <a:spcBef>
                <a:spcPts val="0"/>
              </a:spcBef>
              <a:spcAft>
                <a:spcPts val="0"/>
              </a:spcAft>
              <a:buFont typeface="Arial" panose="020B0604020202020204" pitchFamily="34" charset="0"/>
              <a:buChar char="•"/>
            </a:pPr>
            <a:r>
              <a:rPr lang="en-US" sz="1400" dirty="0">
                <a:solidFill>
                  <a:schemeClr val="tx1"/>
                </a:solidFill>
              </a:rPr>
              <a:t>Work stream 2 - correct incumbent data (ULS) (</a:t>
            </a:r>
            <a:r>
              <a:rPr lang="en-US" sz="1400" dirty="0" err="1">
                <a:solidFill>
                  <a:schemeClr val="tx1"/>
                </a:solidFill>
              </a:rPr>
              <a:t>Comsearch</a:t>
            </a:r>
            <a:r>
              <a:rPr lang="en-US" sz="1400" dirty="0">
                <a:solidFill>
                  <a:schemeClr val="tx1"/>
                </a:solidFill>
              </a:rPr>
              <a:t>, APCO) </a:t>
            </a:r>
          </a:p>
          <a:p>
            <a:pPr marL="866775" lvl="2">
              <a:spcBef>
                <a:spcPts val="0"/>
              </a:spcBef>
              <a:spcAft>
                <a:spcPts val="0"/>
              </a:spcAft>
              <a:buFont typeface="Arial" panose="020B0604020202020204" pitchFamily="34" charset="0"/>
              <a:buChar char="•"/>
            </a:pPr>
            <a:r>
              <a:rPr lang="en-US" sz="1400" dirty="0">
                <a:solidFill>
                  <a:schemeClr val="tx1"/>
                </a:solidFill>
              </a:rPr>
              <a:t>Work stream 3 - AFC and how it provides protection, etc. (Charter, Google, UTC)</a:t>
            </a:r>
          </a:p>
          <a:p>
            <a:pPr marL="866775" lvl="2">
              <a:spcBef>
                <a:spcPts val="0"/>
              </a:spcBef>
              <a:spcAft>
                <a:spcPts val="0"/>
              </a:spcAft>
              <a:buFont typeface="Arial" panose="020B0604020202020204" pitchFamily="34" charset="0"/>
              <a:buChar char="•"/>
            </a:pPr>
            <a:r>
              <a:rPr lang="en-US" sz="1400" dirty="0">
                <a:solidFill>
                  <a:schemeClr val="tx1"/>
                </a:solidFill>
              </a:rPr>
              <a:t>Overall Co-chairs:  NPSTC, UTC, WFA, WISPA. </a:t>
            </a:r>
          </a:p>
          <a:p>
            <a:pPr marL="866775" lvl="2">
              <a:spcBef>
                <a:spcPts val="0"/>
              </a:spcBef>
              <a:spcAft>
                <a:spcPts val="0"/>
              </a:spcAft>
              <a:buFont typeface="Arial" panose="020B0604020202020204" pitchFamily="34" charset="0"/>
              <a:buChar char="•"/>
            </a:pPr>
            <a:r>
              <a:rPr lang="en-US" sz="1400" b="1"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 </a:t>
            </a:r>
          </a:p>
          <a:p>
            <a:pPr marL="866775" lvl="2">
              <a:spcBef>
                <a:spcPts val="0"/>
              </a:spcBef>
              <a:spcAft>
                <a:spcPts val="0"/>
              </a:spcAft>
              <a:buFont typeface="Arial" panose="020B0604020202020204" pitchFamily="34" charset="0"/>
              <a:buChar char="•"/>
            </a:pPr>
            <a:r>
              <a:rPr lang="en-US" sz="1600" dirty="0">
                <a:solidFill>
                  <a:schemeClr val="tx1"/>
                </a:solidFill>
              </a:rPr>
              <a:t>27may: Meets tomorrow, 28</a:t>
            </a:r>
            <a:r>
              <a:rPr lang="en-US" sz="1600" baseline="30000" dirty="0">
                <a:solidFill>
                  <a:schemeClr val="tx1"/>
                </a:solidFill>
              </a:rPr>
              <a:t>th</a:t>
            </a:r>
            <a:r>
              <a:rPr lang="en-US" sz="1600" dirty="0">
                <a:solidFill>
                  <a:schemeClr val="tx1"/>
                </a:solidFill>
              </a:rPr>
              <a:t>,  mostly briefing of the Work Streams.   </a:t>
            </a:r>
          </a:p>
          <a:p>
            <a:pPr marL="1323975" lvl="3">
              <a:spcBef>
                <a:spcPts val="0"/>
              </a:spcBef>
              <a:spcAft>
                <a:spcPts val="0"/>
              </a:spcAft>
              <a:buFont typeface="Arial" panose="020B0604020202020204" pitchFamily="34" charset="0"/>
              <a:buChar char="•"/>
            </a:pPr>
            <a:r>
              <a:rPr lang="en-US" sz="1400" dirty="0">
                <a:solidFill>
                  <a:schemeClr val="tx1"/>
                </a:solidFill>
              </a:rPr>
              <a:t>WS1 is working on a final report and looking for contributions for the final report. </a:t>
            </a:r>
          </a:p>
          <a:p>
            <a:pPr marL="1323975" lvl="3">
              <a:spcBef>
                <a:spcPts val="0"/>
              </a:spcBef>
              <a:spcAft>
                <a:spcPts val="0"/>
              </a:spcAft>
              <a:buFont typeface="Arial" panose="020B0604020202020204" pitchFamily="34" charset="0"/>
              <a:buChar char="•"/>
            </a:pPr>
            <a:r>
              <a:rPr lang="en-US" sz="1400" dirty="0">
                <a:solidFill>
                  <a:schemeClr val="tx1"/>
                </a:solidFill>
              </a:rPr>
              <a:t>There is no firm date to finish up but trying to get to done.   </a:t>
            </a:r>
          </a:p>
          <a:p>
            <a:pPr marL="466725" lvl="1">
              <a:spcBef>
                <a:spcPts val="0"/>
              </a:spcBef>
              <a:spcAft>
                <a:spcPts val="0"/>
              </a:spcAft>
              <a:buFont typeface="Arial" panose="020B0604020202020204" pitchFamily="34" charset="0"/>
              <a:buChar char="•"/>
            </a:pPr>
            <a:endParaRPr lang="en-US" sz="1600" dirty="0">
              <a:solidFill>
                <a:schemeClr val="tx1"/>
              </a:solidFill>
            </a:endParaRPr>
          </a:p>
          <a:p>
            <a:pPr marL="466725"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Here are links to two good reports, you may need to request username/password which is open to anyone. </a:t>
            </a:r>
          </a:p>
          <a:p>
            <a:pPr marL="800100" lvl="2">
              <a:spcBef>
                <a:spcPts val="0"/>
              </a:spcBef>
              <a:spcAft>
                <a:spcPts val="0"/>
              </a:spcAft>
            </a:pPr>
            <a:r>
              <a:rPr lang="en-US" sz="1400" b="0" dirty="0">
                <a:effectLst/>
                <a:ea typeface="Calibri" panose="020F0502020204030204" pitchFamily="34" charset="0"/>
              </a:rPr>
              <a:t>Nokia </a:t>
            </a:r>
            <a:r>
              <a:rPr lang="en-US" sz="1400" b="0" u="sng" dirty="0">
                <a:solidFill>
                  <a:srgbClr val="0563C1"/>
                </a:solidFill>
                <a:effectLst/>
                <a:ea typeface="Calibri" panose="020F0502020204030204" pitchFamily="34" charset="0"/>
                <a:hlinkClick r:id="rId5"/>
              </a:rPr>
              <a:t>https://groups.wirelessinnovation.org/wg/6GHz-MSG-WS1/document/16057</a:t>
            </a:r>
            <a:r>
              <a:rPr lang="en-US" sz="1400" b="0" u="sng" dirty="0">
                <a:solidFill>
                  <a:srgbClr val="0563C1"/>
                </a:solidFill>
                <a:effectLst/>
                <a:ea typeface="Calibri" panose="020F0502020204030204" pitchFamily="34" charset="0"/>
              </a:rPr>
              <a:t>  </a:t>
            </a:r>
            <a:r>
              <a:rPr lang="en-US" sz="1400" dirty="0">
                <a:solidFill>
                  <a:schemeClr val="tx1"/>
                </a:solidFill>
              </a:rPr>
              <a:t>(extended spectrum analyzer software network platform.)</a:t>
            </a:r>
            <a:endParaRPr lang="en-US" sz="1400" b="0" u="sng" dirty="0">
              <a:solidFill>
                <a:srgbClr val="0563C1"/>
              </a:solidFill>
              <a:ea typeface="Calibri" panose="020F0502020204030204" pitchFamily="34" charset="0"/>
            </a:endParaRPr>
          </a:p>
          <a:p>
            <a:pPr marL="800100" lvl="2">
              <a:spcBef>
                <a:spcPts val="0"/>
              </a:spcBef>
              <a:spcAft>
                <a:spcPts val="0"/>
              </a:spcAft>
            </a:pPr>
            <a:r>
              <a:rPr lang="en-US" sz="1400" b="0" dirty="0" err="1">
                <a:effectLst/>
                <a:ea typeface="Calibri" panose="020F0502020204030204" pitchFamily="34" charset="0"/>
              </a:rPr>
              <a:t>Aviat</a:t>
            </a:r>
            <a:r>
              <a:rPr lang="en-US" sz="1400" b="0" dirty="0">
                <a:effectLst/>
                <a:ea typeface="Calibri" panose="020F0502020204030204" pitchFamily="34" charset="0"/>
              </a:rPr>
              <a:t> </a:t>
            </a:r>
            <a:r>
              <a:rPr lang="en-US" sz="1400" b="0" u="sng" dirty="0">
                <a:solidFill>
                  <a:srgbClr val="0563C1"/>
                </a:solidFill>
                <a:effectLst/>
                <a:ea typeface="Calibri" panose="020F0502020204030204" pitchFamily="34" charset="0"/>
                <a:hlinkClick r:id="rId6"/>
              </a:rPr>
              <a:t>https://groups.wirelessinnovation.org/wg/6GHz-MSG-WS1/document/16060</a:t>
            </a:r>
            <a:r>
              <a:rPr lang="en-US" sz="1400" b="0" u="sng" dirty="0">
                <a:solidFill>
                  <a:srgbClr val="0563C1"/>
                </a:solidFill>
                <a:effectLst/>
                <a:ea typeface="Calibri" panose="020F0502020204030204" pitchFamily="34" charset="0"/>
              </a:rPr>
              <a:t>   </a:t>
            </a:r>
            <a:r>
              <a:rPr lang="en-US" sz="1400" dirty="0">
                <a:solidFill>
                  <a:schemeClr val="tx1"/>
                </a:solidFill>
                <a:ea typeface="Times New Roman" panose="02020603050405020304" pitchFamily="18" charset="0"/>
              </a:rPr>
              <a:t>(dribbling 2nds, most 10dB off noise floor</a:t>
            </a:r>
            <a:r>
              <a:rPr lang="en-US" sz="1400" b="1" dirty="0">
                <a:solidFill>
                  <a:schemeClr val="tx1"/>
                </a:solidFill>
                <a:ea typeface="Times New Roman" panose="02020603050405020304" pitchFamily="18" charset="0"/>
              </a:rPr>
              <a:t>)</a:t>
            </a:r>
            <a:endParaRPr lang="en-US" sz="1400" b="0" dirty="0">
              <a:effectLst/>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33420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IEEE 802 Stds Table of Frequency Bands</a:t>
            </a:r>
          </a:p>
        </p:txBody>
      </p:sp>
      <p:sp>
        <p:nvSpPr>
          <p:cNvPr id="3" name="Content Placeholder 2"/>
          <p:cNvSpPr>
            <a:spLocks noGrp="1"/>
          </p:cNvSpPr>
          <p:nvPr>
            <p:ph idx="1"/>
          </p:nvPr>
        </p:nvSpPr>
        <p:spPr>
          <a:xfrm>
            <a:off x="914400" y="863960"/>
            <a:ext cx="10439400" cy="5611453"/>
          </a:xfrm>
        </p:spPr>
        <p:txBody>
          <a:bodyPr/>
          <a:lstStyle/>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accurately identify all the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The primary application is to simplify identification of potential </a:t>
            </a:r>
            <a:r>
              <a:rPr lang="en-US" sz="1400" dirty="0">
                <a:solidFill>
                  <a:srgbClr val="0070C0"/>
                </a:solidFill>
                <a:ea typeface="Calibri" panose="020F0502020204030204" pitchFamily="34" charset="0"/>
              </a:rPr>
              <a:t>frequency</a:t>
            </a:r>
            <a:r>
              <a:rPr lang="en-US" sz="1400" dirty="0">
                <a:ea typeface="Calibri" panose="020F0502020204030204" pitchFamily="34" charset="0"/>
              </a:rPr>
              <a:t> bands for coexistence assessment.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https://mentor.ieee.org/802.18/dcn/21/18-21-0036-05-0000-frequency-table-template.xlsx</a:t>
            </a:r>
            <a:endParaRPr lang="en-US" sz="120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endParaRPr lang="en-US"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b="0" dirty="0">
                <a:solidFill>
                  <a:schemeClr val="tx1"/>
                </a:solidFill>
                <a:ea typeface="Times New Roman" panose="02020603050405020304" pitchFamily="18" charset="0"/>
              </a:rPr>
              <a:t> Some emails working on Status of the standard/amendment of: Published, Approved, Project, and other emails on 802.11 specifics. </a:t>
            </a:r>
          </a:p>
          <a:p>
            <a:pPr marL="466725" lvl="1">
              <a:spcBef>
                <a:spcPts val="0"/>
              </a:spcBef>
              <a:spcAft>
                <a:spcPts val="0"/>
              </a:spcAft>
              <a:buFont typeface="Arial" panose="020B0604020202020204" pitchFamily="34" charset="0"/>
              <a:buChar char="•"/>
            </a:pPr>
            <a:endParaRPr lang="en-US" sz="1800" b="0" dirty="0">
              <a:solidFill>
                <a:schemeClr val="tx1"/>
              </a:solidFill>
              <a:ea typeface="Times New Roman" panose="02020603050405020304" pitchFamily="18" charset="0"/>
            </a:endParaRPr>
          </a:p>
          <a:p>
            <a:pPr marL="466725" lvl="1">
              <a:spcBef>
                <a:spcPts val="0"/>
              </a:spcBef>
              <a:spcAft>
                <a:spcPts val="0"/>
              </a:spcAft>
              <a:buFont typeface="Arial" panose="020B0604020202020204" pitchFamily="34" charset="0"/>
              <a:buChar char="•"/>
            </a:pPr>
            <a:r>
              <a:rPr lang="en-US" sz="1800" b="0" dirty="0">
                <a:solidFill>
                  <a:schemeClr val="tx1"/>
                </a:solidFill>
                <a:ea typeface="Times New Roman" panose="02020603050405020304" pitchFamily="18" charset="0"/>
              </a:rPr>
              <a:t>27may: </a:t>
            </a:r>
            <a:r>
              <a:rPr lang="en-US" sz="1800" dirty="0">
                <a:solidFill>
                  <a:schemeClr val="tx1"/>
                </a:solidFill>
                <a:ea typeface="Times New Roman" panose="02020603050405020304" pitchFamily="18" charset="0"/>
              </a:rPr>
              <a:t>From last ad hoc, m</a:t>
            </a:r>
            <a:r>
              <a:rPr lang="en-US" sz="1800" b="0" dirty="0">
                <a:solidFill>
                  <a:schemeClr val="tx1"/>
                </a:solidFill>
                <a:ea typeface="Times New Roman" panose="02020603050405020304" pitchFamily="18" charset="0"/>
              </a:rPr>
              <a:t>ost all captured in rev05 if the spreadsheet.  </a:t>
            </a:r>
            <a:r>
              <a:rPr lang="en-US" sz="1600" dirty="0">
                <a:solidFill>
                  <a:schemeClr val="tx1"/>
                </a:solidFill>
                <a:ea typeface="Times New Roman" panose="02020603050405020304" pitchFamily="18" charset="0"/>
              </a:rPr>
              <a:t>Some highlights: </a:t>
            </a:r>
          </a:p>
          <a:p>
            <a:pPr lvl="2">
              <a:spcBef>
                <a:spcPts val="0"/>
              </a:spcBef>
              <a:spcAft>
                <a:spcPts val="0"/>
              </a:spcAft>
              <a:buFont typeface="+mj-lt"/>
              <a:buAutoNum type="arabicParenBoth"/>
            </a:pPr>
            <a:r>
              <a:rPr lang="en-US" sz="1600" dirty="0">
                <a:effectLst/>
                <a:ea typeface="Times New Roman" panose="02020603050405020304" pitchFamily="18" charset="0"/>
              </a:rPr>
              <a:t>There will be multiple rows for a given frequency range, one for each standard/amendment. </a:t>
            </a:r>
            <a:endParaRPr lang="en-US" sz="1600" dirty="0">
              <a:effectLst/>
              <a:ea typeface="SimSun" panose="02010600030101010101" pitchFamily="2" charset="-122"/>
            </a:endParaRPr>
          </a:p>
          <a:p>
            <a:pPr lvl="2">
              <a:spcBef>
                <a:spcPts val="0"/>
              </a:spcBef>
              <a:spcAft>
                <a:spcPts val="0"/>
              </a:spcAft>
              <a:buFont typeface="+mj-lt"/>
              <a:buAutoNum type="arabicParenBoth"/>
            </a:pPr>
            <a:r>
              <a:rPr lang="en-US" sz="1600" dirty="0">
                <a:effectLst/>
                <a:ea typeface="Times New Roman" panose="02020603050405020304" pitchFamily="18" charset="0"/>
              </a:rPr>
              <a:t>Adding the year to the standard and the amendment was worked through and is leading  to the approved date, not the published date. (the date on the cover page.) </a:t>
            </a:r>
            <a:endParaRPr lang="en-US" sz="1600" dirty="0">
              <a:effectLst/>
              <a:ea typeface="SimSun" panose="02010600030101010101" pitchFamily="2" charset="-122"/>
            </a:endParaRPr>
          </a:p>
          <a:p>
            <a:pPr lvl="2">
              <a:spcBef>
                <a:spcPts val="0"/>
              </a:spcBef>
              <a:spcAft>
                <a:spcPts val="0"/>
              </a:spcAft>
              <a:buFont typeface="+mj-lt"/>
              <a:buAutoNum type="arabicParenBoth"/>
            </a:pPr>
            <a:r>
              <a:rPr lang="en-US" sz="1600" dirty="0">
                <a:effectLst/>
                <a:ea typeface="Times New Roman" panose="02020603050405020304" pitchFamily="18" charset="0"/>
              </a:rPr>
              <a:t>Also, a discussion on the Standard or Project column, what about if approved but not published yet, that should be noted.  Also, should pre-Par amendments be lists, or study groups.  Maybe this is a status column? </a:t>
            </a:r>
          </a:p>
          <a:p>
            <a:pPr lvl="2">
              <a:spcBef>
                <a:spcPts val="0"/>
              </a:spcBef>
              <a:spcAft>
                <a:spcPts val="0"/>
              </a:spcAft>
              <a:buFont typeface="+mj-lt"/>
              <a:buAutoNum type="arabicParenBoth"/>
            </a:pPr>
            <a:r>
              <a:rPr lang="en-US" sz="1600" dirty="0">
                <a:effectLst/>
                <a:ea typeface="SimSun" panose="02010600030101010101" pitchFamily="2" charset="-122"/>
              </a:rPr>
              <a:t>Also reviewed a 2</a:t>
            </a:r>
            <a:r>
              <a:rPr lang="en-US" sz="1600" baseline="30000" dirty="0">
                <a:effectLst/>
                <a:ea typeface="SimSun" panose="02010600030101010101" pitchFamily="2" charset="-122"/>
              </a:rPr>
              <a:t>nd</a:t>
            </a:r>
            <a:r>
              <a:rPr lang="en-US" sz="1600" dirty="0">
                <a:effectLst/>
                <a:ea typeface="SimSun" panose="02010600030101010101" pitchFamily="2" charset="-122"/>
              </a:rPr>
              <a:t> spreadsheet w/802.11 clauses with frequencies for setting for the actual frequency ranges: </a:t>
            </a:r>
          </a:p>
          <a:p>
            <a:pPr marL="1143000" marR="0" lvl="2" indent="-228600">
              <a:spcBef>
                <a:spcPts val="0"/>
              </a:spcBef>
              <a:spcAft>
                <a:spcPts val="0"/>
              </a:spcAft>
              <a:buFont typeface="+mj-lt"/>
              <a:buAutoNum type="romanLcParenR"/>
            </a:pPr>
            <a:r>
              <a:rPr lang="en-US" sz="1600" u="sng" dirty="0">
                <a:solidFill>
                  <a:srgbClr val="0000FF"/>
                </a:solidFill>
                <a:effectLst/>
                <a:ea typeface="SimSun" panose="02010600030101010101" pitchFamily="2" charset="-122"/>
                <a:hlinkClick r:id="rId4"/>
              </a:rPr>
              <a:t>https://mentor.ieee.org/802.18/dcn/21/18-21-0064-00-0000-frequency-table-input-802-11-phys.xlsx</a:t>
            </a:r>
            <a:r>
              <a:rPr lang="en-US" sz="1600" dirty="0">
                <a:effectLst/>
                <a:ea typeface="SimSun" panose="02010600030101010101" pitchFamily="2" charset="-122"/>
              </a:rPr>
              <a:t> </a:t>
            </a:r>
          </a:p>
          <a:p>
            <a:pPr marL="466725" lvl="1">
              <a:spcBef>
                <a:spcPts val="0"/>
              </a:spcBef>
              <a:spcAft>
                <a:spcPts val="0"/>
              </a:spcAft>
              <a:buFont typeface="Arial" panose="020B0604020202020204" pitchFamily="34" charset="0"/>
              <a:buChar char="•"/>
            </a:pPr>
            <a:r>
              <a:rPr lang="en-US" dirty="0">
                <a:solidFill>
                  <a:schemeClr val="tx1"/>
                </a:solidFill>
                <a:ea typeface="Times New Roman" panose="02020603050405020304" pitchFamily="18" charset="0"/>
              </a:rPr>
              <a:t> </a:t>
            </a:r>
            <a:r>
              <a:rPr lang="en-US" sz="1800" dirty="0">
                <a:solidFill>
                  <a:schemeClr val="tx1"/>
                </a:solidFill>
                <a:ea typeface="Times New Roman" panose="02020603050405020304" pitchFamily="18" charset="0"/>
              </a:rPr>
              <a:t>The next meeting will be 22jun21.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8128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90600"/>
            <a:ext cx="10744200" cy="5499383"/>
          </a:xfrm>
        </p:spPr>
        <p:txBody>
          <a:bodyPr/>
          <a:lstStyle/>
          <a:p>
            <a:pPr marL="400050" lvl="1">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0" marR="0">
              <a:spcBef>
                <a:spcPts val="0"/>
              </a:spcBef>
              <a:spcAft>
                <a:spcPts val="0"/>
              </a:spcAft>
              <a:buFont typeface="Arial" panose="020B0604020202020204" pitchFamily="34" charset="0"/>
              <a:buChar char="•"/>
            </a:pPr>
            <a:r>
              <a:rPr lang="en-US" sz="2000" b="0" dirty="0">
                <a:ea typeface="Calibri" panose="020F0502020204030204" pitchFamily="34" charset="0"/>
              </a:rPr>
              <a:t>n</a:t>
            </a:r>
            <a:r>
              <a:rPr lang="en-US" sz="2000" b="0" dirty="0">
                <a:effectLst/>
                <a:ea typeface="Calibri" panose="020F0502020204030204" pitchFamily="34" charset="0"/>
              </a:rPr>
              <a:t>one today </a:t>
            </a:r>
          </a:p>
          <a:p>
            <a:pPr marL="0" marR="0">
              <a:spcBef>
                <a:spcPts val="0"/>
              </a:spcBef>
              <a:spcAft>
                <a:spcPts val="0"/>
              </a:spcAft>
              <a:buFont typeface="Arial" panose="020B0604020202020204" pitchFamily="34" charset="0"/>
              <a:buChar char="•"/>
            </a:pPr>
            <a:r>
              <a:rPr lang="en-US" sz="2000" b="0" dirty="0">
                <a:ea typeface="Calibri" panose="020F0502020204030204" pitchFamily="34" charset="0"/>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10696584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896815" y="1102674"/>
            <a:ext cx="10820400" cy="3697926"/>
          </a:xfrm>
        </p:spPr>
        <p:txBody>
          <a:bodyPr/>
          <a:lstStyle/>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r>
              <a:rPr lang="en-US" sz="1800" b="0" dirty="0">
                <a:solidFill>
                  <a:srgbClr val="00B0F0"/>
                </a:solidFill>
                <a:ea typeface="Times New Roman" panose="02020603050405020304" pitchFamily="18" charset="0"/>
              </a:rPr>
              <a:t> </a:t>
            </a: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endParaRPr 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endParaRPr lang="en-US" altLang="en-US" sz="1400" b="0" dirty="0">
              <a:solidFill>
                <a:srgbClr val="00B0F0"/>
              </a:solidFill>
            </a:endParaRPr>
          </a:p>
          <a:p>
            <a:pPr marL="285750" indent="-285750">
              <a:buClr>
                <a:srgbClr val="00B0F0"/>
              </a:buClr>
              <a:buFont typeface="Wingdings" panose="05000000000000000000" pitchFamily="2" charset="2"/>
              <a:buChar char="q"/>
            </a:pPr>
            <a:r>
              <a:rPr lang="en-US" altLang="en-US" sz="1400" b="0" dirty="0">
                <a:solidFill>
                  <a:srgbClr val="00B0F0"/>
                </a:solidFill>
              </a:rPr>
              <a:t>All – ongoing – bring to RR-TAG info they hear, e.g. different country consultations, on the WRC-23 AIs we are interested in.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937373"/>
            <a:ext cx="10475383" cy="1615827"/>
          </a:xfrm>
          <a:prstGeom prst="rect">
            <a:avLst/>
          </a:prstGeom>
          <a:noFill/>
        </p:spPr>
        <p:txBody>
          <a:bodyPr wrap="square" rtlCol="0">
            <a:spAutoFit/>
          </a:bodyPr>
          <a:lstStyle/>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200" dirty="0">
                <a:solidFill>
                  <a:schemeClr val="tx1"/>
                </a:solidFill>
              </a:rPr>
              <a:t>WPT use of license-exempt bands and UWB in cell phones</a:t>
            </a:r>
          </a:p>
          <a:p>
            <a:pPr lvl="1">
              <a:spcBef>
                <a:spcPts val="0"/>
              </a:spcBef>
              <a:buFont typeface="Arial" panose="020B0604020202020204" pitchFamily="34" charset="0"/>
              <a:buChar char="•"/>
            </a:pPr>
            <a:r>
              <a:rPr lang="en-US" sz="12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200" dirty="0">
                <a:solidFill>
                  <a:schemeClr val="tx1"/>
                </a:solidFill>
              </a:rPr>
              <a:t>Latest Cisco Annual Internet Report, 	</a:t>
            </a:r>
          </a:p>
          <a:p>
            <a:pPr marL="914400" lvl="2" indent="0">
              <a:spcBef>
                <a:spcPts val="0"/>
              </a:spcBef>
            </a:pPr>
            <a:r>
              <a:rPr lang="en-US" sz="1100" dirty="0">
                <a:hlinkClick r:id="rId3"/>
              </a:rPr>
              <a:t>https://www.cisco.com/c/en/us/solutions/executive-perspectives/annual-internet-report/air-highlights.html</a:t>
            </a:r>
            <a:endParaRPr lang="en-US" sz="1100" dirty="0"/>
          </a:p>
          <a:p>
            <a:pPr lvl="1">
              <a:spcBef>
                <a:spcPts val="0"/>
              </a:spcBef>
              <a:buFont typeface="Arial" panose="020B0604020202020204" pitchFamily="34" charset="0"/>
              <a:buChar char="•"/>
            </a:pPr>
            <a:r>
              <a:rPr lang="en-US" sz="1200" dirty="0">
                <a:solidFill>
                  <a:schemeClr val="tx1"/>
                </a:solidFill>
              </a:rPr>
              <a:t>Latest World Economic Outlook</a:t>
            </a:r>
            <a:r>
              <a:rPr lang="en-US" sz="1200" b="1" dirty="0">
                <a:solidFill>
                  <a:schemeClr val="tx1"/>
                </a:solidFill>
              </a:rPr>
              <a:t>.  </a:t>
            </a:r>
            <a:r>
              <a:rPr lang="en-US" sz="1200" dirty="0">
                <a:solidFill>
                  <a:schemeClr val="tx1"/>
                </a:solidFill>
              </a:rPr>
              <a:t>(October’s 2020, twice a year) </a:t>
            </a:r>
            <a:r>
              <a:rPr lang="en-US" sz="1200" u="sng" dirty="0">
                <a:hlinkClick r:id="rId4"/>
              </a:rPr>
              <a:t>&lt;click for oct2020 spreadsheet&gt;</a:t>
            </a:r>
            <a:endParaRPr lang="en-US" sz="1200" u="sng" dirty="0"/>
          </a:p>
          <a:p>
            <a:pPr lvl="1">
              <a:spcBef>
                <a:spcPts val="0"/>
              </a:spcBef>
              <a:buFont typeface="Arial" panose="020B0604020202020204" pitchFamily="34" charset="0"/>
              <a:buChar char="•"/>
            </a:pPr>
            <a:r>
              <a:rPr lang="en-US" sz="1200" dirty="0">
                <a:solidFill>
                  <a:schemeClr val="tx1"/>
                </a:solidFill>
                <a:hlinkClick r:id="rId5"/>
              </a:rPr>
              <a:t>https://www.imf.org/en/Publications/WEO/Issues/2020/09/30/world-economic-outlook-october-2020</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0287000" cy="5332414"/>
          </a:xfrm>
        </p:spPr>
        <p:txBody>
          <a:bodyPr/>
          <a:lstStyle/>
          <a:p>
            <a:pPr marL="400050" lvl="1">
              <a:spcBef>
                <a:spcPts val="0"/>
              </a:spcBef>
              <a:spcAft>
                <a:spcPts val="0"/>
              </a:spcAft>
              <a:buFont typeface="Arial" panose="020B0604020202020204" pitchFamily="34" charset="0"/>
              <a:buChar char="•"/>
            </a:pPr>
            <a:r>
              <a:rPr lang="en-US" sz="1800" dirty="0">
                <a:solidFill>
                  <a:schemeClr val="bg1">
                    <a:lumMod val="75000"/>
                  </a:schemeClr>
                </a:solidFill>
                <a:ea typeface="Times New Roman" panose="02020603050405020304" pitchFamily="18" charset="0"/>
              </a:rPr>
              <a:t>none today?  </a:t>
            </a:r>
          </a:p>
          <a:p>
            <a:pPr marL="400050" lvl="1">
              <a:spcBef>
                <a:spcPts val="0"/>
              </a:spcBef>
              <a:spcAft>
                <a:spcPts val="0"/>
              </a:spcAft>
              <a:buFont typeface="Arial" panose="020B0604020202020204" pitchFamily="34" charset="0"/>
              <a:buChar char="•"/>
            </a:pPr>
            <a:r>
              <a:rPr lang="en-US" sz="1800" dirty="0">
                <a:solidFill>
                  <a:schemeClr val="bg1">
                    <a:lumMod val="75000"/>
                  </a:schemeClr>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40005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 </a:t>
            </a: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03jun21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990600"/>
            <a:ext cx="10475384" cy="5484814"/>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02sep21):     </a:t>
            </a:r>
            <a:r>
              <a:rPr lang="en-US" sz="1800" dirty="0"/>
              <a:t>10jun21–</a:t>
            </a:r>
            <a:r>
              <a:rPr lang="en-US" sz="1800" i="1" u="sng" dirty="0"/>
              <a:t>15:00–&lt;15:55</a:t>
            </a:r>
            <a:r>
              <a:rPr lang="en-US" sz="1800" dirty="0"/>
              <a:t> et </a:t>
            </a:r>
          </a:p>
          <a:p>
            <a:pPr lvl="1">
              <a:spcBef>
                <a:spcPts val="0"/>
              </a:spcBef>
              <a:buFont typeface="Arial" panose="020B0604020202020204" pitchFamily="34" charset="0"/>
              <a:buChar char="•"/>
            </a:pPr>
            <a:r>
              <a:rPr lang="en-US" sz="1600" dirty="0">
                <a:highlight>
                  <a:srgbClr val="808000"/>
                </a:highlight>
              </a:rPr>
              <a:t>Newer - </a:t>
            </a:r>
            <a:r>
              <a:rPr lang="en-US" sz="1600" dirty="0"/>
              <a:t>Call in info: </a:t>
            </a:r>
            <a:r>
              <a:rPr lang="en-US" sz="1600" dirty="0">
                <a:hlinkClick r:id="rId2"/>
              </a:rPr>
              <a:t>https://mentor.ieee.org/802.18/dcn/16/18-16-0038-18-0000-teleconference-call-in-info.pptx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a:buFont typeface="Arial" panose="020B0604020202020204" pitchFamily="34" charset="0"/>
              <a:buChar char="•"/>
            </a:pPr>
            <a:endParaRPr lang="en-US" sz="18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15:______________________________36et</a:t>
            </a:r>
          </a:p>
          <a:p>
            <a:pPr lvl="1">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The next face to face meeting is tbd.   </a:t>
            </a:r>
          </a:p>
          <a:p>
            <a:pPr>
              <a:spcBef>
                <a:spcPts val="0"/>
              </a:spcBef>
              <a:buFont typeface="Arial" panose="020B0604020202020204" pitchFamily="34" charset="0"/>
              <a:buChar char="•"/>
            </a:pPr>
            <a:r>
              <a:rPr lang="en-US" sz="1800" dirty="0"/>
              <a:t>The next IEEE 802 plenary will be electronic in July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next IEEE 802.18 (wireless) interim will be electronic in Sept 2021</a:t>
            </a: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Stay Safe</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2"/>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990600" y="1175544"/>
            <a:ext cx="10439400" cy="5225256"/>
          </a:xfrm>
        </p:spPr>
        <p:txBody>
          <a:bodyPr/>
          <a:lstStyle/>
          <a:p>
            <a:pPr>
              <a:buFont typeface="Arial" panose="020B0604020202020204" pitchFamily="34" charset="0"/>
              <a:buChar char="•"/>
              <a:defRPr/>
            </a:pPr>
            <a:r>
              <a:rPr lang="en-US" sz="2000" dirty="0"/>
              <a:t>Officers for the RR-TAG / IEEE 802.18:				</a:t>
            </a:r>
          </a:p>
          <a:p>
            <a:pPr lvl="1">
              <a:defRPr/>
            </a:pPr>
            <a:r>
              <a:rPr lang="en-US" sz="1600" dirty="0"/>
              <a:t>Chair is Jay Holcomb (Itron) 								</a:t>
            </a:r>
            <a:endParaRPr lang="en-US" sz="1600" b="1" dirty="0"/>
          </a:p>
          <a:p>
            <a:pPr lvl="1">
              <a:defRPr/>
            </a:pPr>
            <a:r>
              <a:rPr lang="en-US" sz="1600" dirty="0"/>
              <a:t>Co-Vice-chairs are </a:t>
            </a:r>
            <a:r>
              <a:rPr lang="en-US" sz="1600" dirty="0">
                <a:hlinkClick r:id="rId2"/>
              </a:rPr>
              <a:t>Stuart Kerry (OK-Brit/Self)</a:t>
            </a:r>
            <a:r>
              <a:rPr lang="en-US" sz="1600" dirty="0"/>
              <a:t> and </a:t>
            </a:r>
            <a:r>
              <a:rPr lang="en-US" sz="1600" dirty="0">
                <a:hlinkClick r:id="rId3"/>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42 (8 on LMSC);  Nearly Voters: 2; Aspirant members: 11</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Thursday 15:00et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4"/>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600" kern="1600" dirty="0"/>
              <a:t>Anti-Trust - </a:t>
            </a:r>
            <a:r>
              <a:rPr lang="en-US" sz="1600" u="sng" kern="1600" dirty="0">
                <a:hlinkClick r:id="rId5"/>
              </a:rPr>
              <a:t>http://standards.ieee.org/resources/antitrust-guidelines.pdf</a:t>
            </a:r>
            <a:endParaRPr lang="en-US" sz="1600" kern="1600" dirty="0"/>
          </a:p>
          <a:p>
            <a:pPr lvl="1">
              <a:spcBef>
                <a:spcPts val="600"/>
              </a:spcBef>
              <a:defRPr/>
            </a:pPr>
            <a:r>
              <a:rPr lang="en-US" sz="1600" kern="1600" dirty="0"/>
              <a:t>IEEE 802 WG Policies and Procedures - </a:t>
            </a:r>
            <a:r>
              <a:rPr lang="en-US" sz="1600" u="sng" kern="1600" dirty="0">
                <a:hlinkClick r:id="rId6"/>
              </a:rPr>
              <a:t>http://www.ieee802.org/devdocs.shtml</a:t>
            </a:r>
            <a:r>
              <a:rPr lang="en-US" sz="16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02jan18</a:t>
            </a:r>
          </a:p>
          <a:p>
            <a:pPr lvl="1">
              <a:spcBef>
                <a:spcPts val="600"/>
              </a:spcBef>
              <a:defRPr/>
            </a:pPr>
            <a:r>
              <a:rPr lang="en-US" sz="1600" kern="1600" dirty="0">
                <a:sym typeface="Wingdings" panose="05000000000000000000" pitchFamily="2" charset="2"/>
              </a:rPr>
              <a:t>Copyright notice slides,   new 11nov19  </a:t>
            </a:r>
            <a:r>
              <a:rPr lang="en-US" sz="1200" dirty="0">
                <a:hlinkClick r:id="rId7"/>
              </a:rPr>
              <a:t>https://standards.ieee.org/faqs/copyrights/index.html#1</a:t>
            </a:r>
            <a:endParaRPr lang="en-US" sz="1200" kern="1600" dirty="0">
              <a:sym typeface="Wingdings" panose="05000000000000000000" pitchFamily="2" charset="2"/>
            </a:endParaRPr>
          </a:p>
          <a:p>
            <a:pPr lvl="1">
              <a:spcBef>
                <a:spcPts val="600"/>
              </a:spcBef>
              <a:defRPr/>
            </a:pPr>
            <a:r>
              <a:rPr lang="en-US" sz="1200" kern="1600" dirty="0"/>
              <a:t>(note; call for essential patents &amp; copy right notice: the RR-TAG does not do standards, though all should be aware.)</a:t>
            </a:r>
          </a:p>
          <a:p>
            <a:pPr lvl="1">
              <a:spcBef>
                <a:spcPts val="600"/>
              </a:spcBef>
              <a:defRPr/>
            </a:pPr>
            <a:r>
              <a:rPr lang="en-US" sz="1400" kern="1600" dirty="0"/>
              <a:t>For reference: </a:t>
            </a:r>
            <a:r>
              <a:rPr lang="en-US" sz="1400" dirty="0"/>
              <a:t>IEEE-SA Standards Board Operations Manual is available at:  </a:t>
            </a:r>
            <a:r>
              <a:rPr lang="en-US" sz="1400" u="sng" dirty="0">
                <a:hlinkClick r:id="rId8"/>
              </a:rPr>
              <a:t>http://standards.ieee.org/develop/policies/opman/sb_om.pdf</a:t>
            </a:r>
            <a:r>
              <a:rPr lang="en-US" sz="1400" dirty="0"/>
              <a:t>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03jun21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889220559"/>
              </p:ext>
            </p:extLst>
          </p:nvPr>
        </p:nvGraphicFramePr>
        <p:xfrm>
          <a:off x="8143565" y="5020076"/>
          <a:ext cx="2390775" cy="498475"/>
        </p:xfrm>
        <a:graphic>
          <a:graphicData uri="http://schemas.openxmlformats.org/presentationml/2006/ole">
            <mc:AlternateContent xmlns:mc="http://schemas.openxmlformats.org/markup-compatibility/2006">
              <mc:Choice xmlns:v="urn:schemas-microsoft-com:vml" Requires="v">
                <p:oleObj name="Packager Shell Object" showAsIcon="1" r:id="rId9" imgW="2391120" imgH="534600" progId="Package">
                  <p:embed/>
                </p:oleObj>
              </mc:Choice>
              <mc:Fallback>
                <p:oleObj name="Packager Shell Object" showAsIcon="1" r:id="rId9" imgW="2391120" imgH="534600" progId="Package">
                  <p:embed/>
                  <p:pic>
                    <p:nvPicPr>
                      <p:cNvPr id="0" name=""/>
                      <p:cNvPicPr/>
                      <p:nvPr/>
                    </p:nvPicPr>
                    <p:blipFill>
                      <a:blip r:embed="rId10"/>
                      <a:stretch>
                        <a:fillRect/>
                      </a:stretch>
                    </p:blipFill>
                    <p:spPr>
                      <a:xfrm>
                        <a:off x="8143565" y="5020076"/>
                        <a:ext cx="2390775" cy="498475"/>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4001379206"/>
              </p:ext>
            </p:extLst>
          </p:nvPr>
        </p:nvGraphicFramePr>
        <p:xfrm>
          <a:off x="4724400" y="4800600"/>
          <a:ext cx="2076140" cy="498988"/>
        </p:xfrm>
        <a:graphic>
          <a:graphicData uri="http://schemas.openxmlformats.org/presentationml/2006/ole">
            <mc:AlternateContent xmlns:mc="http://schemas.openxmlformats.org/markup-compatibility/2006">
              <mc:Choice xmlns:v="urn:schemas-microsoft-com:vml" Requires="v">
                <p:oleObj name="Packager Shell Object" showAsIcon="1" r:id="rId11" imgW="2035440" imgH="534600" progId="Package">
                  <p:embed/>
                </p:oleObj>
              </mc:Choice>
              <mc:Fallback>
                <p:oleObj name="Packager Shell Object" showAsIcon="1" r:id="rId11" imgW="2035440" imgH="534600" progId="Package">
                  <p:embed/>
                  <p:pic>
                    <p:nvPicPr>
                      <p:cNvPr id="0" name=""/>
                      <p:cNvPicPr/>
                      <p:nvPr/>
                    </p:nvPicPr>
                    <p:blipFill>
                      <a:blip r:embed="rId12"/>
                      <a:stretch>
                        <a:fillRect/>
                      </a:stretch>
                    </p:blipFill>
                    <p:spPr>
                      <a:xfrm>
                        <a:off x="4724400" y="4800600"/>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305829"/>
            <a:ext cx="2211387" cy="273050"/>
          </a:xfrm>
        </p:spPr>
        <p:txBody>
          <a:bodyPr/>
          <a:lstStyle/>
          <a:p>
            <a:r>
              <a:rPr lang="en-US"/>
              <a:t>03jun21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6259512" y="5638799"/>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2220912" y="1219201"/>
            <a:ext cx="4038600" cy="738664"/>
          </a:xfrm>
          <a:prstGeom prst="rect">
            <a:avLst/>
          </a:prstGeom>
          <a:noFill/>
        </p:spPr>
        <p:txBody>
          <a:bodyPr wrap="square" rtlCol="0">
            <a:spAutoFit/>
          </a:bodyPr>
          <a:lstStyle/>
          <a:p>
            <a:pPr marL="457200" indent="-457200">
              <a:buFont typeface="Arial" panose="020B0604020202020204" pitchFamily="34" charset="0"/>
              <a:buChar char="•"/>
            </a:pPr>
            <a:r>
              <a:rPr lang="en-US"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599" y="2971801"/>
            <a:ext cx="10367427"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03jun21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44180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2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2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May 27, 2021 until Thursday, September 2, 2021 from 3:00 PM to 4:00 PM, (UTC-04:00) Eastern Time (US &amp; Canada) 		3:00 PM  |  (UTC-04:00) Eastern Time (US &amp; Canada)  |  1 </a:t>
            </a:r>
            <a:r>
              <a:rPr lang="en-US" sz="12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2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u="sng" dirty="0">
                <a:solidFill>
                  <a:srgbClr val="FF0000"/>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	Join from the meeting link</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https://ieeesa.webex.com/ieeesa/j.php?MTID=m755ab94a63535e46bf04429654757914</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129 231 4140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rrtag21b</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+1-213-306-3065,,1292314140##</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1292314140@ieeesa.webex.com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using Microsoft Lync or Microsoft Skype for Business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1292314140.ieeesa@lync.webex.com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9"/>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08000"/>
                </a:highlight>
              </a:rPr>
              <a:t>weekly</a:t>
            </a:r>
            <a:r>
              <a:rPr lang="en-US" sz="2400" dirty="0"/>
              <a:t> teleconference call-in, </a:t>
            </a:r>
            <a:r>
              <a:rPr lang="en-US" sz="2400" dirty="0">
                <a:highlight>
                  <a:srgbClr val="808000"/>
                </a:highlight>
              </a:rPr>
              <a:t>27may21-02sep21</a:t>
            </a:r>
          </a:p>
        </p:txBody>
      </p:sp>
    </p:spTree>
    <p:extLst>
      <p:ext uri="{BB962C8B-B14F-4D97-AF65-F5344CB8AC3E}">
        <p14:creationId xmlns:p14="http://schemas.microsoft.com/office/powerpoint/2010/main" val="1122474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2220913" y="304800"/>
            <a:ext cx="2211387" cy="273050"/>
          </a:xfrm>
        </p:spPr>
        <p:txBody>
          <a:bodyPr/>
          <a:lstStyle/>
          <a:p>
            <a:r>
              <a:rPr lang="en-US"/>
              <a:t>03jun21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1" y="326235"/>
            <a:ext cx="2211387" cy="273050"/>
          </a:xfrm>
        </p:spPr>
        <p:txBody>
          <a:bodyPr/>
          <a:lstStyle/>
          <a:p>
            <a:r>
              <a:rPr lang="en-US"/>
              <a:t>03jun21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990601" y="1676400"/>
            <a:ext cx="10367426" cy="47244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Subject:</a:t>
            </a:r>
            <a:r>
              <a:rPr lang="en-US" sz="600" dirty="0">
                <a:solidFill>
                  <a:schemeClr val="bg1">
                    <a:lumMod val="75000"/>
                  </a:schemeClr>
                </a:solidFill>
                <a:effectLst/>
                <a:ea typeface="Times New Roman" panose="02020603050405020304" pitchFamily="18" charset="0"/>
                <a:cs typeface="Times New Roman" panose="02020603050405020304" pitchFamily="18" charset="0"/>
              </a:rPr>
              <a:t> [EXTERNAL] Webex meeting invitation: ad hoc on WRC-23 Agenda Items of interest to 802</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When:</a:t>
            </a:r>
            <a:r>
              <a:rPr lang="en-US" sz="600" dirty="0">
                <a:solidFill>
                  <a:schemeClr val="bg1">
                    <a:lumMod val="75000"/>
                  </a:schemeClr>
                </a:solidFill>
                <a:effectLst/>
                <a:ea typeface="Times New Roman" panose="02020603050405020304" pitchFamily="18" charset="0"/>
                <a:cs typeface="Times New Roman" panose="02020603050405020304" pitchFamily="18" charset="0"/>
              </a:rPr>
              <a:t> Wednesday, 7 April, 2021 16:00-17:00 America/</a:t>
            </a:r>
            <a:r>
              <a:rPr lang="en-US" sz="600" dirty="0" err="1">
                <a:solidFill>
                  <a:schemeClr val="bg1">
                    <a:lumMod val="75000"/>
                  </a:schemeClr>
                </a:solidFill>
                <a:effectLst/>
                <a:ea typeface="Times New Roman" panose="02020603050405020304" pitchFamily="18" charset="0"/>
                <a:cs typeface="Times New Roman" panose="02020603050405020304" pitchFamily="18" charset="0"/>
              </a:rPr>
              <a:t>New_York</a:t>
            </a:r>
            <a:r>
              <a:rPr lang="en-US" sz="600" dirty="0">
                <a:solidFill>
                  <a:schemeClr val="bg1">
                    <a:lumMod val="75000"/>
                  </a:schemeClr>
                </a:solidFill>
                <a:effectLst/>
                <a:ea typeface="Times New Roman" panose="02020603050405020304" pitchFamily="18" charset="0"/>
                <a:cs typeface="Times New Roman" panose="02020603050405020304" pitchFamily="18" charset="0"/>
              </a:rPr>
              <a:t>.</a:t>
            </a:r>
            <a:br>
              <a:rPr lang="en-US" sz="600" dirty="0">
                <a:solidFill>
                  <a:schemeClr val="bg1">
                    <a:lumMod val="75000"/>
                  </a:schemeClr>
                </a:solidFill>
                <a:effectLst/>
                <a:ea typeface="Times New Roman" panose="02020603050405020304" pitchFamily="18" charset="0"/>
                <a:cs typeface="Times New Roman" panose="02020603050405020304" pitchFamily="18" charset="0"/>
              </a:rPr>
            </a:br>
            <a:r>
              <a:rPr lang="en-US" sz="600" b="1" dirty="0">
                <a:solidFill>
                  <a:schemeClr val="bg1">
                    <a:lumMod val="75000"/>
                  </a:schemeClr>
                </a:solidFill>
                <a:effectLst/>
                <a:ea typeface="Times New Roman" panose="02020603050405020304" pitchFamily="18" charset="0"/>
                <a:cs typeface="Times New Roman" panose="02020603050405020304" pitchFamily="18" charset="0"/>
              </a:rPr>
              <a:t>Where:</a:t>
            </a:r>
            <a:r>
              <a:rPr lang="en-US" sz="600" dirty="0">
                <a:solidFill>
                  <a:schemeClr val="bg1">
                    <a:lumMod val="75000"/>
                  </a:schemeClr>
                </a:solidFill>
                <a:effectLst/>
                <a:ea typeface="Times New Roman" panose="02020603050405020304" pitchFamily="18" charset="0"/>
                <a:cs typeface="Times New Roman" panose="02020603050405020304" pitchFamily="18" charset="0"/>
              </a:rPr>
              <a:t> https://ieeesa.webex.com/ieeesa/j.php?MTID=m7c3f1ed3861a4ebdd693d17d47519a82</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Jay Holcomb  is inviting you to a scheduled Webex meeting. 	</a:t>
            </a:r>
          </a:p>
          <a:p>
            <a:pPr marL="0" marR="0">
              <a:spcBef>
                <a:spcPts val="0"/>
              </a:spcBef>
              <a:spcAft>
                <a:spcPts val="0"/>
              </a:spcAft>
            </a:pPr>
            <a:r>
              <a:rPr lang="en-US" sz="6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Join meeting</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More ways to join:</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 </a:t>
            </a:r>
            <a:r>
              <a:rPr lang="en-US" sz="800" b="1" dirty="0">
                <a:solidFill>
                  <a:schemeClr val="bg1">
                    <a:lumMod val="75000"/>
                  </a:schemeClr>
                </a:solidFill>
                <a:effectLst/>
                <a:ea typeface="Times New Roman" panose="02020603050405020304" pitchFamily="18" charset="0"/>
                <a:cs typeface="Times New Roman" panose="02020603050405020304" pitchFamily="18" charset="0"/>
              </a:rPr>
              <a:t>Join from the meeting link;  	</a:t>
            </a:r>
            <a:r>
              <a:rPr lang="en-US" sz="800" u="sng" dirty="0">
                <a:solidFill>
                  <a:schemeClr val="bg1">
                    <a:lumMod val="75000"/>
                  </a:schemeClr>
                </a:solidFill>
                <a:effectLs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https://ieeesa.webex.com/ieeesa/j.php?MTID=m7c3f1ed3861a4ebdd693d17d47519a82</a:t>
            </a: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endParaRPr lang="en-US" sz="8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b="1" dirty="0">
                <a:solidFill>
                  <a:schemeClr val="bg1">
                    <a:lumMod val="75000"/>
                  </a:schemeClr>
                </a:solidFill>
                <a:effectLst/>
                <a:ea typeface="Times New Roman" panose="02020603050405020304" pitchFamily="18" charset="0"/>
                <a:cs typeface="Times New Roman" panose="02020603050405020304" pitchFamily="18" charset="0"/>
              </a:rPr>
              <a:t>Join by meeting number </a:t>
            </a:r>
            <a:endParaRPr lang="en-US" sz="6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number (access code): 	129 306 6020 </a:t>
            </a:r>
          </a:p>
          <a:p>
            <a:pPr marL="0" marR="0">
              <a:spcBef>
                <a:spcPts val="0"/>
              </a:spcBef>
              <a:spcAft>
                <a:spcPts val="0"/>
              </a:spcAft>
            </a:pPr>
            <a:r>
              <a:rPr lang="en-US" sz="600" dirty="0">
                <a:solidFill>
                  <a:schemeClr val="bg1">
                    <a:lumMod val="75000"/>
                  </a:schemeClr>
                </a:solidFill>
                <a:effectLst/>
                <a:ea typeface="Times New Roman" panose="02020603050405020304" pitchFamily="18" charset="0"/>
                <a:cs typeface="Times New Roman" panose="02020603050405020304" pitchFamily="18" charset="0"/>
              </a:rPr>
              <a:t>Meeting password: 			wrcai1</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Calibri" panose="020F0502020204030204" pitchFamily="34" charset="0"/>
              </a:rPr>
              <a:t> </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Tap to join from a mobile device (attendees only)</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+1-646-992-2010,,1293066020##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+1-213-306-3065,,1293066020##</a:t>
            </a:r>
            <a:r>
              <a:rPr lang="en-US" sz="500" dirty="0">
                <a:solidFill>
                  <a:schemeClr val="bg1">
                    <a:lumMod val="75000"/>
                  </a:schemeClr>
                </a:solidFill>
                <a:effectLst/>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by phone</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Global call-in numbers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from a video system or application</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1293066020@ieeesa.webex.com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500" b="1" dirty="0">
                <a:solidFill>
                  <a:schemeClr val="bg1">
                    <a:lumMod val="75000"/>
                  </a:schemeClr>
                </a:solidFill>
                <a:effectLst/>
                <a:ea typeface="Times New Roman" panose="02020603050405020304" pitchFamily="18" charset="0"/>
                <a:cs typeface="Times New Roman" panose="02020603050405020304" pitchFamily="18" charset="0"/>
              </a:rPr>
              <a:t>Join using Microsoft Lync or Microsoft Skype for Business</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Dial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8">
                  <a:extLst>
                    <a:ext uri="{A12FA001-AC4F-418D-AE19-62706E023703}">
                      <ahyp:hlinkClr xmlns:ahyp="http://schemas.microsoft.com/office/drawing/2018/hyperlinkcolor" val="tx"/>
                    </a:ext>
                  </a:extLst>
                </a:hlinkClick>
              </a:rPr>
              <a:t>1293066020.ieeesa@lync.webex.com</a:t>
            </a:r>
            <a:endParaRPr lang="en-US" sz="500" dirty="0">
              <a:solidFill>
                <a:schemeClr val="bg1">
                  <a:lumMod val="75000"/>
                </a:schemeClr>
              </a:solidFill>
              <a:effectLst/>
              <a:ea typeface="Times New Roman" panose="02020603050405020304" pitchFamily="18" charset="0"/>
              <a:cs typeface="Times New Roman" panose="02020603050405020304" pitchFamily="18" charset="0"/>
            </a:endParaRPr>
          </a:p>
          <a:p>
            <a:pPr marL="0" marR="0">
              <a:spcBef>
                <a:spcPts val="0"/>
              </a:spcBef>
              <a:spcAft>
                <a:spcPts val="0"/>
              </a:spcAft>
            </a:pPr>
            <a:r>
              <a:rPr lang="en-US" sz="500" dirty="0">
                <a:solidFill>
                  <a:schemeClr val="bg1">
                    <a:lumMod val="75000"/>
                  </a:schemeClr>
                </a:solidFill>
                <a:effectLst/>
                <a:ea typeface="Times New Roman" panose="02020603050405020304" pitchFamily="18" charset="0"/>
                <a:cs typeface="Times New Roman" panose="02020603050405020304" pitchFamily="18" charset="0"/>
              </a:rPr>
              <a:t>Need help? Go to </a:t>
            </a:r>
            <a:r>
              <a:rPr lang="en-US" sz="500" u="sng" dirty="0">
                <a:solidFill>
                  <a:schemeClr val="bg1">
                    <a:lumMod val="75000"/>
                  </a:schemeClr>
                </a:solidFill>
                <a:effectLst/>
                <a:ea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https://help.webex.com</a:t>
            </a:r>
            <a:r>
              <a:rPr lang="en-US" sz="500" dirty="0">
                <a:solidFill>
                  <a:schemeClr val="bg1">
                    <a:lumMod val="75000"/>
                  </a:schemeClr>
                </a:solidFill>
                <a:effectLst/>
                <a:ea typeface="Times New Roman" panose="02020603050405020304" pitchFamily="18" charset="0"/>
                <a:cs typeface="Times New Roman" panose="02020603050405020304" pitchFamily="18" charset="0"/>
              </a:rPr>
              <a:t> </a:t>
            </a:r>
            <a:endParaRPr lang="en-US" sz="1100" dirty="0">
              <a:solidFill>
                <a:schemeClr val="bg1">
                  <a:lumMod val="75000"/>
                </a:schemeClr>
              </a:solidFill>
              <a:effectLst/>
              <a:ea typeface="Times New Roman" panose="02020603050405020304" pitchFamily="18" charset="0"/>
              <a:cs typeface="Times New Roman" panose="02020603050405020304" pitchFamily="18" charset="0"/>
            </a:endParaRPr>
          </a:p>
          <a:p>
            <a:pPr marL="0">
              <a:spcBef>
                <a:spcPts val="0"/>
              </a:spcBef>
              <a:spcAft>
                <a:spcPts val="0"/>
              </a:spcAft>
            </a:pPr>
            <a:endParaRPr lang="en-US" sz="800" dirty="0">
              <a:solidFill>
                <a:schemeClr val="tx1"/>
              </a:solidFill>
              <a:ea typeface="Times New Roman" panose="02020603050405020304" pitchFamily="18" charset="0"/>
              <a:cs typeface="Times New Roman" panose="02020603050405020304" pitchFamily="18" charset="0"/>
            </a:endParaRPr>
          </a:p>
          <a:p>
            <a:r>
              <a:rPr lang="en-US" sz="800" dirty="0">
                <a:solidFill>
                  <a:schemeClr val="tx1"/>
                </a:solidFill>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FF9999"/>
                </a:highlight>
              </a:rPr>
              <a:t>wrc-23 ad </a:t>
            </a:r>
            <a:r>
              <a:rPr lang="en-US" sz="2400" dirty="0" err="1">
                <a:highlight>
                  <a:srgbClr val="FF9999"/>
                </a:highlight>
              </a:rPr>
              <a:t>hoc</a:t>
            </a:r>
            <a:r>
              <a:rPr lang="en-US" sz="2400" dirty="0" err="1"/>
              <a:t>_telecon</a:t>
            </a:r>
            <a:r>
              <a:rPr lang="en-US" sz="2400" dirty="0"/>
              <a:t>. call-in, </a:t>
            </a:r>
            <a:r>
              <a:rPr lang="en-US" sz="2400" dirty="0">
                <a:highlight>
                  <a:srgbClr val="FF9999"/>
                </a:highlight>
              </a:rPr>
              <a:t>________21</a:t>
            </a:r>
          </a:p>
          <a:p>
            <a:pPr>
              <a:spcBef>
                <a:spcPts val="0"/>
              </a:spcBef>
            </a:pPr>
            <a:r>
              <a:rPr lang="en-US" sz="2400" dirty="0">
                <a:highlight>
                  <a:srgbClr val="FF9999"/>
                </a:highlight>
              </a:rPr>
              <a:t>Next will be during July 2021 Plenary</a:t>
            </a:r>
          </a:p>
        </p:txBody>
      </p:sp>
    </p:spTree>
    <p:extLst>
      <p:ext uri="{BB962C8B-B14F-4D97-AF65-F5344CB8AC3E}">
        <p14:creationId xmlns:p14="http://schemas.microsoft.com/office/powerpoint/2010/main" val="1795592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196156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358701"/>
          </a:xfrm>
        </p:spPr>
        <p:txBody>
          <a:bodyPr/>
          <a:lstStyle/>
          <a:p>
            <a:r>
              <a:rPr lang="en-US" sz="2400" dirty="0"/>
              <a:t>Table of IEEE 802 Stds Frequency Bands –fyi</a:t>
            </a:r>
          </a:p>
        </p:txBody>
      </p:sp>
      <p:sp>
        <p:nvSpPr>
          <p:cNvPr id="3" name="Content Placeholder 2"/>
          <p:cNvSpPr>
            <a:spLocks noGrp="1"/>
          </p:cNvSpPr>
          <p:nvPr>
            <p:ph idx="1"/>
          </p:nvPr>
        </p:nvSpPr>
        <p:spPr>
          <a:xfrm>
            <a:off x="914400" y="942974"/>
            <a:ext cx="10475384" cy="5532439"/>
          </a:xfrm>
        </p:spPr>
        <p:txBody>
          <a:bodyPr/>
          <a:lstStyle/>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a:spcBef>
                <a:spcPts val="0"/>
              </a:spcBef>
              <a:spcAft>
                <a:spcPts val="0"/>
              </a:spcAft>
              <a:buFont typeface="Wingdings" panose="05000000000000000000" pitchFamily="2" charset="2"/>
              <a:buChar char="q"/>
            </a:pPr>
            <a:r>
              <a:rPr lang="en-US" sz="2000" dirty="0">
                <a:solidFill>
                  <a:srgbClr val="00B0F0"/>
                </a:solidFill>
                <a:ea typeface="Times New Roman" panose="02020603050405020304" pitchFamily="18" charset="0"/>
              </a:rPr>
              <a:t>Inputs welcomed to add to these 2 lists for the future, anytime. </a:t>
            </a:r>
          </a:p>
          <a:p>
            <a:pPr marL="285750" indent="-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adding of countries / regions. </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Different countries/regions have different users/services for same frequency range.</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How to handle regulators always updating users/services for different frequency ranges?</a:t>
            </a:r>
          </a:p>
          <a:p>
            <a:pPr marL="685800" lvl="1">
              <a:spcBef>
                <a:spcPts val="0"/>
              </a:spcBef>
              <a:spcAft>
                <a:spcPts val="0"/>
              </a:spcAft>
              <a:buFont typeface="Arial" panose="020B0604020202020204" pitchFamily="34" charset="0"/>
              <a:buChar char="•"/>
            </a:pPr>
            <a:r>
              <a:rPr lang="en-US" sz="1600" dirty="0">
                <a:ea typeface="Calibri" panose="020F0502020204030204" pitchFamily="34" charset="0"/>
              </a:rPr>
              <a:t>Does licensed and licensed-exempt come into this table?  </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  </a:t>
            </a:r>
          </a:p>
          <a:p>
            <a:pPr marL="285750">
              <a:spcBef>
                <a:spcPts val="0"/>
              </a:spcBef>
              <a:spcAft>
                <a:spcPts val="0"/>
              </a:spcAft>
              <a:buFont typeface="Arial" panose="020B0604020202020204" pitchFamily="34" charset="0"/>
              <a:buChar char="•"/>
            </a:pPr>
            <a:endParaRPr lang="en-US" sz="18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Points for future going to a user-friendly tool, and how to maintain</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Stay with spreadsheet?</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Or a Data Base online, easier to search and sort possibly.</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If so how far out to change over?  tbd</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Where to keep it?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Stay with .18 mentor for now.</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Can IEEE SA post it if it goes to a data base?   (and maintain) </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How often to update it? Or what is trigger?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Consider a living document, then how a team is formed to maintain </a:t>
            </a:r>
          </a:p>
          <a:p>
            <a:pPr marL="685800" lvl="1">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 </a:t>
            </a:r>
            <a:r>
              <a:rPr lang="en-US" sz="1600" dirty="0">
                <a:ea typeface="Calibri" panose="020F0502020204030204" pitchFamily="34" charset="0"/>
              </a:rPr>
              <a:t>We need a clear source of the data, along with date</a:t>
            </a:r>
            <a:r>
              <a:rPr lang="en-US" sz="1600" dirty="0">
                <a:solidFill>
                  <a:srgbClr val="333333"/>
                </a:solidFill>
                <a:ea typeface="Times New Roman" panose="02020603050405020304" pitchFamily="18" charset="0"/>
              </a:rPr>
              <a:t> of last info/update.  </a:t>
            </a:r>
          </a:p>
          <a:p>
            <a:pPr marL="1085850" lvl="2">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Something to keep in mind, if too old, how good is the data?</a:t>
            </a:r>
            <a:endParaRPr lang="en-US" sz="1400" dirty="0"/>
          </a:p>
          <a:p>
            <a:pPr lvl="2">
              <a:buFont typeface="Arial" panose="020B0604020202020204" pitchFamily="34" charset="0"/>
              <a:buChar char="•"/>
            </a:pPr>
            <a:r>
              <a:rPr lang="en-US" sz="1600" dirty="0">
                <a:latin typeface="Times New Roman" panose="02020603050405020304" pitchFamily="18" charset="0"/>
                <a:ea typeface="Calibri" panose="020F0502020204030204" pitchFamily="34" charset="0"/>
              </a:rPr>
              <a:t>That is, a</a:t>
            </a:r>
            <a:r>
              <a:rPr lang="en-US" sz="1400" dirty="0">
                <a:ea typeface="Calibri" panose="020F0502020204030204" pitchFamily="34" charset="0"/>
              </a:rPr>
              <a:t>dd URL per item (if possible) and it should be the date *per* item not the overall document</a:t>
            </a:r>
            <a:r>
              <a:rPr lang="en-US" sz="1400" dirty="0"/>
              <a:t> .</a:t>
            </a:r>
          </a:p>
          <a:p>
            <a:pPr lvl="1">
              <a:buFont typeface="Arial" panose="020B0604020202020204" pitchFamily="34" charset="0"/>
              <a:buChar char="•"/>
            </a:pPr>
            <a:endParaRPr lang="en-US" sz="1600" dirty="0"/>
          </a:p>
          <a:p>
            <a:pPr lvl="1">
              <a:buFont typeface="Arial" panose="020B0604020202020204" pitchFamily="34" charset="0"/>
              <a:buChar char="•"/>
            </a:pPr>
            <a:endParaRPr lang="en-US" sz="12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342716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89" y="631900"/>
            <a:ext cx="8153400" cy="464123"/>
          </a:xfrm>
        </p:spPr>
        <p:txBody>
          <a:bodyPr/>
          <a:lstStyle/>
          <a:p>
            <a:r>
              <a:rPr lang="en-US" sz="2400" dirty="0"/>
              <a:t>Table of Frequency Bands – IEEE 802 Stds – </a:t>
            </a:r>
            <a:r>
              <a:rPr lang="en-US" sz="2400" dirty="0">
                <a:solidFill>
                  <a:srgbClr val="00B050"/>
                </a:solidFill>
              </a:rPr>
              <a:t>background -1</a:t>
            </a:r>
          </a:p>
        </p:txBody>
      </p:sp>
      <p:sp>
        <p:nvSpPr>
          <p:cNvPr id="3" name="Content Placeholder 2"/>
          <p:cNvSpPr>
            <a:spLocks noGrp="1"/>
          </p:cNvSpPr>
          <p:nvPr>
            <p:ph idx="1"/>
          </p:nvPr>
        </p:nvSpPr>
        <p:spPr>
          <a:xfrm>
            <a:off x="2224548" y="1030458"/>
            <a:ext cx="8153400" cy="5477022"/>
          </a:xfrm>
        </p:spPr>
        <p:txBody>
          <a:bodyPr/>
          <a:lstStyle/>
          <a:p>
            <a:pPr marL="285750" indent="-285750">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r>
              <a:rPr lang="en-US" sz="1800" dirty="0">
                <a:solidFill>
                  <a:srgbClr val="333333"/>
                </a:solidFill>
                <a:ea typeface="Times New Roman" panose="02020603050405020304" pitchFamily="18" charset="0"/>
              </a:rPr>
              <a:t>This proposed table had a good discussion on the EC call on 01Dec20</a:t>
            </a: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hlinkClick r:id="rId3"/>
              </a:rPr>
              <a:t>https://mentor.ieee.org/802-ec/dcn/20/ec-20-0245-01-00EC-frequency-tables-of-ieee-802-wireless-standards.pptx</a:t>
            </a:r>
            <a:r>
              <a:rPr lang="en-US" sz="1600" dirty="0">
                <a:solidFill>
                  <a:srgbClr val="333333"/>
                </a:solidFill>
                <a:ea typeface="Times New Roman" panose="02020603050405020304" pitchFamily="18" charset="0"/>
              </a:rPr>
              <a:t> </a:t>
            </a:r>
          </a:p>
          <a:p>
            <a:pPr marL="285750">
              <a:lnSpc>
                <a:spcPct val="150000"/>
              </a:lnSpc>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Many inputs, some not all: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Maybe add a 4</a:t>
            </a:r>
            <a:r>
              <a:rPr lang="en-US" sz="1600" baseline="30000" dirty="0">
                <a:solidFill>
                  <a:srgbClr val="333333"/>
                </a:solidFill>
                <a:ea typeface="Times New Roman" panose="02020603050405020304" pitchFamily="18" charset="0"/>
              </a:rPr>
              <a:t>th</a:t>
            </a:r>
            <a:r>
              <a:rPr lang="en-US" sz="1600" dirty="0">
                <a:solidFill>
                  <a:srgbClr val="333333"/>
                </a:solidFill>
                <a:ea typeface="Times New Roman" panose="02020603050405020304" pitchFamily="18" charset="0"/>
              </a:rPr>
              <a:t> phase - of older standards, considering market presence.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Need to consider a version for Public Visibility.</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Actually, could get out of hand on all the things everyone would like to see, so maybe a simple high-level version and a detailed lower-level version done over time.</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What about licensed-exempt, licensed-exempt w/control and licensed bands?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Consider types of modulations, e.g., UWB over narrower modulations.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Regions/countries</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802.11 has a table for ITU could there be duplication that need to be considered?</a:t>
            </a:r>
          </a:p>
          <a:p>
            <a:pPr marL="1085850" lvl="2">
              <a:lnSpc>
                <a:spcPct val="150000"/>
              </a:lnSpc>
              <a:spcBef>
                <a:spcPts val="0"/>
              </a:spcBef>
              <a:spcAft>
                <a:spcPts val="0"/>
              </a:spcAft>
              <a:buFont typeface="Arial" panose="020B0604020202020204" pitchFamily="34" charset="0"/>
              <a:buChar char="•"/>
            </a:pPr>
            <a:r>
              <a:rPr lang="en-US" sz="1200" dirty="0">
                <a:solidFill>
                  <a:srgbClr val="333333"/>
                </a:solidFill>
                <a:ea typeface="Times New Roman" panose="02020603050405020304" pitchFamily="18" charset="0"/>
              </a:rPr>
              <a:t>Comment on call was not aware of table for ITU.  </a:t>
            </a:r>
          </a:p>
          <a:p>
            <a:pPr marL="685800" lvl="1">
              <a:lnSpc>
                <a:spcPct val="150000"/>
              </a:lnSpc>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(from last .18 call: Just because in the standard, is the band being used in the industry or not?)</a:t>
            </a:r>
            <a:endParaRPr lang="en-US" sz="1200" b="1" dirty="0">
              <a:solidFill>
                <a:srgbClr val="333333"/>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endParaRPr lang="en-US" sz="14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999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sz="2400" dirty="0"/>
              <a:t>Table of Frequency Bands – </a:t>
            </a:r>
            <a:r>
              <a:rPr lang="en-US" sz="2400" dirty="0">
                <a:solidFill>
                  <a:srgbClr val="00B050"/>
                </a:solidFill>
              </a:rPr>
              <a:t>background -2</a:t>
            </a:r>
          </a:p>
        </p:txBody>
      </p:sp>
      <p:sp>
        <p:nvSpPr>
          <p:cNvPr id="3" name="Content Placeholder 2"/>
          <p:cNvSpPr>
            <a:spLocks noGrp="1"/>
          </p:cNvSpPr>
          <p:nvPr>
            <p:ph idx="1"/>
          </p:nvPr>
        </p:nvSpPr>
        <p:spPr>
          <a:xfrm>
            <a:off x="2233973" y="1076178"/>
            <a:ext cx="8153400" cy="5477022"/>
          </a:xfrm>
        </p:spPr>
        <p:txBody>
          <a:bodyPr/>
          <a:lstStyle/>
          <a:p>
            <a:pPr marL="285750">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How to proceed? 		</a:t>
            </a:r>
            <a:r>
              <a:rPr lang="en-US" sz="1800" dirty="0">
                <a:solidFill>
                  <a:srgbClr val="0070C0"/>
                </a:solidFill>
                <a:ea typeface="Times New Roman" panose="02020603050405020304" pitchFamily="18" charset="0"/>
              </a:rPr>
              <a:t>&gt;&gt;&gt;Remember .18/.19 joint effort for now. </a:t>
            </a:r>
          </a:p>
          <a:p>
            <a:pPr marL="2000250" lvl="4">
              <a:spcBef>
                <a:spcPts val="0"/>
              </a:spcBef>
              <a:spcAft>
                <a:spcPts val="0"/>
              </a:spcAft>
              <a:buFont typeface="Arial" panose="020B0604020202020204" pitchFamily="34" charset="0"/>
              <a:buChar char="•"/>
            </a:pPr>
            <a:endParaRPr lang="en-US" sz="1000" dirty="0">
              <a:solidFill>
                <a:srgbClr val="0070C0"/>
              </a:solidFill>
              <a:ea typeface="Times New Roman" panose="02020603050405020304" pitchFamily="18" charset="0"/>
            </a:endParaRP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Fixed/mobile/nomadic global table in 802.11  -  E4, has much information  though the rules are constantly changing and to keep up will has been very difficult.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May need to keep at a higher level, and a more easily used form.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A member is starting to look at 802.15 for bands being used, a starting point.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Could we identify some initial parameters,8-10 with an open comment box, and keep in control?</a:t>
            </a:r>
          </a:p>
          <a:p>
            <a:pPr marL="685800" lvl="1">
              <a:lnSpc>
                <a:spcPct val="150000"/>
              </a:lnSpc>
              <a:spcBef>
                <a:spcPts val="0"/>
              </a:spcBef>
              <a:spcAft>
                <a:spcPts val="0"/>
              </a:spcAft>
              <a:buFont typeface="Arial" panose="020B0604020202020204" pitchFamily="34" charset="0"/>
              <a:buChar char="•"/>
            </a:pPr>
            <a:r>
              <a:rPr lang="en-US" sz="1600" b="1" u="sng" dirty="0">
                <a:solidFill>
                  <a:srgbClr val="333333"/>
                </a:solidFill>
                <a:ea typeface="Times New Roman" panose="02020603050405020304" pitchFamily="18" charset="0"/>
              </a:rPr>
              <a:t>#1 - Problem statement and audience needs to be done up front, this is a must.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Was tried in 802.11 before and it was determined too much to maintain.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So maintenance needs to be considered </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#2 - Again need to start with very basic items and then review where to go.</a:t>
            </a:r>
          </a:p>
          <a:p>
            <a:pPr marL="685800" lvl="1">
              <a:lnSpc>
                <a:spcPct val="150000"/>
              </a:lnSpc>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The rules among unlicensed bands differ by regulatory authority and change very often.</a:t>
            </a:r>
          </a:p>
          <a:p>
            <a:pPr marL="685800" lvl="1">
              <a:lnSpc>
                <a:spcPct val="150000"/>
              </a:lnSpc>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endParaRPr lang="en-US" sz="1200" dirty="0">
              <a:solidFill>
                <a:srgbClr val="333333"/>
              </a:solidFill>
              <a:ea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03jun21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968677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03jun21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29</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679574"/>
            <a:ext cx="8229600" cy="5712353"/>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03jun21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051718"/>
            <a:ext cx="10367426"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03jun21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30</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2667000" y="679623"/>
            <a:ext cx="7135401" cy="5721178"/>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03jun21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2229745" y="279402"/>
            <a:ext cx="2198688" cy="304800"/>
          </a:xfrm>
          <a:prstGeom prst="rect">
            <a:avLst/>
          </a:prstGeom>
        </p:spPr>
        <p:txBody>
          <a:bodyPr/>
          <a:lstStyle/>
          <a:p>
            <a:pPr>
              <a:defRPr/>
            </a:pPr>
            <a:r>
              <a:rPr lang="en-US"/>
              <a:t>03jun21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990601" y="1020380"/>
            <a:ext cx="5791200" cy="5455032"/>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 </a:t>
            </a:r>
            <a:r>
              <a:rPr lang="en-US" altLang="en-US" sz="1400" b="1" u="sng" dirty="0">
                <a:solidFill>
                  <a:schemeClr val="bg1"/>
                </a:solidFill>
              </a:rPr>
              <a:t>with Webex check</a:t>
            </a:r>
          </a:p>
          <a:p>
            <a:pPr lvl="2">
              <a:spcBef>
                <a:spcPts val="0"/>
              </a:spcBef>
              <a:buFont typeface="Arial" panose="020B0604020202020204" pitchFamily="34" charset="0"/>
              <a:buChar char="•"/>
            </a:pPr>
            <a:r>
              <a:rPr lang="en-US" altLang="en-US" sz="1400" b="1" u="sng" dirty="0">
                <a:solidFill>
                  <a:schemeClr val="bg1"/>
                </a:solidFill>
              </a:rPr>
              <a:t>Please check your affiliation</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jay</a:t>
            </a:r>
          </a:p>
          <a:p>
            <a:pPr lvl="1">
              <a:spcBef>
                <a:spcPts val="0"/>
              </a:spcBef>
              <a:buFont typeface="Arial" panose="020B0604020202020204" pitchFamily="34" charset="0"/>
              <a:buChar char="•"/>
            </a:pPr>
            <a:r>
              <a:rPr lang="en-US" altLang="en-US" sz="1400" dirty="0">
                <a:solidFill>
                  <a:schemeClr val="tx1"/>
                </a:solidFill>
              </a:rPr>
              <a:t>Attendance &amp; monitor chat window, Stuart K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r>
              <a:rPr lang="en-US" altLang="en-US" sz="1600" dirty="0">
                <a:solidFill>
                  <a:schemeClr val="tx1"/>
                </a:solidFill>
              </a:rPr>
              <a:t>Discussion items </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a:t>
            </a:r>
          </a:p>
          <a:p>
            <a:pPr lvl="1">
              <a:spcBef>
                <a:spcPts val="0"/>
              </a:spcBef>
              <a:buFont typeface="Arial" panose="020B0604020202020204" pitchFamily="34" charset="0"/>
              <a:buChar char="•"/>
            </a:pPr>
            <a:r>
              <a:rPr lang="en-US" altLang="en-US" sz="1600" dirty="0">
                <a:solidFill>
                  <a:schemeClr val="tx1"/>
                </a:solidFill>
              </a:rPr>
              <a:t>MSG 6 GHz </a:t>
            </a:r>
          </a:p>
          <a:p>
            <a:pPr lvl="1">
              <a:spcBef>
                <a:spcPts val="0"/>
              </a:spcBef>
              <a:buFont typeface="Arial" panose="020B0604020202020204" pitchFamily="34" charset="0"/>
              <a:buChar char="•"/>
            </a:pPr>
            <a:r>
              <a:rPr lang="en-US" sz="1600" dirty="0"/>
              <a:t>IEEE 802 Stds Table of Frequency Bands</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All-ongoing-WRC-23 AIs viewpoints, &amp; restructure ext. influence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a:buFont typeface="Arial" panose="020B0604020202020204" pitchFamily="34" charset="0"/>
              <a:buChar char="•"/>
            </a:pPr>
            <a:r>
              <a:rPr lang="en-US" altLang="en-US" sz="1600" dirty="0">
                <a:solidFill>
                  <a:schemeClr val="tx1"/>
                </a:solidFill>
              </a:rPr>
              <a:t>AOB and 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498168" y="1020380"/>
            <a:ext cx="4891616" cy="545503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sz="1400" b="0" dirty="0">
                <a:solidFill>
                  <a:schemeClr val="tx1"/>
                </a:solidFill>
              </a:rPr>
              <a:t>IEEE 802 viewpoints on WRC-23 agenda items </a:t>
            </a:r>
          </a:p>
          <a:p>
            <a:pPr lvl="1">
              <a:spcBef>
                <a:spcPts val="0"/>
              </a:spcBef>
              <a:buFont typeface="Arial" panose="020B0604020202020204" pitchFamily="34" charset="0"/>
              <a:buChar char="•"/>
            </a:pPr>
            <a:r>
              <a:rPr lang="en-US" altLang="en-US" sz="1400" dirty="0">
                <a:solidFill>
                  <a:schemeClr val="tx1"/>
                </a:solidFill>
              </a:rPr>
              <a:t>General items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MSG and 6 GHz</a:t>
            </a:r>
          </a:p>
          <a:p>
            <a:pPr lvl="1">
              <a:spcBef>
                <a:spcPts val="0"/>
              </a:spcBef>
              <a:buFont typeface="Arial" panose="020B0604020202020204" pitchFamily="34" charset="0"/>
              <a:buChar char="•"/>
            </a:pPr>
            <a:r>
              <a:rPr lang="en-US" altLang="en-US" sz="1400" kern="0" dirty="0">
                <a:solidFill>
                  <a:schemeClr val="tx1"/>
                </a:solidFill>
              </a:rPr>
              <a:t>Multi stake-holder group</a:t>
            </a:r>
          </a:p>
          <a:p>
            <a:pPr marL="0" indent="0">
              <a:spcBef>
                <a:spcPts val="0"/>
              </a:spcBef>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IEEE 802 Stds Table of Frequency Bands</a:t>
            </a:r>
          </a:p>
          <a:p>
            <a:pPr lvl="1">
              <a:spcBef>
                <a:spcPts val="0"/>
              </a:spcBef>
              <a:buFont typeface="Arial" panose="020B0604020202020204" pitchFamily="34" charset="0"/>
              <a:buChar char="•"/>
            </a:pPr>
            <a:r>
              <a:rPr lang="en-US" altLang="en-US" sz="1400" kern="0" dirty="0">
                <a:solidFill>
                  <a:schemeClr val="tx1"/>
                </a:solidFill>
              </a:rPr>
              <a:t>Status</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b="0" kern="0">
                <a:solidFill>
                  <a:schemeClr val="tx1"/>
                </a:solidFill>
              </a:rPr>
              <a:t> </a:t>
            </a:r>
            <a:endParaRPr lang="en-US" altLang="en-US" sz="1400" b="0" kern="0" dirty="0">
              <a:solidFill>
                <a:schemeClr val="tx1"/>
              </a:solidFill>
            </a:endParaRP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91440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800" b="0" dirty="0"/>
              <a:t>To approve the agenda as presented on previous slide</a:t>
            </a:r>
          </a:p>
          <a:p>
            <a:pPr>
              <a:spcBef>
                <a:spcPts val="0"/>
              </a:spcBef>
            </a:pPr>
            <a:r>
              <a:rPr lang="en-US" altLang="en-US" sz="1800" dirty="0"/>
              <a:t>	</a:t>
            </a: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a:t>
            </a:r>
          </a:p>
          <a:p>
            <a:pPr>
              <a:spcBef>
                <a:spcPts val="0"/>
              </a:spcBef>
            </a:pPr>
            <a:r>
              <a:rPr lang="en-US" altLang="en-US" sz="1800" b="0" dirty="0">
                <a:solidFill>
                  <a:schemeClr val="bg1">
                    <a:lumMod val="75000"/>
                  </a:schemeClr>
                </a:solidFill>
              </a:rPr>
              <a:t>		Seconded by: 	Vijay A.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GB" sz="1800" b="0" dirty="0">
                <a:ea typeface="SimSun" panose="02010600030101010101" pitchFamily="2" charset="-122"/>
              </a:rPr>
              <a:t>To approve the minutes from the IEEE 802.18 teleconference in document </a:t>
            </a:r>
            <a:r>
              <a:rPr lang="en-GB" sz="1800" b="0" dirty="0">
                <a:solidFill>
                  <a:schemeClr val="bg1">
                    <a:lumMod val="75000"/>
                  </a:schemeClr>
                </a:solidFill>
                <a:ea typeface="SimSun" panose="02010600030101010101" pitchFamily="2" charset="-122"/>
                <a:hlinkClick r:id="rId3"/>
              </a:rPr>
              <a:t>https://mentor.ieee.org/802.18/dcn/21/18-21-0063-00-0000-minutes-27may21-rrtag-teleconference.docx</a:t>
            </a:r>
            <a:r>
              <a:rPr lang="en-GB" sz="1800" b="0" dirty="0">
                <a:solidFill>
                  <a:schemeClr val="bg1">
                    <a:lumMod val="75000"/>
                  </a:schemeClr>
                </a:solidFill>
                <a:ea typeface="SimSun" panose="02010600030101010101" pitchFamily="2" charset="-122"/>
              </a:rPr>
              <a:t>  </a:t>
            </a:r>
            <a:r>
              <a:rPr lang="en-US" sz="1400" b="0" i="0" dirty="0">
                <a:solidFill>
                  <a:srgbClr val="000000"/>
                </a:solidFill>
                <a:effectLst/>
                <a:latin typeface="Verdana" panose="020B0604030504040204" pitchFamily="34" charset="0"/>
              </a:rPr>
              <a:t>28-May-2021 10:12:23 ET </a:t>
            </a:r>
            <a:r>
              <a:rPr lang="en-US" sz="1800" b="0" dirty="0">
                <a:ea typeface="SimSun" panose="02010600030101010101" pitchFamily="2" charset="-122"/>
              </a:rPr>
              <a:t>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 </a:t>
            </a:r>
          </a:p>
          <a:p>
            <a:pPr marL="0" indent="0">
              <a:spcBef>
                <a:spcPts val="0"/>
              </a:spcBef>
            </a:pPr>
            <a:r>
              <a:rPr lang="en-US" altLang="en-US" sz="1800" b="0" dirty="0">
                <a:solidFill>
                  <a:schemeClr val="bg1">
                    <a:lumMod val="75000"/>
                  </a:schemeClr>
                </a:solidFill>
              </a:rPr>
              <a:t>	Seconded by:  Stuart K.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03jun21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 –  2</a:t>
            </a:r>
            <a:endParaRPr lang="en-US" altLang="en-US" sz="2400" i="1" u="sng" dirty="0">
              <a:solidFill>
                <a:srgbClr val="00B050"/>
              </a:solidFill>
            </a:endParaRPr>
          </a:p>
        </p:txBody>
      </p:sp>
      <p:sp>
        <p:nvSpPr>
          <p:cNvPr id="16387" name="Content Placeholder 2"/>
          <p:cNvSpPr>
            <a:spLocks noGrp="1"/>
          </p:cNvSpPr>
          <p:nvPr>
            <p:ph idx="1"/>
          </p:nvPr>
        </p:nvSpPr>
        <p:spPr>
          <a:xfrm>
            <a:off x="914400" y="808038"/>
            <a:ext cx="10881783" cy="5649028"/>
          </a:xfrm>
        </p:spPr>
        <p:txBody>
          <a:bodyPr/>
          <a:lstStyle/>
          <a:p>
            <a:pPr marL="1371600" lvl="3" indent="0"/>
            <a:endParaRPr lang="en-US" altLang="en-US" sz="900" b="0" dirty="0">
              <a:solidFill>
                <a:schemeClr val="tx1"/>
              </a:solidFill>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July 2021,</a:t>
            </a:r>
            <a:r>
              <a:rPr lang="en-US" altLang="en-US" sz="1800" b="0" dirty="0">
                <a:solidFill>
                  <a:schemeClr val="tx1"/>
                </a:solidFill>
              </a:rPr>
              <a:t> that was</a:t>
            </a:r>
            <a:r>
              <a:rPr lang="en-US" altLang="en-US" sz="1800" dirty="0">
                <a:solidFill>
                  <a:schemeClr val="tx1"/>
                </a:solidFill>
              </a:rPr>
              <a:t> </a:t>
            </a:r>
            <a:r>
              <a:rPr lang="en-US" altLang="en-US" sz="1800" b="0" dirty="0">
                <a:solidFill>
                  <a:schemeClr val="tx1"/>
                </a:solidFill>
              </a:rPr>
              <a:t>in Madrid, Spain, the LMSC(</a:t>
            </a:r>
            <a:r>
              <a:rPr lang="en-US" altLang="en-US" sz="1600" b="0" dirty="0">
                <a:solidFill>
                  <a:schemeClr val="tx1"/>
                </a:solidFill>
              </a:rPr>
              <a:t>EC) on 05Mar21 approved to cancel the in-person 802 Plenary.</a:t>
            </a:r>
          </a:p>
          <a:p>
            <a:pPr lvl="1">
              <a:buFont typeface="Arial" panose="020B0604020202020204" pitchFamily="34" charset="0"/>
              <a:buChar char="•"/>
            </a:pPr>
            <a:r>
              <a:rPr lang="en-US" altLang="en-US" sz="1800" dirty="0">
                <a:solidFill>
                  <a:schemeClr val="tx1"/>
                </a:solidFill>
              </a:rPr>
              <a:t>At the EC teleconference Tuesday (06Apr), approved electronic plenary form 09-23 July 21 dates.</a:t>
            </a:r>
            <a:endParaRPr lang="en-US" altLang="en-US" sz="1400" dirty="0">
              <a:solidFill>
                <a:schemeClr val="tx1"/>
              </a:solidFill>
            </a:endParaRPr>
          </a:p>
          <a:p>
            <a:pPr lvl="1">
              <a:buFont typeface="Arial" panose="020B0604020202020204" pitchFamily="34" charset="0"/>
              <a:buChar char="•"/>
            </a:pPr>
            <a:r>
              <a:rPr lang="en-US" altLang="en-US" sz="1800" dirty="0">
                <a:solidFill>
                  <a:schemeClr val="tx1"/>
                </a:solidFill>
              </a:rPr>
              <a:t>Also, the registration fee was approved.  The plan: </a:t>
            </a:r>
          </a:p>
          <a:p>
            <a:pPr lvl="2">
              <a:buFont typeface="Arial" panose="020B0604020202020204" pitchFamily="34" charset="0"/>
              <a:buChar char="•"/>
            </a:pPr>
            <a:r>
              <a:rPr lang="en-US" sz="1600" dirty="0">
                <a:solidFill>
                  <a:schemeClr val="tx1"/>
                </a:solidFill>
              </a:rPr>
              <a:t>$50 – till 30June		$75 registration fee after 30june. </a:t>
            </a:r>
          </a:p>
          <a:p>
            <a:pPr lvl="2">
              <a:buFont typeface="Arial" panose="020B0604020202020204" pitchFamily="34" charset="0"/>
              <a:buChar char="•"/>
            </a:pPr>
            <a:r>
              <a:rPr lang="en-US" sz="1600" dirty="0">
                <a:solidFill>
                  <a:schemeClr val="tx1"/>
                </a:solidFill>
              </a:rPr>
              <a:t>registration is open: 	</a:t>
            </a:r>
            <a:r>
              <a:rPr lang="en-US" sz="1600" b="1" i="0" dirty="0">
                <a:solidFill>
                  <a:srgbClr val="222222"/>
                </a:solidFill>
                <a:effectLst/>
                <a:latin typeface="tahoma" panose="020B0604030504040204" pitchFamily="34" charset="0"/>
              </a:rPr>
              <a:t>REGISTRATION WEBSITE: </a:t>
            </a:r>
            <a:r>
              <a:rPr lang="en-US" sz="1600" b="1" i="0" dirty="0">
                <a:solidFill>
                  <a:srgbClr val="1155CC"/>
                </a:solidFill>
                <a:effectLst/>
                <a:latin typeface="tahoma" panose="020B0604030504040204" pitchFamily="34" charset="0"/>
                <a:hlinkClick r:id="rId3"/>
              </a:rPr>
              <a:t>https://cvent.me/D5LYLq</a:t>
            </a:r>
            <a:r>
              <a:rPr lang="en-US" sz="1600" dirty="0">
                <a:solidFill>
                  <a:schemeClr val="tx1"/>
                </a:solidFill>
              </a:rPr>
              <a:t>		</a:t>
            </a:r>
          </a:p>
          <a:p>
            <a:pPr lvl="2">
              <a:buFont typeface="Arial" panose="020B0604020202020204" pitchFamily="34" charset="0"/>
              <a:buChar char="•"/>
            </a:pPr>
            <a:r>
              <a:rPr lang="en-US" sz="1600" dirty="0">
                <a:solidFill>
                  <a:schemeClr val="tx1"/>
                </a:solidFill>
              </a:rPr>
              <a:t>reminder sent on 28june (2 days, before fee increases) and on 30june last day before fee increases.</a:t>
            </a:r>
          </a:p>
          <a:p>
            <a:pPr lvl="2">
              <a:buFont typeface="Arial" panose="020B0604020202020204" pitchFamily="34" charset="0"/>
              <a:buChar char="•"/>
            </a:pPr>
            <a:r>
              <a:rPr lang="en-US" sz="1600" dirty="0">
                <a:solidFill>
                  <a:schemeClr val="tx1"/>
                </a:solidFill>
              </a:rPr>
              <a:t>reminder sent on 05 july – notifying of $75 fee started 01july</a:t>
            </a:r>
          </a:p>
          <a:p>
            <a:pPr lvl="1">
              <a:buFont typeface="Arial" panose="020B0604020202020204" pitchFamily="34" charset="0"/>
              <a:buChar char="•"/>
            </a:pPr>
            <a:r>
              <a:rPr lang="en-US" sz="1600" dirty="0">
                <a:solidFill>
                  <a:srgbClr val="333333"/>
                </a:solidFill>
                <a:ea typeface="Times New Roman" panose="02020603050405020304" pitchFamily="18" charset="0"/>
              </a:rPr>
              <a:t>For .18 will plan on: 15 &amp; 22Jul21 (normal Thursday’s 1500et, </a:t>
            </a:r>
            <a:r>
              <a:rPr lang="en-US" sz="1600" u="sng" dirty="0">
                <a:solidFill>
                  <a:srgbClr val="333333"/>
                </a:solidFill>
                <a:ea typeface="Times New Roman" panose="02020603050405020304" pitchFamily="18" charset="0"/>
              </a:rPr>
              <a:t>looking at 2-hour slot for one, possibly the 22</a:t>
            </a:r>
            <a:r>
              <a:rPr lang="en-US" sz="1600" u="sng" baseline="30000" dirty="0">
                <a:solidFill>
                  <a:srgbClr val="333333"/>
                </a:solidFill>
                <a:ea typeface="Times New Roman" panose="02020603050405020304" pitchFamily="18" charset="0"/>
              </a:rPr>
              <a:t>nd</a:t>
            </a:r>
            <a:r>
              <a:rPr lang="en-US" sz="1600" u="sng" dirty="0">
                <a:solidFill>
                  <a:srgbClr val="333333"/>
                </a:solidFill>
                <a:ea typeface="Times New Roman" panose="02020603050405020304" pitchFamily="18" charset="0"/>
              </a:rPr>
              <a:t>. </a:t>
            </a:r>
            <a:r>
              <a:rPr lang="en-US" sz="1600" dirty="0">
                <a:solidFill>
                  <a:srgbClr val="333333"/>
                </a:solidFill>
                <a:ea typeface="Times New Roman" panose="02020603050405020304" pitchFamily="18" charset="0"/>
              </a:rPr>
              <a:t>)</a:t>
            </a:r>
          </a:p>
          <a:p>
            <a:pPr lvl="2">
              <a:buFont typeface="Arial" panose="020B0604020202020204" pitchFamily="34" charset="0"/>
              <a:buChar char="•"/>
            </a:pPr>
            <a:r>
              <a:rPr lang="en-US" sz="1600" dirty="0">
                <a:solidFill>
                  <a:srgbClr val="333333"/>
                </a:solidFill>
                <a:ea typeface="Times New Roman" panose="02020603050405020304" pitchFamily="18" charset="0"/>
              </a:rPr>
              <a:t>Do not want to overlap with .19 with the 2 </a:t>
            </a:r>
            <a:r>
              <a:rPr lang="en-US" sz="1600" dirty="0" err="1">
                <a:solidFill>
                  <a:srgbClr val="333333"/>
                </a:solidFill>
                <a:ea typeface="Times New Roman" panose="02020603050405020304" pitchFamily="18" charset="0"/>
              </a:rPr>
              <a:t>hr</a:t>
            </a:r>
            <a:r>
              <a:rPr lang="en-US" sz="1600" dirty="0">
                <a:solidFill>
                  <a:srgbClr val="333333"/>
                </a:solidFill>
                <a:ea typeface="Times New Roman" panose="02020603050405020304" pitchFamily="18" charset="0"/>
              </a:rPr>
              <a:t> slot.</a:t>
            </a:r>
          </a:p>
          <a:p>
            <a:pPr lvl="2">
              <a:buFont typeface="Arial" panose="020B0604020202020204" pitchFamily="34" charset="0"/>
              <a:buChar char="•"/>
            </a:pPr>
            <a:r>
              <a:rPr lang="en-US" sz="1600" dirty="0">
                <a:solidFill>
                  <a:srgbClr val="333333"/>
                </a:solidFill>
                <a:ea typeface="Times New Roman" panose="02020603050405020304" pitchFamily="18" charset="0"/>
              </a:rPr>
              <a:t>The extra hour will focus on IEEE 802 WRC-23 AIs viewpoints. </a:t>
            </a:r>
          </a:p>
          <a:p>
            <a:pPr lvl="2">
              <a:buFont typeface="Arial" panose="020B0604020202020204" pitchFamily="34" charset="0"/>
              <a:buChar char="•"/>
            </a:pPr>
            <a:r>
              <a:rPr lang="en-US" sz="1600" dirty="0">
                <a:solidFill>
                  <a:srgbClr val="333333"/>
                </a:solidFill>
                <a:ea typeface="Times New Roman" panose="02020603050405020304" pitchFamily="18" charset="0"/>
              </a:rPr>
              <a:t>Looking at other WGs/TAGs: </a:t>
            </a: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.11: 12-20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over .18:  13:30-15:30 (times from May interim)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.15: 13-21 </a:t>
            </a:r>
            <a:r>
              <a:rPr lang="en-US" dirty="0" err="1">
                <a:effectLst/>
                <a:ea typeface="Calibri" panose="020F0502020204030204" pitchFamily="34" charset="0"/>
                <a:cs typeface="Times New Roman" panose="02020603050405020304" pitchFamily="18" charset="0"/>
              </a:rPr>
              <a:t>jul</a:t>
            </a:r>
            <a:r>
              <a:rPr lang="en-US" dirty="0">
                <a:effectLst/>
                <a:ea typeface="Calibri" panose="020F0502020204030204" pitchFamily="34" charset="0"/>
                <a:cs typeface="Times New Roman" panose="02020603050405020304" pitchFamily="18" charset="0"/>
              </a:rPr>
              <a:t> 21		time slot </a:t>
            </a:r>
            <a:r>
              <a:rPr lang="en-US" dirty="0">
                <a:ea typeface="Calibri" panose="020F0502020204030204" pitchFamily="34" charset="0"/>
                <a:cs typeface="Times New Roman" panose="02020603050405020304" pitchFamily="18" charset="0"/>
              </a:rPr>
              <a:t>over</a:t>
            </a:r>
            <a:r>
              <a:rPr lang="en-US" dirty="0">
                <a:effectLst/>
                <a:ea typeface="Calibri" panose="020F0502020204030204" pitchFamily="34" charset="0"/>
                <a:cs typeface="Times New Roman" panose="02020603050405020304" pitchFamily="18" charset="0"/>
              </a:rPr>
              <a:t> .18:  15:00-17:00 (times from May interim)</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.19:  tbc:			12</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mon 	&amp; 	15</a:t>
            </a:r>
            <a:r>
              <a:rPr lang="en-US" baseline="30000" dirty="0">
                <a:effectLst/>
                <a:ea typeface="Calibri" panose="020F0502020204030204" pitchFamily="34" charset="0"/>
                <a:cs typeface="Times New Roman" panose="02020603050405020304" pitchFamily="18" charset="0"/>
              </a:rPr>
              <a:t>th</a:t>
            </a:r>
            <a:r>
              <a:rPr lang="en-US" dirty="0">
                <a:effectLst/>
                <a:ea typeface="Calibri" panose="020F0502020204030204" pitchFamily="34" charset="0"/>
                <a:cs typeface="Times New Roman" panose="02020603050405020304" pitchFamily="18" charset="0"/>
              </a:rPr>
              <a:t> 4et </a:t>
            </a:r>
            <a:r>
              <a:rPr lang="en-US" dirty="0" err="1">
                <a:effectLst/>
                <a:ea typeface="Calibri" panose="020F0502020204030204" pitchFamily="34" charset="0"/>
                <a:cs typeface="Times New Roman" panose="02020603050405020304" pitchFamily="18" charset="0"/>
              </a:rPr>
              <a:t>thurs</a:t>
            </a:r>
            <a:r>
              <a:rPr lang="en-US" dirty="0">
                <a:effectLst/>
                <a:ea typeface="Calibri" panose="020F0502020204030204" pitchFamily="34" charset="0"/>
                <a:cs typeface="Times New Roman" panose="02020603050405020304" pitchFamily="18" charset="0"/>
              </a:rPr>
              <a:t> is the normal times </a:t>
            </a:r>
            <a:endParaRPr lang="en-US" dirty="0">
              <a:effectLst/>
              <a:ea typeface="Calibri" panose="020F0502020204030204" pitchFamily="34" charset="0"/>
            </a:endParaRPr>
          </a:p>
          <a:p>
            <a:pPr marL="1714500" lvl="4">
              <a:spcBef>
                <a:spcPts val="0"/>
              </a:spcBef>
              <a:spcAft>
                <a:spcPts val="0"/>
              </a:spcAft>
              <a:buFont typeface="Arial" panose="020B0604020202020204" pitchFamily="34" charset="0"/>
              <a:buChar char="•"/>
            </a:pPr>
            <a:r>
              <a:rPr lang="en-US" dirty="0">
                <a:effectLst/>
                <a:ea typeface="Calibri" panose="020F0502020204030204" pitchFamily="34" charset="0"/>
                <a:cs typeface="Times New Roman" panose="02020603050405020304" pitchFamily="18" charset="0"/>
              </a:rPr>
              <a:t>.24:  tbc			wed 10:30et, normal time, though which wed? </a:t>
            </a:r>
            <a:endParaRPr lang="en-US" dirty="0">
              <a:effectLst/>
              <a:ea typeface="Calibri" panose="020F0502020204030204" pitchFamily="34" charset="0"/>
            </a:endParaRPr>
          </a:p>
          <a:p>
            <a:pPr>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Sept 2021,</a:t>
            </a:r>
            <a:r>
              <a:rPr lang="en-US" altLang="en-US" sz="1800" b="0" dirty="0">
                <a:solidFill>
                  <a:schemeClr val="tx1"/>
                </a:solidFill>
              </a:rPr>
              <a:t> it will be an electronic Wireless Interim, with a ($50, $75, $125) registration fee.  </a:t>
            </a:r>
          </a:p>
          <a:p>
            <a:pPr lvl="1">
              <a:buFont typeface="Arial" panose="020B0604020202020204" pitchFamily="34" charset="0"/>
              <a:buChar char="•"/>
            </a:pPr>
            <a:r>
              <a:rPr lang="en-US" altLang="en-US" sz="1600" dirty="0">
                <a:solidFill>
                  <a:schemeClr val="tx1"/>
                </a:solidFill>
              </a:rPr>
              <a:t>Dates are Friday </a:t>
            </a:r>
            <a:r>
              <a:rPr lang="en-US" altLang="en-US" sz="1600" b="0" dirty="0">
                <a:solidFill>
                  <a:schemeClr val="tx1"/>
                </a:solidFill>
              </a:rPr>
              <a:t>10sep to our .18 meeting on 23sep21.</a:t>
            </a:r>
          </a:p>
          <a:p>
            <a:pPr lvl="1">
              <a:buFont typeface="Arial" panose="020B0604020202020204" pitchFamily="34" charset="0"/>
              <a:buChar char="•"/>
            </a:pPr>
            <a:r>
              <a:rPr lang="en-US" altLang="en-US" sz="1600" dirty="0">
                <a:solidFill>
                  <a:schemeClr val="tx1"/>
                </a:solidFill>
              </a:rPr>
              <a:t>Looking at a wireless opening meeting Friday 10sep21 at 0900et (similar to what was done at f2fs )</a:t>
            </a:r>
          </a:p>
          <a:p>
            <a:pPr>
              <a:buFont typeface="Arial" panose="020B0604020202020204" pitchFamily="34" charset="0"/>
              <a:buChar char="•"/>
            </a:pPr>
            <a:endParaRPr lang="en-US" sz="2200" dirty="0">
              <a:solidFill>
                <a:srgbClr val="333333"/>
              </a:solidFill>
              <a:ea typeface="Times New Roman" panose="02020603050405020304" pitchFamily="18" charset="0"/>
            </a:endParaRPr>
          </a:p>
          <a:p>
            <a:pPr lvl="1">
              <a:buFont typeface="Arial" panose="020B0604020202020204" pitchFamily="34" charset="0"/>
              <a:buChar char="•"/>
            </a:pPr>
            <a:endParaRPr lang="en-US" sz="1600" dirty="0">
              <a:solidFill>
                <a:srgbClr val="333333"/>
              </a:solidFill>
              <a:ea typeface="Times New Roman" panose="02020603050405020304" pitchFamily="18" charset="0"/>
            </a:endParaRPr>
          </a:p>
          <a:p>
            <a:pPr lvl="3">
              <a:buFont typeface="Arial" panose="020B0604020202020204" pitchFamily="34" charset="0"/>
              <a:buChar char="•"/>
            </a:pPr>
            <a:endParaRPr lang="en-US" altLang="en-US" sz="900" b="0" dirty="0">
              <a:solidFill>
                <a:schemeClr val="tx1"/>
              </a:solidFill>
            </a:endParaRPr>
          </a:p>
          <a:p>
            <a:pPr>
              <a:buFont typeface="Arial" panose="020B0604020202020204" pitchFamily="34" charset="0"/>
              <a:buChar char="•"/>
            </a:pPr>
            <a:endParaRPr lang="en-US" altLang="en-US" sz="16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03jun21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648243939"/>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60398</TotalTime>
  <Words>7005</Words>
  <Application>Microsoft Office PowerPoint</Application>
  <PresentationFormat>Widescreen</PresentationFormat>
  <Paragraphs>772</Paragraphs>
  <Slides>30</Slides>
  <Notes>21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42"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 –  2</vt:lpstr>
      <vt:lpstr>EU items to share -1</vt:lpstr>
      <vt:lpstr>EU items to share -2</vt:lpstr>
      <vt:lpstr>Other regions (outside EU-Stds and USA), items to share</vt:lpstr>
      <vt:lpstr>ITU-R items to share  -</vt:lpstr>
      <vt:lpstr>MSG 6 GHz</vt:lpstr>
      <vt:lpstr>IEEE 802 Stds Table of Frequency Bands</vt:lpstr>
      <vt:lpstr>General Discussion</vt:lpstr>
      <vt:lpstr>Actions Required</vt:lpstr>
      <vt:lpstr>Any Other Business</vt:lpstr>
      <vt:lpstr>Adjourn</vt:lpstr>
      <vt:lpstr>PowerPoint Presentation</vt:lpstr>
      <vt:lpstr>PowerPoint Presentation</vt:lpstr>
      <vt:lpstr>PowerPoint Presentation</vt:lpstr>
      <vt:lpstr>PowerPoint Presentation</vt:lpstr>
      <vt:lpstr>General Discussion</vt:lpstr>
      <vt:lpstr>Table of IEEE 802 Stds Frequency Bands –fyi</vt:lpstr>
      <vt:lpstr>Table of Frequency Bands – IEEE 802 Stds – background -1</vt:lpstr>
      <vt:lpstr>Table of Frequency Bands – background -2</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Holcomb, Jay</cp:lastModifiedBy>
  <cp:revision>3914</cp:revision>
  <cp:lastPrinted>1601-01-01T00:00:00Z</cp:lastPrinted>
  <dcterms:created xsi:type="dcterms:W3CDTF">2016-03-03T14:54:45Z</dcterms:created>
  <dcterms:modified xsi:type="dcterms:W3CDTF">2021-06-03T13:31:32Z</dcterms:modified>
</cp:coreProperties>
</file>