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69" r:id="rId14"/>
    <p:sldId id="766" r:id="rId15"/>
    <p:sldId id="743" r:id="rId16"/>
    <p:sldId id="780" r:id="rId17"/>
    <p:sldId id="650" r:id="rId18"/>
    <p:sldId id="498" r:id="rId19"/>
    <p:sldId id="402" r:id="rId20"/>
    <p:sldId id="403" r:id="rId21"/>
    <p:sldId id="777" r:id="rId22"/>
    <p:sldId id="778" r:id="rId23"/>
    <p:sldId id="774" r:id="rId24"/>
    <p:sldId id="717" r:id="rId25"/>
    <p:sldId id="768"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130" autoAdjust="0"/>
  </p:normalViewPr>
  <p:slideViewPr>
    <p:cSldViewPr>
      <p:cViewPr varScale="1">
        <p:scale>
          <a:sx n="109" d="100"/>
          <a:sy n="109" d="100"/>
        </p:scale>
        <p:origin x="630" y="102"/>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8.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934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802.18-21/0065r00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63-00-0000-minutes-27may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03jun21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bg1">
                    <a:lumMod val="85000"/>
                  </a:schemeClr>
                </a:solidFill>
              </a:rPr>
              <a:t>nothing was shared.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20may: Expect in call #110, a modified proposal on Country Determination Requirements.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06May: 6 GHz draft std. is standing by, so no new draft from the #109e meeting, </a:t>
            </a:r>
            <a:r>
              <a:rPr lang="en-US" sz="1600" dirty="0">
                <a:solidFill>
                  <a:schemeClr val="tx1"/>
                </a:solidFill>
                <a:cs typeface="Times New Roman" panose="02020603050405020304" pitchFamily="18" charset="0"/>
                <a:sym typeface="Wingdings" panose="05000000000000000000" pitchFamily="2" charset="2"/>
              </a:rPr>
              <a:t>see </a:t>
            </a:r>
            <a:r>
              <a:rPr lang="en-US" sz="1600" dirty="0">
                <a:solidFill>
                  <a:schemeClr val="tx1"/>
                </a:solidFill>
                <a:cs typeface="Times New Roman" panose="02020603050405020304" pitchFamily="18" charset="0"/>
              </a:rPr>
              <a:t>BRAN(21)109e006r6. </a:t>
            </a:r>
            <a:r>
              <a:rPr lang="en-US" sz="1600" dirty="0">
                <a:solidFill>
                  <a:schemeClr val="tx1"/>
                </a:solidFill>
                <a:cs typeface="Times New Roman" panose="02020603050405020304" pitchFamily="18" charset="0"/>
                <a:sym typeface="Wingdings" panose="05000000000000000000" pitchFamily="2" charset="2"/>
              </a:rPr>
              <a:t>Watch for more on this one.</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EN 301 893 (5 GHz), and • EN 303 687 (6 GHz), and User Access Restrictions (UAR).</a:t>
            </a:r>
            <a:endParaRPr lang="en-US" sz="16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20may: There is a liaison from WGSE (ERM(21)73b008) and encourage interested ETSI members to support SE21 in their work on draft ECC Recommendation on “Receiver resilience to transmission on adjacent frequency ranges”.</a:t>
            </a: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4"/>
              </a:rPr>
              <a:t>&lt;WGSE&gt;</a:t>
            </a:r>
            <a:r>
              <a:rPr lang="en-US" altLang="en-US" sz="1400" b="0" dirty="0"/>
              <a:t> 	</a:t>
            </a:r>
            <a:r>
              <a:rPr lang="en-US" altLang="en-US" sz="1400" dirty="0"/>
              <a:t>next call</a:t>
            </a:r>
            <a:r>
              <a:rPr lang="en-US" sz="1400" dirty="0">
                <a:sym typeface="Wingdings" panose="05000000000000000000" pitchFamily="2" charset="2"/>
              </a:rPr>
              <a:t> #89 27Sep-01Oct21</a:t>
            </a: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call #13, </a:t>
            </a:r>
            <a:r>
              <a:rPr lang="en-US" altLang="en-US" sz="1800" dirty="0">
                <a:highlight>
                  <a:srgbClr val="D5F4FF"/>
                </a:highlight>
              </a:rPr>
              <a:t>01-02Jun21</a:t>
            </a:r>
            <a:r>
              <a:rPr lang="en-US" altLang="en-US" sz="1800" dirty="0"/>
              <a:t> </a:t>
            </a:r>
            <a:r>
              <a:rPr lang="en-US" altLang="en-US" sz="1800" b="0" dirty="0"/>
              <a:t>(13:30-18:30CEST)</a:t>
            </a:r>
          </a:p>
          <a:p>
            <a:pPr lvl="1">
              <a:spcBef>
                <a:spcPts val="0"/>
              </a:spcBef>
              <a:spcAft>
                <a:spcPts val="0"/>
              </a:spcAft>
              <a:buFont typeface="Arial" panose="020B0604020202020204" pitchFamily="34" charset="0"/>
              <a:buChar char="•"/>
            </a:pPr>
            <a:r>
              <a:rPr lang="en-US" sz="1600" b="0" i="0" dirty="0">
                <a:solidFill>
                  <a:srgbClr val="5A5A5A"/>
                </a:solidFill>
                <a:effectLst/>
              </a:rPr>
              <a:t>The group started its work to further study OOB emissions below 5935 MHz from Very Low Power (VLP) WAS/RLAN devices in the 6 GHz band, to protect CBTC systems that operate in the band 5915-5935 </a:t>
            </a:r>
            <a:r>
              <a:rPr lang="en-US" sz="1600" b="0" i="0" dirty="0" err="1">
                <a:solidFill>
                  <a:srgbClr val="5A5A5A"/>
                </a:solidFill>
                <a:effectLst/>
              </a:rPr>
              <a:t>MHz.</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rgbClr val="5A5A5A"/>
                </a:solidFill>
                <a:effectLst/>
              </a:rPr>
              <a:t>WGFM approved for public consultation, a new draft ECC Report on 5.8 GHz RLAN and a draft new ECC Report on </a:t>
            </a:r>
            <a:r>
              <a:rPr lang="en-US" sz="1600" dirty="0" err="1">
                <a:solidFill>
                  <a:srgbClr val="5A5A5A"/>
                </a:solidFill>
                <a:effectLst/>
              </a:rPr>
              <a:t>digitising</a:t>
            </a:r>
            <a:r>
              <a:rPr lang="en-US" sz="1600" dirty="0">
                <a:solidFill>
                  <a:srgbClr val="5A5A5A"/>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endParaRPr lang="en-US" sz="1600" dirty="0">
              <a:solidFill>
                <a:schemeClr val="bg1">
                  <a:lumMod val="75000"/>
                </a:schemeClr>
              </a:solidFill>
              <a:effectLst/>
            </a:endParaRPr>
          </a:p>
          <a:p>
            <a:pPr lvl="3">
              <a:spcBef>
                <a:spcPts val="0"/>
              </a:spcBef>
              <a:spcAft>
                <a:spcPts val="0"/>
              </a:spcAft>
              <a:buFont typeface="Arial" panose="020B0604020202020204" pitchFamily="34" charset="0"/>
              <a:buChar char="•"/>
            </a:pPr>
            <a:endParaRPr lang="en-US" sz="1200" dirty="0">
              <a:solidFill>
                <a:schemeClr val="bg1">
                  <a:lumMod val="75000"/>
                </a:schemeClr>
              </a:solidFill>
            </a:endParaRPr>
          </a:p>
          <a:p>
            <a:pPr lvl="1">
              <a:spcBef>
                <a:spcPts val="0"/>
              </a:spcBef>
              <a:spcAft>
                <a:spcPts val="0"/>
              </a:spcAft>
              <a:buFont typeface="Arial" panose="020B0604020202020204" pitchFamily="34" charset="0"/>
              <a:buChar char="•"/>
            </a:pPr>
            <a:r>
              <a:rPr lang="en-US" sz="1600" dirty="0">
                <a:solidFill>
                  <a:srgbClr val="5A5A5A"/>
                </a:solidFill>
                <a:effectLst/>
              </a:rPr>
              <a:t>Approved by WG FM for public consultation</a:t>
            </a:r>
          </a:p>
          <a:p>
            <a:pPr lvl="2">
              <a:spcBef>
                <a:spcPts val="0"/>
              </a:spcBef>
              <a:spcAft>
                <a:spcPts val="0"/>
              </a:spcAft>
              <a:buFont typeface="Arial" panose="020B0604020202020204" pitchFamily="34" charset="0"/>
              <a:buChar char="•"/>
            </a:pPr>
            <a:r>
              <a:rPr lang="en-US" sz="1600" dirty="0">
                <a:solidFill>
                  <a:srgbClr val="5A5A5A"/>
                </a:solidFill>
                <a:effectLst/>
              </a:rPr>
              <a:t>Draft new ECC Report on RLAN at 5.8 GHz</a:t>
            </a:r>
          </a:p>
          <a:p>
            <a:pPr lvl="2">
              <a:spcBef>
                <a:spcPts val="0"/>
              </a:spcBef>
              <a:spcAft>
                <a:spcPts val="0"/>
              </a:spcAft>
              <a:buFont typeface="Arial" panose="020B0604020202020204" pitchFamily="34" charset="0"/>
              <a:buChar char="•"/>
            </a:pPr>
            <a:r>
              <a:rPr lang="en-US" sz="1600" dirty="0">
                <a:solidFill>
                  <a:srgbClr val="5A5A5A"/>
                </a:solidFill>
                <a:effectLst/>
              </a:rPr>
              <a:t>Draft revision of ERC/REC 70-03 Annex – several </a:t>
            </a:r>
          </a:p>
          <a:p>
            <a:pPr lvl="3">
              <a:spcBef>
                <a:spcPts val="0"/>
              </a:spcBef>
              <a:spcAft>
                <a:spcPts val="0"/>
              </a:spcAft>
              <a:buFont typeface="Arial" panose="020B0604020202020204" pitchFamily="34" charset="0"/>
              <a:buChar char="•"/>
            </a:pPr>
            <a:endParaRPr lang="en-US" sz="1400" dirty="0">
              <a:solidFill>
                <a:srgbClr val="5A5A5A"/>
              </a:solidFill>
            </a:endParaRPr>
          </a:p>
          <a:p>
            <a:pPr lvl="1">
              <a:spcBef>
                <a:spcPts val="0"/>
              </a:spcBef>
              <a:spcAft>
                <a:spcPts val="0"/>
              </a:spcAft>
              <a:buFont typeface="Arial" panose="020B0604020202020204" pitchFamily="34" charset="0"/>
              <a:buChar char="•"/>
            </a:pPr>
            <a:r>
              <a:rPr lang="en-US" sz="1600" dirty="0">
                <a:solidFill>
                  <a:srgbClr val="5A5A5A"/>
                </a:solidFill>
                <a:effectLst/>
              </a:rPr>
              <a:t>To be approved by the ECC for publication</a:t>
            </a:r>
            <a:endParaRPr lang="en-US" sz="1600" dirty="0">
              <a:solidFill>
                <a:schemeClr val="bg1">
                  <a:lumMod val="75000"/>
                </a:schemeClr>
              </a:solidFill>
            </a:endParaRPr>
          </a:p>
          <a:p>
            <a:pPr lvl="2">
              <a:buFont typeface="Arial" panose="020B0604020202020204" pitchFamily="34" charset="0"/>
              <a:buChar char="•"/>
            </a:pPr>
            <a:r>
              <a:rPr lang="en-US" sz="1600" dirty="0">
                <a:solidFill>
                  <a:srgbClr val="5A5A5A"/>
                </a:solidFill>
                <a:effectLst/>
              </a:rPr>
              <a:t>Draft revision of ECC/DEC/(04)08 on RLAN at 5 GHz</a:t>
            </a:r>
          </a:p>
          <a:p>
            <a:pPr lvl="2">
              <a:buFont typeface="Arial" panose="020B0604020202020204" pitchFamily="34" charset="0"/>
              <a:buChar char="•"/>
            </a:pPr>
            <a:r>
              <a:rPr lang="en-US" sz="1600" dirty="0">
                <a:solidFill>
                  <a:srgbClr val="5A5A5A"/>
                </a:solidFill>
                <a:effectLst/>
              </a:rPr>
              <a:t>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 </a:t>
            </a:r>
            <a:r>
              <a:rPr lang="en-US" sz="1800" dirty="0">
                <a:solidFill>
                  <a:schemeClr val="bg1">
                    <a:lumMod val="85000"/>
                  </a:schemeClr>
                </a:solidFill>
              </a:rPr>
              <a:t>nothing was shared.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endParaRPr lang="en-US" sz="1800" i="0" dirty="0">
              <a:effectLst/>
            </a:endParaRP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Mexico – IFT – prelimin</a:t>
            </a:r>
            <a:r>
              <a:rPr lang="en-US" sz="1800" b="0" dirty="0">
                <a:solidFill>
                  <a:schemeClr val="tx1"/>
                </a:solidFill>
              </a:rPr>
              <a:t>ary draft on 5925-7125MHz for free spectrum. </a:t>
            </a:r>
          </a:p>
          <a:p>
            <a:pPr lvl="1">
              <a:spcBef>
                <a:spcPts val="0"/>
              </a:spcBef>
              <a:spcAft>
                <a:spcPts val="0"/>
              </a:spcAft>
              <a:buFont typeface="Arial" panose="020B0604020202020204" pitchFamily="34" charset="0"/>
              <a:buChar char="•"/>
              <a:tabLst>
                <a:tab pos="457200" algn="l"/>
              </a:tabLst>
            </a:pPr>
            <a:r>
              <a:rPr lang="en-US" sz="1400" b="0" dirty="0">
                <a:solidFill>
                  <a:schemeClr val="tx1"/>
                </a:solidFill>
              </a:rPr>
              <a:t>Comments are from 28May to 24June, replies to be in Spanish. </a:t>
            </a:r>
          </a:p>
          <a:p>
            <a:pPr lvl="1">
              <a:spcBef>
                <a:spcPts val="0"/>
              </a:spcBef>
              <a:spcAft>
                <a:spcPts val="0"/>
              </a:spcAft>
              <a:buFont typeface="Arial" panose="020B0604020202020204" pitchFamily="34" charset="0"/>
              <a:buChar char="•"/>
              <a:tabLst>
                <a:tab pos="457200" algn="l"/>
              </a:tabLst>
            </a:pPr>
            <a:r>
              <a:rPr lang="en-US" sz="1600" b="0" u="none" strike="noStrike" baseline="0" dirty="0">
                <a:solidFill>
                  <a:schemeClr val="tx1"/>
                </a:solidFill>
              </a:rPr>
              <a:t>Look to be following USA, including AFC.  Initial look does not show for standard power as not in the proposal.  Need to review further what is in proposal and what was in consultation replies. </a:t>
            </a:r>
          </a:p>
          <a:p>
            <a:pPr lvl="1">
              <a:spcBef>
                <a:spcPts val="0"/>
              </a:spcBef>
              <a:spcAft>
                <a:spcPts val="0"/>
              </a:spcAft>
              <a:buFont typeface="Arial" panose="020B0604020202020204" pitchFamily="34" charset="0"/>
              <a:buChar char="•"/>
              <a:tabLst>
                <a:tab pos="457200" algn="l"/>
              </a:tabLst>
            </a:pPr>
            <a:r>
              <a:rPr lang="en-US" sz="1600" dirty="0">
                <a:solidFill>
                  <a:schemeClr val="tx1"/>
                </a:solidFill>
              </a:rPr>
              <a:t>Rules for LPI over 1200MHz; VLP is also across the 1200 MHz, not like USA. </a:t>
            </a:r>
          </a:p>
          <a:p>
            <a:pPr lvl="1">
              <a:spcBef>
                <a:spcPts val="0"/>
              </a:spcBef>
              <a:spcAft>
                <a:spcPts val="0"/>
              </a:spcAft>
              <a:buFont typeface="Arial" panose="020B0604020202020204" pitchFamily="34" charset="0"/>
              <a:buChar char="•"/>
              <a:tabLst>
                <a:tab pos="457200" algn="l"/>
              </a:tabLst>
            </a:pPr>
            <a:r>
              <a:rPr lang="en-US" sz="1600" dirty="0">
                <a:solidFill>
                  <a:schemeClr val="tx1"/>
                </a:solidFill>
              </a:rPr>
              <a:t>Any further comments?</a:t>
            </a:r>
          </a:p>
          <a:p>
            <a:pPr marL="457200" lvl="1" indent="0">
              <a:spcBef>
                <a:spcPts val="0"/>
              </a:spcBef>
              <a:spcAft>
                <a:spcPts val="0"/>
              </a:spcAft>
              <a:tabLst>
                <a:tab pos="457200" algn="l"/>
              </a:tabLst>
            </a:pPr>
            <a:endParaRPr lang="en-US" sz="1400" b="0" u="none" strike="noStrike" baseline="0" dirty="0">
              <a:solidFill>
                <a:schemeClr val="tx1"/>
              </a:solidFill>
            </a:endParaRPr>
          </a:p>
          <a:p>
            <a:pPr marL="457200" lvl="1" indent="0">
              <a:spcBef>
                <a:spcPts val="0"/>
              </a:spcBef>
              <a:spcAft>
                <a:spcPts val="0"/>
              </a:spcAft>
              <a:tabLst>
                <a:tab pos="457200" algn="l"/>
              </a:tabLst>
            </a:pPr>
            <a:endParaRPr lang="en-US" sz="1400" dirty="0">
              <a:solidFill>
                <a:schemeClr val="tx1"/>
              </a:solidFill>
            </a:endParaRPr>
          </a:p>
          <a:p>
            <a:pPr marL="457200" lvl="1" indent="0">
              <a:spcBef>
                <a:spcPts val="0"/>
              </a:spcBef>
              <a:spcAft>
                <a:spcPts val="0"/>
              </a:spcAft>
              <a:tabLst>
                <a:tab pos="457200" algn="l"/>
              </a:tabLst>
            </a:pPr>
            <a:r>
              <a:rPr lang="en-US" sz="14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i="0" dirty="0">
                <a:solidFill>
                  <a:schemeClr val="tx1"/>
                </a:solidFill>
              </a:rPr>
              <a:t> </a:t>
            </a:r>
          </a:p>
          <a:p>
            <a:pPr>
              <a:spcBef>
                <a:spcPts val="0"/>
              </a:spcBef>
              <a:spcAft>
                <a:spcPts val="0"/>
              </a:spcAft>
              <a:buFont typeface="Arial" panose="020B0604020202020204" pitchFamily="34" charset="0"/>
              <a:buChar char="•"/>
              <a:tabLst>
                <a:tab pos="457200" algn="l"/>
              </a:tabLst>
            </a:pPr>
            <a:r>
              <a:rPr lang="en-US" sz="1800" b="0" u="none" strike="noStrike" baseline="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4916955"/>
          </a:xfrm>
        </p:spPr>
        <p:txBody>
          <a:bodyPr/>
          <a:lstStyle/>
          <a:p>
            <a:pPr marL="285750" indent="-285750">
              <a:spcBef>
                <a:spcPts val="0"/>
              </a:spcBef>
              <a:buFont typeface="Arial" panose="020B0604020202020204" pitchFamily="34" charset="0"/>
              <a:buChar char="•"/>
            </a:pPr>
            <a:r>
              <a:rPr lang="en-US" sz="1800" b="0" dirty="0">
                <a:solidFill>
                  <a:schemeClr val="tx1"/>
                </a:solidFill>
              </a:rPr>
              <a:t> </a:t>
            </a:r>
            <a:r>
              <a:rPr lang="en-US" sz="1800" dirty="0">
                <a:solidFill>
                  <a:schemeClr val="bg1">
                    <a:lumMod val="85000"/>
                  </a:schemeClr>
                </a:solidFill>
              </a:rPr>
              <a:t>nothing was shared.  </a:t>
            </a:r>
          </a:p>
          <a:p>
            <a:pPr marL="285750" indent="-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r>
              <a:rPr lang="en-US" sz="1800" b="0" dirty="0">
                <a:solidFill>
                  <a:schemeClr val="tx1"/>
                </a:solidFill>
              </a:rPr>
              <a:t> </a:t>
            </a: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endParaRPr lang="en-US" sz="1600" dirty="0">
              <a:solidFill>
                <a:schemeClr val="tx1"/>
              </a:solidFill>
            </a:endParaRPr>
          </a:p>
          <a:p>
            <a:pPr marL="400050" lvl="1"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400" dirty="0">
                <a:solidFill>
                  <a:schemeClr val="tx1"/>
                </a:solidFill>
              </a:rPr>
              <a:t>ad hoc: 5 folks stepped up.   </a:t>
            </a:r>
            <a:r>
              <a:rPr lang="en-US" sz="14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75000"/>
                  </a:schemeClr>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400" b="1"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27may: Meets tomorrow, 28</a:t>
            </a:r>
            <a:r>
              <a:rPr lang="en-US" sz="1600" baseline="30000" dirty="0">
                <a:solidFill>
                  <a:schemeClr val="tx1"/>
                </a:solidFill>
              </a:rPr>
              <a:t>th</a:t>
            </a:r>
            <a:r>
              <a:rPr lang="en-US" sz="1600" dirty="0">
                <a:solidFill>
                  <a:schemeClr val="tx1"/>
                </a:solidFill>
              </a:rPr>
              <a:t>,  mostly briefing of the Work Streams.   </a:t>
            </a:r>
          </a:p>
          <a:p>
            <a:pPr marL="1323975" lvl="3">
              <a:spcBef>
                <a:spcPts val="0"/>
              </a:spcBef>
              <a:spcAft>
                <a:spcPts val="0"/>
              </a:spcAft>
              <a:buFont typeface="Arial" panose="020B0604020202020204" pitchFamily="34" charset="0"/>
              <a:buChar char="•"/>
            </a:pPr>
            <a:r>
              <a:rPr lang="en-US" sz="1400" dirty="0">
                <a:solidFill>
                  <a:schemeClr val="tx1"/>
                </a:solidFill>
              </a:rPr>
              <a:t>WS1 is working on a final report and looking for contributions for the final report. </a:t>
            </a:r>
          </a:p>
          <a:p>
            <a:pPr marL="1323975" lvl="3">
              <a:spcBef>
                <a:spcPts val="0"/>
              </a:spcBef>
              <a:spcAft>
                <a:spcPts val="0"/>
              </a:spcAft>
              <a:buFont typeface="Arial" panose="020B0604020202020204" pitchFamily="34" charset="0"/>
              <a:buChar char="•"/>
            </a:pPr>
            <a:r>
              <a:rPr lang="en-US" sz="1400" dirty="0">
                <a:solidFill>
                  <a:schemeClr val="tx1"/>
                </a:solidFill>
              </a:rPr>
              <a:t>There is no firm date to finish up but trying to get to done.   </a:t>
            </a: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b="0" dirty="0">
                <a:solidFill>
                  <a:schemeClr val="tx1"/>
                </a:solidFill>
                <a:ea typeface="Times New Roman" panose="02020603050405020304" pitchFamily="18" charset="0"/>
              </a:rPr>
              <a:t> Some emails working on Status of the standard/amendment of: Published, Approved, Project, and other emails on 802.11 specifics. </a:t>
            </a:r>
          </a:p>
          <a:p>
            <a:pPr marL="466725" lvl="1">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27may: </a:t>
            </a:r>
            <a:r>
              <a:rPr lang="en-US" sz="1800" dirty="0">
                <a:solidFill>
                  <a:schemeClr val="tx1"/>
                </a:solidFill>
                <a:ea typeface="Times New Roman" panose="02020603050405020304" pitchFamily="18" charset="0"/>
              </a:rPr>
              <a:t>From last ad hoc, m</a:t>
            </a:r>
            <a:r>
              <a:rPr lang="en-US" sz="1800" b="0" dirty="0">
                <a:solidFill>
                  <a:schemeClr val="tx1"/>
                </a:solidFill>
                <a:ea typeface="Times New Roman" panose="02020603050405020304" pitchFamily="18" charset="0"/>
              </a:rPr>
              <a:t>ost all captured in rev05 if the spreadsheet.  </a:t>
            </a:r>
            <a:r>
              <a:rPr lang="en-US" sz="16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600" dirty="0">
                <a:effectLst/>
                <a:ea typeface="Times New Roman" panose="02020603050405020304" pitchFamily="18" charset="0"/>
              </a:rPr>
              <a:t>There will be multiple rows for a given frequency range, one for each standard/amendment.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600" dirty="0">
              <a:effectLst/>
              <a:ea typeface="SimSun" panose="02010600030101010101" pitchFamily="2" charset="-122"/>
            </a:endParaRPr>
          </a:p>
          <a:p>
            <a:pPr lvl="2">
              <a:spcBef>
                <a:spcPts val="0"/>
              </a:spcBef>
              <a:spcAft>
                <a:spcPts val="0"/>
              </a:spcAft>
              <a:buFont typeface="+mj-lt"/>
              <a:buAutoNum type="arabicParenBoth"/>
            </a:pPr>
            <a:r>
              <a:rPr lang="en-US" sz="16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a:t>
            </a:r>
          </a:p>
          <a:p>
            <a:pPr lvl="2">
              <a:spcBef>
                <a:spcPts val="0"/>
              </a:spcBef>
              <a:spcAft>
                <a:spcPts val="0"/>
              </a:spcAft>
              <a:buFont typeface="+mj-lt"/>
              <a:buAutoNum type="arabicParenBoth"/>
            </a:pPr>
            <a:r>
              <a:rPr lang="en-US" sz="1600" dirty="0">
                <a:effectLst/>
                <a:ea typeface="SimSun" panose="02010600030101010101" pitchFamily="2" charset="-122"/>
              </a:rPr>
              <a:t>Also reviewed a 2</a:t>
            </a:r>
            <a:r>
              <a:rPr lang="en-US" sz="1600" baseline="30000" dirty="0">
                <a:effectLst/>
                <a:ea typeface="SimSun" panose="02010600030101010101" pitchFamily="2" charset="-122"/>
              </a:rPr>
              <a:t>nd</a:t>
            </a:r>
            <a:r>
              <a:rPr lang="en-US" sz="1600" dirty="0">
                <a:effectLst/>
                <a:ea typeface="SimSun" panose="02010600030101010101" pitchFamily="2" charset="-122"/>
              </a:rPr>
              <a:t> spreadsheet w/802.11 clauses with frequencies for setting for the actual frequency ranges: </a:t>
            </a:r>
          </a:p>
          <a:p>
            <a:pPr marL="1143000" marR="0" lvl="2" indent="-228600">
              <a:spcBef>
                <a:spcPts val="0"/>
              </a:spcBef>
              <a:spcAft>
                <a:spcPts val="0"/>
              </a:spcAft>
              <a:buFont typeface="+mj-lt"/>
              <a:buAutoNum type="romanLcParenR"/>
            </a:pPr>
            <a:r>
              <a:rPr lang="en-US" sz="1600" u="sng" dirty="0">
                <a:solidFill>
                  <a:srgbClr val="0000FF"/>
                </a:solidFill>
                <a:effectLst/>
                <a:ea typeface="SimSun" panose="02010600030101010101" pitchFamily="2" charset="-122"/>
                <a:hlinkClick r:id="rId4"/>
              </a:rPr>
              <a:t>https://mentor.ieee.org/802.18/dcn/21/18-21-0064-00-0000-frequency-table-input-802-11-phys.xlsx</a:t>
            </a:r>
            <a:r>
              <a:rPr lang="en-US" sz="1600" dirty="0">
                <a:effectLst/>
                <a:ea typeface="SimSun" panose="02010600030101010101" pitchFamily="2" charset="-122"/>
              </a:rPr>
              <a:t> </a:t>
            </a: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 </a:t>
            </a:r>
            <a:r>
              <a:rPr lang="en-US" sz="1800" dirty="0">
                <a:solidFill>
                  <a:schemeClr val="tx1"/>
                </a:solidFill>
                <a:ea typeface="Times New Roman" panose="02020603050405020304" pitchFamily="18" charset="0"/>
              </a:rPr>
              <a:t>The next meeting will be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2000" b="0" dirty="0">
                <a:ea typeface="Calibri" panose="020F0502020204030204" pitchFamily="34" charset="0"/>
              </a:rPr>
              <a:t>n</a:t>
            </a:r>
            <a:r>
              <a:rPr lang="en-US" sz="2000" b="0" dirty="0">
                <a:effectLst/>
                <a:ea typeface="Calibri" panose="020F0502020204030204" pitchFamily="34" charset="0"/>
              </a:rPr>
              <a:t>one today </a:t>
            </a:r>
          </a:p>
          <a:p>
            <a:pPr marL="0" marR="0">
              <a:spcBef>
                <a:spcPts val="0"/>
              </a:spcBef>
              <a:spcAft>
                <a:spcPts val="0"/>
              </a:spcAft>
              <a:buFont typeface="Arial" panose="020B0604020202020204" pitchFamily="34" charset="0"/>
              <a:buChar char="•"/>
            </a:pPr>
            <a:r>
              <a:rPr lang="en-US" sz="2000" b="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endParaRPr lang="en-US" altLang="en-US" sz="1400" b="0" dirty="0">
              <a:solidFill>
                <a:srgbClr val="00B0F0"/>
              </a:solidFill>
            </a:endParaRP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r>
              <a:rPr lang="en-US" sz="1800" dirty="0">
                <a:solidFill>
                  <a:schemeClr val="bg1">
                    <a:lumMod val="75000"/>
                  </a:schemeClr>
                </a:solidFill>
                <a:ea typeface="Times New Roman" panose="02020603050405020304" pitchFamily="18" charset="0"/>
              </a:rPr>
              <a:t>none today?  </a:t>
            </a:r>
          </a:p>
          <a:p>
            <a:pPr marL="400050" lvl="1">
              <a:spcBef>
                <a:spcPts val="0"/>
              </a:spcBef>
              <a:spcAft>
                <a:spcPts val="0"/>
              </a:spcAft>
              <a:buFont typeface="Arial" panose="020B0604020202020204" pitchFamily="34" charset="0"/>
              <a:buChar char="•"/>
            </a:pPr>
            <a:r>
              <a:rPr lang="en-US" sz="1800" dirty="0">
                <a:solidFill>
                  <a:schemeClr val="bg1">
                    <a:lumMod val="75000"/>
                  </a:schemeClr>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03jun21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10jun21–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15:______________________________36et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03jun21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03jun21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03jun21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03jun21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03jun21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a:solidFill>
                  <a:schemeClr val="tx1"/>
                </a:solidFill>
              </a:rPr>
              <a:t> </a:t>
            </a: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https://mentor.ieee.org/802.18/dcn/21/18-21-0063-00-0000-minutes-27may21-rrtag-teleconference.docx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28-May-2021 10:12:23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Stuart K.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08038"/>
            <a:ext cx="10881783" cy="5649028"/>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.11: 12-20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over .18:  13:30-15:30 (times from May interim)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.15: 13-21 </a:t>
            </a:r>
            <a:r>
              <a:rPr lang="en-US" dirty="0" err="1">
                <a:effectLst/>
                <a:ea typeface="Calibri" panose="020F0502020204030204" pitchFamily="34" charset="0"/>
                <a:cs typeface="Times New Roman" panose="02020603050405020304" pitchFamily="18" charset="0"/>
              </a:rPr>
              <a:t>jul</a:t>
            </a:r>
            <a:r>
              <a:rPr lang="en-US" dirty="0">
                <a:effectLst/>
                <a:ea typeface="Calibri" panose="020F0502020204030204" pitchFamily="34" charset="0"/>
                <a:cs typeface="Times New Roman" panose="02020603050405020304" pitchFamily="18" charset="0"/>
              </a:rPr>
              <a:t> 21		time slot </a:t>
            </a:r>
            <a:r>
              <a:rPr lang="en-US" dirty="0">
                <a:ea typeface="Calibri" panose="020F0502020204030204" pitchFamily="34" charset="0"/>
                <a:cs typeface="Times New Roman" panose="02020603050405020304" pitchFamily="18" charset="0"/>
              </a:rPr>
              <a:t>over</a:t>
            </a:r>
            <a:r>
              <a:rPr lang="en-US" dirty="0">
                <a:effectLst/>
                <a:ea typeface="Calibri" panose="020F0502020204030204" pitchFamily="34" charset="0"/>
                <a:cs typeface="Times New Roman" panose="02020603050405020304" pitchFamily="18" charset="0"/>
              </a:rPr>
              <a:t> .18:  15:00-17:00 (times from May interim)</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.19:  tbc:			12</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mon 	&amp; 	15</a:t>
            </a:r>
            <a:r>
              <a:rPr lang="en-US" baseline="30000" dirty="0">
                <a:effectLst/>
                <a:ea typeface="Calibri" panose="020F0502020204030204" pitchFamily="34" charset="0"/>
                <a:cs typeface="Times New Roman" panose="02020603050405020304" pitchFamily="18" charset="0"/>
              </a:rPr>
              <a:t>th</a:t>
            </a:r>
            <a:r>
              <a:rPr lang="en-US" dirty="0">
                <a:effectLst/>
                <a:ea typeface="Calibri" panose="020F0502020204030204" pitchFamily="34" charset="0"/>
                <a:cs typeface="Times New Roman" panose="02020603050405020304" pitchFamily="18" charset="0"/>
              </a:rPr>
              <a:t> 4et </a:t>
            </a:r>
            <a:r>
              <a:rPr lang="en-US" dirty="0" err="1">
                <a:effectLst/>
                <a:ea typeface="Calibri" panose="020F0502020204030204" pitchFamily="34" charset="0"/>
                <a:cs typeface="Times New Roman" panose="02020603050405020304" pitchFamily="18" charset="0"/>
              </a:rPr>
              <a:t>thurs</a:t>
            </a:r>
            <a:r>
              <a:rPr lang="en-US" dirty="0">
                <a:effectLst/>
                <a:ea typeface="Calibri" panose="020F0502020204030204" pitchFamily="34" charset="0"/>
                <a:cs typeface="Times New Roman" panose="02020603050405020304" pitchFamily="18" charset="0"/>
              </a:rPr>
              <a:t> is the normal times </a:t>
            </a:r>
            <a:endParaRPr lang="en-US"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.24:  tbc			wed 10:30et, normal time, though which wed? </a:t>
            </a:r>
            <a:endParaRPr lang="en-US" dirty="0">
              <a:effectLst/>
              <a:ea typeface="Calibri" panose="020F0502020204030204" pitchFamily="34"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a ($50, $75, $125) registration fee.  </a:t>
            </a:r>
          </a:p>
          <a:p>
            <a:pPr lvl="1">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a:t>
            </a:r>
          </a:p>
          <a:p>
            <a:pPr lvl="1">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a:p>
            <a:pPr>
              <a:buFont typeface="Arial" panose="020B0604020202020204" pitchFamily="34" charset="0"/>
              <a:buChar char="•"/>
            </a:pPr>
            <a:endParaRPr lang="en-US" sz="2200" dirty="0">
              <a:solidFill>
                <a:srgbClr val="333333"/>
              </a:solidFill>
              <a:ea typeface="Times New Roman" panose="02020603050405020304" pitchFamily="18" charset="0"/>
            </a:endParaRP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60398</TotalTime>
  <Words>7005</Words>
  <Application>Microsoft Office PowerPoint</Application>
  <PresentationFormat>Widescreen</PresentationFormat>
  <Paragraphs>772</Paragraphs>
  <Slides>30</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3914</cp:revision>
  <cp:lastPrinted>1601-01-01T00:00:00Z</cp:lastPrinted>
  <dcterms:created xsi:type="dcterms:W3CDTF">2016-03-03T14:54:45Z</dcterms:created>
  <dcterms:modified xsi:type="dcterms:W3CDTF">2021-06-03T13:31:32Z</dcterms:modified>
</cp:coreProperties>
</file>