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69" r:id="rId14"/>
    <p:sldId id="766" r:id="rId15"/>
    <p:sldId id="743" r:id="rId16"/>
    <p:sldId id="780" r:id="rId17"/>
    <p:sldId id="781" r:id="rId18"/>
    <p:sldId id="650" r:id="rId19"/>
    <p:sldId id="498" r:id="rId20"/>
    <p:sldId id="402" r:id="rId21"/>
    <p:sldId id="403" r:id="rId22"/>
    <p:sldId id="777" r:id="rId23"/>
    <p:sldId id="778" r:id="rId24"/>
    <p:sldId id="774" r:id="rId25"/>
    <p:sldId id="717" r:id="rId26"/>
    <p:sldId id="768" r:id="rId27"/>
    <p:sldId id="737" r:id="rId28"/>
    <p:sldId id="739" r:id="rId29"/>
    <p:sldId id="728" r:id="rId30"/>
    <p:sldId id="656" r:id="rId31"/>
    <p:sldId id="655"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176" autoAdjust="0"/>
  </p:normalViewPr>
  <p:slideViewPr>
    <p:cSldViewPr>
      <p:cViewPr varScale="1">
        <p:scale>
          <a:sx n="85" d="100"/>
          <a:sy n="85" d="100"/>
        </p:scale>
        <p:origin x="120" y="864"/>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28-May-21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client/introduction/" TargetMode="External"/><Relationship Id="rId4" Type="http://schemas.openxmlformats.org/officeDocument/2006/relationships/hyperlink" Target="https://www.ecodocdb.dk/download/cc03c766-35f8/ECC%20Report%20302.pdf"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9.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43610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75121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934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27may21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27may21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27may21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802.18-21/0062r01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nrt.ma/en/lagence/actualites/wifi-6e-now-authorized-morocco"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57-00-0000-request-for-input-itu-r-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0-0000-ieee-802-viewpoints-on-wrc-23-agenda-items.pptx" TargetMode="External"/><Relationship Id="rId5" Type="http://schemas.openxmlformats.org/officeDocument/2006/relationships/hyperlink" Target="https://mentor.ieee.org/802.18/dcn/21/18-21-0059-00-0000-request-for-input-itu-r-m-2121-its.docx" TargetMode="External"/><Relationship Id="rId4" Type="http://schemas.openxmlformats.org/officeDocument/2006/relationships/hyperlink" Target="https://mentor.ieee.org/802.18/dcn/21/18-21-0058-00-0000-request-for-input-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064-00-0000-frequency-table-input-802-11-phy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gsma.com/newsroom/blog/capacity-to-power-innovation-5g-in-the-6-ghz-band/?ID=003w0000017WHDXAA4&amp;JobID=763265&amp;utm_source=sfmc&amp;utm_medium=email&amp;utm_campaign=MSERV_2021_05_25_Newsletter&amp;utm_content=spectrum-cta"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27/2021-11066/expanding-flexible-use-of-the-122-127-ghz-band?utm_campaign=subscription*mailing*list&amp;utm_source=federalregister.gov&amp;utm_medium=email__;Kys!!F7jv3iA!lrof3l44OWHK_LlLrm4YVl-MnRYrqwBxxjSnu8AE-ZbaPo-SKg6HkedY2m6WbixXWA$"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fcc.gov/ecfs/search/filings?proceedings_name=20-443&amp;sort=date_disseminated,DESC" TargetMode="External"/><Relationship Id="rId5" Type="http://schemas.openxmlformats.org/officeDocument/2006/relationships/hyperlink" Target="https://urldefense.com/v3/__https:/www.federalregister.gov/d/2021-11066?utm_source=federalregister.gov&amp;utm_medium=email&amp;utm_campaign=subscription*mailing*list__;Kys!!F7jv3iA!lrof3l44OWHK_LlLrm4YVl-MnRYrqwBxxjSnu8AE-ZbaPo-SKg6HkedY2m569N3yxQ$" TargetMode="External"/><Relationship Id="rId4" Type="http://schemas.openxmlformats.org/officeDocument/2006/relationships/hyperlink" Target="https://urldefense.com/v3/__https:/www.govinfo.gov/content/pkg/FR-2021-05-27/pdf/2021-11066.pdf?utm_campaign=subscription*mailing*list&amp;utm_source=federalregister.gov&amp;utm_medium=email__;Kys!!F7jv3iA!lrof3l44OWHK_LlLrm4YVl-MnRYrqwBxxjSnu8AE-ZbaPo-SKg6HkedY2m7MPsLLwA$"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petrick@ieee.org"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51-01-0000-agenda-06may21-rrtag-teleconference.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27may21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May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tx1"/>
                </a:solidFill>
              </a:rPr>
              <a:t>nothing was shared.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20may: Expect in call #110, a modified proposal on Country Determination Requirements.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06May: 6 GHz draft std. is standing by, so no new draft from the #109e meeting, </a:t>
            </a:r>
            <a:r>
              <a:rPr lang="en-US" sz="1600" dirty="0">
                <a:solidFill>
                  <a:schemeClr val="tx1"/>
                </a:solidFill>
                <a:cs typeface="Times New Roman" panose="02020603050405020304" pitchFamily="18" charset="0"/>
                <a:sym typeface="Wingdings" panose="05000000000000000000" pitchFamily="2" charset="2"/>
              </a:rPr>
              <a:t>see </a:t>
            </a:r>
            <a:r>
              <a:rPr lang="en-US" sz="1600" dirty="0">
                <a:solidFill>
                  <a:schemeClr val="tx1"/>
                </a:solidFill>
                <a:cs typeface="Times New Roman" panose="02020603050405020304" pitchFamily="18" charset="0"/>
              </a:rPr>
              <a:t>BRAN(21)109e006r6. </a:t>
            </a:r>
            <a:r>
              <a:rPr lang="en-US" sz="1600" dirty="0">
                <a:solidFill>
                  <a:schemeClr val="tx1"/>
                </a:solidFill>
                <a:cs typeface="Times New Roman" panose="02020603050405020304" pitchFamily="18" charset="0"/>
                <a:sym typeface="Wingdings" panose="05000000000000000000" pitchFamily="2" charset="2"/>
              </a:rPr>
              <a:t>Watch for more on this one.</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EN 301 893 (5 GHz), and • EN 303 687 (6 GHz), and User Access Restrictions (UAR).</a:t>
            </a:r>
            <a:endParaRPr lang="en-US" sz="16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20may: There is a liaison from WGSE (ERM(21)73b008) and encourage interested ETSI members to support SE21 in their work on draft ECC Recommendation on “Receiver resilience to transmission on adjacent frequency ranges”.</a:t>
            </a:r>
          </a:p>
          <a:p>
            <a:pPr marL="457200" lvl="1"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#13, 01-02Jun21 </a:t>
            </a:r>
            <a:r>
              <a:rPr lang="en-US" altLang="en-US" sz="1800" b="0" dirty="0"/>
              <a:t>(13:30-18:30CEST)</a:t>
            </a:r>
            <a:endParaRPr lang="en-US" alt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altLang="en-US" sz="1800" dirty="0">
                <a:solidFill>
                  <a:schemeClr val="tx1"/>
                </a:solidFill>
              </a:rPr>
              <a:t>next call #99, </a:t>
            </a:r>
            <a:r>
              <a:rPr lang="en-US" altLang="en-US" sz="1800" dirty="0">
                <a:solidFill>
                  <a:schemeClr val="tx1"/>
                </a:solidFill>
                <a:highlight>
                  <a:srgbClr val="D5F4FF"/>
                </a:highlight>
              </a:rPr>
              <a:t>24-28May21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endParaRPr lang="en-US" sz="14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800" dirty="0">
                <a:solidFill>
                  <a:schemeClr val="tx1"/>
                </a:solidFill>
              </a:rPr>
              <a:t> nothing was shared.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600" dirty="0">
                <a:solidFill>
                  <a:schemeClr val="tx1"/>
                </a:solidFill>
              </a:rPr>
              <a:t>13may: These are not public yet. </a:t>
            </a:r>
          </a:p>
          <a:p>
            <a:pPr lvl="2">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2">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3">
              <a:spcBef>
                <a:spcPts val="0"/>
              </a:spcBef>
              <a:buFont typeface="Arial" panose="020B0604020202020204" pitchFamily="34" charset="0"/>
              <a:buChar char="•"/>
            </a:pPr>
            <a:r>
              <a:rPr lang="en-US" dirty="0">
                <a:solidFill>
                  <a:schemeClr val="tx1"/>
                </a:solidFill>
              </a:rPr>
              <a:t>This may require another meeting (#16) , could not get to a compromise, so will also move up to WGFM in a week. </a:t>
            </a:r>
          </a:p>
          <a:p>
            <a:pPr lvl="3">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3">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spcBef>
                <a:spcPts val="0"/>
              </a:spcBef>
              <a:spcAft>
                <a:spcPts val="0"/>
              </a:spcAft>
              <a:buFont typeface="Arial" panose="020B0604020202020204" pitchFamily="34" charset="0"/>
              <a:buChar char="•"/>
              <a:tabLst>
                <a:tab pos="457200" algn="l"/>
              </a:tabLst>
            </a:pPr>
            <a:endParaRPr lang="en-US" sz="1800" i="0" dirty="0">
              <a:effectLst/>
            </a:endParaRP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Mexico – IFT – prelimin</a:t>
            </a:r>
            <a:r>
              <a:rPr lang="en-US" sz="1800" b="0" dirty="0">
                <a:solidFill>
                  <a:schemeClr val="tx1"/>
                </a:solidFill>
              </a:rPr>
              <a:t>ary draft on 5925-7125MHz for free spectrum. Comments are from 28May to 24June, replies to be in Spanish. </a:t>
            </a:r>
          </a:p>
          <a:p>
            <a:pPr lvl="1">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See </a:t>
            </a:r>
            <a:r>
              <a:rPr lang="en-US" sz="1800" dirty="0">
                <a:solidFill>
                  <a:schemeClr val="tx1"/>
                </a:solidFill>
              </a:rPr>
              <a:t>.18 reflector email for link and objective. </a:t>
            </a:r>
          </a:p>
          <a:p>
            <a:pPr lvl="1">
              <a:spcBef>
                <a:spcPts val="0"/>
              </a:spcBef>
              <a:spcAft>
                <a:spcPts val="0"/>
              </a:spcAft>
              <a:buFont typeface="Arial" panose="020B0604020202020204" pitchFamily="34" charset="0"/>
              <a:buChar char="•"/>
              <a:tabLst>
                <a:tab pos="457200" algn="l"/>
              </a:tabLst>
            </a:pPr>
            <a:r>
              <a:rPr lang="en-US" sz="1600" b="0" u="none" strike="noStrike" baseline="0" dirty="0">
                <a:solidFill>
                  <a:schemeClr val="tx1"/>
                </a:solidFill>
              </a:rPr>
              <a:t>Look to be following USA, including AFC.  Initial look does not show for standard power as not in the proposal.  Need to review further what is in proposal and what was in consultation replies. </a:t>
            </a:r>
          </a:p>
          <a:p>
            <a:pPr lvl="1">
              <a:spcBef>
                <a:spcPts val="0"/>
              </a:spcBef>
              <a:spcAft>
                <a:spcPts val="0"/>
              </a:spcAft>
              <a:buFont typeface="Arial" panose="020B0604020202020204" pitchFamily="34" charset="0"/>
              <a:buChar char="•"/>
              <a:tabLst>
                <a:tab pos="457200" algn="l"/>
              </a:tabLst>
            </a:pPr>
            <a:r>
              <a:rPr lang="en-US" sz="1600" dirty="0">
                <a:solidFill>
                  <a:schemeClr val="tx1"/>
                </a:solidFill>
              </a:rPr>
              <a:t>Rules for LPI over 1200MHz; VLP is also across the 1200 MHz, not like USA. </a:t>
            </a:r>
          </a:p>
          <a:p>
            <a:pPr marL="457200" lvl="1" indent="0">
              <a:spcBef>
                <a:spcPts val="0"/>
              </a:spcBef>
              <a:spcAft>
                <a:spcPts val="0"/>
              </a:spcAft>
              <a:tabLst>
                <a:tab pos="457200" algn="l"/>
              </a:tabLst>
            </a:pPr>
            <a:r>
              <a:rPr lang="en-US" sz="1400" b="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Morocco – ANRT - rules came out this week also. They have 500MHz for LPI and VLP. </a:t>
            </a:r>
          </a:p>
          <a:p>
            <a:pPr lvl="1">
              <a:spcBef>
                <a:spcPts val="0"/>
              </a:spcBef>
              <a:spcAft>
                <a:spcPts val="0"/>
              </a:spcAft>
              <a:buFont typeface="Arial" panose="020B0604020202020204" pitchFamily="34" charset="0"/>
              <a:buChar char="•"/>
              <a:tabLst>
                <a:tab pos="457200" algn="l"/>
              </a:tabLst>
            </a:pPr>
            <a:r>
              <a:rPr lang="en-US" sz="1400" b="0" dirty="0">
                <a:solidFill>
                  <a:srgbClr val="001F5F"/>
                </a:solidFill>
                <a:hlinkClick r:id="rId3"/>
              </a:rPr>
              <a:t>https://www.anrt.ma/en/lagence/actualites/wifi-6e-now-authorized-morocco</a:t>
            </a:r>
            <a:r>
              <a:rPr lang="en-US" sz="1400" b="0" dirty="0">
                <a:solidFill>
                  <a:srgbClr val="001F5F"/>
                </a:solidFill>
              </a:rPr>
              <a:t> </a:t>
            </a:r>
          </a:p>
          <a:p>
            <a:pPr lvl="1">
              <a:buFont typeface="Arial" panose="020B0604020202020204" pitchFamily="34" charset="0"/>
              <a:buChar char="•"/>
            </a:pPr>
            <a:r>
              <a:rPr lang="en-US" sz="1200" b="0" i="0" u="none" strike="noStrike" baseline="0" dirty="0">
                <a:solidFill>
                  <a:srgbClr val="000000"/>
                </a:solidFill>
              </a:rPr>
              <a:t>5925 – 6425 MHz 	200 </a:t>
            </a:r>
            <a:r>
              <a:rPr lang="en-US" sz="1200" b="0" i="0" u="none" strike="noStrike" baseline="0" dirty="0" err="1">
                <a:solidFill>
                  <a:srgbClr val="000000"/>
                </a:solidFill>
              </a:rPr>
              <a:t>mW</a:t>
            </a:r>
            <a:r>
              <a:rPr lang="en-US" sz="1200" b="0" i="0" u="none" strike="noStrike" baseline="0" dirty="0">
                <a:solidFill>
                  <a:srgbClr val="000000"/>
                </a:solidFill>
              </a:rPr>
              <a:t> EIRP 	This band is intended for indoor use only. The use inside vehicles / rolling stock is not permitted. 	</a:t>
            </a:r>
          </a:p>
          <a:p>
            <a:pPr lvl="1">
              <a:buFont typeface="Arial" panose="020B0604020202020204" pitchFamily="34" charset="0"/>
              <a:buChar char="•"/>
            </a:pPr>
            <a:r>
              <a:rPr lang="en-US" sz="1200" b="0" i="0" u="none" strike="noStrike" baseline="0" dirty="0">
                <a:solidFill>
                  <a:srgbClr val="000000"/>
                </a:solidFill>
              </a:rPr>
              <a:t>5925 – 6425 MHz 	25 </a:t>
            </a:r>
            <a:r>
              <a:rPr lang="en-US" sz="1200" b="0" i="0" u="none" strike="noStrike" baseline="0" dirty="0" err="1">
                <a:solidFill>
                  <a:srgbClr val="000000"/>
                </a:solidFill>
              </a:rPr>
              <a:t>mW</a:t>
            </a:r>
            <a:r>
              <a:rPr lang="en-US" sz="1200" b="0" i="0" u="none" strike="noStrike" baseline="0" dirty="0">
                <a:solidFill>
                  <a:srgbClr val="000000"/>
                </a:solidFill>
              </a:rPr>
              <a:t> EIRP 		Indoor or Outdoor use permitted. Use on UAV (unmanned aerial vehicle) prohibited. 	</a:t>
            </a: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4916955"/>
          </a:xfrm>
        </p:spPr>
        <p:txBody>
          <a:bodyPr/>
          <a:lstStyle/>
          <a:p>
            <a:pPr marL="285750" indent="-285750">
              <a:spcBef>
                <a:spcPts val="0"/>
              </a:spcBef>
              <a:buFont typeface="Arial" panose="020B0604020202020204" pitchFamily="34" charset="0"/>
              <a:buChar char="•"/>
            </a:pPr>
            <a:r>
              <a:rPr lang="en-US" sz="1800" b="0" dirty="0">
                <a:solidFill>
                  <a:schemeClr val="tx1"/>
                </a:solidFill>
              </a:rPr>
              <a:t>We have received liaisons from WP 5A on M.1450, M.1801 and ITS, they are on Mentor.</a:t>
            </a:r>
          </a:p>
          <a:p>
            <a:pPr marL="685800" lvl="1">
              <a:spcBef>
                <a:spcPts val="0"/>
              </a:spcBef>
              <a:buFont typeface="Arial" panose="020B0604020202020204" pitchFamily="34" charset="0"/>
              <a:buChar char="•"/>
            </a:pPr>
            <a:r>
              <a:rPr lang="en-US" sz="1800" b="0" dirty="0">
                <a:solidFill>
                  <a:schemeClr val="tx1"/>
                </a:solidFill>
                <a:hlinkClick r:id="rId3"/>
              </a:rPr>
              <a:t>https://mentor.ieee.org/802.18/dcn/21/18-21-0057-00-0000-request-for-input-itu-r-m-1450-5.docx</a:t>
            </a:r>
            <a:endParaRPr lang="en-US" sz="1800" b="0" dirty="0">
              <a:solidFill>
                <a:schemeClr val="tx1"/>
              </a:solidFill>
            </a:endParaRPr>
          </a:p>
          <a:p>
            <a:pPr marL="685800" lvl="1">
              <a:spcBef>
                <a:spcPts val="0"/>
              </a:spcBef>
              <a:buFont typeface="Arial" panose="020B0604020202020204" pitchFamily="34" charset="0"/>
              <a:buChar char="•"/>
            </a:pPr>
            <a:r>
              <a:rPr lang="en-US" sz="1800" b="0" dirty="0">
                <a:solidFill>
                  <a:schemeClr val="tx1"/>
                </a:solidFill>
                <a:hlinkClick r:id="rId4"/>
              </a:rPr>
              <a:t>https://mentor.ieee.org/802.18/dcn/21/18-21-0058-00-0000-request-for-input-itu-r-m-1801-2.docx</a:t>
            </a:r>
            <a:r>
              <a:rPr lang="en-US" sz="1800" b="0" dirty="0">
                <a:solidFill>
                  <a:schemeClr val="tx1"/>
                </a:solidFill>
              </a:rPr>
              <a:t> </a:t>
            </a:r>
          </a:p>
          <a:p>
            <a:pPr marL="685800" lvl="1">
              <a:spcBef>
                <a:spcPts val="0"/>
              </a:spcBef>
              <a:buFont typeface="Arial" panose="020B0604020202020204" pitchFamily="34" charset="0"/>
              <a:buChar char="•"/>
            </a:pPr>
            <a:r>
              <a:rPr lang="en-US" sz="1800" b="0" dirty="0">
                <a:solidFill>
                  <a:schemeClr val="tx1"/>
                </a:solidFill>
                <a:hlinkClick r:id="rId5"/>
              </a:rPr>
              <a:t>https://mentor.ieee.org/802.18/dcn/21/18-21-0059-00-0000-request-for-input-itu-r-m-2121-its.docx</a:t>
            </a:r>
            <a:r>
              <a:rPr lang="en-US" sz="1800" b="0" dirty="0">
                <a:solidFill>
                  <a:schemeClr val="tx1"/>
                </a:solidFill>
              </a:rPr>
              <a:t> </a:t>
            </a:r>
          </a:p>
          <a:p>
            <a:pPr marL="685800" lvl="1">
              <a:spcBef>
                <a:spcPts val="0"/>
              </a:spcBef>
              <a:buFont typeface="Arial" panose="020B0604020202020204" pitchFamily="34" charset="0"/>
              <a:buChar char="•"/>
            </a:pPr>
            <a:r>
              <a:rPr lang="en-US" sz="1800" b="0" dirty="0">
                <a:solidFill>
                  <a:schemeClr val="tx1"/>
                </a:solidFill>
              </a:rPr>
              <a:t>Thank you to the .11 chair, who as passed the above to .11 ITU AHG and .11 </a:t>
            </a:r>
            <a:r>
              <a:rPr lang="en-US" sz="1800" b="0" dirty="0" err="1">
                <a:solidFill>
                  <a:schemeClr val="tx1"/>
                </a:solidFill>
              </a:rPr>
              <a:t>TGbd</a:t>
            </a:r>
            <a:endParaRPr lang="en-US" sz="180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r>
              <a:rPr lang="en-US" sz="1800" b="0" dirty="0">
                <a:solidFill>
                  <a:schemeClr val="tx1"/>
                </a:solidFill>
              </a:rPr>
              <a:t>There is an ITU-R WP 5A ( and WP 5C) invite to join Correspondence Group (CG) on WRC-23 AI 9.1 c): </a:t>
            </a:r>
          </a:p>
          <a:p>
            <a:pPr marL="685800" lvl="1">
              <a:spcBef>
                <a:spcPts val="0"/>
              </a:spcBef>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rPr>
              <a:t>Seek contributions towards the development of a common understanding on the use of the term ‘fixed wireless broadband’ (FWB), as referred to in Resolution </a:t>
            </a:r>
            <a:r>
              <a:rPr lang="en-GB" sz="1600" b="1" dirty="0">
                <a:effectLst/>
                <a:latin typeface="Times New Roman" panose="02020603050405020304" pitchFamily="18" charset="0"/>
                <a:ea typeface="Calibri" panose="020F0502020204030204" pitchFamily="34" charset="0"/>
              </a:rPr>
              <a:t>175 (WRC-19)</a:t>
            </a:r>
            <a:r>
              <a:rPr lang="en-GB" sz="1600" dirty="0">
                <a:effectLst/>
                <a:latin typeface="Times New Roman" panose="02020603050405020304" pitchFamily="18" charset="0"/>
                <a:ea typeface="Calibri" panose="020F0502020204030204" pitchFamily="34" charset="0"/>
              </a:rPr>
              <a:t>, to facilitate the work under this topic,</a:t>
            </a:r>
            <a:r>
              <a:rPr lang="en-GB" sz="1600" dirty="0">
                <a:effectLst/>
                <a:latin typeface="Times New Roman" panose="02020603050405020304" pitchFamily="18" charset="0"/>
                <a:ea typeface="Times New Roman" panose="02020603050405020304" pitchFamily="18" charset="0"/>
              </a:rPr>
              <a:t> taking into account available and agreed </a:t>
            </a:r>
            <a:r>
              <a:rPr lang="en-GB" sz="1600" dirty="0">
                <a:effectLst/>
                <a:latin typeface="Times New Roman" panose="02020603050405020304" pitchFamily="18" charset="0"/>
                <a:ea typeface="Calibri" panose="020F0502020204030204" pitchFamily="34" charset="0"/>
              </a:rPr>
              <a:t>definitions and terminology of the Fixed Service.</a:t>
            </a:r>
            <a:r>
              <a:rPr lang="en-US" sz="1600" b="0" dirty="0">
                <a:solidFill>
                  <a:schemeClr val="tx1"/>
                </a:solidFill>
              </a:rPr>
              <a:t> </a:t>
            </a:r>
            <a:endParaRPr lang="en-US" sz="1600" dirty="0">
              <a:solidFill>
                <a:schemeClr val="tx1"/>
              </a:solidFill>
            </a:endParaRPr>
          </a:p>
          <a:p>
            <a:pPr marL="685800" lvl="1">
              <a:spcBef>
                <a:spcPts val="0"/>
              </a:spcBef>
              <a:buFont typeface="Arial" panose="020B0604020202020204" pitchFamily="34" charset="0"/>
              <a:buChar char="•"/>
            </a:pPr>
            <a:endParaRPr lang="en-US" sz="1600" dirty="0">
              <a:solidFill>
                <a:schemeClr val="tx1"/>
              </a:solidFill>
            </a:endParaRPr>
          </a:p>
          <a:p>
            <a:pPr marL="685800" lvl="1">
              <a:spcBef>
                <a:spcPts val="0"/>
              </a:spcBef>
              <a:buFont typeface="Arial" panose="020B0604020202020204" pitchFamily="34" charset="0"/>
              <a:buChar char="•"/>
            </a:pPr>
            <a:r>
              <a:rPr lang="en-US" sz="1600" dirty="0">
                <a:solidFill>
                  <a:schemeClr val="tx1"/>
                </a:solidFill>
              </a:rPr>
              <a:t>This agenda item did not make the cut when  .18 reviewed all the Agenda Items to do viewpoints on.  </a:t>
            </a:r>
          </a:p>
          <a:p>
            <a:pPr marL="1085850" lvl="2">
              <a:spcBef>
                <a:spcPts val="0"/>
              </a:spcBef>
              <a:buFont typeface="Arial" panose="020B0604020202020204" pitchFamily="34" charset="0"/>
              <a:buChar char="•"/>
            </a:pPr>
            <a:r>
              <a:rPr lang="en-US" sz="1600" dirty="0">
                <a:solidFill>
                  <a:schemeClr val="tx1"/>
                </a:solidFill>
              </a:rPr>
              <a:t>Should we re-evaluate?   No one spoke up. </a:t>
            </a:r>
          </a:p>
          <a:p>
            <a:pPr marL="400050" lvl="1" indent="0">
              <a:spcBef>
                <a:spcPts val="0"/>
              </a:spcBef>
            </a:pPr>
            <a:endParaRPr lang="en-US" sz="140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IEEE 802 viewpoints on WRC-23 agenda items. </a:t>
            </a:r>
            <a:r>
              <a:rPr lang="en-US" sz="1400" dirty="0">
                <a:solidFill>
                  <a:schemeClr val="tx1"/>
                </a:solidFill>
              </a:rPr>
              <a:t>ad hoc: 5 folks stepped up.   </a:t>
            </a:r>
            <a:r>
              <a:rPr lang="en-US" sz="14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6"/>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Nothing was shared.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400" b="1"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Meets tomorrow, 28</a:t>
            </a:r>
            <a:r>
              <a:rPr lang="en-US" sz="1600" baseline="30000" dirty="0">
                <a:solidFill>
                  <a:schemeClr val="tx1"/>
                </a:solidFill>
              </a:rPr>
              <a:t>th</a:t>
            </a:r>
            <a:r>
              <a:rPr lang="en-US" sz="1600" dirty="0">
                <a:solidFill>
                  <a:schemeClr val="tx1"/>
                </a:solidFill>
              </a:rPr>
              <a:t>,  mostly briefing of the Work Streams.   </a:t>
            </a:r>
          </a:p>
          <a:p>
            <a:pPr marL="866775" lvl="2">
              <a:spcBef>
                <a:spcPts val="0"/>
              </a:spcBef>
              <a:spcAft>
                <a:spcPts val="0"/>
              </a:spcAft>
              <a:buFont typeface="Arial" panose="020B0604020202020204" pitchFamily="34" charset="0"/>
              <a:buChar char="•"/>
            </a:pPr>
            <a:r>
              <a:rPr lang="en-US" sz="1600" dirty="0">
                <a:solidFill>
                  <a:schemeClr val="tx1"/>
                </a:solidFill>
              </a:rPr>
              <a:t>WS1 is working on a final report and looking for contributions for the final report. </a:t>
            </a:r>
          </a:p>
          <a:p>
            <a:pPr marL="866775" lvl="2">
              <a:spcBef>
                <a:spcPts val="0"/>
              </a:spcBef>
              <a:spcAft>
                <a:spcPts val="0"/>
              </a:spcAft>
              <a:buFont typeface="Arial" panose="020B0604020202020204" pitchFamily="34" charset="0"/>
              <a:buChar char="•"/>
            </a:pPr>
            <a:r>
              <a:rPr lang="en-US" sz="1600" dirty="0">
                <a:solidFill>
                  <a:schemeClr val="tx1"/>
                </a:solidFill>
              </a:rPr>
              <a:t>There is no firm date to finish up but trying to get to done.   </a:t>
            </a:r>
          </a:p>
          <a:p>
            <a:pPr marL="466725" lvl="1">
              <a:spcBef>
                <a:spcPts val="0"/>
              </a:spcBef>
              <a:spcAft>
                <a:spcPts val="0"/>
              </a:spcAft>
              <a:buFont typeface="Arial" panose="020B0604020202020204" pitchFamily="34" charset="0"/>
              <a:buChar char="•"/>
            </a:pPr>
            <a:endParaRPr lang="en-US" sz="1600" dirty="0">
              <a:solidFill>
                <a:schemeClr val="tx1"/>
              </a:solidFill>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b="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Call this week, very good discussions.  Most all captured in rev05 if the spreadsheet.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Some highlights: </a:t>
            </a:r>
          </a:p>
          <a:p>
            <a:pPr lvl="2">
              <a:spcBef>
                <a:spcPts val="0"/>
              </a:spcBef>
              <a:spcAft>
                <a:spcPts val="0"/>
              </a:spcAft>
              <a:buFont typeface="+mj-lt"/>
              <a:buAutoNum type="arabicParenBoth"/>
            </a:pPr>
            <a:r>
              <a:rPr lang="en-US" sz="1600" dirty="0">
                <a:effectLst/>
                <a:ea typeface="Times New Roman" panose="02020603050405020304" pitchFamily="18" charset="0"/>
              </a:rPr>
              <a:t>There will be multiple rows for a given frequency range, one for each standard/amendment. </a:t>
            </a:r>
            <a:endParaRPr lang="en-US" sz="1600" dirty="0">
              <a:effectLst/>
              <a:ea typeface="SimSun" panose="02010600030101010101" pitchFamily="2" charset="-122"/>
            </a:endParaRPr>
          </a:p>
          <a:p>
            <a:pPr lvl="2">
              <a:spcBef>
                <a:spcPts val="0"/>
              </a:spcBef>
              <a:spcAft>
                <a:spcPts val="0"/>
              </a:spcAft>
              <a:buFont typeface="+mj-lt"/>
              <a:buAutoNum type="arabicParenBoth"/>
            </a:pPr>
            <a:r>
              <a:rPr lang="en-US" sz="1600" dirty="0">
                <a:effectLst/>
                <a:ea typeface="Times New Roman" panose="02020603050405020304" pitchFamily="18" charset="0"/>
              </a:rPr>
              <a:t>Adding the year to the standard and the amendment was worked through and is leading  to the approved date, not the published date. (the date on the cover page.) </a:t>
            </a:r>
            <a:endParaRPr lang="en-US" sz="1600" dirty="0">
              <a:effectLst/>
              <a:ea typeface="SimSun" panose="02010600030101010101" pitchFamily="2" charset="-122"/>
            </a:endParaRPr>
          </a:p>
          <a:p>
            <a:pPr lvl="2">
              <a:spcBef>
                <a:spcPts val="0"/>
              </a:spcBef>
              <a:spcAft>
                <a:spcPts val="0"/>
              </a:spcAft>
              <a:buFont typeface="+mj-lt"/>
              <a:buAutoNum type="arabicParenBoth"/>
            </a:pPr>
            <a:r>
              <a:rPr lang="en-US" sz="1600" dirty="0">
                <a:effectLst/>
                <a:ea typeface="Times New Roman" panose="02020603050405020304" pitchFamily="18" charset="0"/>
              </a:rPr>
              <a:t>Also, a discussion on the Standard or Project column, what about if approved but not published yet, that should be noted.  Also, should pre-Par amendments be lists, or study groups.  Maybe this is a status column? Will review this further.  </a:t>
            </a:r>
            <a:endParaRPr lang="en-US" sz="1600" dirty="0">
              <a:effectLst/>
              <a:ea typeface="SimSun" panose="02010600030101010101" pitchFamily="2" charset="-122"/>
            </a:endParaRPr>
          </a:p>
          <a:p>
            <a:pPr lvl="3" indent="-285750">
              <a:spcBef>
                <a:spcPts val="0"/>
              </a:spcBef>
              <a:spcAft>
                <a:spcPts val="0"/>
              </a:spcAft>
              <a:buFont typeface="+mj-lt"/>
              <a:buAutoNum type="arabicParenBoth"/>
            </a:pPr>
            <a:endParaRPr lang="en-US" sz="1200" dirty="0">
              <a:effectLst/>
              <a:ea typeface="SimSun" panose="02010600030101010101" pitchFamily="2" charset="-122"/>
            </a:endParaRPr>
          </a:p>
          <a:p>
            <a:pPr marL="742950" marR="0" lvl="1" indent="-285750">
              <a:spcBef>
                <a:spcPts val="0"/>
              </a:spcBef>
              <a:spcAft>
                <a:spcPts val="0"/>
              </a:spcAft>
              <a:buFont typeface="+mj-lt"/>
              <a:buAutoNum type="alphaLcParenR"/>
            </a:pPr>
            <a:r>
              <a:rPr lang="en-US" sz="1600" dirty="0">
                <a:effectLst/>
                <a:ea typeface="SimSun" panose="02010600030101010101" pitchFamily="2" charset="-122"/>
              </a:rPr>
              <a:t>Also reviewed a 2</a:t>
            </a:r>
            <a:r>
              <a:rPr lang="en-US" sz="1600" baseline="30000" dirty="0">
                <a:effectLst/>
                <a:ea typeface="SimSun" panose="02010600030101010101" pitchFamily="2" charset="-122"/>
              </a:rPr>
              <a:t>nd</a:t>
            </a:r>
            <a:r>
              <a:rPr lang="en-US" sz="1600" dirty="0">
                <a:effectLst/>
                <a:ea typeface="SimSun" panose="02010600030101010101" pitchFamily="2" charset="-122"/>
              </a:rPr>
              <a:t> spreadsheet with 802.11 clauses with frequencies for setting for the actual frequency ranges: </a:t>
            </a:r>
          </a:p>
          <a:p>
            <a:pPr marL="1143000" marR="0" lvl="2" indent="-228600">
              <a:spcBef>
                <a:spcPts val="0"/>
              </a:spcBef>
              <a:spcAft>
                <a:spcPts val="0"/>
              </a:spcAft>
              <a:buFont typeface="+mj-lt"/>
              <a:buAutoNum type="romanLcParenR"/>
            </a:pPr>
            <a:r>
              <a:rPr lang="en-US" sz="1600" u="sng" dirty="0">
                <a:solidFill>
                  <a:srgbClr val="0000FF"/>
                </a:solidFill>
                <a:effectLst/>
                <a:ea typeface="SimSun" panose="02010600030101010101" pitchFamily="2" charset="-122"/>
                <a:hlinkClick r:id="rId4"/>
              </a:rPr>
              <a:t>https://mentor.ieee.org/802.18/dcn/21/18-21-0064-00-0000-frequency-table-input-802-11-phys.xlsx</a:t>
            </a:r>
            <a:r>
              <a:rPr lang="en-US" sz="1600" dirty="0">
                <a:effectLst/>
                <a:ea typeface="SimSun" panose="02010600030101010101" pitchFamily="2" charset="-122"/>
              </a:rPr>
              <a:t> </a:t>
            </a:r>
          </a:p>
          <a:p>
            <a:pPr marL="1781175" lvl="4">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 </a:t>
            </a:r>
            <a:r>
              <a:rPr lang="en-US" sz="1800" dirty="0">
                <a:solidFill>
                  <a:schemeClr val="tx1"/>
                </a:solidFill>
                <a:ea typeface="Times New Roman" panose="02020603050405020304" pitchFamily="18" charset="0"/>
              </a:rPr>
              <a:t>The next meeting will be 22jun21.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2000" b="0" dirty="0">
                <a:effectLst/>
                <a:ea typeface="Calibri" panose="020F0502020204030204" pitchFamily="34" charset="0"/>
              </a:rPr>
              <a:t>GSMA is proposing to use the upper portion of the 6 GHz band (6425-7125 MHz) for licensed 5G. </a:t>
            </a:r>
          </a:p>
          <a:p>
            <a:pPr marL="400050" lvl="1">
              <a:spcBef>
                <a:spcPts val="0"/>
              </a:spcBef>
              <a:spcAft>
                <a:spcPts val="0"/>
              </a:spcAft>
              <a:buFont typeface="Arial" panose="020B0604020202020204" pitchFamily="34" charset="0"/>
              <a:buChar char="•"/>
            </a:pPr>
            <a:r>
              <a:rPr lang="en-US" sz="1800" u="sng" dirty="0">
                <a:solidFill>
                  <a:srgbClr val="0563C1"/>
                </a:solidFill>
                <a:ea typeface="Calibri" panose="020F0502020204030204" pitchFamily="34" charset="0"/>
                <a:hlinkClick r:id="rId3"/>
              </a:rPr>
              <a:t>https://www.gsma.com/newsroom/blog/capacity-to-power-innovation-5g-in-the-6-ghz-band/?ID=003w0000017WHDXAA4&amp;JobID=763265&amp;utm_source=sfmc&amp;utm_medium=email&amp;utm_campaign=MSERV_2021_05_25_Newsletter&amp;utm_content=spectrum-cta</a:t>
            </a:r>
            <a:r>
              <a:rPr lang="en-US" sz="1800" u="sng" dirty="0">
                <a:solidFill>
                  <a:srgbClr val="0563C1"/>
                </a:solidFill>
                <a:ea typeface="Calibri" panose="020F0502020204030204" pitchFamily="34" charset="0"/>
              </a:rPr>
              <a:t> </a:t>
            </a:r>
            <a:endParaRPr lang="en-US" sz="18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b="0" i="0" dirty="0">
                <a:solidFill>
                  <a:srgbClr val="4D5156"/>
                </a:solidFill>
                <a:effectLst/>
              </a:rPr>
              <a:t>The GSM Association (</a:t>
            </a:r>
            <a:r>
              <a:rPr lang="en-US" b="0" i="0" dirty="0">
                <a:solidFill>
                  <a:srgbClr val="202124"/>
                </a:solidFill>
                <a:effectLst/>
              </a:rPr>
              <a:t>Global System for Mobile Communications) </a:t>
            </a:r>
            <a:r>
              <a:rPr lang="en-US" b="0" i="0" dirty="0">
                <a:solidFill>
                  <a:srgbClr val="4D5156"/>
                </a:solidFill>
                <a:effectLst/>
              </a:rPr>
              <a:t>is an industry </a:t>
            </a:r>
            <a:r>
              <a:rPr lang="en-US" b="0" i="0" dirty="0" err="1">
                <a:solidFill>
                  <a:srgbClr val="4D5156"/>
                </a:solidFill>
                <a:effectLst/>
              </a:rPr>
              <a:t>organisation</a:t>
            </a:r>
            <a:r>
              <a:rPr lang="en-US" b="0" i="0" dirty="0">
                <a:solidFill>
                  <a:srgbClr val="4D5156"/>
                </a:solidFill>
                <a:effectLst/>
              </a:rPr>
              <a:t> that represents the interests of mobile network operators worldwide. More than 750 mobile operators are full GSMA members and a further 400 companies in the broader mobile ecosystem are associate members.</a:t>
            </a:r>
            <a:r>
              <a:rPr lang="en-US"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What have folks heard about Japan and allocating some (or all) 6 GHz to cellular?  </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effectLst/>
                <a:latin typeface="Times New Roman" panose="02020603050405020304" pitchFamily="18" charset="0"/>
                <a:ea typeface="SimSun" panose="02010600030101010101" pitchFamily="2" charset="-122"/>
              </a:rPr>
              <a:t>no one spoke up. </a:t>
            </a:r>
          </a:p>
          <a:p>
            <a:pPr marL="80010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069658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2000" b="0" dirty="0">
                <a:solidFill>
                  <a:srgbClr val="333333"/>
                </a:solidFill>
                <a:effectLst/>
                <a:ea typeface="Times New Roman" panose="02020603050405020304" pitchFamily="18" charset="0"/>
              </a:rPr>
              <a:t>Expanding Flexible Use of the 12.2-12.7 GHz Band</a:t>
            </a:r>
            <a:endParaRPr lang="en-US" sz="2000" b="0" dirty="0">
              <a:solidFill>
                <a:srgbClr val="333333"/>
              </a:solidFill>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400" b="0" dirty="0">
                <a:effectLst/>
                <a:ea typeface="Times New Roman" panose="02020603050405020304" pitchFamily="18" charset="0"/>
              </a:rPr>
              <a:t>FR Document:</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3"/>
              </a:rPr>
              <a:t>2021-11066</a:t>
            </a:r>
            <a:r>
              <a:rPr lang="en-US" sz="1400" b="0" u="sng" dirty="0">
                <a:ea typeface="Times New Roman" panose="02020603050405020304" pitchFamily="18" charset="0"/>
              </a:rPr>
              <a:t>; </a:t>
            </a:r>
            <a:r>
              <a:rPr lang="en-US" sz="1400" b="0" dirty="0">
                <a:solidFill>
                  <a:srgbClr val="000000"/>
                </a:solidFill>
                <a:effectLst/>
                <a:ea typeface="Times New Roman" panose="02020603050405020304" pitchFamily="18" charset="0"/>
              </a:rPr>
              <a:t>Citation: 86 FR 28520; </a:t>
            </a:r>
            <a:r>
              <a:rPr lang="en-US" sz="1400" b="0" u="sng" dirty="0">
                <a:solidFill>
                  <a:srgbClr val="3071A9"/>
                </a:solidFill>
                <a:effectLst/>
                <a:ea typeface="Times New Roman" panose="02020603050405020304" pitchFamily="18" charset="0"/>
                <a:hlinkClick r:id="rId4"/>
              </a:rPr>
              <a:t>PDF</a:t>
            </a:r>
            <a:r>
              <a:rPr lang="en-US" sz="1400" b="0" dirty="0">
                <a:solidFill>
                  <a:srgbClr val="000000"/>
                </a:solidFill>
                <a:effectLst/>
                <a:ea typeface="Times New Roman" panose="02020603050405020304" pitchFamily="18" charset="0"/>
              </a:rPr>
              <a:t> Pages 28520-28522 </a:t>
            </a:r>
            <a:r>
              <a:rPr lang="en-US" sz="1400" b="0" i="1" dirty="0">
                <a:solidFill>
                  <a:srgbClr val="000000"/>
                </a:solidFill>
                <a:effectLst/>
                <a:ea typeface="Times New Roman" panose="02020603050405020304" pitchFamily="18" charset="0"/>
              </a:rPr>
              <a:t>(3 pages)</a:t>
            </a:r>
            <a:r>
              <a:rPr lang="en-US" sz="1400" b="0" i="1" dirty="0">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5"/>
              </a:rPr>
              <a:t>Permalink</a:t>
            </a:r>
            <a:r>
              <a:rPr lang="en-US" sz="1400" b="0" dirty="0">
                <a:solidFill>
                  <a:srgbClr val="000000"/>
                </a:solidFill>
                <a:effectLst/>
                <a:ea typeface="Times New Roman" panose="02020603050405020304" pitchFamily="18" charset="0"/>
              </a:rPr>
              <a:t> </a:t>
            </a:r>
            <a:endParaRPr lang="en-US" sz="1400" dirty="0">
              <a:solidFill>
                <a:srgbClr val="000000"/>
              </a:solidFill>
              <a:ea typeface="Times New Roman" panose="02020603050405020304" pitchFamily="18" charset="0"/>
            </a:endParaRPr>
          </a:p>
          <a:p>
            <a:pPr marL="638175" lvl="1">
              <a:spcBef>
                <a:spcPts val="0"/>
              </a:spcBef>
              <a:spcAft>
                <a:spcPts val="0"/>
              </a:spcAft>
              <a:buFont typeface="Arial" panose="020B0604020202020204" pitchFamily="34" charset="0"/>
              <a:buChar char="•"/>
            </a:pPr>
            <a:endParaRPr lang="en-US" sz="1800" dirty="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800" dirty="0">
                <a:ea typeface="Times New Roman" panose="02020603050405020304" pitchFamily="18" charset="0"/>
              </a:rPr>
              <a:t>Abstract: In this document, the Commission denies the request of </a:t>
            </a:r>
            <a:r>
              <a:rPr lang="en-US" sz="1800" dirty="0" err="1">
                <a:ea typeface="Times New Roman" panose="02020603050405020304" pitchFamily="18" charset="0"/>
              </a:rPr>
              <a:t>WorldVu</a:t>
            </a:r>
            <a:r>
              <a:rPr lang="en-US" sz="1800" dirty="0">
                <a:ea typeface="Times New Roman" panose="02020603050405020304" pitchFamily="18" charset="0"/>
              </a:rPr>
              <a:t> Satellites Limited (ONEWEB), Kepler Communications, SpaceX Holdings, LLC, Intelsat License LLC, and SES S.A., for a further extension of the comment and reply comment deadlines for the proposed rule published in the Federal Register. </a:t>
            </a:r>
          </a:p>
          <a:p>
            <a:pPr marL="638175" lvl="1">
              <a:spcBef>
                <a:spcPts val="0"/>
              </a:spcBef>
              <a:spcAft>
                <a:spcPts val="0"/>
              </a:spcAft>
              <a:buFont typeface="Arial" panose="020B0604020202020204" pitchFamily="34" charset="0"/>
              <a:buChar char="•"/>
            </a:pPr>
            <a:r>
              <a:rPr lang="en-US" sz="1800" b="0" dirty="0">
                <a:solidFill>
                  <a:srgbClr val="333333"/>
                </a:solidFill>
                <a:effectLst/>
                <a:ea typeface="Calibri" panose="020F0502020204030204" pitchFamily="34" charset="0"/>
              </a:rPr>
              <a:t>FCC ECFS:   </a:t>
            </a:r>
            <a:r>
              <a:rPr lang="en-US" sz="1800" b="0" dirty="0">
                <a:solidFill>
                  <a:srgbClr val="333333"/>
                </a:solidFill>
                <a:ea typeface="Calibri" panose="020F0502020204030204" pitchFamily="34" charset="0"/>
                <a:hlinkClick r:id="rId6"/>
              </a:rPr>
              <a:t>https://www.fcc.gov/</a:t>
            </a:r>
            <a:r>
              <a:rPr lang="en-US" sz="1800" b="0" dirty="0" err="1">
                <a:solidFill>
                  <a:srgbClr val="333333"/>
                </a:solidFill>
                <a:ea typeface="Calibri" panose="020F0502020204030204" pitchFamily="34" charset="0"/>
                <a:hlinkClick r:id="rId6"/>
              </a:rPr>
              <a:t>ecfs</a:t>
            </a:r>
            <a:r>
              <a:rPr lang="en-US" sz="1800" b="0" dirty="0">
                <a:solidFill>
                  <a:srgbClr val="333333"/>
                </a:solidFill>
                <a:ea typeface="Calibri" panose="020F0502020204030204" pitchFamily="34" charset="0"/>
                <a:hlinkClick r:id="rId6"/>
              </a:rPr>
              <a:t>/search/............</a:t>
            </a:r>
            <a:r>
              <a:rPr lang="en-US" sz="1800" b="0" dirty="0" err="1">
                <a:solidFill>
                  <a:srgbClr val="333333"/>
                </a:solidFill>
                <a:ea typeface="Calibri" panose="020F0502020204030204" pitchFamily="34" charset="0"/>
                <a:hlinkClick r:id="rId6"/>
              </a:rPr>
              <a:t>wtb</a:t>
            </a:r>
            <a:r>
              <a:rPr lang="en-US" sz="1800" b="0" dirty="0">
                <a:solidFill>
                  <a:srgbClr val="333333"/>
                </a:solidFill>
                <a:ea typeface="Calibri" panose="020F0502020204030204" pitchFamily="34" charset="0"/>
                <a:hlinkClick r:id="rId6"/>
              </a:rPr>
              <a:t> 20-443</a:t>
            </a:r>
            <a:endParaRPr lang="en-US" sz="1800" b="0" dirty="0">
              <a:solidFill>
                <a:srgbClr val="333333"/>
              </a:solidFill>
              <a:ea typeface="Calibri" panose="020F0502020204030204" pitchFamily="34" charset="0"/>
            </a:endParaRPr>
          </a:p>
          <a:p>
            <a:pPr marL="638175"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913222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6815" y="1102674"/>
            <a:ext cx="10820400" cy="3697926"/>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none today  </a:t>
            </a:r>
          </a:p>
          <a:p>
            <a:pPr marL="400050" lvl="1">
              <a:spcBef>
                <a:spcPts val="0"/>
              </a:spcBef>
              <a:spcAft>
                <a:spcPts val="0"/>
              </a:spcAft>
              <a:buFont typeface="Arial" panose="020B0604020202020204" pitchFamily="34" charset="0"/>
              <a:buChar char="•"/>
            </a:pPr>
            <a:r>
              <a:rPr lang="en-US" sz="1800" dirty="0">
                <a:solidFill>
                  <a:schemeClr val="bg1">
                    <a:lumMod val="75000"/>
                  </a:schemeClr>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27may21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27may21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03jun21–</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27may21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27may21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25may21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27may21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27may21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27may21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27may21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27may21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jay</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GSMA proposing  top ½ of 6GHz  for licensed 5G</a:t>
            </a:r>
          </a:p>
          <a:p>
            <a:pPr lvl="1">
              <a:spcBef>
                <a:spcPts val="0"/>
              </a:spcBef>
              <a:buFont typeface="Arial" panose="020B0604020202020204" pitchFamily="34" charset="0"/>
              <a:buChar char="•"/>
            </a:pPr>
            <a:r>
              <a:rPr lang="en-US" altLang="en-US" sz="1400" b="0" kern="0" dirty="0">
                <a:solidFill>
                  <a:schemeClr val="tx1"/>
                </a:solidFill>
              </a:rPr>
              <a:t>What have folks heard  for 6 GHz in Japan. </a:t>
            </a:r>
          </a:p>
          <a:p>
            <a:pPr lvl="1">
              <a:spcBef>
                <a:spcPts val="0"/>
              </a:spcBef>
              <a:buFont typeface="Arial" panose="020B0604020202020204" pitchFamily="34" charset="0"/>
              <a:buChar char="•"/>
            </a:pPr>
            <a:r>
              <a:rPr lang="en-US" altLang="en-US" sz="1400" kern="0" dirty="0">
                <a:solidFill>
                  <a:schemeClr val="tx1"/>
                </a:solidFill>
              </a:rPr>
              <a:t>Expanding Flexible Use 12.2 GHz band</a:t>
            </a: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https://mentor.ieee.org/802.18/dcn/21/18-21-0051-01-0000-agenda-06may21-rrtag-teleconference.pptx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07-May-2021 11:14:02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Stuart K.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bg1">
                  <a:lumMod val="8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27may21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marL="1371600" lvl="3" indent="0"/>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.11: 12-20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near .18:  13:30-15:30 (times from May interim)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.15: 13-21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near .18:  15:00-17:00 (times from May interim)</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.19:  tbc:			12</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mon 	&amp; 	15</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a:t>
            </a:r>
            <a:r>
              <a:rPr lang="en-US" dirty="0" err="1">
                <a:effectLst/>
                <a:ea typeface="Calibri" panose="020F0502020204030204" pitchFamily="34" charset="0"/>
                <a:cs typeface="Times New Roman" panose="02020603050405020304" pitchFamily="18" charset="0"/>
              </a:rPr>
              <a:t>thurs</a:t>
            </a:r>
            <a:r>
              <a:rPr lang="en-US" dirty="0">
                <a:effectLst/>
                <a:ea typeface="Calibri" panose="020F0502020204030204" pitchFamily="34" charset="0"/>
                <a:cs typeface="Times New Roman" panose="02020603050405020304" pitchFamily="18" charset="0"/>
              </a:rPr>
              <a:t> is the normal times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.24:  tbc			wed 10:30et, normal time, though which wed? </a:t>
            </a:r>
            <a:endParaRPr lang="en-US" dirty="0">
              <a:effectLst/>
              <a:ea typeface="Calibri" panose="020F0502020204030204" pitchFamily="34" charset="0"/>
            </a:endParaRPr>
          </a:p>
          <a:p>
            <a:pPr>
              <a:buFont typeface="Arial" panose="020B0604020202020204" pitchFamily="34" charset="0"/>
              <a:buChar char="•"/>
            </a:pPr>
            <a:endParaRPr lang="en-US" sz="2200" dirty="0">
              <a:solidFill>
                <a:srgbClr val="333333"/>
              </a:solidFill>
              <a:ea typeface="Times New Roman" panose="02020603050405020304" pitchFamily="18" charset="0"/>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a registration fee. </a:t>
            </a:r>
            <a:endParaRPr lang="en-US" altLang="en-US" sz="1800" dirty="0">
              <a:solidFill>
                <a:schemeClr val="tx1"/>
              </a:solidFill>
            </a:endParaRPr>
          </a:p>
          <a:p>
            <a:pPr>
              <a:buFont typeface="Arial" panose="020B0604020202020204" pitchFamily="34" charset="0"/>
              <a:buChar char="•"/>
            </a:pPr>
            <a:endParaRPr lang="en-US" sz="2200" dirty="0">
              <a:solidFill>
                <a:srgbClr val="333333"/>
              </a:solidFill>
              <a:ea typeface="Times New Roman" panose="02020603050405020304" pitchFamily="18" charset="0"/>
            </a:endParaRP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27may21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60305</TotalTime>
  <Words>7380</Words>
  <Application>Microsoft Office PowerPoint</Application>
  <PresentationFormat>Widescreen</PresentationFormat>
  <Paragraphs>788</Paragraphs>
  <Slides>31</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2"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3903</cp:revision>
  <cp:lastPrinted>1601-01-01T00:00:00Z</cp:lastPrinted>
  <dcterms:created xsi:type="dcterms:W3CDTF">2016-03-03T14:54:45Z</dcterms:created>
  <dcterms:modified xsi:type="dcterms:W3CDTF">2021-05-28T14:10:20Z</dcterms:modified>
</cp:coreProperties>
</file>