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48" r:id="rId1"/>
  </p:sldMasterIdLst>
  <p:notesMasterIdLst>
    <p:notesMasterId r:id="rId33"/>
  </p:notesMasterIdLst>
  <p:handoutMasterIdLst>
    <p:handoutMasterId r:id="rId34"/>
  </p:handoutMasterIdLst>
  <p:sldIdLst>
    <p:sldId id="256" r:id="rId2"/>
    <p:sldId id="341" r:id="rId3"/>
    <p:sldId id="329" r:id="rId4"/>
    <p:sldId id="604" r:id="rId5"/>
    <p:sldId id="624" r:id="rId6"/>
    <p:sldId id="605" r:id="rId7"/>
    <p:sldId id="516" r:id="rId8"/>
    <p:sldId id="596" r:id="rId9"/>
    <p:sldId id="690" r:id="rId10"/>
    <p:sldId id="762" r:id="rId11"/>
    <p:sldId id="763" r:id="rId12"/>
    <p:sldId id="735" r:id="rId13"/>
    <p:sldId id="769" r:id="rId14"/>
    <p:sldId id="766" r:id="rId15"/>
    <p:sldId id="743" r:id="rId16"/>
    <p:sldId id="780" r:id="rId17"/>
    <p:sldId id="781" r:id="rId18"/>
    <p:sldId id="650" r:id="rId19"/>
    <p:sldId id="498" r:id="rId20"/>
    <p:sldId id="402" r:id="rId21"/>
    <p:sldId id="403" r:id="rId22"/>
    <p:sldId id="777" r:id="rId23"/>
    <p:sldId id="778" r:id="rId24"/>
    <p:sldId id="774" r:id="rId25"/>
    <p:sldId id="717" r:id="rId26"/>
    <p:sldId id="768" r:id="rId27"/>
    <p:sldId id="737" r:id="rId28"/>
    <p:sldId id="739" r:id="rId29"/>
    <p:sldId id="728" r:id="rId30"/>
    <p:sldId id="656" r:id="rId31"/>
    <p:sldId id="655"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D5F4FF"/>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5" autoAdjust="0"/>
    <p:restoredTop sz="96176" autoAdjust="0"/>
  </p:normalViewPr>
  <p:slideViewPr>
    <p:cSldViewPr>
      <p:cViewPr varScale="1">
        <p:scale>
          <a:sx n="115" d="100"/>
          <a:sy n="115" d="100"/>
        </p:scale>
        <p:origin x="300" y="114"/>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75" d="100"/>
        <a:sy n="75" d="100"/>
      </p:scale>
      <p:origin x="0" y="-112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27-May-21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mailto:stuart@ok-brit.com"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s://www.ieee802.org/18/RRTAG_Voters.pdf"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49485" TargetMode="External"/><Relationship Id="rId13" Type="http://schemas.openxmlformats.org/officeDocument/2006/relationships/hyperlink" Target="https://portal.etsi.org/webapp/teldir/QueryOrgaInfo.asp?OrgaId=9173" TargetMode="External"/><Relationship Id="rId18" Type="http://schemas.openxmlformats.org/officeDocument/2006/relationships/hyperlink" Target="https://portal.etsi.org/webapp/teldir/ListPersDetails.asp?PersId=77968" TargetMode="External"/><Relationship Id="rId26" Type="http://schemas.openxmlformats.org/officeDocument/2006/relationships/hyperlink" Target="https://portal.etsi.org/webapp/teldir/QueryOrgaInfo.asp?OrgaId=42" TargetMode="External"/><Relationship Id="rId39" Type="http://schemas.openxmlformats.org/officeDocument/2006/relationships/hyperlink" Target="https://portal.etsi.org/webapp/teldir/ListPersDetails.asp?PersId=53812"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80177" TargetMode="External"/><Relationship Id="rId34" Type="http://schemas.openxmlformats.org/officeDocument/2006/relationships/hyperlink" Target="https://portal.etsi.org/webapp/teldir/QueryOrgaInfo.asp?OrgaId=16055" TargetMode="External"/><Relationship Id="rId7" Type="http://schemas.openxmlformats.org/officeDocument/2006/relationships/hyperlink" Target="https://portal.etsi.org/webapp/teldir/ListPersDetails.asp?PersId=6230" TargetMode="External"/><Relationship Id="rId12" Type="http://schemas.openxmlformats.org/officeDocument/2006/relationships/hyperlink" Target="https://portal.etsi.org/webapp/teldir/ListPersDetails.asp?PersId=33473" TargetMode="External"/><Relationship Id="rId17" Type="http://schemas.openxmlformats.org/officeDocument/2006/relationships/hyperlink" Target="https://portal.etsi.org/webapp/teldir/QueryOrgaInfo.asp?OrgaId=5" TargetMode="External"/><Relationship Id="rId25" Type="http://schemas.openxmlformats.org/officeDocument/2006/relationships/hyperlink" Target="https://portal.etsi.org/webapp/teldir/ListPersDetails.asp?PersId=34395" TargetMode="External"/><Relationship Id="rId33" Type="http://schemas.openxmlformats.org/officeDocument/2006/relationships/hyperlink" Target="https://portal.etsi.org/webapp/teldir/ListPersDetails.asp?PersId=78115" TargetMode="External"/><Relationship Id="rId38" Type="http://schemas.openxmlformats.org/officeDocument/2006/relationships/hyperlink" Target="https://portal.etsi.org/webapp/teldir/QueryOrgaInfo.asp?OrgaId=11945"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26309" TargetMode="External"/><Relationship Id="rId20" Type="http://schemas.openxmlformats.org/officeDocument/2006/relationships/hyperlink" Target="https://portal.etsi.org/webapp/teldir/ListPersDetails.asp?PersId=79376" TargetMode="External"/><Relationship Id="rId29" Type="http://schemas.openxmlformats.org/officeDocument/2006/relationships/hyperlink" Target="https://portal.etsi.org/webapp/teldir/ListPersDetails.asp?PersId=72859" TargetMode="External"/><Relationship Id="rId1" Type="http://schemas.openxmlformats.org/officeDocument/2006/relationships/notesMaster" Target="../notesMasters/notesMaster1.xml"/><Relationship Id="rId6" Type="http://schemas.openxmlformats.org/officeDocument/2006/relationships/hyperlink" Target="https://portal.etsi.org/tb.aspx?tbid=287&amp;SubTB=287" TargetMode="External"/><Relationship Id="rId11" Type="http://schemas.openxmlformats.org/officeDocument/2006/relationships/hyperlink" Target="https://portal.etsi.org/webapp/teldir/QueryOrgaInfo.asp?OrgaId=13790" TargetMode="External"/><Relationship Id="rId24" Type="http://schemas.openxmlformats.org/officeDocument/2006/relationships/hyperlink" Target="https://portal.etsi.org/webapp/teldir/ListPersDetails.asp?PersId=10561" TargetMode="External"/><Relationship Id="rId32" Type="http://schemas.openxmlformats.org/officeDocument/2006/relationships/hyperlink" Target="https://portal.etsi.org/webapp/teldir/ListPersDetails.asp?PersId=61793" TargetMode="External"/><Relationship Id="rId37" Type="http://schemas.openxmlformats.org/officeDocument/2006/relationships/hyperlink" Target="https://portal.etsi.org/webapp/teldir/ListPersDetails.asp?PersId=26729" TargetMode="External"/><Relationship Id="rId5" Type="http://schemas.openxmlformats.org/officeDocument/2006/relationships/hyperlink" Target="https://portal.etsi.org/tb.aspx?tbid=729&amp;SubTB=729" TargetMode="External"/><Relationship Id="rId15" Type="http://schemas.openxmlformats.org/officeDocument/2006/relationships/hyperlink" Target="https://portal.etsi.org/webapp/teldir/QueryOrgaInfo.asp?OrgaId=1" TargetMode="External"/><Relationship Id="rId23" Type="http://schemas.openxmlformats.org/officeDocument/2006/relationships/hyperlink" Target="https://portal.etsi.org/webapp/teldir/ListPersDetails.asp?PersId=2582" TargetMode="External"/><Relationship Id="rId28" Type="http://schemas.openxmlformats.org/officeDocument/2006/relationships/hyperlink" Target="https://portal.etsi.org/webapp/teldir/QueryOrgaInfo.asp?OrgaId=121" TargetMode="External"/><Relationship Id="rId36" Type="http://schemas.openxmlformats.org/officeDocument/2006/relationships/hyperlink" Target="https://portal.etsi.org/webapp/teldir/QueryOrgaInfo.asp?OrgaId=13818" TargetMode="External"/><Relationship Id="rId10" Type="http://schemas.openxmlformats.org/officeDocument/2006/relationships/hyperlink" Target="https://portal.etsi.org/webapp/teldir/ListPersDetails.asp?PersId=63180" TargetMode="External"/><Relationship Id="rId19" Type="http://schemas.openxmlformats.org/officeDocument/2006/relationships/hyperlink" Target="https://portal.etsi.org/webapp/teldir/QueryOrgaInfo.asp?OrgaId=15932" TargetMode="External"/><Relationship Id="rId31" Type="http://schemas.openxmlformats.org/officeDocument/2006/relationships/hyperlink" Target="https://portal.etsi.org/webapp/teldir/QueryOrgaInfo.asp?OrgaId=738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QueryOrgaInfo.asp?OrgaId=14953" TargetMode="External"/><Relationship Id="rId14" Type="http://schemas.openxmlformats.org/officeDocument/2006/relationships/hyperlink" Target="https://portal.etsi.org/webapp/teldir/ListPersDetails.asp?PersId=26441" TargetMode="External"/><Relationship Id="rId22" Type="http://schemas.openxmlformats.org/officeDocument/2006/relationships/hyperlink" Target="https://portal.etsi.org/webapp/teldir/ListPersDetails.asp?PersId=13676" TargetMode="External"/><Relationship Id="rId27" Type="http://schemas.openxmlformats.org/officeDocument/2006/relationships/hyperlink" Target="https://portal.etsi.org/webapp/teldir/ListPersDetails.asp?PersId=54791" TargetMode="External"/><Relationship Id="rId30" Type="http://schemas.openxmlformats.org/officeDocument/2006/relationships/hyperlink" Target="https://portal.etsi.org/webapp/teldir/QueryOrgaInfo.asp?OrgaId=8870" TargetMode="External"/><Relationship Id="rId35" Type="http://schemas.openxmlformats.org/officeDocument/2006/relationships/hyperlink" Target="https://portal.etsi.org/webapp/teldir/ListPersDetails.asp?PersId=60301"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client/introduction/" TargetMode="External"/><Relationship Id="rId4" Type="http://schemas.openxmlformats.org/officeDocument/2006/relationships/hyperlink" Target="https://www.ecodocdb.dk/download/cc03c766-35f8/ECC%20Report%20302.pdf" TargetMode="External"/><Relationship Id="rId9" Type="http://schemas.openxmlformats.org/officeDocument/2006/relationships/hyperlink" Target="https://cept.org/ecc/groups/ecc/wg-fm/fm-57/"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www.itu.int/dms_pub/itu-r/oth/0c/0a/R0C0A00000D0041PDFE.pdf" TargetMode="External"/><Relationship Id="rId5" Type="http://schemas.openxmlformats.org/officeDocument/2006/relationships/hyperlink" Target="https://www.itu.int/en/ITU-R/study-groups/rcpm/Pages/wrc-23-studies.aspx" TargetMode="External"/><Relationship Id="rId4" Type="http://schemas.openxmlformats.org/officeDocument/2006/relationships/slide" Target="../slides/slide29.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5436106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0751210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ClrTx/>
              <a:buFont typeface="Wingdings" panose="05000000000000000000" pitchFamily="2" charset="2"/>
              <a:buChar char="n"/>
            </a:pPr>
            <a:r>
              <a:rPr lang="en-US" altLang="en-US" sz="1800" b="0" dirty="0">
                <a:solidFill>
                  <a:schemeClr val="tx1"/>
                </a:solidFill>
              </a:rPr>
              <a:t>VC - to email members to verify affiliations.</a:t>
            </a:r>
          </a:p>
          <a:p>
            <a:pPr marL="571500" lvl="1" indent="-171450">
              <a:buClrTx/>
              <a:buFont typeface="Arial" panose="020B0604020202020204" pitchFamily="34" charset="0"/>
              <a:buChar char="•"/>
            </a:pPr>
            <a:r>
              <a:rPr lang="en-US" altLang="en-US" sz="1600" dirty="0">
                <a:solidFill>
                  <a:schemeClr val="tx1"/>
                </a:solidFill>
              </a:rPr>
              <a:t>Plan is in July electronic plenary announcement / call-in info, to ask all .18 members to check their affiliation in the voters list off the 802.18 web site and confirm their affiliation.  </a:t>
            </a:r>
            <a:r>
              <a:rPr lang="en-US" sz="1600" dirty="0">
                <a:solidFill>
                  <a:schemeClr val="tx1"/>
                </a:solidFill>
              </a:rPr>
              <a:t>If an update is needed, then inform the 802.18 VC by sending an email directly to him at </a:t>
            </a:r>
            <a:r>
              <a:rPr lang="en-US" sz="16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stuart@ok-brit.com</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hlinkClick r:id="rId4"/>
              </a:rPr>
              <a:t>https://www.ieee802.org/18/RRTAG_Voters.pdf</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rPr>
              <a:t>You may want to be sure your </a:t>
            </a:r>
            <a:r>
              <a:rPr lang="en-US" altLang="en-US" sz="1600" dirty="0" err="1">
                <a:solidFill>
                  <a:schemeClr val="tx1"/>
                </a:solidFill>
              </a:rPr>
              <a:t>myProject</a:t>
            </a:r>
            <a:r>
              <a:rPr lang="en-US" altLang="en-US" sz="1600" dirty="0">
                <a:solidFill>
                  <a:schemeClr val="tx1"/>
                </a:solidFill>
              </a:rPr>
              <a:t> is up to date also: </a:t>
            </a:r>
            <a:r>
              <a:rPr lang="en-US" altLang="en-US" sz="1600" dirty="0">
                <a:solidFill>
                  <a:schemeClr val="tx1"/>
                </a:solidFill>
                <a:hlinkClick r:id="rId4"/>
              </a:rPr>
              <a:t>https://development.standards.ieee.org/myproject-web/public/view.html#landing</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8862696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5"/>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6"/>
            </a:endParaRPr>
          </a:p>
          <a:p>
            <a:r>
              <a:rPr lang="en-US" altLang="en-US" sz="1200" b="0" dirty="0">
                <a:hlinkClick r:id="rId6"/>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8"/>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9"/>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3"/>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16"/>
              </a:rPr>
              <a:t>Butscheidt </a:t>
            </a:r>
            <a:r>
              <a:rPr lang="en-US" sz="1200" kern="1200" dirty="0" err="1">
                <a:solidFill>
                  <a:srgbClr val="000000"/>
                </a:solidFill>
                <a:effectLst/>
                <a:latin typeface="Times New Roman" pitchFamily="16" charset="0"/>
                <a:ea typeface="+mn-ea"/>
                <a:cs typeface="+mn-cs"/>
                <a:hlinkClick r:id="rId16"/>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Marshall </a:t>
            </a:r>
            <a:r>
              <a:rPr lang="en-US" sz="1200" kern="1200" dirty="0" err="1">
                <a:solidFill>
                  <a:srgbClr val="000000"/>
                </a:solidFill>
                <a:effectLst/>
                <a:latin typeface="Times New Roman" pitchFamily="16" charset="0"/>
                <a:ea typeface="+mn-ea"/>
                <a:cs typeface="+mn-cs"/>
                <a:hlinkClick r:id="rId18"/>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9"/>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0"/>
              </a:rPr>
              <a:t>Mouquet </a:t>
            </a:r>
            <a:r>
              <a:rPr lang="en-US" sz="1200" kern="1200" dirty="0" err="1">
                <a:solidFill>
                  <a:srgbClr val="000000"/>
                </a:solidFill>
                <a:effectLst/>
                <a:latin typeface="Times New Roman" pitchFamily="16" charset="0"/>
                <a:ea typeface="+mn-ea"/>
                <a:cs typeface="+mn-cs"/>
                <a:hlinkClick r:id="rId20"/>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1"/>
              </a:rPr>
              <a:t>Vietti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2"/>
              </a:rPr>
              <a:t>Pagnozzi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14"/>
              </a:rPr>
              <a:t>Minaev</a:t>
            </a:r>
            <a:r>
              <a:rPr lang="en-US" sz="1200" kern="1200" dirty="0">
                <a:solidFill>
                  <a:srgbClr val="000000"/>
                </a:solidFill>
                <a:effectLst/>
                <a:latin typeface="Times New Roman" pitchFamily="16" charset="0"/>
                <a:ea typeface="+mn-ea"/>
                <a:cs typeface="+mn-cs"/>
                <a:hlinkClick r:id="rId14"/>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3"/>
              </a:rPr>
              <a:t>Forina</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4"/>
              </a:rPr>
              <a:t>Schmidt</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Chiara </a:t>
            </a:r>
            <a:r>
              <a:rPr lang="en-US" sz="1200" kern="1200" dirty="0" err="1">
                <a:solidFill>
                  <a:srgbClr val="000000"/>
                </a:solidFill>
                <a:effectLst/>
                <a:latin typeface="Times New Roman" pitchFamily="16" charset="0"/>
                <a:ea typeface="+mn-ea"/>
                <a:cs typeface="+mn-cs"/>
                <a:hlinkClick r:id="rId27"/>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TELECOM</a:t>
            </a:r>
            <a:r>
              <a:rPr lang="en-US" sz="1200" kern="1200" dirty="0">
                <a:solidFill>
                  <a:srgbClr val="000000"/>
                </a:solidFill>
                <a:effectLst/>
                <a:latin typeface="Times New Roman" pitchFamily="16" charset="0"/>
                <a:ea typeface="+mn-ea"/>
                <a:cs typeface="+mn-cs"/>
                <a:hlinkClick r:id="rId28"/>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9"/>
              </a:rPr>
              <a:t>Blue </a:t>
            </a:r>
            <a:r>
              <a:rPr lang="en-US" sz="1200" kern="1200" dirty="0" err="1">
                <a:solidFill>
                  <a:srgbClr val="000000"/>
                </a:solidFill>
                <a:effectLst/>
                <a:latin typeface="Times New Roman" pitchFamily="16" charset="0"/>
                <a:ea typeface="+mn-ea"/>
                <a:cs typeface="+mn-cs"/>
                <a:hlinkClick r:id="rId29"/>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Microsoft</a:t>
            </a:r>
            <a:r>
              <a:rPr lang="en-US" sz="1200" kern="1200" dirty="0">
                <a:solidFill>
                  <a:srgbClr val="000000"/>
                </a:solidFill>
                <a:effectLst/>
                <a:latin typeface="Times New Roman" pitchFamily="16" charset="0"/>
                <a:ea typeface="+mn-ea"/>
                <a:cs typeface="+mn-cs"/>
                <a:hlinkClick r:id="rId30"/>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hlinkClick r:id="rId7"/>
            </a:endParaRPr>
          </a:p>
          <a:p>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7"/>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7"/>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Prats </a:t>
            </a:r>
            <a:r>
              <a:rPr lang="en-US" sz="1200" kern="1200" dirty="0" err="1">
                <a:solidFill>
                  <a:srgbClr val="000000"/>
                </a:solidFill>
                <a:effectLst/>
                <a:latin typeface="Times New Roman" pitchFamily="16" charset="0"/>
                <a:ea typeface="+mn-ea"/>
                <a:cs typeface="+mn-cs"/>
                <a:hlinkClick r:id="rId32"/>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5"/>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Harrington </a:t>
            </a:r>
            <a:r>
              <a:rPr lang="en-US" sz="1200" kern="1200" dirty="0" err="1">
                <a:solidFill>
                  <a:srgbClr val="000000"/>
                </a:solidFill>
                <a:effectLst/>
                <a:latin typeface="Times New Roman" pitchFamily="16" charset="0"/>
                <a:ea typeface="+mn-ea"/>
                <a:cs typeface="+mn-cs"/>
                <a:hlinkClick r:id="rId33"/>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4"/>
              </a:rPr>
              <a:t>UWB</a:t>
            </a:r>
            <a:r>
              <a:rPr lang="en-US" sz="1200" kern="1200" dirty="0">
                <a:solidFill>
                  <a:srgbClr val="000000"/>
                </a:solidFill>
                <a:effectLst/>
                <a:latin typeface="Times New Roman" pitchFamily="16" charset="0"/>
                <a:ea typeface="+mn-ea"/>
                <a:cs typeface="+mn-cs"/>
                <a:hlinkClick r:id="rId34"/>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5"/>
              </a:rPr>
              <a:t>Neirynck</a:t>
            </a:r>
            <a:r>
              <a:rPr lang="en-US" sz="1200" kern="1200" dirty="0">
                <a:solidFill>
                  <a:srgbClr val="000000"/>
                </a:solidFill>
                <a:effectLst/>
                <a:latin typeface="Times New Roman" pitchFamily="16" charset="0"/>
                <a:ea typeface="+mn-ea"/>
                <a:cs typeface="+mn-cs"/>
                <a:hlinkClick r:id="rId35"/>
              </a:rPr>
              <a:t> </a:t>
            </a:r>
            <a:r>
              <a:rPr lang="en-US" sz="1200" kern="1200" dirty="0" err="1">
                <a:solidFill>
                  <a:srgbClr val="000000"/>
                </a:solidFill>
                <a:effectLst/>
                <a:latin typeface="Times New Roman" pitchFamily="16" charset="0"/>
                <a:ea typeface="+mn-ea"/>
                <a:cs typeface="+mn-cs"/>
                <a:hlinkClick r:id="rId35"/>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6"/>
              </a:rPr>
              <a:t>DecaWave</a:t>
            </a:r>
            <a:r>
              <a:rPr lang="en-US" sz="1200" kern="1200" dirty="0">
                <a:solidFill>
                  <a:srgbClr val="000000"/>
                </a:solidFill>
                <a:effectLst/>
                <a:latin typeface="Times New Roman" pitchFamily="16" charset="0"/>
                <a:ea typeface="+mn-ea"/>
                <a:cs typeface="+mn-cs"/>
                <a:hlinkClick r:id="rId36"/>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7"/>
              </a:rPr>
              <a:t>Johansson </a:t>
            </a:r>
            <a:r>
              <a:rPr lang="en-US" sz="1200" kern="1200" dirty="0" err="1">
                <a:solidFill>
                  <a:srgbClr val="000000"/>
                </a:solidFill>
                <a:effectLst/>
                <a:latin typeface="Times New Roman" pitchFamily="16" charset="0"/>
                <a:ea typeface="+mn-ea"/>
                <a:cs typeface="+mn-cs"/>
                <a:hlinkClick r:id="rId37"/>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8"/>
              </a:rPr>
              <a:t>Kapsch</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TrafficCom</a:t>
            </a:r>
            <a:r>
              <a:rPr lang="en-US" sz="1200" kern="1200" dirty="0">
                <a:solidFill>
                  <a:srgbClr val="000000"/>
                </a:solidFill>
                <a:effectLst/>
                <a:latin typeface="Times New Roman" pitchFamily="16" charset="0"/>
                <a:ea typeface="+mn-ea"/>
                <a:cs typeface="+mn-cs"/>
                <a:hlinkClick r:id="rId38"/>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9"/>
              </a:rPr>
              <a:t>Lorelli</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5"/>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spcAft>
                <a:spcPts val="0"/>
              </a:spcAft>
              <a:buFont typeface="Arial" panose="020B0604020202020204" pitchFamily="34" charset="0"/>
              <a:buChar cha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4"/>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4"/>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4" action="ppaction://hlinksldjump"/>
              </a:rPr>
              <a:t>see back up slides later</a:t>
            </a:r>
            <a:r>
              <a:rPr lang="en-US" sz="1050" dirty="0">
                <a:solidFill>
                  <a:schemeClr val="tx1"/>
                </a:solidFill>
                <a:hlinkClick r:id="rId4"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5"/>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6"/>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3"/>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821103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493427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27may21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27may21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27may21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802.18-21/0062r00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1/18-21-0057-00-0000-request-for-input-itu-r-m-1450-5.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1/18-21-0039-00-0000-ieee-802-viewpoints-on-wrc-23-agenda-items.pptx" TargetMode="External"/><Relationship Id="rId5" Type="http://schemas.openxmlformats.org/officeDocument/2006/relationships/hyperlink" Target="https://mentor.ieee.org/802.18/dcn/21/18-21-0059-00-0000-request-for-input-itu-r-m-2121-its.docx" TargetMode="External"/><Relationship Id="rId4" Type="http://schemas.openxmlformats.org/officeDocument/2006/relationships/hyperlink" Target="https://mentor.ieee.org/802.18/dcn/21/18-21-0058-00-0000-request-for-input-itu-r-m-1801-2.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groups.wirelessinnovation.org/wg/6GHz-MSG-WS1/document/16060" TargetMode="External"/><Relationship Id="rId5" Type="http://schemas.openxmlformats.org/officeDocument/2006/relationships/hyperlink" Target="https://groups.wirelessinnovation.org/wg/6GHz-MSG-WS1/document/16057" TargetMode="External"/><Relationship Id="rId4" Type="http://schemas.openxmlformats.org/officeDocument/2006/relationships/hyperlink" Target="https://groups.wirelessinnovation.org/wg/6MSG/dashboar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036-05-0000-frequency-table-template.xls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21/18-21-0064-00-0000-frequency-table-input-802-11-phys.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gsma.com/newsroom/blog/capacity-to-power-innovation-5g-in-the-6-ghz-band/?ID=003w0000017WHDXAA4&amp;JobID=763265&amp;utm_source=sfmc&amp;utm_medium=email&amp;utm_campaign=MSERV_2021_05_25_Newsletter&amp;utm_content=spectrum-cta"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5/27/2021-11066/expanding-flexible-use-of-the-122-127-ghz-band?utm_campaign=subscription*mailing*list&amp;utm_source=federalregister.gov&amp;utm_medium=email__;Kys!!F7jv3iA!lrof3l44OWHK_LlLrm4YVl-MnRYrqwBxxjSnu8AE-ZbaPo-SKg6HkedY2m6WbixXWA$"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ww.fcc.gov/ecfs/search/filings?proceedings_name=20-443&amp;sort=date_disseminated,DESC" TargetMode="External"/><Relationship Id="rId5" Type="http://schemas.openxmlformats.org/officeDocument/2006/relationships/hyperlink" Target="https://urldefense.com/v3/__https:/www.federalregister.gov/d/2021-11066?utm_source=federalregister.gov&amp;utm_medium=email&amp;utm_campaign=subscription*mailing*list__;Kys!!F7jv3iA!lrof3l44OWHK_LlLrm4YVl-MnRYrqwBxxjSnu8AE-ZbaPo-SKg6HkedY2m569N3yxQ$" TargetMode="External"/><Relationship Id="rId4" Type="http://schemas.openxmlformats.org/officeDocument/2006/relationships/hyperlink" Target="https://urldefense.com/v3/__https:/www.govinfo.gov/content/pkg/FR-2021-05-27/pdf/2021-11066.pdf?utm_campaign=subscription*mailing*list&amp;utm_source=federalregister.gov&amp;utm_medium=email__;Kys!!F7jv3iA!lrof3l44OWHK_LlLrm4YVl-MnRYrqwBxxjSnu8AE-ZbaPo-SKg6HkedY2m7MPsLLwA$"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cisco.com/c/en/us/solutions/executive-perspectives/annual-internet-report/air-highlights.htm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www.imf.org/en/Publications/WEO/Issues/2020/09/30/world-economic-outlook-october-2020" TargetMode="External"/><Relationship Id="rId4" Type="http://schemas.openxmlformats.org/officeDocument/2006/relationships/hyperlink" Target="https://www.imf.org/~/media/Files/Publications/WEO/2020/October/English/data/WEOOctober-2020Ch2.ashx?la=en"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mailto:apetrick@ieee.org"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3.wmf"/><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oleObject" Target="../embeddings/oleObject3.bin"/><Relationship Id="rId5" Type="http://schemas.openxmlformats.org/officeDocument/2006/relationships/hyperlink" Target="http://standards.ieee.org/resources/antitrust-guidelines.pdf" TargetMode="External"/><Relationship Id="rId10" Type="http://schemas.openxmlformats.org/officeDocument/2006/relationships/image" Target="../media/image2.wmf"/><Relationship Id="rId4" Type="http://schemas.openxmlformats.org/officeDocument/2006/relationships/hyperlink" Target="http://standards.ieee.org/faqs/affiliationFAQ.html"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2.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51-01-0000-agenda-06may21-rrtag-teleconference.ppt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cvent.me/D5LYL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2262"/>
            <a:ext cx="2303451" cy="273050"/>
          </a:xfrm>
        </p:spPr>
        <p:txBody>
          <a:bodyPr/>
          <a:lstStyle/>
          <a:p>
            <a:r>
              <a:rPr lang="en-US"/>
              <a:t>27may21</a:t>
            </a:r>
            <a:endParaRPr lang="en-GB" dirty="0"/>
          </a:p>
        </p:txBody>
      </p:sp>
      <p:sp>
        <p:nvSpPr>
          <p:cNvPr id="7" name="Footer Placeholder 4"/>
          <p:cNvSpPr>
            <a:spLocks noGrp="1"/>
          </p:cNvSpPr>
          <p:nvPr>
            <p:ph type="ftr" idx="14"/>
          </p:nvPr>
        </p:nvSpPr>
        <p:spPr>
          <a:xfrm>
            <a:off x="8380499" y="6476207"/>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a:t>
            </a:r>
            <a:r>
              <a:rPr lang="en-GB" sz="2000" b="0"/>
              <a:t>27 </a:t>
            </a:r>
            <a:r>
              <a:rPr lang="en-GB" sz="2000" b="0" dirty="0"/>
              <a:t>May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2133601" y="3584576"/>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2133601" y="3584576"/>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50384" y="914400"/>
            <a:ext cx="10439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(daily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sz="1800" dirty="0">
                <a:solidFill>
                  <a:schemeClr val="tx1"/>
                </a:solidFill>
                <a:sym typeface="Wingdings" panose="05000000000000000000" pitchFamily="2" charset="2"/>
              </a:rPr>
              <a:t>next call #110 18-25jun21</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20may: Expect in call #110, a modified proposal on Country Determination Requirements.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 06May: 6 GHz draft std. is standing by, so no new draft from the #109e meeting, </a:t>
            </a:r>
            <a:r>
              <a:rPr lang="en-US" sz="1600" dirty="0">
                <a:solidFill>
                  <a:schemeClr val="tx1"/>
                </a:solidFill>
                <a:cs typeface="Times New Roman" panose="02020603050405020304" pitchFamily="18" charset="0"/>
                <a:sym typeface="Wingdings" panose="05000000000000000000" pitchFamily="2" charset="2"/>
              </a:rPr>
              <a:t>see </a:t>
            </a:r>
            <a:r>
              <a:rPr lang="en-US" sz="1600" dirty="0">
                <a:solidFill>
                  <a:schemeClr val="tx1"/>
                </a:solidFill>
                <a:cs typeface="Times New Roman" panose="02020603050405020304" pitchFamily="18" charset="0"/>
              </a:rPr>
              <a:t>BRAN(21)109e006r6. </a:t>
            </a:r>
            <a:r>
              <a:rPr lang="en-US" sz="1600" dirty="0">
                <a:solidFill>
                  <a:schemeClr val="tx1"/>
                </a:solidFill>
                <a:cs typeface="Times New Roman" panose="02020603050405020304" pitchFamily="18" charset="0"/>
                <a:sym typeface="Wingdings" panose="05000000000000000000" pitchFamily="2" charset="2"/>
              </a:rPr>
              <a:t>Watch for more on this one.</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EN 301 893 (5 GHz), and • EN 303 687 (6 GHz), and User Access Restrictions (UAR).</a:t>
            </a:r>
            <a:endParaRPr lang="en-US" sz="1600" b="0" dirty="0">
              <a:solidFill>
                <a:schemeClr val="tx1"/>
              </a:solidFill>
              <a:effectLst/>
              <a:ea typeface="Calibri" panose="020F0502020204030204" pitchFamily="34" charset="0"/>
              <a:cs typeface="Times New Roman" panose="02020603050405020304" pitchFamily="18" charset="0"/>
            </a:endParaRPr>
          </a:p>
          <a:p>
            <a:pPr marL="1257300" lvl="3">
              <a:spcBef>
                <a:spcPts val="0"/>
              </a:spcBef>
              <a:spcAft>
                <a:spcPts val="0"/>
              </a:spcAft>
            </a:pPr>
            <a:endParaRPr lang="en-US" sz="1600" dirty="0">
              <a:solidFill>
                <a:schemeClr val="tx1"/>
              </a:solidFill>
              <a:ea typeface="Calibri" panose="020F0502020204030204" pitchFamily="34" charset="0"/>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7"/>
              </a:rPr>
              <a:t>&lt;ERM&gt;</a:t>
            </a:r>
            <a:r>
              <a:rPr lang="en-US" sz="1600" b="0" dirty="0"/>
              <a:t> </a:t>
            </a:r>
            <a:r>
              <a:rPr lang="en-US" sz="1600" dirty="0">
                <a:solidFill>
                  <a:schemeClr val="tx1"/>
                </a:solidFill>
              </a:rPr>
              <a:t>next meeting #73b, 23Feb21-07Jun21, correspondence </a:t>
            </a:r>
          </a:p>
          <a:p>
            <a:pPr lvl="1">
              <a:spcBef>
                <a:spcPts val="0"/>
              </a:spcBef>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a:p>
            <a:pPr lvl="1">
              <a:spcBef>
                <a:spcPts val="0"/>
              </a:spcBef>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20may: There is a liaison from WGSE (ERM(21)73b008) and encourage interested ETSI members to support SE21 in their work on draft ECC Recommendation on “Receiver resilience to transmission on adjacent frequency ranges”.</a:t>
            </a:r>
          </a:p>
          <a:p>
            <a:pPr marL="457200" lvl="1" indent="0">
              <a:spcBef>
                <a:spcPts val="0"/>
              </a:spcBef>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8"/>
              </a:rPr>
              <a:t>&lt;TG-11&gt;</a:t>
            </a:r>
            <a:r>
              <a:rPr lang="en-US" altLang="en-US" sz="1600" b="0" dirty="0"/>
              <a:t>  </a:t>
            </a:r>
            <a:r>
              <a:rPr lang="en-US" sz="1600" dirty="0">
                <a:solidFill>
                  <a:schemeClr val="tx1"/>
                </a:solidFill>
              </a:rPr>
              <a:t>no meetings on schedule</a:t>
            </a:r>
            <a:endParaRPr lang="en-US" sz="16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27may21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00910"/>
            <a:ext cx="10972800" cy="5574503"/>
          </a:xfrm>
        </p:spPr>
        <p:txBody>
          <a:bodyPr/>
          <a:lstStyle/>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#56, 29Jun-02Jul21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a:t>
            </a:r>
            <a:r>
              <a:rPr lang="en-US" sz="1800" dirty="0">
                <a:sym typeface="Wingdings" panose="05000000000000000000" pitchFamily="2" charset="2"/>
              </a:rPr>
              <a:t> #89 27Sep-01Oct21</a:t>
            </a: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 #13, 01-02Jun21 </a:t>
            </a:r>
            <a:r>
              <a:rPr lang="en-US" altLang="en-US" sz="1800" b="0" dirty="0"/>
              <a:t>(13:30-18:30CEST)</a:t>
            </a:r>
            <a:endParaRPr lang="en-US" alt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6"/>
              </a:rPr>
              <a:t>&lt;WGFM&gt;</a:t>
            </a:r>
            <a:r>
              <a:rPr lang="en-US" altLang="en-US" sz="1600" b="0" dirty="0"/>
              <a:t>  </a:t>
            </a:r>
            <a:r>
              <a:rPr lang="en-US" altLang="en-US" sz="1800" dirty="0">
                <a:solidFill>
                  <a:schemeClr val="tx1"/>
                </a:solidFill>
              </a:rPr>
              <a:t>next call #99, </a:t>
            </a:r>
            <a:r>
              <a:rPr lang="en-US" altLang="en-US" sz="1800" dirty="0">
                <a:solidFill>
                  <a:schemeClr val="tx1"/>
                </a:solidFill>
                <a:highlight>
                  <a:srgbClr val="D5F4FF"/>
                </a:highlight>
              </a:rPr>
              <a:t>24-28May21</a:t>
            </a:r>
          </a:p>
          <a:p>
            <a:pPr lvl="1">
              <a:spcBef>
                <a:spcPts val="0"/>
              </a:spcBef>
              <a:spcAft>
                <a:spcPts val="0"/>
              </a:spcAft>
              <a:buFont typeface="Arial" panose="020B0604020202020204" pitchFamily="34" charset="0"/>
              <a:buChar char="•"/>
            </a:pPr>
            <a:r>
              <a:rPr lang="en-US" sz="1400" dirty="0">
                <a:solidFill>
                  <a:schemeClr val="tx1"/>
                </a:solidFill>
                <a:highlight>
                  <a:srgbClr val="D5F4FF"/>
                </a:highlight>
              </a:rPr>
              <a:t> </a:t>
            </a:r>
          </a:p>
          <a:p>
            <a:pPr lvl="1">
              <a:spcBef>
                <a:spcPts val="0"/>
              </a:spcBef>
              <a:spcAft>
                <a:spcPts val="0"/>
              </a:spcAft>
              <a:buFont typeface="Arial" panose="020B0604020202020204" pitchFamily="34" charset="0"/>
              <a:buChar char="•"/>
            </a:pPr>
            <a:endParaRPr lang="en-US" sz="1400" dirty="0">
              <a:solidFill>
                <a:schemeClr val="tx1"/>
              </a:solidFill>
              <a:highlight>
                <a:srgbClr val="D5F4FF"/>
              </a:highlight>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a:t>
            </a:r>
            <a:r>
              <a:rPr lang="en-US" sz="1800" dirty="0">
                <a:sym typeface="Wingdings" panose="05000000000000000000" pitchFamily="2" charset="2"/>
              </a:rPr>
              <a:t>#16 12-13Jul21 (provisional)</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600" dirty="0">
                <a:solidFill>
                  <a:schemeClr val="tx1"/>
                </a:solidFill>
              </a:rPr>
              <a:t>13may: These are not public yet. </a:t>
            </a:r>
          </a:p>
          <a:p>
            <a:pPr lvl="2">
              <a:spcBef>
                <a:spcPts val="0"/>
              </a:spcBef>
              <a:buFont typeface="Arial" panose="020B0604020202020204" pitchFamily="34" charset="0"/>
              <a:buChar char="•"/>
            </a:pPr>
            <a:r>
              <a:rPr lang="en-US" sz="1600" b="0" i="0" dirty="0">
                <a:solidFill>
                  <a:schemeClr val="tx1"/>
                </a:solidFill>
                <a:effectLst/>
              </a:rPr>
              <a:t>TEMP005R1 Table of resolution of comments from public consultation on draft revision of ECC Decision (04)08</a:t>
            </a:r>
            <a:endParaRPr lang="en-US" sz="1600" dirty="0">
              <a:solidFill>
                <a:schemeClr val="tx1"/>
              </a:solidFill>
            </a:endParaRPr>
          </a:p>
          <a:p>
            <a:pPr lvl="2">
              <a:spcBef>
                <a:spcPts val="0"/>
              </a:spcBef>
              <a:buFont typeface="Arial" panose="020B0604020202020204" pitchFamily="34" charset="0"/>
              <a:buChar char="•"/>
            </a:pPr>
            <a:r>
              <a:rPr lang="en-US" sz="1600" b="0" i="0" dirty="0">
                <a:solidFill>
                  <a:schemeClr val="tx1"/>
                </a:solidFill>
                <a:effectLst/>
              </a:rPr>
              <a:t>TEMP004 draft ECC Report for National Measures WAS-RLAN 5725 - 5850 MHz [end Wednesday with track changes]</a:t>
            </a:r>
          </a:p>
          <a:p>
            <a:pPr lvl="3">
              <a:spcBef>
                <a:spcPts val="0"/>
              </a:spcBef>
              <a:buFont typeface="Arial" panose="020B0604020202020204" pitchFamily="34" charset="0"/>
              <a:buChar char="•"/>
            </a:pPr>
            <a:r>
              <a:rPr lang="en-US" dirty="0">
                <a:solidFill>
                  <a:schemeClr val="tx1"/>
                </a:solidFill>
              </a:rPr>
              <a:t>This may require another meeting (#16) , could not get to a compromise, so will also move up to WGFM in a week. </a:t>
            </a:r>
          </a:p>
          <a:p>
            <a:pPr lvl="3">
              <a:spcBef>
                <a:spcPts val="0"/>
              </a:spcBef>
              <a:buFont typeface="Arial" panose="020B0604020202020204" pitchFamily="34" charset="0"/>
              <a:buChar char="•"/>
            </a:pPr>
            <a:r>
              <a:rPr lang="en-US" b="0" i="0" dirty="0">
                <a:solidFill>
                  <a:schemeClr val="tx1"/>
                </a:solidFill>
                <a:effectLst/>
              </a:rPr>
              <a:t>Phrases in public consultation</a:t>
            </a:r>
            <a:r>
              <a:rPr lang="en-US" dirty="0">
                <a:solidFill>
                  <a:schemeClr val="tx1"/>
                </a:solidFill>
              </a:rPr>
              <a:t>, some wanted to change to these and others did not noy and let original stand.</a:t>
            </a:r>
            <a:endParaRPr lang="en-US" b="0" i="0" dirty="0">
              <a:solidFill>
                <a:schemeClr val="tx1"/>
              </a:solidFill>
              <a:effectLst/>
            </a:endParaRPr>
          </a:p>
          <a:p>
            <a:pPr lvl="3">
              <a:spcBef>
                <a:spcPts val="0"/>
              </a:spcBef>
              <a:buFont typeface="Arial" panose="020B0604020202020204" pitchFamily="34" charset="0"/>
              <a:buChar char="•"/>
            </a:pPr>
            <a:r>
              <a:rPr lang="en-US" i="0" dirty="0">
                <a:solidFill>
                  <a:schemeClr val="tx1"/>
                </a:solidFill>
                <a:effectLst/>
              </a:rPr>
              <a:t>Remember FM groups do not do studies, that is for SE groups and to ETSI; this came up in the country determination discussion………..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27may21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028556"/>
            <a:ext cx="10820400" cy="5439152"/>
          </a:xfrm>
        </p:spPr>
        <p:txBody>
          <a:bodyPr/>
          <a:lstStyle/>
          <a:p>
            <a:pPr>
              <a:spcBef>
                <a:spcPts val="0"/>
              </a:spcBef>
              <a:spcAft>
                <a:spcPts val="0"/>
              </a:spcAft>
              <a:buFont typeface="Arial" panose="020B0604020202020204" pitchFamily="34" charset="0"/>
              <a:buChar char="•"/>
              <a:tabLst>
                <a:tab pos="457200" algn="l"/>
              </a:tabLst>
            </a:pPr>
            <a:endParaRPr lang="en-US" sz="1800" i="0" dirty="0">
              <a:effectLst/>
            </a:endParaRPr>
          </a:p>
          <a:p>
            <a:pPr>
              <a:spcBef>
                <a:spcPts val="0"/>
              </a:spcBef>
              <a:spcAft>
                <a:spcPts val="0"/>
              </a:spcAft>
              <a:buFont typeface="Arial" panose="020B0604020202020204" pitchFamily="34" charset="0"/>
              <a:buChar char="•"/>
              <a:tabLst>
                <a:tab pos="457200" algn="l"/>
              </a:tabLst>
            </a:pPr>
            <a:r>
              <a:rPr lang="en-US" sz="1800" i="0" dirty="0">
                <a:effectLst/>
              </a:rPr>
              <a:t> </a:t>
            </a:r>
          </a:p>
          <a:p>
            <a:pPr>
              <a:spcBef>
                <a:spcPts val="0"/>
              </a:spcBef>
              <a:spcAft>
                <a:spcPts val="0"/>
              </a:spcAft>
              <a:buFont typeface="Arial" panose="020B0604020202020204" pitchFamily="34" charset="0"/>
              <a:buChar char="•"/>
              <a:tabLst>
                <a:tab pos="457200" algn="l"/>
              </a:tabLst>
            </a:pPr>
            <a:r>
              <a:rPr lang="en-US" sz="1800" b="0" u="none" strike="noStrike" baseline="0" dirty="0">
                <a:solidFill>
                  <a:srgbClr val="001F5F"/>
                </a:solidFill>
              </a:rPr>
              <a:t> </a:t>
            </a:r>
          </a:p>
          <a:p>
            <a:pPr>
              <a:spcBef>
                <a:spcPts val="0"/>
              </a:spcBef>
              <a:spcAft>
                <a:spcPts val="0"/>
              </a:spcAft>
              <a:buFont typeface="Arial" panose="020B0604020202020204" pitchFamily="34" charset="0"/>
              <a:buChar char="•"/>
              <a:tabLst>
                <a:tab pos="457200" algn="l"/>
              </a:tabLst>
            </a:pPr>
            <a:r>
              <a:rPr lang="en-US" sz="1800" b="0" i="0" dirty="0">
                <a:solidFill>
                  <a:srgbClr val="001F5F"/>
                </a:solidFill>
              </a:rPr>
              <a:t> </a:t>
            </a:r>
            <a:endParaRPr lang="en-US" sz="1800" b="0" i="0" u="none" strike="noStrike" baseline="0" dirty="0">
              <a:solidFill>
                <a:srgbClr val="001F5F"/>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27may21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0820400" cy="4916955"/>
          </a:xfrm>
        </p:spPr>
        <p:txBody>
          <a:bodyPr/>
          <a:lstStyle/>
          <a:p>
            <a:pPr marL="285750" indent="-285750">
              <a:spcBef>
                <a:spcPts val="0"/>
              </a:spcBef>
              <a:buFont typeface="Arial" panose="020B0604020202020204" pitchFamily="34" charset="0"/>
              <a:buChar char="•"/>
            </a:pPr>
            <a:r>
              <a:rPr lang="en-US" sz="1800" b="0" dirty="0">
                <a:solidFill>
                  <a:schemeClr val="tx1"/>
                </a:solidFill>
              </a:rPr>
              <a:t>We have received liaisons from WP 5A on M.1450, M.1801 and ITS, they are on Mentor.</a:t>
            </a:r>
          </a:p>
          <a:p>
            <a:pPr marL="685800" lvl="1">
              <a:spcBef>
                <a:spcPts val="0"/>
              </a:spcBef>
              <a:buFont typeface="Arial" panose="020B0604020202020204" pitchFamily="34" charset="0"/>
              <a:buChar char="•"/>
            </a:pPr>
            <a:r>
              <a:rPr lang="en-US" sz="1800" b="0" dirty="0">
                <a:solidFill>
                  <a:schemeClr val="tx1"/>
                </a:solidFill>
                <a:hlinkClick r:id="rId3"/>
              </a:rPr>
              <a:t>https://mentor.ieee.org/802.18/dcn/21/18-21-0057-00-0000-request-for-input-itu-r-m-1450-5.docx</a:t>
            </a:r>
            <a:endParaRPr lang="en-US" sz="1800" b="0" dirty="0">
              <a:solidFill>
                <a:schemeClr val="tx1"/>
              </a:solidFill>
            </a:endParaRPr>
          </a:p>
          <a:p>
            <a:pPr marL="685800" lvl="1">
              <a:spcBef>
                <a:spcPts val="0"/>
              </a:spcBef>
              <a:buFont typeface="Arial" panose="020B0604020202020204" pitchFamily="34" charset="0"/>
              <a:buChar char="•"/>
            </a:pPr>
            <a:r>
              <a:rPr lang="en-US" sz="1800" b="0" dirty="0">
                <a:solidFill>
                  <a:schemeClr val="tx1"/>
                </a:solidFill>
                <a:hlinkClick r:id="rId4"/>
              </a:rPr>
              <a:t>https://mentor.ieee.org/802.18/dcn/21/18-21-0058-00-0000-request-for-input-itu-r-m-1801-2.docx</a:t>
            </a:r>
            <a:r>
              <a:rPr lang="en-US" sz="1800" b="0" dirty="0">
                <a:solidFill>
                  <a:schemeClr val="tx1"/>
                </a:solidFill>
              </a:rPr>
              <a:t> </a:t>
            </a:r>
          </a:p>
          <a:p>
            <a:pPr marL="685800" lvl="1">
              <a:spcBef>
                <a:spcPts val="0"/>
              </a:spcBef>
              <a:buFont typeface="Arial" panose="020B0604020202020204" pitchFamily="34" charset="0"/>
              <a:buChar char="•"/>
            </a:pPr>
            <a:r>
              <a:rPr lang="en-US" sz="1800" b="0" dirty="0">
                <a:solidFill>
                  <a:schemeClr val="tx1"/>
                </a:solidFill>
                <a:hlinkClick r:id="rId5"/>
              </a:rPr>
              <a:t>https://mentor.ieee.org/802.18/dcn/21/18-21-0059-00-0000-request-for-input-itu-r-m-2121-its.docx</a:t>
            </a:r>
            <a:r>
              <a:rPr lang="en-US" sz="1800" b="0" dirty="0">
                <a:solidFill>
                  <a:schemeClr val="tx1"/>
                </a:solidFill>
              </a:rPr>
              <a:t> </a:t>
            </a:r>
          </a:p>
          <a:p>
            <a:pPr marL="685800" lvl="1">
              <a:spcBef>
                <a:spcPts val="0"/>
              </a:spcBef>
              <a:buFont typeface="Arial" panose="020B0604020202020204" pitchFamily="34" charset="0"/>
              <a:buChar char="•"/>
            </a:pPr>
            <a:r>
              <a:rPr lang="en-US" sz="1800" b="0" dirty="0">
                <a:solidFill>
                  <a:schemeClr val="tx1"/>
                </a:solidFill>
              </a:rPr>
              <a:t>Thank you to the .11 chair, who as passed the above to .11 ITU AHG and .11 </a:t>
            </a:r>
            <a:r>
              <a:rPr lang="en-US" sz="1800" b="0" dirty="0" err="1">
                <a:solidFill>
                  <a:schemeClr val="tx1"/>
                </a:solidFill>
              </a:rPr>
              <a:t>TGbd</a:t>
            </a:r>
            <a:endParaRPr lang="en-US" sz="1800" dirty="0">
              <a:solidFill>
                <a:schemeClr val="tx1"/>
              </a:solidFill>
            </a:endParaRPr>
          </a:p>
          <a:p>
            <a:pPr marL="285750">
              <a:spcBef>
                <a:spcPts val="0"/>
              </a:spcBef>
              <a:buFont typeface="Arial" panose="020B0604020202020204" pitchFamily="34" charset="0"/>
              <a:buChar char="•"/>
            </a:pPr>
            <a:endParaRPr lang="en-US" sz="1800" b="0" dirty="0">
              <a:solidFill>
                <a:schemeClr val="tx1"/>
              </a:solidFill>
            </a:endParaRPr>
          </a:p>
          <a:p>
            <a:pPr marL="285750">
              <a:spcBef>
                <a:spcPts val="0"/>
              </a:spcBef>
              <a:buFont typeface="Arial" panose="020B0604020202020204" pitchFamily="34" charset="0"/>
              <a:buChar char="•"/>
            </a:pPr>
            <a:r>
              <a:rPr lang="en-US" sz="1800" b="0" dirty="0">
                <a:solidFill>
                  <a:schemeClr val="tx1"/>
                </a:solidFill>
              </a:rPr>
              <a:t>There is an ITU-R WP 5A ( and WP 5C) invite to join Correspondence Group (CG) on WRC-23 AI 9.1 c): </a:t>
            </a:r>
          </a:p>
          <a:p>
            <a:pPr marL="685800" lvl="1">
              <a:spcBef>
                <a:spcPts val="0"/>
              </a:spcBef>
              <a:buFont typeface="Arial" panose="020B0604020202020204" pitchFamily="34" charset="0"/>
              <a:buChar char="•"/>
            </a:pPr>
            <a:r>
              <a:rPr lang="en-GB" sz="1600" dirty="0">
                <a:effectLst/>
                <a:latin typeface="Times New Roman" panose="02020603050405020304" pitchFamily="18" charset="0"/>
                <a:ea typeface="Calibri" panose="020F0502020204030204" pitchFamily="34" charset="0"/>
              </a:rPr>
              <a:t>Seek contributions towards the development of a common understanding on the use of the term ‘fixed wireless broadband’ (FWB), as referred to in Resolution </a:t>
            </a:r>
            <a:r>
              <a:rPr lang="en-GB" sz="1600" b="1" dirty="0">
                <a:effectLst/>
                <a:latin typeface="Times New Roman" panose="02020603050405020304" pitchFamily="18" charset="0"/>
                <a:ea typeface="Calibri" panose="020F0502020204030204" pitchFamily="34" charset="0"/>
              </a:rPr>
              <a:t>175 (WRC-19)</a:t>
            </a:r>
            <a:r>
              <a:rPr lang="en-GB" sz="1600" dirty="0">
                <a:effectLst/>
                <a:latin typeface="Times New Roman" panose="02020603050405020304" pitchFamily="18" charset="0"/>
                <a:ea typeface="Calibri" panose="020F0502020204030204" pitchFamily="34" charset="0"/>
              </a:rPr>
              <a:t>, to facilitate the work under this topic,</a:t>
            </a:r>
            <a:r>
              <a:rPr lang="en-GB" sz="1600" dirty="0">
                <a:effectLst/>
                <a:latin typeface="Times New Roman" panose="02020603050405020304" pitchFamily="18" charset="0"/>
                <a:ea typeface="Times New Roman" panose="02020603050405020304" pitchFamily="18" charset="0"/>
              </a:rPr>
              <a:t> taking into account available and agreed </a:t>
            </a:r>
            <a:r>
              <a:rPr lang="en-GB" sz="1600" dirty="0">
                <a:effectLst/>
                <a:latin typeface="Times New Roman" panose="02020603050405020304" pitchFamily="18" charset="0"/>
                <a:ea typeface="Calibri" panose="020F0502020204030204" pitchFamily="34" charset="0"/>
              </a:rPr>
              <a:t>definitions and terminology of the Fixed Service.</a:t>
            </a:r>
            <a:r>
              <a:rPr lang="en-US" sz="1600" b="0" dirty="0">
                <a:solidFill>
                  <a:schemeClr val="tx1"/>
                </a:solidFill>
              </a:rPr>
              <a:t> </a:t>
            </a:r>
            <a:endParaRPr lang="en-US" sz="1600" dirty="0">
              <a:solidFill>
                <a:schemeClr val="tx1"/>
              </a:solidFill>
            </a:endParaRPr>
          </a:p>
          <a:p>
            <a:pPr marL="685800" lvl="1">
              <a:spcBef>
                <a:spcPts val="0"/>
              </a:spcBef>
              <a:buFont typeface="Arial" panose="020B0604020202020204" pitchFamily="34" charset="0"/>
              <a:buChar char="•"/>
            </a:pPr>
            <a:endParaRPr lang="en-US" sz="1600" dirty="0">
              <a:solidFill>
                <a:schemeClr val="tx1"/>
              </a:solidFill>
            </a:endParaRPr>
          </a:p>
          <a:p>
            <a:pPr marL="685800" lvl="1">
              <a:spcBef>
                <a:spcPts val="0"/>
              </a:spcBef>
              <a:buFont typeface="Arial" panose="020B0604020202020204" pitchFamily="34" charset="0"/>
              <a:buChar char="•"/>
            </a:pPr>
            <a:r>
              <a:rPr lang="en-US" sz="1600" dirty="0">
                <a:solidFill>
                  <a:schemeClr val="tx1"/>
                </a:solidFill>
              </a:rPr>
              <a:t>This agenda item did not make the cut when  .18 reviewed all the Agenda Items to do viewpoints on.  </a:t>
            </a:r>
          </a:p>
          <a:p>
            <a:pPr marL="1085850" lvl="2">
              <a:spcBef>
                <a:spcPts val="0"/>
              </a:spcBef>
              <a:buFont typeface="Arial" panose="020B0604020202020204" pitchFamily="34" charset="0"/>
              <a:buChar char="•"/>
            </a:pPr>
            <a:r>
              <a:rPr lang="en-US" sz="1600" dirty="0">
                <a:solidFill>
                  <a:schemeClr val="tx1"/>
                </a:solidFill>
              </a:rPr>
              <a:t>Should we re-evaluate?  </a:t>
            </a:r>
          </a:p>
          <a:p>
            <a:pPr marL="400050" lvl="1" indent="0">
              <a:spcBef>
                <a:spcPts val="0"/>
              </a:spcBef>
            </a:pPr>
            <a:endParaRPr lang="en-US" sz="1400" dirty="0">
              <a:solidFill>
                <a:schemeClr val="tx1"/>
              </a:solidFill>
            </a:endParaRPr>
          </a:p>
          <a:p>
            <a:pPr marL="285750" indent="-285750">
              <a:spcBef>
                <a:spcPts val="0"/>
              </a:spcBef>
              <a:buFont typeface="Arial" panose="020B0604020202020204" pitchFamily="34" charset="0"/>
              <a:buChar char="•"/>
            </a:pPr>
            <a:r>
              <a:rPr lang="en-US" sz="1400" b="0" dirty="0">
                <a:solidFill>
                  <a:schemeClr val="tx1"/>
                </a:solidFill>
              </a:rPr>
              <a:t> </a:t>
            </a:r>
          </a:p>
          <a:p>
            <a:pPr marL="285750" indent="-285750">
              <a:spcBef>
                <a:spcPts val="0"/>
              </a:spcBef>
              <a:buFont typeface="Arial" panose="020B0604020202020204" pitchFamily="34" charset="0"/>
              <a:buChar char="•"/>
            </a:pPr>
            <a:endParaRPr lang="en-US" sz="1400" b="0" dirty="0">
              <a:solidFill>
                <a:schemeClr val="tx1"/>
              </a:solidFill>
            </a:endParaRPr>
          </a:p>
          <a:p>
            <a:pPr marL="285750" indent="-285750">
              <a:spcBef>
                <a:spcPts val="0"/>
              </a:spcBef>
              <a:buFont typeface="Arial" panose="020B0604020202020204" pitchFamily="34" charset="0"/>
              <a:buChar char="•"/>
            </a:pPr>
            <a:r>
              <a:rPr lang="en-US" sz="1400" b="0" dirty="0">
                <a:solidFill>
                  <a:schemeClr val="tx1"/>
                </a:solidFill>
              </a:rPr>
              <a:t>IEEE 802 viewpoints on WRC-23 agenda items. </a:t>
            </a:r>
            <a:r>
              <a:rPr lang="en-US" sz="1400" dirty="0">
                <a:solidFill>
                  <a:schemeClr val="tx1"/>
                </a:solidFill>
              </a:rPr>
              <a:t>ad hoc: 5 folks stepped up.   </a:t>
            </a:r>
            <a:r>
              <a:rPr lang="en-US" sz="1400" b="1" u="sng" dirty="0">
                <a:solidFill>
                  <a:schemeClr val="tx1"/>
                </a:solidFill>
              </a:rPr>
              <a:t>Are there any others to help? </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Doc for viewpoints:  </a:t>
            </a:r>
            <a:r>
              <a:rPr lang="en-US" sz="1400" dirty="0">
                <a:solidFill>
                  <a:schemeClr val="tx1"/>
                </a:solidFill>
                <a:hlinkClick r:id="rId6"/>
              </a:rPr>
              <a:t>https://mentor.ieee.org/802.18/dcn/21/18-21-0039-00-0000-ieee-802-viewpoints-on-wrc-23-agenda-items.pptx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Though this process could work for other Agenda Items that maybe of interest to us also.  </a:t>
            </a:r>
          </a:p>
          <a:p>
            <a:pPr lvl="1">
              <a:spcBef>
                <a:spcPts val="0"/>
              </a:spcBef>
              <a:buFont typeface="Arial" panose="020B0604020202020204" pitchFamily="34" charset="0"/>
              <a:buChar char="•"/>
            </a:pPr>
            <a:r>
              <a:rPr lang="en-US" sz="1400" b="1" dirty="0">
                <a:solidFill>
                  <a:schemeClr val="tx1"/>
                </a:solidFill>
              </a:rPr>
              <a:t>Next discussions will be during July 2021 electronic plenary.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27may21</a:t>
            </a:r>
            <a:endParaRPr lang="en-GB" dirty="0"/>
          </a:p>
        </p:txBody>
      </p:sp>
      <p:sp>
        <p:nvSpPr>
          <p:cNvPr id="8" name="TextBox 7">
            <a:extLst>
              <a:ext uri="{FF2B5EF4-FFF2-40B4-BE49-F238E27FC236}">
                <a16:creationId xmlns:a16="http://schemas.microsoft.com/office/drawing/2014/main" id="{8C0705B1-4B85-47C0-BDF0-3B1246CD6F01}"/>
              </a:ext>
            </a:extLst>
          </p:cNvPr>
          <p:cNvSpPr txBox="1"/>
          <p:nvPr/>
        </p:nvSpPr>
        <p:spPr>
          <a:xfrm>
            <a:off x="914400" y="6075303"/>
            <a:ext cx="10744200"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2000" dirty="0">
                <a:solidFill>
                  <a:schemeClr val="tx1"/>
                </a:solidFill>
              </a:rPr>
              <a:t>For miscellaneous links for ITU-R , SGs, WPs and calendars, </a:t>
            </a:r>
            <a:r>
              <a:rPr lang="en-US" sz="2000" dirty="0">
                <a:solidFill>
                  <a:schemeClr val="tx1"/>
                </a:solidFill>
                <a:hlinkClick r:id="" action="ppaction://noaction"/>
              </a:rPr>
              <a:t>see back up slides later</a:t>
            </a:r>
            <a:r>
              <a:rPr lang="en-US" sz="1600" dirty="0">
                <a:solidFill>
                  <a:schemeClr val="tx1"/>
                </a:solidFill>
                <a:hlinkClick r:id="" action="ppaction://noaction"/>
              </a:rPr>
              <a:t>. </a:t>
            </a:r>
            <a:endParaRPr lang="en-US" sz="500" dirty="0"/>
          </a:p>
        </p:txBody>
      </p:sp>
    </p:spTree>
    <p:extLst>
      <p:ext uri="{BB962C8B-B14F-4D97-AF65-F5344CB8AC3E}">
        <p14:creationId xmlns:p14="http://schemas.microsoft.com/office/powerpoint/2010/main" val="1521421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585107"/>
            <a:ext cx="7770813" cy="464123"/>
          </a:xfrm>
        </p:spPr>
        <p:txBody>
          <a:bodyPr/>
          <a:lstStyle/>
          <a:p>
            <a:r>
              <a:rPr lang="en-US" altLang="en-US" sz="2400" dirty="0"/>
              <a:t>MSG 6 GHz</a:t>
            </a:r>
            <a:endParaRPr lang="en-US" sz="2400" dirty="0"/>
          </a:p>
        </p:txBody>
      </p:sp>
      <p:sp>
        <p:nvSpPr>
          <p:cNvPr id="3" name="Content Placeholder 2"/>
          <p:cNvSpPr>
            <a:spLocks noGrp="1"/>
          </p:cNvSpPr>
          <p:nvPr>
            <p:ph idx="1"/>
          </p:nvPr>
        </p:nvSpPr>
        <p:spPr>
          <a:xfrm>
            <a:off x="914400" y="866272"/>
            <a:ext cx="11125200" cy="560914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3GPP-TG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b="1" dirty="0">
                <a:solidFill>
                  <a:schemeClr val="tx1"/>
                </a:solidFill>
              </a:rPr>
              <a:t>Work stream 1-interference protection and resolution (</a:t>
            </a:r>
            <a:r>
              <a:rPr lang="en-US" sz="1400" b="1" dirty="0" err="1">
                <a:solidFill>
                  <a:schemeClr val="tx1"/>
                </a:solidFill>
              </a:rPr>
              <a:t>CableLabs</a:t>
            </a:r>
            <a:r>
              <a:rPr lang="en-US" sz="1400" b="1" dirty="0">
                <a:solidFill>
                  <a:schemeClr val="tx1"/>
                </a:solidFill>
              </a:rPr>
              <a:t>, EPRI, Lake </a:t>
            </a:r>
            <a:r>
              <a:rPr lang="en-US" sz="1400" b="1" dirty="0" err="1">
                <a:solidFill>
                  <a:schemeClr val="tx1"/>
                </a:solidFill>
              </a:rPr>
              <a:t>Cty</a:t>
            </a:r>
            <a:r>
              <a:rPr lang="en-US" sz="1400" b="1"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p>
          <a:p>
            <a:pPr marL="866775" lvl="2">
              <a:spcBef>
                <a:spcPts val="0"/>
              </a:spcBef>
              <a:spcAft>
                <a:spcPts val="0"/>
              </a:spcAft>
              <a:buFont typeface="Arial" panose="020B0604020202020204" pitchFamily="34" charset="0"/>
              <a:buChar char="•"/>
            </a:pPr>
            <a:r>
              <a:rPr lang="en-US" sz="1400" b="1" dirty="0">
                <a:solidFill>
                  <a:schemeClr val="tx1"/>
                </a:solidFill>
              </a:rPr>
              <a:t> </a:t>
            </a:r>
          </a:p>
          <a:p>
            <a:pPr marL="866775" lvl="2">
              <a:spcBef>
                <a:spcPts val="0"/>
              </a:spcBef>
              <a:spcAft>
                <a:spcPts val="0"/>
              </a:spcAft>
              <a:buFont typeface="Arial" panose="020B0604020202020204" pitchFamily="34" charset="0"/>
              <a:buChar char="•"/>
            </a:pPr>
            <a:r>
              <a:rPr lang="en-US" sz="1400" b="1" dirty="0">
                <a:solidFill>
                  <a:schemeClr val="tx1"/>
                </a:solidFill>
              </a:rPr>
              <a:t>  </a:t>
            </a:r>
          </a:p>
          <a:p>
            <a:pPr marL="466725" lvl="1">
              <a:spcBef>
                <a:spcPts val="0"/>
              </a:spcBef>
              <a:spcAft>
                <a:spcPts val="0"/>
              </a:spcAft>
              <a:buFont typeface="Arial" panose="020B0604020202020204" pitchFamily="34" charset="0"/>
              <a:buChar char="•"/>
            </a:pPr>
            <a:endParaRPr lang="en-US" sz="1600" dirty="0">
              <a:solidFill>
                <a:schemeClr val="tx1"/>
              </a:solidFill>
            </a:endParaRPr>
          </a:p>
          <a:p>
            <a:pPr marL="466725" lvl="1">
              <a:spcBef>
                <a:spcPts val="0"/>
              </a:spcBef>
              <a:spcAft>
                <a:spcPts val="0"/>
              </a:spcAft>
              <a:buFont typeface="Arial" panose="020B0604020202020204" pitchFamily="34" charset="0"/>
              <a:buChar char="•"/>
            </a:pPr>
            <a:endParaRPr lang="en-US" sz="1600" dirty="0">
              <a:solidFill>
                <a:schemeClr val="tx1"/>
              </a:solidFill>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Here are links to two good reports, you may need to request username/password which is open to anyone. </a:t>
            </a:r>
          </a:p>
          <a:p>
            <a:pPr marL="800100" lvl="2">
              <a:spcBef>
                <a:spcPts val="0"/>
              </a:spcBef>
              <a:spcAft>
                <a:spcPts val="0"/>
              </a:spcAft>
            </a:pPr>
            <a:r>
              <a:rPr lang="en-US" sz="1400" b="0" dirty="0">
                <a:effectLst/>
                <a:ea typeface="Calibri" panose="020F0502020204030204" pitchFamily="34" charset="0"/>
              </a:rPr>
              <a:t>Nokia </a:t>
            </a:r>
            <a:r>
              <a:rPr lang="en-US" sz="1400" b="0" u="sng" dirty="0">
                <a:solidFill>
                  <a:srgbClr val="0563C1"/>
                </a:solidFill>
                <a:effectLst/>
                <a:ea typeface="Calibri" panose="020F0502020204030204" pitchFamily="34" charset="0"/>
                <a:hlinkClick r:id="rId5"/>
              </a:rPr>
              <a:t>https://groups.wirelessinnovation.org/wg/6GHz-MSG-WS1/document/16057</a:t>
            </a:r>
            <a:r>
              <a:rPr lang="en-US" sz="1400" b="0" u="sng" dirty="0">
                <a:solidFill>
                  <a:srgbClr val="0563C1"/>
                </a:solidFill>
                <a:effectLst/>
                <a:ea typeface="Calibri" panose="020F0502020204030204" pitchFamily="34" charset="0"/>
              </a:rPr>
              <a:t>  </a:t>
            </a:r>
            <a:r>
              <a:rPr lang="en-US" sz="1400" dirty="0">
                <a:solidFill>
                  <a:schemeClr val="tx1"/>
                </a:solidFill>
              </a:rPr>
              <a:t>(extended spectrum analyzer software network platform.)</a:t>
            </a:r>
            <a:endParaRPr lang="en-US" sz="1400" b="0" u="sng" dirty="0">
              <a:solidFill>
                <a:srgbClr val="0563C1"/>
              </a:solidFill>
              <a:ea typeface="Calibri" panose="020F0502020204030204" pitchFamily="34" charset="0"/>
            </a:endParaRPr>
          </a:p>
          <a:p>
            <a:pPr marL="800100" lvl="2">
              <a:spcBef>
                <a:spcPts val="0"/>
              </a:spcBef>
              <a:spcAft>
                <a:spcPts val="0"/>
              </a:spcAft>
            </a:pPr>
            <a:r>
              <a:rPr lang="en-US" sz="1400" b="0" dirty="0" err="1">
                <a:effectLst/>
                <a:ea typeface="Calibri" panose="020F0502020204030204" pitchFamily="34" charset="0"/>
              </a:rPr>
              <a:t>Aviat</a:t>
            </a:r>
            <a:r>
              <a:rPr lang="en-US" sz="1400" b="0" dirty="0">
                <a:effectLst/>
                <a:ea typeface="Calibri" panose="020F0502020204030204" pitchFamily="34" charset="0"/>
              </a:rPr>
              <a:t> </a:t>
            </a:r>
            <a:r>
              <a:rPr lang="en-US" sz="1400" b="0" u="sng" dirty="0">
                <a:solidFill>
                  <a:srgbClr val="0563C1"/>
                </a:solidFill>
                <a:effectLst/>
                <a:ea typeface="Calibri" panose="020F0502020204030204" pitchFamily="34" charset="0"/>
                <a:hlinkClick r:id="rId6"/>
              </a:rPr>
              <a:t>https://groups.wirelessinnovation.org/wg/6GHz-MSG-WS1/document/16060</a:t>
            </a:r>
            <a:r>
              <a:rPr lang="en-US" sz="1400" b="0" u="sng" dirty="0">
                <a:solidFill>
                  <a:srgbClr val="0563C1"/>
                </a:solidFill>
                <a:effectLst/>
                <a:ea typeface="Calibri" panose="020F0502020204030204" pitchFamily="34" charset="0"/>
              </a:rPr>
              <a:t>   </a:t>
            </a:r>
            <a:r>
              <a:rPr lang="en-US" sz="1400" dirty="0">
                <a:solidFill>
                  <a:schemeClr val="tx1"/>
                </a:solidFill>
                <a:ea typeface="Times New Roman" panose="02020603050405020304" pitchFamily="18" charset="0"/>
              </a:rPr>
              <a:t>(dribbling 2nds, most 10dB off noise floor</a:t>
            </a:r>
            <a:r>
              <a:rPr lang="en-US" sz="1400" b="1" dirty="0">
                <a:solidFill>
                  <a:schemeClr val="tx1"/>
                </a:solidFill>
                <a:ea typeface="Times New Roman" panose="02020603050405020304" pitchFamily="18" charset="0"/>
              </a:rPr>
              <a:t>)</a:t>
            </a:r>
            <a:endParaRPr lang="en-US" sz="1400" b="0" dirty="0">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27may21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a:t>
            </a:r>
          </a:p>
        </p:txBody>
      </p:sp>
      <p:sp>
        <p:nvSpPr>
          <p:cNvPr id="3" name="Content Placeholder 2"/>
          <p:cNvSpPr>
            <a:spLocks noGrp="1"/>
          </p:cNvSpPr>
          <p:nvPr>
            <p:ph idx="1"/>
          </p:nvPr>
        </p:nvSpPr>
        <p:spPr>
          <a:xfrm>
            <a:off x="914400" y="863960"/>
            <a:ext cx="10439400" cy="5611453"/>
          </a:xfrm>
        </p:spPr>
        <p:txBody>
          <a:bodyPr/>
          <a:lstStyle/>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accurately identify all the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The primary application is to simplify identification of potential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for coexistence assessment.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https://mentor.ieee.org/802.18/dcn/21/18-21-0036-05-0000-frequency-table-template.xlsx</a:t>
            </a:r>
            <a:endParaRPr lang="en-US" sz="12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b="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Call this week, very good discussions.  Most all captured in rev05 if the spreadsheet.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Some highlights: </a:t>
            </a:r>
          </a:p>
          <a:p>
            <a:pPr lvl="2">
              <a:spcBef>
                <a:spcPts val="0"/>
              </a:spcBef>
              <a:spcAft>
                <a:spcPts val="0"/>
              </a:spcAft>
              <a:buFont typeface="+mj-lt"/>
              <a:buAutoNum type="arabicParenBoth"/>
            </a:pPr>
            <a:r>
              <a:rPr lang="en-US" sz="1600" dirty="0">
                <a:effectLst/>
                <a:ea typeface="Times New Roman" panose="02020603050405020304" pitchFamily="18" charset="0"/>
              </a:rPr>
              <a:t>There will be multiple rows for a given frequency range, one for each standard/amendment. </a:t>
            </a:r>
            <a:endParaRPr lang="en-US" sz="1600" dirty="0">
              <a:effectLst/>
              <a:ea typeface="SimSun" panose="02010600030101010101" pitchFamily="2" charset="-122"/>
            </a:endParaRPr>
          </a:p>
          <a:p>
            <a:pPr lvl="2">
              <a:spcBef>
                <a:spcPts val="0"/>
              </a:spcBef>
              <a:spcAft>
                <a:spcPts val="0"/>
              </a:spcAft>
              <a:buFont typeface="+mj-lt"/>
              <a:buAutoNum type="arabicParenBoth"/>
            </a:pPr>
            <a:r>
              <a:rPr lang="en-US" sz="1600" dirty="0">
                <a:effectLst/>
                <a:ea typeface="Times New Roman" panose="02020603050405020304" pitchFamily="18" charset="0"/>
              </a:rPr>
              <a:t>Adding the year to the standard and the amendment was worked through and is leading  to the approved date, not the published date. (the date on the cover page.) </a:t>
            </a:r>
            <a:endParaRPr lang="en-US" sz="1600" dirty="0">
              <a:effectLst/>
              <a:ea typeface="SimSun" panose="02010600030101010101" pitchFamily="2" charset="-122"/>
            </a:endParaRPr>
          </a:p>
          <a:p>
            <a:pPr lvl="2">
              <a:spcBef>
                <a:spcPts val="0"/>
              </a:spcBef>
              <a:spcAft>
                <a:spcPts val="0"/>
              </a:spcAft>
              <a:buFont typeface="+mj-lt"/>
              <a:buAutoNum type="arabicParenBoth"/>
            </a:pPr>
            <a:r>
              <a:rPr lang="en-US" sz="1600" dirty="0">
                <a:effectLst/>
                <a:ea typeface="Times New Roman" panose="02020603050405020304" pitchFamily="18" charset="0"/>
              </a:rPr>
              <a:t>Also, a discussion on the Standard or Project column, what about if approved but not published yet, that should be noted.  Also, should pre-Par amendments be lists, or study groups.  Maybe this is a status column? Will review this further.  </a:t>
            </a:r>
            <a:endParaRPr lang="en-US" sz="1600" dirty="0">
              <a:effectLst/>
              <a:ea typeface="SimSun" panose="02010600030101010101" pitchFamily="2" charset="-122"/>
            </a:endParaRPr>
          </a:p>
          <a:p>
            <a:pPr lvl="3" indent="-285750">
              <a:spcBef>
                <a:spcPts val="0"/>
              </a:spcBef>
              <a:spcAft>
                <a:spcPts val="0"/>
              </a:spcAft>
              <a:buFont typeface="+mj-lt"/>
              <a:buAutoNum type="arabicParenBoth"/>
            </a:pPr>
            <a:endParaRPr lang="en-US" sz="1200" dirty="0">
              <a:effectLst/>
              <a:ea typeface="SimSun" panose="02010600030101010101" pitchFamily="2" charset="-122"/>
            </a:endParaRPr>
          </a:p>
          <a:p>
            <a:pPr marL="742950" marR="0" lvl="1" indent="-285750">
              <a:spcBef>
                <a:spcPts val="0"/>
              </a:spcBef>
              <a:spcAft>
                <a:spcPts val="0"/>
              </a:spcAft>
              <a:buFont typeface="+mj-lt"/>
              <a:buAutoNum type="alphaLcParenR"/>
            </a:pPr>
            <a:r>
              <a:rPr lang="en-US" sz="1600" dirty="0">
                <a:effectLst/>
                <a:ea typeface="SimSun" panose="02010600030101010101" pitchFamily="2" charset="-122"/>
              </a:rPr>
              <a:t>Also reviewed a 2</a:t>
            </a:r>
            <a:r>
              <a:rPr lang="en-US" sz="1600" baseline="30000" dirty="0">
                <a:effectLst/>
                <a:ea typeface="SimSun" panose="02010600030101010101" pitchFamily="2" charset="-122"/>
              </a:rPr>
              <a:t>nd</a:t>
            </a:r>
            <a:r>
              <a:rPr lang="en-US" sz="1600" dirty="0">
                <a:effectLst/>
                <a:ea typeface="SimSun" panose="02010600030101010101" pitchFamily="2" charset="-122"/>
              </a:rPr>
              <a:t> spreadsheet with 802.11 clauses with frequencies for setting for the actual frequency ranges: </a:t>
            </a:r>
          </a:p>
          <a:p>
            <a:pPr marL="1143000" marR="0" lvl="2" indent="-228600">
              <a:spcBef>
                <a:spcPts val="0"/>
              </a:spcBef>
              <a:spcAft>
                <a:spcPts val="0"/>
              </a:spcAft>
              <a:buFont typeface="+mj-lt"/>
              <a:buAutoNum type="romanLcParenR"/>
            </a:pPr>
            <a:r>
              <a:rPr lang="en-US" sz="1600" u="sng" dirty="0">
                <a:solidFill>
                  <a:srgbClr val="0000FF"/>
                </a:solidFill>
                <a:effectLst/>
                <a:ea typeface="SimSun" panose="02010600030101010101" pitchFamily="2" charset="-122"/>
                <a:hlinkClick r:id="rId4"/>
              </a:rPr>
              <a:t>https://mentor.ieee.org/802.18/dcn/21/18-21-0064-00-0000-frequency-table-input-802-11-phys.xlsx</a:t>
            </a:r>
            <a:r>
              <a:rPr lang="en-US" sz="1600" dirty="0">
                <a:effectLst/>
                <a:ea typeface="SimSun" panose="02010600030101010101" pitchFamily="2" charset="-122"/>
              </a:rPr>
              <a:t> </a:t>
            </a:r>
          </a:p>
          <a:p>
            <a:pPr marL="1781175" lvl="4">
              <a:spcBef>
                <a:spcPts val="0"/>
              </a:spcBef>
              <a:spcAft>
                <a:spcPts val="0"/>
              </a:spcAft>
              <a:buFont typeface="Arial" panose="020B0604020202020204" pitchFamily="34" charset="0"/>
              <a:buChar char="•"/>
            </a:pPr>
            <a:endParaRPr lang="en-US" b="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 </a:t>
            </a:r>
            <a:r>
              <a:rPr lang="en-US" sz="1800" dirty="0">
                <a:solidFill>
                  <a:schemeClr val="tx1"/>
                </a:solidFill>
                <a:ea typeface="Times New Roman" panose="02020603050405020304" pitchFamily="18" charset="0"/>
              </a:rPr>
              <a:t>The next meeting will be 22jun21.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27may21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10744200" cy="5499383"/>
          </a:xfrm>
        </p:spPr>
        <p:txBody>
          <a:bodyPr/>
          <a:lstStyle/>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2000" b="0" dirty="0">
                <a:effectLst/>
                <a:ea typeface="Calibri" panose="020F0502020204030204" pitchFamily="34" charset="0"/>
              </a:rPr>
              <a:t>GSMA is proposing to use the upper portion of the 6 GHz band (6425-7125 MHz) for licensed 5G. </a:t>
            </a:r>
          </a:p>
          <a:p>
            <a:pPr marL="400050" lvl="1">
              <a:spcBef>
                <a:spcPts val="0"/>
              </a:spcBef>
              <a:spcAft>
                <a:spcPts val="0"/>
              </a:spcAft>
              <a:buFont typeface="Arial" panose="020B0604020202020204" pitchFamily="34" charset="0"/>
              <a:buChar char="•"/>
            </a:pPr>
            <a:r>
              <a:rPr lang="en-US" sz="1800" u="sng" dirty="0">
                <a:solidFill>
                  <a:srgbClr val="0563C1"/>
                </a:solidFill>
                <a:ea typeface="Calibri" panose="020F0502020204030204" pitchFamily="34" charset="0"/>
                <a:hlinkClick r:id="rId3"/>
              </a:rPr>
              <a:t>https://www.gsma.com/newsroom/blog/capacity-to-power-innovation-5g-in-the-6-ghz-band/?ID=003w0000017WHDXAA4&amp;JobID=763265&amp;utm_source=sfmc&amp;utm_medium=email&amp;utm_campaign=MSERV_2021_05_25_Newsletter&amp;utm_content=spectrum-cta</a:t>
            </a:r>
            <a:r>
              <a:rPr lang="en-US" sz="1800" u="sng" dirty="0">
                <a:solidFill>
                  <a:srgbClr val="0563C1"/>
                </a:solidFill>
                <a:ea typeface="Calibri" panose="020F0502020204030204" pitchFamily="34" charset="0"/>
              </a:rPr>
              <a:t> </a:t>
            </a:r>
            <a:endParaRPr lang="en-US" sz="1800"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b="0" i="0" dirty="0">
                <a:solidFill>
                  <a:srgbClr val="4D5156"/>
                </a:solidFill>
                <a:effectLst/>
              </a:rPr>
              <a:t>The GSM Association (</a:t>
            </a:r>
            <a:r>
              <a:rPr lang="en-US" b="0" i="0" dirty="0">
                <a:solidFill>
                  <a:srgbClr val="202124"/>
                </a:solidFill>
                <a:effectLst/>
              </a:rPr>
              <a:t>Global System for Mobile Communications) </a:t>
            </a:r>
            <a:r>
              <a:rPr lang="en-US" b="0" i="0" dirty="0">
                <a:solidFill>
                  <a:srgbClr val="4D5156"/>
                </a:solidFill>
                <a:effectLst/>
              </a:rPr>
              <a:t>is an industry </a:t>
            </a:r>
            <a:r>
              <a:rPr lang="en-US" b="0" i="0" dirty="0" err="1">
                <a:solidFill>
                  <a:srgbClr val="4D5156"/>
                </a:solidFill>
                <a:effectLst/>
              </a:rPr>
              <a:t>organisation</a:t>
            </a:r>
            <a:r>
              <a:rPr lang="en-US" b="0" i="0" dirty="0">
                <a:solidFill>
                  <a:srgbClr val="4D5156"/>
                </a:solidFill>
                <a:effectLst/>
              </a:rPr>
              <a:t> that represents the interests of mobile network operators worldwide. More than 750 mobile operators are full GSMA members and a further 400 companies in the broader mobile ecosystem are associate members.</a:t>
            </a:r>
            <a:r>
              <a:rPr lang="en-US"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What have folks heard about Japan and allocating some (or all) 6 GHz to cellular?  </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80010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27may21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1069658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10744200" cy="5499383"/>
          </a:xfrm>
        </p:spPr>
        <p:txBody>
          <a:bodyPr/>
          <a:lstStyle/>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80010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38125" marR="0">
              <a:spcBef>
                <a:spcPts val="0"/>
              </a:spcBef>
              <a:spcAft>
                <a:spcPts val="0"/>
              </a:spcAft>
              <a:buFont typeface="Arial" panose="020B0604020202020204" pitchFamily="34" charset="0"/>
              <a:buChar char="•"/>
            </a:pPr>
            <a:r>
              <a:rPr lang="en-US" sz="2000" b="0" dirty="0">
                <a:solidFill>
                  <a:srgbClr val="333333"/>
                </a:solidFill>
                <a:effectLst/>
                <a:ea typeface="Times New Roman" panose="02020603050405020304" pitchFamily="18" charset="0"/>
              </a:rPr>
              <a:t>Expanding Flexible Use of the 12.2-12.7 GHz Band</a:t>
            </a:r>
            <a:endParaRPr lang="en-US" sz="2000" b="0" dirty="0">
              <a:solidFill>
                <a:srgbClr val="333333"/>
              </a:solidFill>
              <a:ea typeface="Times New Roman" panose="02020603050405020304" pitchFamily="18" charset="0"/>
            </a:endParaRPr>
          </a:p>
          <a:p>
            <a:pPr marL="638175" lvl="1">
              <a:spcBef>
                <a:spcPts val="0"/>
              </a:spcBef>
              <a:spcAft>
                <a:spcPts val="0"/>
              </a:spcAft>
              <a:buFont typeface="Arial" panose="020B0604020202020204" pitchFamily="34" charset="0"/>
              <a:buChar char="•"/>
            </a:pPr>
            <a:r>
              <a:rPr lang="en-US" sz="1400" b="0" dirty="0">
                <a:effectLst/>
                <a:ea typeface="Times New Roman" panose="02020603050405020304" pitchFamily="18" charset="0"/>
              </a:rPr>
              <a:t>FR Document:</a:t>
            </a:r>
            <a:r>
              <a:rPr lang="en-US" sz="1400" b="0" dirty="0">
                <a:solidFill>
                  <a:srgbClr val="000000"/>
                </a:solidFill>
                <a:effectLst/>
                <a:ea typeface="Times New Roman" panose="02020603050405020304" pitchFamily="18" charset="0"/>
              </a:rPr>
              <a:t> </a:t>
            </a:r>
            <a:r>
              <a:rPr lang="en-US" sz="1400" b="0" u="sng" dirty="0">
                <a:solidFill>
                  <a:srgbClr val="3071A9"/>
                </a:solidFill>
                <a:effectLst/>
                <a:ea typeface="Times New Roman" panose="02020603050405020304" pitchFamily="18" charset="0"/>
                <a:hlinkClick r:id="rId3"/>
              </a:rPr>
              <a:t>2021-11066</a:t>
            </a:r>
            <a:r>
              <a:rPr lang="en-US" sz="1400" b="0" u="sng" dirty="0">
                <a:ea typeface="Times New Roman" panose="02020603050405020304" pitchFamily="18" charset="0"/>
              </a:rPr>
              <a:t>; </a:t>
            </a:r>
            <a:r>
              <a:rPr lang="en-US" sz="1400" b="0" dirty="0">
                <a:solidFill>
                  <a:srgbClr val="000000"/>
                </a:solidFill>
                <a:effectLst/>
                <a:ea typeface="Times New Roman" panose="02020603050405020304" pitchFamily="18" charset="0"/>
              </a:rPr>
              <a:t>Citation: 86 FR 28520; </a:t>
            </a:r>
            <a:r>
              <a:rPr lang="en-US" sz="1400" b="0" u="sng" dirty="0">
                <a:solidFill>
                  <a:srgbClr val="3071A9"/>
                </a:solidFill>
                <a:effectLst/>
                <a:ea typeface="Times New Roman" panose="02020603050405020304" pitchFamily="18" charset="0"/>
                <a:hlinkClick r:id="rId4"/>
              </a:rPr>
              <a:t>PDF</a:t>
            </a:r>
            <a:r>
              <a:rPr lang="en-US" sz="1400" b="0" dirty="0">
                <a:solidFill>
                  <a:srgbClr val="000000"/>
                </a:solidFill>
                <a:effectLst/>
                <a:ea typeface="Times New Roman" panose="02020603050405020304" pitchFamily="18" charset="0"/>
              </a:rPr>
              <a:t> Pages 28520-28522 </a:t>
            </a:r>
            <a:r>
              <a:rPr lang="en-US" sz="1400" b="0" i="1" dirty="0">
                <a:solidFill>
                  <a:srgbClr val="000000"/>
                </a:solidFill>
                <a:effectLst/>
                <a:ea typeface="Times New Roman" panose="02020603050405020304" pitchFamily="18" charset="0"/>
              </a:rPr>
              <a:t>(3 pages)</a:t>
            </a:r>
            <a:r>
              <a:rPr lang="en-US" sz="1400" b="0" i="1" dirty="0">
                <a:ea typeface="Times New Roman" panose="02020603050405020304" pitchFamily="18" charset="0"/>
              </a:rPr>
              <a:t>; </a:t>
            </a:r>
            <a:r>
              <a:rPr lang="en-US" sz="1400" b="0" u="sng" dirty="0">
                <a:solidFill>
                  <a:srgbClr val="3071A9"/>
                </a:solidFill>
                <a:effectLst/>
                <a:ea typeface="Times New Roman" panose="02020603050405020304" pitchFamily="18" charset="0"/>
                <a:hlinkClick r:id="rId5"/>
              </a:rPr>
              <a:t>Permalink</a:t>
            </a:r>
            <a:r>
              <a:rPr lang="en-US" sz="1400" b="0" dirty="0">
                <a:solidFill>
                  <a:srgbClr val="000000"/>
                </a:solidFill>
                <a:effectLst/>
                <a:ea typeface="Times New Roman" panose="02020603050405020304" pitchFamily="18" charset="0"/>
              </a:rPr>
              <a:t> </a:t>
            </a:r>
            <a:endParaRPr lang="en-US" sz="1400" dirty="0">
              <a:solidFill>
                <a:srgbClr val="000000"/>
              </a:solidFill>
              <a:ea typeface="Times New Roman" panose="02020603050405020304" pitchFamily="18" charset="0"/>
            </a:endParaRPr>
          </a:p>
          <a:p>
            <a:pPr marL="638175" lvl="1">
              <a:spcBef>
                <a:spcPts val="0"/>
              </a:spcBef>
              <a:spcAft>
                <a:spcPts val="0"/>
              </a:spcAft>
              <a:buFont typeface="Arial" panose="020B0604020202020204" pitchFamily="34" charset="0"/>
              <a:buChar char="•"/>
            </a:pPr>
            <a:endParaRPr lang="en-US" sz="1800" dirty="0">
              <a:ea typeface="Times New Roman" panose="02020603050405020304" pitchFamily="18" charset="0"/>
            </a:endParaRPr>
          </a:p>
          <a:p>
            <a:pPr marL="638175" lvl="1">
              <a:spcBef>
                <a:spcPts val="0"/>
              </a:spcBef>
              <a:spcAft>
                <a:spcPts val="0"/>
              </a:spcAft>
              <a:buFont typeface="Arial" panose="020B0604020202020204" pitchFamily="34" charset="0"/>
              <a:buChar char="•"/>
            </a:pPr>
            <a:r>
              <a:rPr lang="en-US" sz="1800" dirty="0">
                <a:ea typeface="Times New Roman" panose="02020603050405020304" pitchFamily="18" charset="0"/>
              </a:rPr>
              <a:t>Abstract: In this document, the Commission denies the request of </a:t>
            </a:r>
            <a:r>
              <a:rPr lang="en-US" sz="1800" dirty="0" err="1">
                <a:ea typeface="Times New Roman" panose="02020603050405020304" pitchFamily="18" charset="0"/>
              </a:rPr>
              <a:t>WorldVu</a:t>
            </a:r>
            <a:r>
              <a:rPr lang="en-US" sz="1800" dirty="0">
                <a:ea typeface="Times New Roman" panose="02020603050405020304" pitchFamily="18" charset="0"/>
              </a:rPr>
              <a:t> Satellites Limited (ONEWEB), Kepler Communications, SpaceX Holdings, LLC, Intelsat License LLC, and SES S.A., for a further extension of the comment and reply comment deadlines for the proposed rule published in the Federal Register. </a:t>
            </a:r>
          </a:p>
          <a:p>
            <a:pPr marL="638175" lvl="1">
              <a:spcBef>
                <a:spcPts val="0"/>
              </a:spcBef>
              <a:spcAft>
                <a:spcPts val="0"/>
              </a:spcAft>
              <a:buFont typeface="Arial" panose="020B0604020202020204" pitchFamily="34" charset="0"/>
              <a:buChar char="•"/>
            </a:pPr>
            <a:r>
              <a:rPr lang="en-US" sz="1800" b="0" dirty="0">
                <a:solidFill>
                  <a:srgbClr val="333333"/>
                </a:solidFill>
                <a:effectLst/>
                <a:ea typeface="Calibri" panose="020F0502020204030204" pitchFamily="34" charset="0"/>
              </a:rPr>
              <a:t>FCC ECFS:   </a:t>
            </a:r>
            <a:r>
              <a:rPr lang="en-US" sz="1800" b="0" dirty="0">
                <a:solidFill>
                  <a:srgbClr val="333333"/>
                </a:solidFill>
                <a:ea typeface="Calibri" panose="020F0502020204030204" pitchFamily="34" charset="0"/>
                <a:hlinkClick r:id="rId6"/>
              </a:rPr>
              <a:t>https://www.fcc.gov/</a:t>
            </a:r>
            <a:r>
              <a:rPr lang="en-US" sz="1800" b="0" dirty="0" err="1">
                <a:solidFill>
                  <a:srgbClr val="333333"/>
                </a:solidFill>
                <a:ea typeface="Calibri" panose="020F0502020204030204" pitchFamily="34" charset="0"/>
                <a:hlinkClick r:id="rId6"/>
              </a:rPr>
              <a:t>ecfs</a:t>
            </a:r>
            <a:r>
              <a:rPr lang="en-US" sz="1800" b="0" dirty="0">
                <a:solidFill>
                  <a:srgbClr val="333333"/>
                </a:solidFill>
                <a:ea typeface="Calibri" panose="020F0502020204030204" pitchFamily="34" charset="0"/>
                <a:hlinkClick r:id="rId6"/>
              </a:rPr>
              <a:t>/search/............</a:t>
            </a:r>
            <a:r>
              <a:rPr lang="en-US" sz="1800" b="0" dirty="0" err="1">
                <a:solidFill>
                  <a:srgbClr val="333333"/>
                </a:solidFill>
                <a:ea typeface="Calibri" panose="020F0502020204030204" pitchFamily="34" charset="0"/>
                <a:hlinkClick r:id="rId6"/>
              </a:rPr>
              <a:t>wtb</a:t>
            </a:r>
            <a:r>
              <a:rPr lang="en-US" sz="1800" b="0" dirty="0">
                <a:solidFill>
                  <a:srgbClr val="333333"/>
                </a:solidFill>
                <a:ea typeface="Calibri" panose="020F0502020204030204" pitchFamily="34" charset="0"/>
                <a:hlinkClick r:id="rId6"/>
              </a:rPr>
              <a:t> 20-443</a:t>
            </a:r>
            <a:endParaRPr lang="en-US" sz="1800" b="0" dirty="0">
              <a:solidFill>
                <a:srgbClr val="333333"/>
              </a:solidFill>
              <a:ea typeface="Calibri" panose="020F0502020204030204" pitchFamily="34" charset="0"/>
            </a:endParaRPr>
          </a:p>
          <a:p>
            <a:pPr marL="638175" lvl="1">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27may21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1913222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896815" y="1102674"/>
            <a:ext cx="10820400" cy="3697926"/>
          </a:xfrm>
        </p:spPr>
        <p:txBody>
          <a:bodyPr/>
          <a:lstStyle/>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endParaRPr lang="en-US" sz="1400" b="0" dirty="0">
              <a:solidFill>
                <a:srgbClr val="00B0F0"/>
              </a:solidFill>
            </a:endParaRPr>
          </a:p>
          <a:p>
            <a:pPr marL="285750" indent="-285750">
              <a:buClr>
                <a:srgbClr val="00B0F0"/>
              </a:buClr>
              <a:buFont typeface="Wingdings" panose="05000000000000000000" pitchFamily="2" charset="2"/>
              <a:buChar char="q"/>
            </a:pPr>
            <a:endParaRPr 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r>
              <a:rPr lang="en-US" altLang="en-US" sz="1400" b="0" dirty="0">
                <a:solidFill>
                  <a:srgbClr val="00B0F0"/>
                </a:solidFill>
              </a:rPr>
              <a:t>All – ongoing – bring to RR-TAG info they hear, e.g. different country consultations, on the WRC-23 AIs we are interested in.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27may21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937373"/>
            <a:ext cx="10475383" cy="1615827"/>
          </a:xfrm>
          <a:prstGeom prst="rect">
            <a:avLst/>
          </a:prstGeom>
          <a:noFill/>
        </p:spPr>
        <p:txBody>
          <a:bodyPr wrap="squar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3"/>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4"/>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5"/>
              </a:rPr>
              <a:t>https://www.imf.org/en/Publications/WEO/Issues/2020/09/30/world-economic-outlook-october-2020</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287000" cy="5332414"/>
          </a:xfrm>
        </p:spPr>
        <p:txBody>
          <a:bodyPr/>
          <a:lstStyle/>
          <a:p>
            <a:pPr marL="400050" lvl="1">
              <a:spcBef>
                <a:spcPts val="0"/>
              </a:spcBef>
              <a:spcAft>
                <a:spcPts val="0"/>
              </a:spcAft>
              <a:buFont typeface="Arial" panose="020B0604020202020204" pitchFamily="34" charset="0"/>
              <a:buChar char="•"/>
            </a:pPr>
            <a:r>
              <a:rPr lang="en-US" sz="1800" dirty="0">
                <a:solidFill>
                  <a:schemeClr val="bg1">
                    <a:lumMod val="75000"/>
                  </a:schemeClr>
                </a:solidFill>
                <a:ea typeface="Times New Roman" panose="02020603050405020304" pitchFamily="18" charset="0"/>
              </a:rPr>
              <a:t>none today  </a:t>
            </a:r>
          </a:p>
          <a:p>
            <a:pPr marL="400050" lvl="1">
              <a:spcBef>
                <a:spcPts val="0"/>
              </a:spcBef>
              <a:spcAft>
                <a:spcPts val="0"/>
              </a:spcAft>
              <a:buFont typeface="Arial" panose="020B0604020202020204" pitchFamily="34" charset="0"/>
              <a:buChar char="•"/>
            </a:pPr>
            <a:r>
              <a:rPr lang="en-US" sz="1800" dirty="0">
                <a:solidFill>
                  <a:schemeClr val="bg1">
                    <a:lumMod val="75000"/>
                  </a:schemeClr>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27may21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Co-Vice-chairs are </a:t>
            </a:r>
            <a:r>
              <a:rPr lang="en-US" sz="1600" dirty="0">
                <a:hlinkClick r:id="rId2"/>
              </a:rPr>
              <a:t>Stuart Kerry (OK-Brit/Self)</a:t>
            </a:r>
            <a:r>
              <a:rPr lang="en-US" sz="1600" dirty="0"/>
              <a:t> and </a:t>
            </a:r>
            <a:r>
              <a:rPr lang="en-US" sz="1600" dirty="0">
                <a:hlinkClick r:id="rId3"/>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02jan18</a:t>
            </a:r>
          </a:p>
          <a:p>
            <a:pPr lvl="1">
              <a:spcBef>
                <a:spcPts val="600"/>
              </a:spcBef>
              <a:defRPr/>
            </a:pPr>
            <a:r>
              <a:rPr lang="en-US" sz="1600" kern="1600" dirty="0">
                <a:sym typeface="Wingdings" panose="05000000000000000000" pitchFamily="2" charset="2"/>
              </a:rPr>
              <a:t>Copyright notice slides,   new 11nov19  </a:t>
            </a:r>
            <a:r>
              <a:rPr lang="en-US" sz="1200" dirty="0">
                <a:hlinkClick r:id="rId7"/>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8"/>
              </a:rPr>
              <a:t>http://standards.ieee.org/develop/policies/opman/sb_om.pdf</a:t>
            </a:r>
            <a:r>
              <a:rPr lang="en-US" sz="1400" dirty="0"/>
              <a:t>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27may21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889220559"/>
              </p:ext>
            </p:extLst>
          </p:nvPr>
        </p:nvGraphicFramePr>
        <p:xfrm>
          <a:off x="8143565" y="5020076"/>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9" imgW="2391120" imgH="534600" progId="Package">
                  <p:embed/>
                </p:oleObj>
              </mc:Choice>
              <mc:Fallback>
                <p:oleObj name="Packager Shell Object" showAsIcon="1" r:id="rId9" imgW="2391120" imgH="534600" progId="Package">
                  <p:embed/>
                  <p:pic>
                    <p:nvPicPr>
                      <p:cNvPr id="0" name=""/>
                      <p:cNvPicPr/>
                      <p:nvPr/>
                    </p:nvPicPr>
                    <p:blipFill>
                      <a:blip r:embed="rId10"/>
                      <a:stretch>
                        <a:fillRect/>
                      </a:stretch>
                    </p:blipFill>
                    <p:spPr>
                      <a:xfrm>
                        <a:off x="8143565" y="5020076"/>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4001379206"/>
              </p:ext>
            </p:extLst>
          </p:nvPr>
        </p:nvGraphicFramePr>
        <p:xfrm>
          <a:off x="4724400" y="4800600"/>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11" imgW="2035440" imgH="534600" progId="Package">
                  <p:embed/>
                </p:oleObj>
              </mc:Choice>
              <mc:Fallback>
                <p:oleObj name="Packager Shell Object" showAsIcon="1" r:id="rId11" imgW="2035440" imgH="534600" progId="Package">
                  <p:embed/>
                  <p:pic>
                    <p:nvPicPr>
                      <p:cNvPr id="0" name=""/>
                      <p:cNvPicPr/>
                      <p:nvPr/>
                    </p:nvPicPr>
                    <p:blipFill>
                      <a:blip r:embed="rId12"/>
                      <a:stretch>
                        <a:fillRect/>
                      </a:stretch>
                    </p:blipFill>
                    <p:spPr>
                      <a:xfrm>
                        <a:off x="4724400" y="4800600"/>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990600"/>
            <a:ext cx="10475384" cy="5484814"/>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t>03jun21–</a:t>
            </a:r>
            <a:r>
              <a:rPr lang="en-US" sz="1800" i="1" u="sng" dirty="0"/>
              <a:t>15:00–&lt;15:55</a:t>
            </a:r>
            <a:r>
              <a:rPr lang="en-US" sz="1800" dirty="0"/>
              <a:t> et </a:t>
            </a:r>
          </a:p>
          <a:p>
            <a:pPr lvl="1">
              <a:spcBef>
                <a:spcPts val="0"/>
              </a:spcBef>
              <a:buFont typeface="Arial" panose="020B0604020202020204" pitchFamily="34" charset="0"/>
              <a:buChar char="•"/>
            </a:pPr>
            <a:r>
              <a:rPr lang="en-US" sz="1600" dirty="0">
                <a:highlight>
                  <a:srgbClr val="808000"/>
                </a:highlight>
              </a:rPr>
              <a:t>New - </a:t>
            </a:r>
            <a:r>
              <a:rPr lang="en-US" sz="1600" dirty="0"/>
              <a:t>Call in info: </a:t>
            </a:r>
            <a:r>
              <a:rPr lang="en-US" sz="1600" dirty="0">
                <a:hlinkClick r:id="rId2"/>
              </a:rPr>
              <a:t>https://mentor.ieee.org/802.18/dcn/16/18-16-0038-18-0000-teleconference-call-in-info.pptx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15:________________________________55et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Stay Safe</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27may21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05829"/>
            <a:ext cx="2211387" cy="273050"/>
          </a:xfrm>
        </p:spPr>
        <p:txBody>
          <a:bodyPr/>
          <a:lstStyle/>
          <a:p>
            <a:r>
              <a:rPr lang="en-US"/>
              <a:t>27may21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6259512" y="5638799"/>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738664"/>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599" y="2971801"/>
            <a:ext cx="10367427"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27may21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25may21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27may21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676400"/>
            <a:ext cx="10367426" cy="47244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Subject:</a:t>
            </a:r>
            <a:r>
              <a:rPr lang="en-US" sz="600" dirty="0">
                <a:solidFill>
                  <a:schemeClr val="bg1">
                    <a:lumMod val="75000"/>
                  </a:schemeClr>
                </a:solidFill>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When:</a:t>
            </a:r>
            <a:r>
              <a:rPr lang="en-US" sz="600" dirty="0">
                <a:solidFill>
                  <a:schemeClr val="bg1">
                    <a:lumMod val="75000"/>
                  </a:schemeClr>
                </a:solidFill>
                <a:effectLst/>
                <a:ea typeface="Times New Roman" panose="02020603050405020304" pitchFamily="18" charset="0"/>
                <a:cs typeface="Times New Roman" panose="02020603050405020304" pitchFamily="18" charset="0"/>
              </a:rPr>
              <a:t> Wednesday, 7 April, 2021 16:00-17:00 America/</a:t>
            </a:r>
            <a:r>
              <a:rPr lang="en-US" sz="600" dirty="0" err="1">
                <a:solidFill>
                  <a:schemeClr val="bg1">
                    <a:lumMod val="75000"/>
                  </a:schemeClr>
                </a:solidFill>
                <a:effectLst/>
                <a:ea typeface="Times New Roman" panose="02020603050405020304" pitchFamily="18" charset="0"/>
                <a:cs typeface="Times New Roman" panose="02020603050405020304" pitchFamily="18" charset="0"/>
              </a:rPr>
              <a:t>New_York</a:t>
            </a:r>
            <a:r>
              <a:rPr lang="en-US" sz="600" dirty="0">
                <a:solidFill>
                  <a:schemeClr val="bg1">
                    <a:lumMod val="75000"/>
                  </a:schemeClr>
                </a:solidFill>
                <a:effectLst/>
                <a:ea typeface="Times New Roman" panose="02020603050405020304" pitchFamily="18" charset="0"/>
                <a:cs typeface="Times New Roman" panose="02020603050405020304" pitchFamily="18" charset="0"/>
              </a:rPr>
              <a:t>.</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Where:</a:t>
            </a:r>
            <a:r>
              <a:rPr lang="en-US" sz="600" dirty="0">
                <a:solidFill>
                  <a:schemeClr val="bg1">
                    <a:lumMod val="75000"/>
                  </a:schemeClr>
                </a:solidFill>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6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Join meeting</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More ways to join:</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 </a:t>
            </a:r>
            <a:r>
              <a:rPr lang="en-US" sz="800" b="1" dirty="0">
                <a:solidFill>
                  <a:schemeClr val="bg1">
                    <a:lumMod val="75000"/>
                  </a:schemeClr>
                </a:solidFill>
                <a:effectLst/>
                <a:ea typeface="Times New Roman" panose="02020603050405020304" pitchFamily="18" charset="0"/>
                <a:cs typeface="Times New Roman" panose="02020603050405020304" pitchFamily="18" charset="0"/>
              </a:rPr>
              <a:t>Join from the meeting link;  	</a:t>
            </a:r>
            <a:r>
              <a:rPr lang="en-US" sz="8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https://ieeesa.webex.com/ieeesa/j.php?MTID=m7c3f1ed3861a4ebdd693d17d47519a82</a:t>
            </a: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Join by meeting number </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Calibri" panose="020F0502020204030204" pitchFamily="34" charset="0"/>
              </a:rPr>
              <a:t> </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Tap to join from a mobile device (attendees only)</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+1-646-992-2010,,1293066020##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+1-213-306-3065,,1293066020##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by phone</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Global call-in numbers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from a video system or application</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1293066020@ieeesa.webex.com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using Microsoft Lync or Microsoft Skype for Business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1293066020.ieeesa@lync.webex.com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Need help? Go to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https://help.webex.com</a:t>
            </a:r>
            <a:r>
              <a:rPr lang="en-US" sz="500" dirty="0">
                <a:solidFill>
                  <a:schemeClr val="bg1">
                    <a:lumMod val="75000"/>
                  </a:schemeClr>
                </a:solidFill>
                <a:effectLst/>
                <a:ea typeface="Times New Roman" panose="02020603050405020304" pitchFamily="18" charset="0"/>
                <a:cs typeface="Times New Roman" panose="02020603050405020304" pitchFamily="18" charset="0"/>
              </a:rPr>
              <a:t> </a:t>
            </a:r>
            <a:endParaRPr lang="en-US" sz="1100" dirty="0">
              <a:solidFill>
                <a:schemeClr val="bg1">
                  <a:lumMod val="75000"/>
                </a:schemeClr>
              </a:solidFill>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________21</a:t>
            </a:r>
          </a:p>
          <a:p>
            <a:pPr>
              <a:spcBef>
                <a:spcPts val="0"/>
              </a:spcBef>
            </a:pPr>
            <a:r>
              <a:rPr lang="en-US" sz="2400" dirty="0">
                <a:highlight>
                  <a:srgbClr val="FF9999"/>
                </a:highlight>
              </a:rPr>
              <a:t>Next will be during July 2021 Plenary</a:t>
            </a:r>
          </a:p>
        </p:txBody>
      </p:sp>
    </p:spTree>
    <p:extLst>
      <p:ext uri="{BB962C8B-B14F-4D97-AF65-F5344CB8AC3E}">
        <p14:creationId xmlns:p14="http://schemas.microsoft.com/office/powerpoint/2010/main" val="1795592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27may21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27may21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27may21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27may21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27may21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27may21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051718"/>
            <a:ext cx="10367426"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27may21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679574"/>
            <a:ext cx="8229600" cy="5712353"/>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27may21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2667000" y="679623"/>
            <a:ext cx="7135401" cy="5721178"/>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27may21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27may21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27may21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27may21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990601" y="1020380"/>
            <a:ext cx="5791200" cy="5455032"/>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b="1" u="sng" dirty="0">
                <a:solidFill>
                  <a:schemeClr val="bg1"/>
                </a:solidFill>
              </a:rPr>
              <a:t>with Webex check</a:t>
            </a:r>
          </a:p>
          <a:p>
            <a:pPr lvl="2">
              <a:spcBef>
                <a:spcPts val="0"/>
              </a:spcBef>
              <a:buFont typeface="Arial" panose="020B0604020202020204" pitchFamily="34" charset="0"/>
              <a:buChar char="•"/>
            </a:pPr>
            <a:r>
              <a:rPr lang="en-US" altLang="en-US" sz="1400" b="1" u="sng" dirty="0">
                <a:solidFill>
                  <a:schemeClr val="bg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a:t>
            </a:r>
            <a:r>
              <a:rPr lang="en-US" altLang="en-US" sz="1400" dirty="0">
                <a:solidFill>
                  <a:schemeClr val="bg1">
                    <a:lumMod val="85000"/>
                  </a:schemeClr>
                </a:solidFill>
              </a:rPr>
              <a:t>, Peter </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All-ongoing-WRC-23 AIs viewpoints, &amp; restructure ext. influence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498168" y="1020380"/>
            <a:ext cx="4891616" cy="545503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and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GSMA proposing  top ½ of 6GHz  for licensed 5G</a:t>
            </a:r>
          </a:p>
          <a:p>
            <a:pPr lvl="1">
              <a:spcBef>
                <a:spcPts val="0"/>
              </a:spcBef>
              <a:buFont typeface="Arial" panose="020B0604020202020204" pitchFamily="34" charset="0"/>
              <a:buChar char="•"/>
            </a:pPr>
            <a:r>
              <a:rPr lang="en-US" altLang="en-US" sz="1400" b="0" kern="0" dirty="0">
                <a:solidFill>
                  <a:schemeClr val="tx1"/>
                </a:solidFill>
              </a:rPr>
              <a:t>What have folks heard  for 6 GHz in Japan. </a:t>
            </a:r>
          </a:p>
          <a:p>
            <a:pPr lvl="1">
              <a:spcBef>
                <a:spcPts val="0"/>
              </a:spcBef>
              <a:buFont typeface="Arial" panose="020B0604020202020204" pitchFamily="34" charset="0"/>
              <a:buChar char="•"/>
            </a:pPr>
            <a:r>
              <a:rPr lang="en-US" altLang="en-US" sz="1400" kern="0" dirty="0">
                <a:solidFill>
                  <a:schemeClr val="tx1"/>
                </a:solidFill>
              </a:rPr>
              <a:t>Expanding Flexible Use 12.2 GHz band</a:t>
            </a:r>
            <a:endParaRPr lang="en-US" altLang="en-US" sz="1400" b="0" kern="0" dirty="0">
              <a:solidFill>
                <a:schemeClr val="tx1"/>
              </a:solidFill>
            </a:endParaRP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91440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85000"/>
                  </a:schemeClr>
                </a:solidFill>
              </a:rPr>
              <a:t>Stuart K.</a:t>
            </a:r>
          </a:p>
          <a:p>
            <a:pPr>
              <a:spcBef>
                <a:spcPts val="0"/>
              </a:spcBef>
            </a:pPr>
            <a:r>
              <a:rPr lang="en-US" altLang="en-US" sz="1800" b="0" dirty="0">
                <a:solidFill>
                  <a:schemeClr val="bg1">
                    <a:lumMod val="85000"/>
                  </a:schemeClr>
                </a:solidFill>
              </a:rPr>
              <a:t>		Seconded by: 	Vijay A. </a:t>
            </a:r>
          </a:p>
          <a:p>
            <a:pPr>
              <a:spcBef>
                <a:spcPts val="0"/>
              </a:spcBef>
            </a:pPr>
            <a:r>
              <a:rPr lang="en-US" altLang="en-US" sz="1800" b="0" dirty="0">
                <a:solidFill>
                  <a:schemeClr val="bg1">
                    <a:lumMod val="85000"/>
                  </a:schemeClr>
                </a:solidFill>
              </a:rPr>
              <a:t>		Discussion?  	None</a:t>
            </a:r>
          </a:p>
          <a:p>
            <a:pPr lvl="1">
              <a:spcBef>
                <a:spcPts val="0"/>
              </a:spcBef>
            </a:pPr>
            <a:r>
              <a:rPr lang="en-US" altLang="en-US" sz="1800" dirty="0">
                <a:solidFill>
                  <a:schemeClr val="bg1">
                    <a:lumMod val="8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GB" sz="1800" b="0" dirty="0">
                <a:ea typeface="SimSun" panose="02010600030101010101" pitchFamily="2" charset="-122"/>
              </a:rPr>
              <a:t>To approve the minutes from the IEEE 802.18 teleconference in document </a:t>
            </a:r>
            <a:r>
              <a:rPr lang="en-GB" sz="1800" b="0" dirty="0">
                <a:solidFill>
                  <a:schemeClr val="bg1">
                    <a:lumMod val="75000"/>
                  </a:schemeClr>
                </a:solidFill>
                <a:ea typeface="SimSun" panose="02010600030101010101" pitchFamily="2" charset="-122"/>
                <a:hlinkClick r:id="rId3"/>
              </a:rPr>
              <a:t>https://mentor.ieee.org/802.18/dcn/21/18-21-0051-01-0000-agenda-06may21-rrtag-teleconference.pptx</a:t>
            </a:r>
            <a:r>
              <a:rPr lang="en-GB" sz="1800" b="0" dirty="0">
                <a:solidFill>
                  <a:schemeClr val="bg1">
                    <a:lumMod val="75000"/>
                  </a:schemeClr>
                </a:solidFill>
                <a:ea typeface="SimSun" panose="02010600030101010101" pitchFamily="2" charset="-122"/>
              </a:rPr>
              <a:t> </a:t>
            </a:r>
            <a:r>
              <a:rPr lang="en-US" sz="1800" b="0" i="0" dirty="0">
                <a:solidFill>
                  <a:srgbClr val="000000"/>
                </a:solidFill>
                <a:effectLst/>
              </a:rPr>
              <a:t>07-May-2021 11:14:02 ET </a:t>
            </a:r>
            <a:r>
              <a:rPr lang="en-US" sz="1800" b="0" dirty="0">
                <a:ea typeface="SimSun" panose="02010600030101010101" pitchFamily="2" charset="-122"/>
              </a:rPr>
              <a:t>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85000"/>
                  </a:schemeClr>
                </a:solidFill>
              </a:rPr>
              <a:t>Stuart K.</a:t>
            </a:r>
          </a:p>
          <a:p>
            <a:pPr marL="0" indent="0">
              <a:spcBef>
                <a:spcPts val="0"/>
              </a:spcBef>
            </a:pPr>
            <a:r>
              <a:rPr lang="en-US" altLang="en-US" sz="1800" b="0" dirty="0">
                <a:solidFill>
                  <a:schemeClr val="bg1">
                    <a:lumMod val="85000"/>
                  </a:schemeClr>
                </a:solidFill>
              </a:rPr>
              <a:t>	Seconded by:  Al P.  </a:t>
            </a:r>
          </a:p>
          <a:p>
            <a:pPr marL="0" indent="0">
              <a:spcBef>
                <a:spcPts val="0"/>
              </a:spcBef>
            </a:pPr>
            <a:r>
              <a:rPr lang="en-US" altLang="en-US" sz="1800" b="0" dirty="0">
                <a:solidFill>
                  <a:schemeClr val="bg1">
                    <a:lumMod val="85000"/>
                  </a:schemeClr>
                </a:solidFill>
              </a:rPr>
              <a:t>	Discussion?  	None</a:t>
            </a:r>
          </a:p>
          <a:p>
            <a:pPr lvl="1">
              <a:spcBef>
                <a:spcPts val="0"/>
              </a:spcBef>
            </a:pPr>
            <a:r>
              <a:rPr lang="en-US" altLang="en-US" sz="1800" dirty="0">
                <a:solidFill>
                  <a:schemeClr val="bg1">
                    <a:lumMod val="85000"/>
                  </a:schemeClr>
                </a:solidFill>
              </a:rPr>
              <a:t>Vote:  Approved by unanimous consent</a:t>
            </a:r>
          </a:p>
          <a:p>
            <a:pPr lvl="2">
              <a:spcBef>
                <a:spcPts val="0"/>
              </a:spcBef>
              <a:buFont typeface="Arial" panose="020B0604020202020204" pitchFamily="34" charset="0"/>
              <a:buChar char="•"/>
            </a:pPr>
            <a:endParaRPr lang="en-US" altLang="en-US" dirty="0">
              <a:solidFill>
                <a:schemeClr val="bg1">
                  <a:lumMod val="8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27may21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914400"/>
            <a:ext cx="10881783" cy="5542666"/>
          </a:xfrm>
        </p:spPr>
        <p:txBody>
          <a:bodyPr/>
          <a:lstStyle/>
          <a:p>
            <a:pPr marL="1371600" lvl="3" indent="0"/>
            <a:endParaRPr lang="en-US" altLang="en-US" sz="9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a:t>
            </a:r>
            <a:r>
              <a:rPr lang="en-US" altLang="en-US" sz="1600" b="0" dirty="0">
                <a:solidFill>
                  <a:schemeClr val="tx1"/>
                </a:solidFill>
              </a:rPr>
              <a:t>EC) on 05Mar21 approved to cancel the in-person 802 Plenary.</a:t>
            </a:r>
          </a:p>
          <a:p>
            <a:pPr lvl="1">
              <a:buFont typeface="Arial" panose="020B0604020202020204" pitchFamily="34" charset="0"/>
              <a:buChar char="•"/>
            </a:pPr>
            <a:r>
              <a:rPr lang="en-US" altLang="en-US" sz="1800" dirty="0">
                <a:solidFill>
                  <a:schemeClr val="tx1"/>
                </a:solidFill>
              </a:rPr>
              <a:t>At the EC teleconference Tuesday (06Apr), approved electronic plenary form 09-23 July 21 dates.</a:t>
            </a:r>
            <a:endParaRPr lang="en-US" altLang="en-US" sz="1400" dirty="0">
              <a:solidFill>
                <a:schemeClr val="tx1"/>
              </a:solidFill>
            </a:endParaRPr>
          </a:p>
          <a:p>
            <a:pPr lvl="1">
              <a:buFont typeface="Arial" panose="020B0604020202020204" pitchFamily="34" charset="0"/>
              <a:buChar char="•"/>
            </a:pPr>
            <a:r>
              <a:rPr lang="en-US" altLang="en-US" sz="1800" dirty="0">
                <a:solidFill>
                  <a:schemeClr val="tx1"/>
                </a:solidFill>
              </a:rPr>
              <a:t>Also, the registration fee was approved.  The plan: </a:t>
            </a:r>
          </a:p>
          <a:p>
            <a:pPr lvl="2">
              <a:buFont typeface="Arial" panose="020B0604020202020204" pitchFamily="34" charset="0"/>
              <a:buChar char="•"/>
            </a:pPr>
            <a:r>
              <a:rPr lang="en-US" sz="1600" dirty="0">
                <a:solidFill>
                  <a:schemeClr val="tx1"/>
                </a:solidFill>
              </a:rPr>
              <a:t>$50 – till 30June		$75 registration fee after 30june. </a:t>
            </a:r>
          </a:p>
          <a:p>
            <a:pPr lvl="2">
              <a:buFont typeface="Arial" panose="020B0604020202020204" pitchFamily="34" charset="0"/>
              <a:buChar char="•"/>
            </a:pPr>
            <a:r>
              <a:rPr lang="en-US" sz="1600" dirty="0">
                <a:solidFill>
                  <a:schemeClr val="tx1"/>
                </a:solidFill>
              </a:rPr>
              <a:t>registration is open: 	</a:t>
            </a:r>
            <a:r>
              <a:rPr lang="en-US" sz="1600" b="1" i="0" dirty="0">
                <a:solidFill>
                  <a:srgbClr val="222222"/>
                </a:solidFill>
                <a:effectLst/>
                <a:latin typeface="tahoma" panose="020B0604030504040204" pitchFamily="34" charset="0"/>
              </a:rPr>
              <a:t>REGISTRATION WEBSITE: </a:t>
            </a:r>
            <a:r>
              <a:rPr lang="en-US" sz="1600" b="1" i="0" dirty="0">
                <a:solidFill>
                  <a:srgbClr val="1155CC"/>
                </a:solidFill>
                <a:effectLst/>
                <a:latin typeface="tahoma" panose="020B0604030504040204" pitchFamily="34" charset="0"/>
                <a:hlinkClick r:id="rId3"/>
              </a:rPr>
              <a:t>https://cvent.me/D5LYLq</a:t>
            </a:r>
            <a:r>
              <a:rPr lang="en-US" sz="1600" dirty="0">
                <a:solidFill>
                  <a:schemeClr val="tx1"/>
                </a:solidFill>
              </a:rPr>
              <a:t>		</a:t>
            </a:r>
          </a:p>
          <a:p>
            <a:pPr lvl="2">
              <a:buFont typeface="Arial" panose="020B0604020202020204" pitchFamily="34" charset="0"/>
              <a:buChar char="•"/>
            </a:pPr>
            <a:r>
              <a:rPr lang="en-US" sz="1600" dirty="0">
                <a:solidFill>
                  <a:schemeClr val="tx1"/>
                </a:solidFill>
              </a:rPr>
              <a:t>reminder sent on 28june (2 days, before fee increases) and on 30june last day before fee increases.</a:t>
            </a:r>
          </a:p>
          <a:p>
            <a:pPr lvl="2">
              <a:buFont typeface="Arial" panose="020B0604020202020204" pitchFamily="34" charset="0"/>
              <a:buChar char="•"/>
            </a:pPr>
            <a:r>
              <a:rPr lang="en-US" sz="1600" dirty="0">
                <a:solidFill>
                  <a:schemeClr val="tx1"/>
                </a:solidFill>
              </a:rPr>
              <a:t>reminder sent on 05 july – notifying of $75 fee started 01july</a:t>
            </a:r>
          </a:p>
          <a:p>
            <a:pPr lvl="1">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1500et, </a:t>
            </a:r>
            <a:r>
              <a:rPr lang="en-US" sz="1600" u="sng" dirty="0">
                <a:solidFill>
                  <a:srgbClr val="333333"/>
                </a:solidFill>
                <a:ea typeface="Times New Roman" panose="02020603050405020304" pitchFamily="18" charset="0"/>
              </a:rPr>
              <a:t>looking at 2-hour slot for one, possibly the 22</a:t>
            </a:r>
            <a:r>
              <a:rPr lang="en-US" sz="1600" u="sng" baseline="30000" dirty="0">
                <a:solidFill>
                  <a:srgbClr val="333333"/>
                </a:solidFill>
                <a:ea typeface="Times New Roman" panose="02020603050405020304" pitchFamily="18" charset="0"/>
              </a:rPr>
              <a:t>nd</a:t>
            </a:r>
            <a:r>
              <a:rPr lang="en-US" sz="1600" u="sng"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a:t>
            </a:r>
          </a:p>
          <a:p>
            <a:pPr lvl="2">
              <a:buFont typeface="Arial" panose="020B0604020202020204" pitchFamily="34" charset="0"/>
              <a:buChar char="•"/>
            </a:pPr>
            <a:r>
              <a:rPr lang="en-US" sz="1600" dirty="0">
                <a:solidFill>
                  <a:srgbClr val="333333"/>
                </a:solidFill>
                <a:ea typeface="Times New Roman" panose="02020603050405020304" pitchFamily="18" charset="0"/>
              </a:rPr>
              <a:t>Do not want to overlap with .19 with the 2 </a:t>
            </a:r>
            <a:r>
              <a:rPr lang="en-US" sz="1600" dirty="0" err="1">
                <a:solidFill>
                  <a:srgbClr val="333333"/>
                </a:solidFill>
                <a:ea typeface="Times New Roman" panose="02020603050405020304" pitchFamily="18" charset="0"/>
              </a:rPr>
              <a:t>hr</a:t>
            </a:r>
            <a:r>
              <a:rPr lang="en-US" sz="1600" dirty="0">
                <a:solidFill>
                  <a:srgbClr val="333333"/>
                </a:solidFill>
                <a:ea typeface="Times New Roman" panose="02020603050405020304" pitchFamily="18" charset="0"/>
              </a:rPr>
              <a:t> slot.</a:t>
            </a:r>
          </a:p>
          <a:p>
            <a:pPr lvl="2">
              <a:buFont typeface="Arial" panose="020B0604020202020204" pitchFamily="34" charset="0"/>
              <a:buChar char="•"/>
            </a:pPr>
            <a:r>
              <a:rPr lang="en-US" sz="1600" dirty="0">
                <a:solidFill>
                  <a:srgbClr val="333333"/>
                </a:solidFill>
                <a:ea typeface="Times New Roman" panose="02020603050405020304" pitchFamily="18" charset="0"/>
              </a:rPr>
              <a:t>The extra hour will focus on IEEE 802 WRC-23 AIs viewpoints. </a:t>
            </a:r>
          </a:p>
          <a:p>
            <a:pPr lvl="2">
              <a:buFont typeface="Arial" panose="020B0604020202020204" pitchFamily="34" charset="0"/>
              <a:buChar char="•"/>
            </a:pPr>
            <a:r>
              <a:rPr lang="en-US" sz="1600" dirty="0">
                <a:solidFill>
                  <a:srgbClr val="333333"/>
                </a:solidFill>
                <a:ea typeface="Times New Roman" panose="02020603050405020304" pitchFamily="18" charset="0"/>
              </a:rPr>
              <a:t>Looking at other WGs/TAGs: </a:t>
            </a:r>
          </a:p>
          <a:p>
            <a:pPr marL="171450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.11: 12-20 </a:t>
            </a:r>
            <a:r>
              <a:rPr lang="en-US" dirty="0" err="1">
                <a:effectLst/>
                <a:ea typeface="Calibri" panose="020F0502020204030204" pitchFamily="34" charset="0"/>
                <a:cs typeface="Times New Roman" panose="02020603050405020304" pitchFamily="18" charset="0"/>
              </a:rPr>
              <a:t>jul</a:t>
            </a:r>
            <a:r>
              <a:rPr lang="en-US" dirty="0">
                <a:effectLst/>
                <a:ea typeface="Calibri" panose="020F0502020204030204" pitchFamily="34" charset="0"/>
                <a:cs typeface="Times New Roman" panose="02020603050405020304" pitchFamily="18" charset="0"/>
              </a:rPr>
              <a:t> 21		time slot near .18:  13:30-15:30 (times from May interim) </a:t>
            </a:r>
            <a:endParaRPr lang="en-US"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.15: 13-21 </a:t>
            </a:r>
            <a:r>
              <a:rPr lang="en-US" dirty="0" err="1">
                <a:effectLst/>
                <a:ea typeface="Calibri" panose="020F0502020204030204" pitchFamily="34" charset="0"/>
                <a:cs typeface="Times New Roman" panose="02020603050405020304" pitchFamily="18" charset="0"/>
              </a:rPr>
              <a:t>jul</a:t>
            </a:r>
            <a:r>
              <a:rPr lang="en-US" dirty="0">
                <a:effectLst/>
                <a:ea typeface="Calibri" panose="020F0502020204030204" pitchFamily="34" charset="0"/>
                <a:cs typeface="Times New Roman" panose="02020603050405020304" pitchFamily="18" charset="0"/>
              </a:rPr>
              <a:t> 21		time slot near .18:  15:00-17:00 (times from May interim)</a:t>
            </a:r>
            <a:endParaRPr lang="en-US"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.19:  tbc:			12</a:t>
            </a:r>
            <a:r>
              <a:rPr lang="en-US" baseline="30000" dirty="0">
                <a:effectLst/>
                <a:ea typeface="Calibri" panose="020F0502020204030204" pitchFamily="34" charset="0"/>
                <a:cs typeface="Times New Roman" panose="02020603050405020304" pitchFamily="18" charset="0"/>
              </a:rPr>
              <a:t>th</a:t>
            </a:r>
            <a:r>
              <a:rPr lang="en-US" dirty="0">
                <a:effectLst/>
                <a:ea typeface="Calibri" panose="020F0502020204030204" pitchFamily="34" charset="0"/>
                <a:cs typeface="Times New Roman" panose="02020603050405020304" pitchFamily="18" charset="0"/>
              </a:rPr>
              <a:t> 4et mon 	&amp; 	15</a:t>
            </a:r>
            <a:r>
              <a:rPr lang="en-US" baseline="30000" dirty="0">
                <a:effectLst/>
                <a:ea typeface="Calibri" panose="020F0502020204030204" pitchFamily="34" charset="0"/>
                <a:cs typeface="Times New Roman" panose="02020603050405020304" pitchFamily="18" charset="0"/>
              </a:rPr>
              <a:t>th</a:t>
            </a:r>
            <a:r>
              <a:rPr lang="en-US" dirty="0">
                <a:effectLst/>
                <a:ea typeface="Calibri" panose="020F0502020204030204" pitchFamily="34" charset="0"/>
                <a:cs typeface="Times New Roman" panose="02020603050405020304" pitchFamily="18" charset="0"/>
              </a:rPr>
              <a:t> 4et </a:t>
            </a:r>
            <a:r>
              <a:rPr lang="en-US" dirty="0" err="1">
                <a:effectLst/>
                <a:ea typeface="Calibri" panose="020F0502020204030204" pitchFamily="34" charset="0"/>
                <a:cs typeface="Times New Roman" panose="02020603050405020304" pitchFamily="18" charset="0"/>
              </a:rPr>
              <a:t>thurs</a:t>
            </a:r>
            <a:r>
              <a:rPr lang="en-US" dirty="0">
                <a:effectLst/>
                <a:ea typeface="Calibri" panose="020F0502020204030204" pitchFamily="34" charset="0"/>
                <a:cs typeface="Times New Roman" panose="02020603050405020304" pitchFamily="18" charset="0"/>
              </a:rPr>
              <a:t> is the normal times </a:t>
            </a:r>
            <a:endParaRPr lang="en-US"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.24:  tbc			wed 10:30et, normal time, though which wed? </a:t>
            </a:r>
            <a:endParaRPr lang="en-US" dirty="0">
              <a:effectLst/>
              <a:ea typeface="Calibri" panose="020F0502020204030204" pitchFamily="34" charset="0"/>
            </a:endParaRPr>
          </a:p>
          <a:p>
            <a:pPr>
              <a:buFont typeface="Arial" panose="020B0604020202020204" pitchFamily="34" charset="0"/>
              <a:buChar char="•"/>
            </a:pPr>
            <a:endParaRPr lang="en-US" sz="2200" dirty="0">
              <a:solidFill>
                <a:srgbClr val="333333"/>
              </a:solidFill>
              <a:ea typeface="Times New Roman" panose="02020603050405020304" pitchFamily="18" charset="0"/>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it will be an electronic Wireless Interim, with a registration fee. </a:t>
            </a:r>
            <a:endParaRPr lang="en-US" altLang="en-US" sz="1800" dirty="0">
              <a:solidFill>
                <a:schemeClr val="tx1"/>
              </a:solidFill>
            </a:endParaRPr>
          </a:p>
          <a:p>
            <a:pPr>
              <a:buFont typeface="Arial" panose="020B0604020202020204" pitchFamily="34" charset="0"/>
              <a:buChar char="•"/>
            </a:pPr>
            <a:endParaRPr lang="en-US" sz="2200" dirty="0">
              <a:solidFill>
                <a:srgbClr val="333333"/>
              </a:solidFill>
              <a:ea typeface="Times New Roman" panose="02020603050405020304" pitchFamily="18" charset="0"/>
            </a:endParaRPr>
          </a:p>
          <a:p>
            <a:pPr lvl="1">
              <a:buFont typeface="Arial" panose="020B0604020202020204" pitchFamily="34" charset="0"/>
              <a:buChar char="•"/>
            </a:pPr>
            <a:endParaRPr lang="en-US" sz="1600" dirty="0">
              <a:solidFill>
                <a:srgbClr val="333333"/>
              </a:solidFill>
              <a:ea typeface="Times New Roman" panose="02020603050405020304" pitchFamily="18" charset="0"/>
            </a:endParaRPr>
          </a:p>
          <a:p>
            <a:pPr lvl="3">
              <a:buFont typeface="Arial" panose="020B0604020202020204" pitchFamily="34" charset="0"/>
              <a:buChar char="•"/>
            </a:pPr>
            <a:endParaRPr lang="en-US" altLang="en-US" sz="900" b="0" dirty="0">
              <a:solidFill>
                <a:schemeClr val="tx1"/>
              </a:solidFill>
            </a:endParaRPr>
          </a:p>
          <a:p>
            <a:pPr>
              <a:buFont typeface="Arial" panose="020B0604020202020204" pitchFamily="34" charset="0"/>
              <a:buChar char="•"/>
            </a:pPr>
            <a:endParaRPr lang="en-US" altLang="en-US" sz="16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27may21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60216</TotalTime>
  <Words>7131</Words>
  <Application>Microsoft Office PowerPoint</Application>
  <PresentationFormat>Widescreen</PresentationFormat>
  <Paragraphs>778</Paragraphs>
  <Slides>31</Slides>
  <Notes>22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42" baseType="lpstr">
      <vt:lpstr>Arial</vt:lpstr>
      <vt:lpstr>Calibri</vt:lpstr>
      <vt:lpstr>Consolas</vt:lpstr>
      <vt:lpstr>Helvetica</vt:lpstr>
      <vt:lpstr>Monotype Sorts</vt:lpstr>
      <vt:lpstr>tahoma</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2</vt:lpstr>
      <vt:lpstr>EU items to share -1</vt:lpstr>
      <vt:lpstr>EU items to share -2</vt:lpstr>
      <vt:lpstr>Other regions (outside EU-Stds and USA), items to share</vt:lpstr>
      <vt:lpstr>ITU-R items to share  -</vt:lpstr>
      <vt:lpstr>MSG 6 GHz</vt:lpstr>
      <vt:lpstr>IEEE 802 Stds Table of Frequency Bands</vt:lpstr>
      <vt:lpstr>General Discussion</vt:lpstr>
      <vt:lpstr>General Discussion</vt:lpstr>
      <vt:lpstr>Actions Required</vt:lpstr>
      <vt:lpstr>Any Other Business</vt:lpstr>
      <vt:lpstr>Adjourn</vt:lpstr>
      <vt:lpstr>PowerPoint Presentation</vt:lpstr>
      <vt:lpstr>PowerPoint Presentation</vt:lpstr>
      <vt:lpstr>PowerPoint Presentation</vt:lpstr>
      <vt:lpstr>PowerPoint Presentation</vt:lpstr>
      <vt:lpstr>General Discussion</vt:lpstr>
      <vt:lpstr>Table of IEEE 802 Stds Frequency Bands –fyi</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3892</cp:revision>
  <cp:lastPrinted>1601-01-01T00:00:00Z</cp:lastPrinted>
  <dcterms:created xsi:type="dcterms:W3CDTF">2016-03-03T14:54:45Z</dcterms:created>
  <dcterms:modified xsi:type="dcterms:W3CDTF">2021-05-27T13:24:11Z</dcterms:modified>
</cp:coreProperties>
</file>