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9"/>
  </p:notesMasterIdLst>
  <p:handoutMasterIdLst>
    <p:handoutMasterId r:id="rId50"/>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42" r:id="rId15"/>
    <p:sldId id="743" r:id="rId16"/>
    <p:sldId id="685" r:id="rId17"/>
    <p:sldId id="778" r:id="rId18"/>
    <p:sldId id="774" r:id="rId19"/>
    <p:sldId id="702" r:id="rId20"/>
    <p:sldId id="535" r:id="rId21"/>
    <p:sldId id="791" r:id="rId22"/>
    <p:sldId id="785" r:id="rId23"/>
    <p:sldId id="786" r:id="rId24"/>
    <p:sldId id="787" r:id="rId25"/>
    <p:sldId id="788" r:id="rId26"/>
    <p:sldId id="789" r:id="rId27"/>
    <p:sldId id="790" r:id="rId28"/>
    <p:sldId id="717" r:id="rId29"/>
    <p:sldId id="792" r:id="rId30"/>
    <p:sldId id="719" r:id="rId31"/>
    <p:sldId id="650" r:id="rId32"/>
    <p:sldId id="498" r:id="rId33"/>
    <p:sldId id="402" r:id="rId34"/>
    <p:sldId id="403" r:id="rId35"/>
    <p:sldId id="779" r:id="rId36"/>
    <p:sldId id="770" r:id="rId37"/>
    <p:sldId id="777" r:id="rId38"/>
    <p:sldId id="780" r:id="rId39"/>
    <p:sldId id="781" r:id="rId40"/>
    <p:sldId id="737" r:id="rId41"/>
    <p:sldId id="782" r:id="rId42"/>
    <p:sldId id="783" r:id="rId43"/>
    <p:sldId id="739" r:id="rId44"/>
    <p:sldId id="728" r:id="rId45"/>
    <p:sldId id="602" r:id="rId46"/>
    <p:sldId id="656" r:id="rId47"/>
    <p:sldId id="655"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04" autoAdjust="0"/>
    <p:restoredTop sz="96247" autoAdjust="0"/>
  </p:normalViewPr>
  <p:slideViewPr>
    <p:cSldViewPr>
      <p:cViewPr varScale="1">
        <p:scale>
          <a:sx n="92" d="100"/>
          <a:sy n="92" d="100"/>
        </p:scale>
        <p:origin x="102" y="432"/>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2.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66164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651269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27661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6744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882025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816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000008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332601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886317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13-20May21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802.18-21/0053r01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5.wmf"/><Relationship Id="rId5" Type="http://schemas.openxmlformats.org/officeDocument/2006/relationships/hyperlink" Target="https://cept.org/Documents/wg-se/64177/se-21-079_minutes-of-88th-wg-se-meeting"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041-00-0000-citc-spectrum-outlook-for-commercial-innovative-use-2021-23.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13-02-0itu-itu-ahg-agenda-for-may-2021-interim.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us-contributions-sent-citel-pccii-wrc-23" TargetMode="External"/><Relationship Id="rId5" Type="http://schemas.openxmlformats.org/officeDocument/2006/relationships/hyperlink" Target="https://www.tra.gov.om/En/ViewPublicConsultations.jsp?code=33" TargetMode="External"/><Relationship Id="rId4" Type="http://schemas.openxmlformats.org/officeDocument/2006/relationships/hyperlink" Target="https://mentor.ieee.org/802.18/dcn/21/18-21-0039-00-0000-ieee-802-viewpoints-on-wrc-23-agenda-items.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1/use-of-the-5850-5925-ghz-band?utm_source=federalregister.gov&amp;utm_medium=email&amp;utm_campaign=subscription*mailing*list__;Kys!!F7jv3iA!jqS68X-_tLlwEGW4shkEjeLvGvz3AHIcSUlv8diJBD2EAMcZGUiekBvywVJZcbQ_7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55-00-0000-fcc-fnprm-may2021-revisiting-use-of-the-5-850-5-925-ghz-band.docx" TargetMode="External"/><Relationship Id="rId5" Type="http://schemas.openxmlformats.org/officeDocument/2006/relationships/hyperlink" Target="https://urldefense.com/v3/__https:/www.federalregister.gov/d/2021-08801?utm_medium=email&amp;utm_campaign=subscription*mailing*list&amp;utm_source=federalregister.gov__;Kys!!F7jv3iA!jqS68X-_tLlwEGW4shkEjeLvGvz3AHIcSUlv8diJBD2EAMcZGUiekBvywVJWlNAKuw$" TargetMode="External"/><Relationship Id="rId4" Type="http://schemas.openxmlformats.org/officeDocument/2006/relationships/hyperlink" Target="https://urldefense.com/v3/__https:/www.govinfo.gov/content/pkg/FR-2021-05-03/pdf/2021-08801.pdf?utm_campaign=subscription*mailing*list&amp;utm_source=federalregister.gov&amp;utm_medium=email__;Kys!!F7jv3iA!jqS68X-_tLlwEGW4shkEjeLvGvz3AHIcSUlv8diJBD2EAMcZGUiekBvywVIJqtBPg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65-00-0wng-proactive-spectrum-planning.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04-00-0000-fcc-pn-client2client-in-6ghz-band-et-18-295.p"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4.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3.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665-00-0wng-proactive-spectrum-planning.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Documents/fm-57/64031/fm57-21-007_revisions-to-draft-ecc-report-on-national-measures-for-wasrlan-zip-file-cover-plus-annex"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10" Type="http://schemas.openxmlformats.org/officeDocument/2006/relationships/image" Target="../media/image5.wmf"/><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2/fm57-21-008_country-determination-capability-cdc-requirements-for-was-rlan-operating-in-58-ghz"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1/18-21-0041-00-0000-citc-spectrum-outlook-for-commercial-innovative-use-2021-23.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713-02-0itu-itu-ahg-agenda-for-may-2021-interim.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fcc.gov/us-contributions-sent-citel-pccii-wrc-23" TargetMode="External"/><Relationship Id="rId5" Type="http://schemas.openxmlformats.org/officeDocument/2006/relationships/hyperlink" Target="https://www.tra.gov.om/En/ViewPublicConsultations.jsp?code=33" TargetMode="External"/><Relationship Id="rId4" Type="http://schemas.openxmlformats.org/officeDocument/2006/relationships/hyperlink" Target="https://mentor.ieee.org/802.18/dcn/21/18-21-0039-00-0000-ieee-802-viewpoints-on-wrc-23-agenda-items.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search/............wtb%2020-443"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22/2021-01404/office-of-engineering-and-technology-seeks-additional-information-regarding-client-to-client-device?utm_campaign=subscription*mailing*list&amp;utm_source=federalregister.gov&amp;utm_medium=email__;Kys!!F7jv3iA!g505zKyorT2virPotapBCijbIH2BD45AhKr7RkAfu5OwolFP1X9GKl87NaV8GjE0Kg$" TargetMode="External"/><Relationship Id="rId7" Type="http://schemas.openxmlformats.org/officeDocument/2006/relationships/hyperlink" Target="https://www.fcc.gov/ecfs/search/filings?q=((proceedings.name:((18%5C-295*))%20OR%20proceedings.description:((18%5C-295*))))&amp;sort=date_disseminated,DESC"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1/18-21-0004-00-0000-fcc-pn-client2client-in-6ghz-band-et-18-295.pdf" TargetMode="External"/><Relationship Id="rId5" Type="http://schemas.openxmlformats.org/officeDocument/2006/relationships/hyperlink" Target="https://urldefense.com/v3/__https:/www.federalregister.gov/d/2021-01404?utm_campaign=subscription*mailing*list&amp;utm_source=federalregister.gov&amp;utm_medium=email__;Kys!!F7jv3iA!g505zKyorT2virPotapBCijbIH2BD45AhKr7RkAfu5OwolFP1X9GKl87NaVRBTaaIA$" TargetMode="External"/><Relationship Id="rId4" Type="http://schemas.openxmlformats.org/officeDocument/2006/relationships/hyperlink" Target="https://urldefense.com/v3/__https:/www.govinfo.gov/content/pkg/FR-2021-01-22/pdf/2021-01404.pdf?utm_source=federalregister.gov&amp;utm_medium=email&amp;utm_campaign=subscription*mailing*list__;Kys!!F7jv3iA!g505zKyorT2virPotapBCijbIH2BD45AhKr7RkAfu5OwolFP1X9GKl87NaV1QbC4Fw$"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6-00-0000-minutes-electronic-plenary-11-17mar21-rr-tag-di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13-20May21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67913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3652855" y="1739038"/>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13-20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860445689"/>
              </p:ext>
            </p:extLst>
          </p:nvPr>
        </p:nvGraphicFramePr>
        <p:xfrm>
          <a:off x="2217209" y="5573714"/>
          <a:ext cx="7753350" cy="992187"/>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573714"/>
                        <a:ext cx="7753350" cy="992187"/>
                      </a:xfrm>
                      <a:prstGeom prst="rect">
                        <a:avLst/>
                      </a:prstGeom>
                      <a:noFill/>
                    </p:spPr>
                  </p:pic>
                </p:oleObj>
              </mc:Fallback>
            </mc:AlternateContent>
          </a:graphicData>
        </a:graphic>
      </p:graphicFrame>
      <p:sp>
        <p:nvSpPr>
          <p:cNvPr id="3076" name="Rectangle 4"/>
          <p:cNvSpPr>
            <a:spLocks noChangeArrowheads="1"/>
          </p:cNvSpPr>
          <p:nvPr/>
        </p:nvSpPr>
        <p:spPr bwMode="auto">
          <a:xfrm>
            <a:off x="1066800" y="55737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1026" name="Picture 2">
            <a:extLst>
              <a:ext uri="{FF2B5EF4-FFF2-40B4-BE49-F238E27FC236}">
                <a16:creationId xmlns:a16="http://schemas.microsoft.com/office/drawing/2014/main" id="{0234E222-E656-4957-9803-19074FC44B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7195" y="618334"/>
            <a:ext cx="4933156" cy="493315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35E6426-53E2-4E0A-B820-12D45A81EDC6}"/>
              </a:ext>
            </a:extLst>
          </p:cNvPr>
          <p:cNvSpPr txBox="1"/>
          <p:nvPr/>
        </p:nvSpPr>
        <p:spPr>
          <a:xfrm>
            <a:off x="5857875" y="4411469"/>
            <a:ext cx="1600200" cy="461665"/>
          </a:xfrm>
          <a:prstGeom prst="rect">
            <a:avLst/>
          </a:prstGeom>
          <a:noFill/>
        </p:spPr>
        <p:txBody>
          <a:bodyPr wrap="square" rtlCol="0">
            <a:spAutoFit/>
          </a:bodyPr>
          <a:lstStyle/>
          <a:p>
            <a:r>
              <a:rPr lang="en-US" i="1" dirty="0">
                <a:solidFill>
                  <a:srgbClr val="000000"/>
                </a:solidFill>
                <a:effectLst/>
                <a:latin typeface="Arial" panose="020B0604020202020204" pitchFamily="34" charset="0"/>
              </a:rPr>
              <a:t>Ingenuity</a:t>
            </a:r>
            <a:endParaRPr lang="en-US" i="0" dirty="0">
              <a:solidFill>
                <a:srgbClr val="000000"/>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nothing shared</a:t>
            </a:r>
            <a:endParaRPr lang="en-US" sz="1800" dirty="0">
              <a:solidFill>
                <a:schemeClr val="bg1">
                  <a:lumMod val="65000"/>
                </a:schemeClr>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400" dirty="0">
                <a:solidFill>
                  <a:schemeClr val="tx1"/>
                </a:solidFill>
                <a:cs typeface="Times New Roman" panose="02020603050405020304" pitchFamily="18" charset="0"/>
                <a:sym typeface="Wingdings" panose="05000000000000000000" pitchFamily="2" charset="2"/>
              </a:rPr>
              <a:t>see </a:t>
            </a:r>
            <a:r>
              <a:rPr lang="en-US" sz="1400" dirty="0">
                <a:solidFill>
                  <a:schemeClr val="tx1"/>
                </a:solidFill>
                <a:cs typeface="Times New Roman" panose="02020603050405020304" pitchFamily="18" charset="0"/>
              </a:rPr>
              <a:t>BRAN(21)109e006r6. </a:t>
            </a:r>
            <a:r>
              <a:rPr lang="en-US" sz="1400" dirty="0">
                <a:solidFill>
                  <a:schemeClr val="tx1"/>
                </a:solidFill>
                <a:cs typeface="Times New Roman" panose="02020603050405020304" pitchFamily="18" charset="0"/>
                <a:sym typeface="Wingdings" panose="05000000000000000000" pitchFamily="2" charset="2"/>
              </a:rPr>
              <a:t>Watch for more on this one.</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4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 and • EN 303 687 (6 GHz), and User Access Restrictions (UAR).</a:t>
            </a:r>
            <a:endParaRPr lang="en-US" sz="14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p>
          <a:p>
            <a:pPr lvl="1">
              <a:spcBef>
                <a:spcPts val="0"/>
              </a:spcBef>
              <a:buFont typeface="Arial" panose="020B0604020202020204" pitchFamily="34" charset="0"/>
              <a:buChar char="•"/>
            </a:pPr>
            <a:r>
              <a:rPr lang="en-US" sz="1200" dirty="0">
                <a:solidFill>
                  <a:schemeClr val="tx1"/>
                </a:solidFill>
                <a:highlight>
                  <a:srgbClr val="C0C0C0"/>
                </a:highligh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762000"/>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29apr: Minutes are in </a:t>
            </a:r>
            <a:r>
              <a:rPr lang="en-US" sz="1400" b="0" i="0" u="none" strike="noStrike" dirty="0">
                <a:solidFill>
                  <a:srgbClr val="293285"/>
                </a:solidFill>
                <a:effectLst/>
                <a:latin typeface="Mina"/>
                <a:hlinkClick r:id="rId5"/>
              </a:rPr>
              <a:t>SE(21)079</a:t>
            </a:r>
            <a:r>
              <a:rPr lang="en-US" sz="1400" dirty="0">
                <a:solidFill>
                  <a:schemeClr val="tx1"/>
                </a:solidFill>
              </a:rPr>
              <a:t>.   WI 63  for SE 24 – short term interference into fixed systems, like into </a:t>
            </a:r>
            <a:r>
              <a:rPr lang="en-US" sz="1400" dirty="0" err="1">
                <a:solidFill>
                  <a:schemeClr val="tx1"/>
                </a:solidFill>
              </a:rPr>
              <a:t>uWave</a:t>
            </a:r>
            <a:r>
              <a:rPr lang="en-US" sz="14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4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call #99, </a:t>
            </a:r>
            <a:r>
              <a:rPr lang="en-US" altLang="en-US" sz="1800" dirty="0">
                <a:solidFill>
                  <a:schemeClr val="tx1"/>
                </a:solidFill>
                <a:highlight>
                  <a:srgbClr val="00FFFF"/>
                </a:highlight>
              </a:rPr>
              <a:t>24-28May21</a:t>
            </a:r>
            <a:endParaRPr lang="en-US" sz="1800" dirty="0">
              <a:solidFill>
                <a:schemeClr val="tx1"/>
              </a:solidFill>
              <a:highlight>
                <a:srgbClr val="00FF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calls </a:t>
            </a:r>
            <a:r>
              <a:rPr lang="en-US" sz="1800" dirty="0">
                <a:sym typeface="Wingdings" panose="05000000000000000000" pitchFamily="2" charset="2"/>
              </a:rPr>
              <a:t>#15 </a:t>
            </a:r>
            <a:r>
              <a:rPr lang="en-US" sz="1800" dirty="0">
                <a:highlight>
                  <a:srgbClr val="D5F4FF"/>
                </a:highlight>
                <a:sym typeface="Wingdings" panose="05000000000000000000" pitchFamily="2" charset="2"/>
              </a:rPr>
              <a:t>10-12May21</a:t>
            </a:r>
            <a:r>
              <a:rPr lang="en-US" sz="1800" dirty="0">
                <a:sym typeface="Wingdings" panose="05000000000000000000" pitchFamily="2" charset="2"/>
              </a:rPr>
              <a:t>; #16 12-13Jul21 (provisional)</a:t>
            </a:r>
          </a:p>
          <a:p>
            <a:pPr lvl="1">
              <a:spcBef>
                <a:spcPts val="0"/>
              </a:spcBef>
              <a:buFont typeface="Arial" panose="020B0604020202020204" pitchFamily="34" charset="0"/>
              <a:buChar char="•"/>
            </a:pPr>
            <a:r>
              <a:rPr lang="en-US" sz="1600" dirty="0">
                <a:solidFill>
                  <a:schemeClr val="tx1"/>
                </a:solidFill>
              </a:rPr>
              <a:t>These are not public  yet. </a:t>
            </a:r>
          </a:p>
          <a:p>
            <a:pPr lvl="1">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1">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2">
              <a:spcBef>
                <a:spcPts val="0"/>
              </a:spcBef>
              <a:buFont typeface="Arial" panose="020B0604020202020204" pitchFamily="34" charset="0"/>
              <a:buChar char="•"/>
            </a:pPr>
            <a:r>
              <a:rPr lang="en-US" sz="1600" dirty="0">
                <a:solidFill>
                  <a:schemeClr val="tx1"/>
                </a:solidFill>
              </a:rPr>
              <a:t>This may require another meeting (#16) , could not get to a compromise, so will also move up to WGFM in a week. </a:t>
            </a:r>
          </a:p>
          <a:p>
            <a:pPr lvl="2">
              <a:spcBef>
                <a:spcPts val="0"/>
              </a:spcBef>
              <a:buFont typeface="Arial" panose="020B0604020202020204" pitchFamily="34" charset="0"/>
              <a:buChar char="•"/>
            </a:pPr>
            <a:r>
              <a:rPr lang="en-US" sz="1600" b="0" i="0" dirty="0">
                <a:solidFill>
                  <a:schemeClr val="tx1"/>
                </a:solidFill>
                <a:effectLst/>
              </a:rPr>
              <a:t>Phrases in public consultation</a:t>
            </a:r>
            <a:r>
              <a:rPr lang="en-US" sz="1600" dirty="0">
                <a:solidFill>
                  <a:schemeClr val="tx1"/>
                </a:solidFill>
              </a:rPr>
              <a:t>, some wanted to change to these and others did not noy and let original stand.</a:t>
            </a:r>
            <a:endParaRPr lang="en-US" sz="1600" b="0" i="0" dirty="0">
              <a:solidFill>
                <a:schemeClr val="tx1"/>
              </a:solidFill>
              <a:effectLst/>
            </a:endParaRPr>
          </a:p>
          <a:p>
            <a:pPr lvl="2">
              <a:spcBef>
                <a:spcPts val="0"/>
              </a:spcBef>
              <a:buFont typeface="Arial" panose="020B0604020202020204" pitchFamily="34" charset="0"/>
              <a:buChar char="•"/>
            </a:pPr>
            <a:r>
              <a:rPr lang="en-US" sz="1600" i="0" dirty="0">
                <a:solidFill>
                  <a:schemeClr val="tx1"/>
                </a:solidFill>
                <a:effectLst/>
              </a:rPr>
              <a:t>Remember FM groups do not do studies, that is for SE groups and to ETSI; this came up in the country determination discussion………..</a:t>
            </a: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r>
              <a:rPr lang="en-US" sz="1400" i="0" dirty="0">
                <a:solidFill>
                  <a:schemeClr val="tx1"/>
                </a:solidFill>
                <a:effectLst/>
              </a:rPr>
              <a:t>29apr: Meeting last week progressed the draft ECC Report on enabling WAS/RLAN on a national basis in the 5.8 GHz.</a:t>
            </a:r>
          </a:p>
          <a:p>
            <a:pPr lvl="2">
              <a:spcBef>
                <a:spcPts val="0"/>
              </a:spcBef>
              <a:buFont typeface="Arial" panose="020B0604020202020204" pitchFamily="34" charset="0"/>
              <a:buChar char="•"/>
            </a:pPr>
            <a:r>
              <a:rPr lang="en-US" sz="1400" dirty="0">
                <a:solidFill>
                  <a:schemeClr val="tx1"/>
                </a:solidFill>
              </a:rPr>
              <a:t>Temp Doc TEMP 004 (CEPT login) outdoor operation and registration for outdoor operation, inputs from Czech and UK </a:t>
            </a:r>
          </a:p>
          <a:p>
            <a:pPr lvl="1">
              <a:spcBef>
                <a:spcPts val="0"/>
              </a:spcBef>
              <a:buFont typeface="Arial" panose="020B0604020202020204" pitchFamily="34" charset="0"/>
              <a:buChar char="•"/>
            </a:pPr>
            <a:r>
              <a:rPr lang="en-US" sz="14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400" dirty="0">
                <a:solidFill>
                  <a:schemeClr val="tx1"/>
                </a:solidFill>
              </a:rPr>
              <a:t> on 5.8 GHz.  Also, </a:t>
            </a:r>
            <a:r>
              <a:rPr lang="en-US" sz="1400" b="0" i="0" u="none" strike="noStrike" dirty="0">
                <a:solidFill>
                  <a:srgbClr val="293285"/>
                </a:solidFill>
                <a:effectLst/>
                <a:latin typeface="Mina"/>
                <a:hlinkClick r:id="rId10"/>
              </a:rPr>
              <a:t>FM57(21)008</a:t>
            </a:r>
            <a:r>
              <a:rPr lang="en-US" sz="14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nothing shared</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Saudi Arabia, CITC</a:t>
            </a:r>
            <a:r>
              <a:rPr lang="en-US" sz="16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200" dirty="0">
                <a:solidFill>
                  <a:schemeClr val="tx1"/>
                </a:solidFill>
                <a:ea typeface="Calibri" panose="020F0502020204030204" pitchFamily="34" charset="0"/>
              </a:rPr>
              <a:t>Mentor:  </a:t>
            </a:r>
            <a:r>
              <a:rPr lang="en-US" sz="1200" dirty="0">
                <a:solidFill>
                  <a:schemeClr val="tx1"/>
                </a:solidFill>
                <a:ea typeface="Calibri" panose="020F0502020204030204" pitchFamily="34" charset="0"/>
                <a:hlinkClick r:id="rId3"/>
              </a:rPr>
              <a:t>https://mentor.ieee.org/802.18/dcn/21/18-21-0041-00-0000-citc-spectrum-outlook-for-commercial-innovative-use-2021-23.pdf</a:t>
            </a:r>
            <a:r>
              <a:rPr lang="en-US" sz="12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rPr>
              <a:t>One of the items: </a:t>
            </a:r>
          </a:p>
          <a:p>
            <a:r>
              <a:rPr lang="en-US" sz="1600" b="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600" b="0" dirty="0">
                <a:solidFill>
                  <a:srgbClr val="001F5F"/>
                </a:solidFill>
                <a:latin typeface="Loew Next Arabic Medium"/>
              </a:rPr>
              <a:t>Looking for the consultation, not out yet. </a:t>
            </a:r>
          </a:p>
          <a:p>
            <a:pPr>
              <a:buFont typeface="Arial" panose="020B0604020202020204" pitchFamily="34" charset="0"/>
              <a:buChar char="•"/>
            </a:pPr>
            <a:r>
              <a:rPr lang="en-US" sz="1600" b="0" dirty="0">
                <a:solidFill>
                  <a:srgbClr val="001F5F"/>
                </a:solidFill>
                <a:latin typeface="Loew Next Arabic Medium"/>
              </a:rPr>
              <a:t>Is there a link to watch for consultations? </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6"/>
            <a:ext cx="11049000" cy="5093986"/>
          </a:xfrm>
        </p:spPr>
        <p:txBody>
          <a:bodyPr/>
          <a:lstStyle/>
          <a:p>
            <a:pPr marL="285750" indent="-285750">
              <a:spcBef>
                <a:spcPts val="0"/>
              </a:spcBef>
              <a:buFont typeface="Arial" panose="020B0604020202020204" pitchFamily="34" charset="0"/>
              <a:buChar char="•"/>
            </a:pPr>
            <a:r>
              <a:rPr lang="en-US" sz="1800" b="0" dirty="0">
                <a:solidFill>
                  <a:schemeClr val="tx1"/>
                </a:solidFill>
              </a:rPr>
              <a:t>We have just received liaisons from WP 5A on M.1450, M.1801 and ITS, they will be posted on Mentor.</a:t>
            </a:r>
          </a:p>
          <a:p>
            <a:pPr marL="285750" indent="-285750">
              <a:spcBef>
                <a:spcPts val="0"/>
              </a:spcBef>
              <a:buFont typeface="Arial" panose="020B0604020202020204" pitchFamily="34" charset="0"/>
              <a:buChar char="•"/>
            </a:pPr>
            <a:r>
              <a:rPr lang="en-US" sz="1800" b="0" dirty="0">
                <a:solidFill>
                  <a:schemeClr val="tx1"/>
                </a:solidFill>
              </a:rPr>
              <a:t>From WP 5A recent meeting, here is an update on the 2 contributions, on M.1801and M.1450 (6 GHz):</a:t>
            </a:r>
          </a:p>
          <a:p>
            <a:pPr marL="685800" lvl="1">
              <a:spcBef>
                <a:spcPts val="0"/>
              </a:spcBef>
              <a:buFont typeface="Arial" panose="020B0604020202020204" pitchFamily="34" charset="0"/>
              <a:buChar char="•"/>
            </a:pPr>
            <a:r>
              <a:rPr lang="en-US" sz="1400" dirty="0">
                <a:solidFill>
                  <a:schemeClr val="tx1"/>
                </a:solidFill>
              </a:rPr>
              <a:t>802.11 ITU-R ad hoc meets later today and there will be more details there. </a:t>
            </a:r>
          </a:p>
          <a:p>
            <a:pPr marL="685800" lvl="1">
              <a:spcBef>
                <a:spcPts val="0"/>
              </a:spcBef>
              <a:buFont typeface="Arial" panose="020B0604020202020204" pitchFamily="34" charset="0"/>
              <a:buChar char="•"/>
            </a:pPr>
            <a:r>
              <a:rPr lang="en-US" sz="1400" dirty="0">
                <a:solidFill>
                  <a:schemeClr val="tx1"/>
                </a:solidFill>
              </a:rPr>
              <a:t>There was a request from a country  to stay with frequency ranges already in recommendations for now until sharing studies are done and then not add all we were asking for was worked on. </a:t>
            </a:r>
          </a:p>
          <a:p>
            <a:pPr marL="685800" lvl="1">
              <a:spcBef>
                <a:spcPts val="0"/>
              </a:spcBef>
              <a:buFont typeface="Arial" panose="020B0604020202020204" pitchFamily="34" charset="0"/>
              <a:buChar char="•"/>
            </a:pPr>
            <a:r>
              <a:rPr lang="en-US" sz="1400" b="0" dirty="0">
                <a:solidFill>
                  <a:schemeClr val="tx1"/>
                </a:solidFill>
              </a:rPr>
              <a:t> From the email discussion groups mentioned below, there is a package of documents from them however they are not formal agreements, just information and reference  </a:t>
            </a:r>
            <a:r>
              <a:rPr lang="en-US" sz="1400" dirty="0">
                <a:solidFill>
                  <a:schemeClr val="tx1"/>
                </a:solidFill>
              </a:rPr>
              <a:t>that can be used on </a:t>
            </a:r>
            <a:r>
              <a:rPr lang="en-US" sz="1400" b="0" dirty="0">
                <a:solidFill>
                  <a:schemeClr val="tx1"/>
                </a:solidFill>
              </a:rPr>
              <a:t>workin</a:t>
            </a:r>
            <a:r>
              <a:rPr lang="en-US" sz="1400" dirty="0">
                <a:solidFill>
                  <a:schemeClr val="tx1"/>
                </a:solidFill>
              </a:rPr>
              <a:t>g drafts….. </a:t>
            </a:r>
            <a:r>
              <a:rPr lang="en-US" sz="14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Did get inputs from other counties for some of the tables that will be put in the working drafts. </a:t>
            </a:r>
          </a:p>
          <a:p>
            <a:pPr marL="685800" lvl="1">
              <a:spcBef>
                <a:spcPts val="0"/>
              </a:spcBef>
              <a:buFont typeface="Arial" panose="020B0604020202020204" pitchFamily="34" charset="0"/>
              <a:buChar char="•"/>
            </a:pPr>
            <a:r>
              <a:rPr lang="en-US" sz="1400" dirty="0">
                <a:solidFill>
                  <a:schemeClr val="tx1"/>
                </a:solidFill>
              </a:rPr>
              <a:t>More detail from the .11 ad hoc here:   </a:t>
            </a:r>
            <a:r>
              <a:rPr lang="en-US" sz="1400" dirty="0">
                <a:solidFill>
                  <a:schemeClr val="tx1"/>
                </a:solidFill>
                <a:hlinkClick r:id="rId3"/>
              </a:rPr>
              <a:t>https://mentor.ieee.org/802.11/dcn/21/11-21-0713-02-0itu-itu-ahg-agenda-for-may-2021-interim.pptx</a:t>
            </a:r>
            <a:r>
              <a:rPr lang="en-US" sz="1400" dirty="0">
                <a:solidFill>
                  <a:schemeClr val="tx1"/>
                </a:solidFill>
              </a:rPr>
              <a:t> </a:t>
            </a: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r>
              <a:rPr lang="en-US" sz="1400" b="0" dirty="0">
                <a:solidFill>
                  <a:schemeClr val="tx1"/>
                </a:solidFill>
              </a:rPr>
              <a:t>06may: Still some concerns, one email discussion going on M.1801 and IEEE 802 text was accepted in a new draft.   No final agreement yet.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M.1450 email discussion group formed May 6. Will also work on LS if there is agreement on base doc, third doc is the work plan.</a:t>
            </a:r>
            <a:endParaRPr lang="en-US" sz="1400" b="0" dirty="0">
              <a:solidFill>
                <a:schemeClr val="tx1"/>
              </a:solidFill>
            </a:endParaRPr>
          </a:p>
          <a:p>
            <a:pPr marL="1085850" lvl="2">
              <a:spcBef>
                <a:spcPts val="0"/>
              </a:spcBef>
              <a:buFont typeface="Arial" panose="020B0604020202020204" pitchFamily="34" charset="0"/>
              <a:buChar char="•"/>
            </a:pPr>
            <a:r>
              <a:rPr lang="en-US" sz="1400" dirty="0">
                <a:solidFill>
                  <a:schemeClr val="tx1"/>
                </a:solidFill>
              </a:rPr>
              <a:t>The concerns are what has been brought before, by the same countries.   And it is on license exempt use in 6 GHz.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of 5A is leading the email discussions of each, but emails close Friday CET midnight </a:t>
            </a:r>
            <a:r>
              <a:rPr lang="en-US" sz="1400" dirty="0">
                <a:solidFill>
                  <a:schemeClr val="tx1"/>
                </a:solidFill>
              </a:rPr>
              <a:t>and may move to next WP 5A call in November, tbd.  </a:t>
            </a:r>
          </a:p>
          <a:p>
            <a:pPr marL="2000250" lvl="4">
              <a:spcBef>
                <a:spcPts val="0"/>
              </a:spcBef>
              <a:buFont typeface="Arial" panose="020B0604020202020204" pitchFamily="34" charset="0"/>
              <a:buChar char="•"/>
            </a:pPr>
            <a:endParaRPr lang="en-US" sz="6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Anything else on ITU-R?  none heard</a:t>
            </a:r>
          </a:p>
          <a:p>
            <a:pPr marL="285750" indent="-285750">
              <a:spcBef>
                <a:spcPts val="0"/>
              </a:spcBef>
              <a:buFont typeface="Arial" panose="020B0604020202020204" pitchFamily="34" charset="0"/>
              <a:buChar char="•"/>
            </a:pPr>
            <a:r>
              <a:rPr lang="en-US" sz="1050" b="0" dirty="0">
                <a:solidFill>
                  <a:schemeClr val="tx1"/>
                </a:solidFill>
              </a:rPr>
              <a:t>IEEE 802 viewpoints on WRC-23 agenda items. </a:t>
            </a:r>
            <a:r>
              <a:rPr lang="en-US" sz="1000" dirty="0">
                <a:solidFill>
                  <a:schemeClr val="tx1"/>
                </a:solidFill>
              </a:rPr>
              <a:t>ad hoc: 5 folks stepped up.   </a:t>
            </a:r>
            <a:r>
              <a:rPr lang="en-US" sz="1000" b="1" u="sng" dirty="0">
                <a:solidFill>
                  <a:schemeClr val="tx1"/>
                </a:solidFill>
              </a:rPr>
              <a:t>Are there any others to help? </a:t>
            </a:r>
            <a:endParaRPr lang="en-US" sz="1050" dirty="0">
              <a:solidFill>
                <a:schemeClr val="tx1"/>
              </a:solidFill>
            </a:endParaRPr>
          </a:p>
          <a:p>
            <a:pPr lvl="1">
              <a:spcBef>
                <a:spcPts val="0"/>
              </a:spcBef>
              <a:buFont typeface="Arial" panose="020B0604020202020204" pitchFamily="34" charset="0"/>
              <a:buChar char="•"/>
            </a:pPr>
            <a:r>
              <a:rPr lang="en-US" sz="1050" dirty="0">
                <a:solidFill>
                  <a:schemeClr val="tx1"/>
                </a:solidFill>
              </a:rPr>
              <a:t>Doc for viewpoints:  </a:t>
            </a:r>
            <a:r>
              <a:rPr lang="en-US" sz="1050" dirty="0">
                <a:solidFill>
                  <a:schemeClr val="tx1"/>
                </a:solidFill>
                <a:hlinkClick r:id="rId4"/>
              </a:rPr>
              <a:t>https://mentor.ieee.org/802.18/dcn/21/18-21-0039-00-0000-ieee-802-viewpoints-on-wrc-23-agenda-items.pptx</a:t>
            </a:r>
            <a:endParaRPr lang="en-US" sz="1050" dirty="0">
              <a:solidFill>
                <a:schemeClr val="tx1"/>
              </a:solidFill>
            </a:endParaRPr>
          </a:p>
          <a:p>
            <a:pPr lvl="1">
              <a:spcBef>
                <a:spcPts val="0"/>
              </a:spcBef>
              <a:buFont typeface="Arial" panose="020B0604020202020204" pitchFamily="34" charset="0"/>
              <a:buChar char="•"/>
            </a:pPr>
            <a:r>
              <a:rPr lang="en-US" sz="105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05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r>
              <a:rPr lang="en-US" sz="105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050" dirty="0">
                <a:solidFill>
                  <a:schemeClr val="tx1"/>
                </a:solidFill>
              </a:rPr>
              <a:t>Oman has a consultation out on Wi-Fi 6;  </a:t>
            </a:r>
            <a:r>
              <a:rPr lang="en-US" sz="1050" dirty="0">
                <a:solidFill>
                  <a:schemeClr val="tx1"/>
                </a:solidFill>
                <a:hlinkClick r:id="rId5"/>
              </a:rPr>
              <a:t>https://www.tra.gov.om/En/ViewPublicConsultations.jsp?code=33</a:t>
            </a:r>
            <a:endParaRPr lang="en-US" sz="1050" dirty="0">
              <a:solidFill>
                <a:schemeClr val="tx1"/>
              </a:solidFill>
            </a:endParaRPr>
          </a:p>
          <a:p>
            <a:pPr lvl="2">
              <a:spcBef>
                <a:spcPts val="0"/>
              </a:spcBef>
              <a:buFont typeface="Arial" panose="020B0604020202020204" pitchFamily="34" charset="0"/>
              <a:buChar char="•"/>
            </a:pPr>
            <a:r>
              <a:rPr lang="en-US" sz="1050" dirty="0">
                <a:solidFill>
                  <a:schemeClr val="tx1"/>
                </a:solidFill>
              </a:rPr>
              <a:t>FCC WAC has a </a:t>
            </a:r>
            <a:r>
              <a:rPr lang="en-US" sz="1050" i="1" u="sng" dirty="0">
                <a:solidFill>
                  <a:schemeClr val="tx1"/>
                </a:solidFill>
              </a:rPr>
              <a:t>preliminary</a:t>
            </a:r>
            <a:r>
              <a:rPr lang="en-US" sz="1050" dirty="0">
                <a:solidFill>
                  <a:schemeClr val="tx1"/>
                </a:solidFill>
              </a:rPr>
              <a:t> view on AI 1.2, we should look at this.  </a:t>
            </a:r>
            <a:r>
              <a:rPr lang="en-US" sz="1050" dirty="0">
                <a:solidFill>
                  <a:schemeClr val="tx1"/>
                </a:solidFill>
                <a:hlinkClick r:id="rId6"/>
              </a:rPr>
              <a:t>https://www.fcc.gov/us-contributions-sent-citel-pccii-wrc-23</a:t>
            </a:r>
            <a:r>
              <a:rPr lang="en-US" sz="1050" dirty="0">
                <a:solidFill>
                  <a:schemeClr val="tx1"/>
                </a:solidFill>
              </a:rPr>
              <a:t>  </a:t>
            </a:r>
          </a:p>
          <a:p>
            <a:pPr lvl="2">
              <a:spcBef>
                <a:spcPts val="0"/>
              </a:spcBef>
              <a:buFont typeface="Arial" panose="020B0604020202020204" pitchFamily="34" charset="0"/>
              <a:buChar char="•"/>
            </a:pPr>
            <a:r>
              <a:rPr lang="en-US" sz="1050" dirty="0">
                <a:solidFill>
                  <a:schemeClr val="tx1"/>
                </a:solidFill>
              </a:rPr>
              <a:t>Don’t forget the actual ITU-R WPs will be working AIs they have. </a:t>
            </a:r>
          </a:p>
          <a:p>
            <a:pPr lvl="2">
              <a:spcBef>
                <a:spcPts val="0"/>
              </a:spcBef>
              <a:buFont typeface="Arial" panose="020B0604020202020204" pitchFamily="34" charset="0"/>
              <a:buChar char="•"/>
            </a:pPr>
            <a:r>
              <a:rPr lang="en-US" sz="1200" b="1" dirty="0">
                <a:solidFill>
                  <a:schemeClr val="tx1"/>
                </a:solidFill>
              </a:rPr>
              <a:t>Next discussions will be during July 2021 electronic plenary.</a:t>
            </a:r>
            <a:endParaRPr lang="en-US" sz="1100" b="1"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endParaRPr lang="en-US" sz="1400" dirty="0">
              <a:solidFill>
                <a:schemeClr val="tx1"/>
              </a:solidFill>
              <a:effectLst/>
              <a:ea typeface="SimSun" panose="02010600030101010101" pitchFamily="2" charset="-122"/>
            </a:endParaRP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There is more interfacing between WFA and </a:t>
            </a:r>
            <a:r>
              <a:rPr lang="en-US" sz="1400" dirty="0" err="1">
                <a:solidFill>
                  <a:schemeClr val="tx1"/>
                </a:solidFill>
                <a:effectLst/>
                <a:ea typeface="SimSun" panose="02010600030101010101" pitchFamily="2" charset="-122"/>
              </a:rPr>
              <a:t>WInnforum</a:t>
            </a:r>
            <a:r>
              <a:rPr lang="en-US" sz="1400" dirty="0">
                <a:solidFill>
                  <a:schemeClr val="tx1"/>
                </a:solidFill>
                <a:ea typeface="SimSun" panose="02010600030101010101" pitchFamily="2" charset="-122"/>
              </a:rPr>
              <a:t>.  That is deepening the agreement between the 2 groups, which will help when taking results to the FCC.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tx1"/>
                </a:solidFill>
              </a:rPr>
              <a:t>nothing to share</a:t>
            </a:r>
          </a:p>
          <a:p>
            <a:pPr marL="466725" lvl="1">
              <a:spcBef>
                <a:spcPts val="0"/>
              </a:spcBef>
              <a:spcAft>
                <a:spcPts val="0"/>
              </a:spcAft>
              <a:buFont typeface="Arial" panose="020B0604020202020204" pitchFamily="34" charset="0"/>
              <a:buChar char="•"/>
            </a:pPr>
            <a:r>
              <a:rPr lang="en-US" sz="1600" dirty="0">
                <a:solidFill>
                  <a:schemeClr val="tx1"/>
                </a:solidFill>
              </a:rPr>
              <a:t>06may: WS1 on 06may, adopted an outline for final WS1 report.  Some controversy but did get to outline of record. </a:t>
            </a: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r>
              <a:rPr lang="en-US" sz="1800" dirty="0">
                <a:solidFill>
                  <a:schemeClr val="tx1"/>
                </a:solidFill>
                <a:effectLst/>
                <a:latin typeface="Times New Roman" panose="02020603050405020304" pitchFamily="18" charset="0"/>
                <a:ea typeface="Times New Roman" panose="02020603050405020304" pitchFamily="18" charset="0"/>
              </a:rPr>
              <a:t>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Nothing new, probably not till the next ad hoc call.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NPRM for Wireless Mics</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hlinkClick r:id="rId3"/>
              </a:rPr>
              <a:t>https://www.fcc.gov/document/fcc-looks-open-door-new-wireless-microphone-technologies-0</a:t>
            </a:r>
            <a:r>
              <a:rPr lang="en-US" sz="14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cs typeface="Times New Roman" panose="02020603050405020304" pitchFamily="18" charset="0"/>
              </a:rPr>
              <a:t>Or  </a:t>
            </a:r>
            <a:r>
              <a:rPr lang="en-US" sz="1400"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sz="1400" dirty="0">
                <a:ea typeface="Calibri" panose="020F0502020204030204" pitchFamily="34" charset="0"/>
                <a:cs typeface="Times New Roman" panose="02020603050405020304" pitchFamily="18" charset="0"/>
              </a:rPr>
              <a:t>   </a:t>
            </a:r>
            <a:r>
              <a:rPr lang="en-US" dirty="0">
                <a:ea typeface="Calibri" panose="020F0502020204030204" pitchFamily="34" charset="0"/>
                <a:cs typeface="Times New Roman" panose="02020603050405020304" pitchFamily="18" charset="0"/>
              </a:rPr>
              <a:t>(40 seek comments)</a:t>
            </a:r>
          </a:p>
          <a:p>
            <a:pPr marL="2628900" lvl="6">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does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2171700" lvl="5">
              <a:spcBef>
                <a:spcPts val="0"/>
              </a:spcBef>
              <a:spcAft>
                <a:spcPts val="0"/>
              </a:spcAft>
              <a:buFont typeface="Arial" panose="020B0604020202020204" pitchFamily="34" charset="0"/>
              <a:buChar char="•"/>
            </a:pPr>
            <a:endParaRPr lang="en-US" sz="14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r>
              <a:rPr lang="en-US" b="0" i="0" dirty="0">
                <a:solidFill>
                  <a:schemeClr val="tx1"/>
                </a:solidFill>
                <a:effectLst/>
              </a:rPr>
              <a:t>Any interest?  </a:t>
            </a:r>
            <a:r>
              <a:rPr lang="en-US" b="1" i="0" dirty="0">
                <a:solidFill>
                  <a:schemeClr val="tx1"/>
                </a:solidFill>
                <a:effectLst/>
              </a:rPr>
              <a:t>Will move to monitor.</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FNPRM 5.9 GHz (ITS) FNPRM </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1125200" cy="5512522"/>
          </a:xfrm>
        </p:spPr>
        <p:txBody>
          <a:bodyPr/>
          <a:lstStyle/>
          <a:p>
            <a:pPr marL="114300" lvl="1" indent="0">
              <a:spcBef>
                <a:spcPts val="0"/>
              </a:spcBef>
              <a:spcAft>
                <a:spcPts val="0"/>
              </a:spcAft>
            </a:pPr>
            <a:endParaRPr lang="en-US" sz="1800" b="1" dirty="0">
              <a:solidFill>
                <a:srgbClr val="191919"/>
              </a:solidFill>
              <a:latin typeface="Calibri" panose="020F0502020204030204" pitchFamily="34" charset="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Proposed 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2021-08801</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23323, </a:t>
            </a: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23323-23340 </a:t>
            </a:r>
            <a:r>
              <a:rPr lang="en-US" sz="1800" i="1" dirty="0">
                <a:solidFill>
                  <a:srgbClr val="000000"/>
                </a:solidFill>
                <a:effectLst/>
                <a:ea typeface="Calibri" panose="020F0502020204030204" pitchFamily="34" charset="0"/>
                <a:cs typeface="Times New Roman" panose="02020603050405020304" pitchFamily="18" charset="0"/>
              </a:rPr>
              <a:t>(18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Abstract: In this document, the Commission addresses issues remaining to finalize the restructuring of the 5.9 GHz band. Specifically, the Commission addresses: The transition of ITS operations in the 5.895- 5.925 GHz band from Dedicated Short Range Communications (DSRC) based technology to Cellular Vehicle-to-Everything (C-V2X) based technology; the  codification of C-V2X technical parameters in the Commission's rules; other transition considerations; and the transmitter power and emissions limits, and... </a:t>
            </a: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53 seek comments, see:   </a:t>
            </a:r>
            <a:r>
              <a:rPr lang="en-US" sz="1600" b="0" dirty="0">
                <a:solidFill>
                  <a:schemeClr val="tx1"/>
                </a:solidFill>
                <a:ea typeface="Times New Roman" panose="02020603050405020304" pitchFamily="18" charset="0"/>
                <a:hlinkClick r:id="rId6"/>
              </a:rPr>
              <a:t>https://mentor.ieee.org/802.18/dcn/21/18-21-0055-00-0000-fcc-fnprm-may2021-revisiting-use-of-the-5-850-5-925-ghz-band.docx</a:t>
            </a:r>
            <a:r>
              <a:rPr lang="en-US" sz="1600" b="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This would include UNII-4 band for outdoor use. </a:t>
            </a:r>
            <a:endParaRPr lang="en-US" sz="1800" b="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dirty="0">
                <a:solidFill>
                  <a:srgbClr val="333333"/>
                </a:solidFill>
                <a:effectLst/>
                <a:ea typeface="Calibri" panose="020F0502020204030204" pitchFamily="34" charset="0"/>
                <a:cs typeface="Times New Roman" panose="02020603050405020304" pitchFamily="18" charset="0"/>
              </a:rPr>
              <a:t>Comments must be filed on or before June 2, 2021 and reply comments on or before June 17, 2021. </a:t>
            </a:r>
            <a:endParaRPr lang="en-US" sz="180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We would need to approve any comments today, 13May, but could maybe squeeze in if approved 20May. </a:t>
            </a:r>
          </a:p>
          <a:p>
            <a:pPr marL="400050" lvl="1">
              <a:spcBef>
                <a:spcPts val="0"/>
              </a:spcBef>
              <a:spcAft>
                <a:spcPts val="0"/>
              </a:spcAft>
              <a:buFont typeface="Arial" panose="020B0604020202020204" pitchFamily="34" charset="0"/>
              <a:buChar char="•"/>
            </a:pPr>
            <a:endParaRPr lang="en-US" sz="1800" dirty="0">
              <a:solidFill>
                <a:srgbClr val="00B0F0"/>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All – provide some initial text if we want to provide comments on the FCC FNPRM on 5.9 GHz.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There are concerns on different interference in the band, depending on point of view, e.g. unlicensed .vs. ITS.</a:t>
            </a:r>
          </a:p>
          <a:p>
            <a:pPr marL="400050" lvl="1">
              <a:spcBef>
                <a:spcPts val="0"/>
              </a:spcBef>
              <a:spcAft>
                <a:spcPts val="0"/>
              </a:spcAft>
              <a:buFont typeface="Arial" panose="020B0604020202020204" pitchFamily="34" charset="0"/>
              <a:buChar char="•"/>
            </a:pPr>
            <a:endParaRPr lang="en-US" sz="1800" b="0" i="0" dirty="0">
              <a:solidFill>
                <a:schemeClr val="tx1"/>
              </a:solidFill>
              <a:effectLst/>
            </a:endParaRPr>
          </a:p>
          <a:p>
            <a:pPr marL="400050" lvl="1">
              <a:spcBef>
                <a:spcPts val="0"/>
              </a:spcBef>
              <a:spcAft>
                <a:spcPts val="0"/>
              </a:spcAft>
              <a:buFont typeface="Arial" panose="020B0604020202020204" pitchFamily="34" charset="0"/>
              <a:buChar char="•"/>
            </a:pPr>
            <a:r>
              <a:rPr lang="en-US" sz="1800" b="0" i="0" dirty="0">
                <a:solidFill>
                  <a:schemeClr val="tx1"/>
                </a:solidFill>
                <a:effectLst/>
              </a:rPr>
              <a:t>Any interest?  </a:t>
            </a:r>
            <a:r>
              <a:rPr lang="en-US" sz="1800" b="1" i="0" dirty="0">
                <a:solidFill>
                  <a:schemeClr val="tx1"/>
                </a:solidFill>
                <a:effectLst/>
              </a:rPr>
              <a:t>Will move to monitor.</a:t>
            </a:r>
          </a:p>
          <a:p>
            <a:pPr marL="400050" lvl="1">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3000779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0475384" cy="5477022"/>
          </a:xfrm>
        </p:spPr>
        <p:txBody>
          <a:bodyPr/>
          <a:lstStyle/>
          <a:p>
            <a:pPr algn="l">
              <a:buFont typeface="Arial" panose="020B0604020202020204" pitchFamily="34" charset="0"/>
              <a:buChar char="•"/>
            </a:pPr>
            <a:r>
              <a:rPr lang="en-US" sz="2000" dirty="0">
                <a:solidFill>
                  <a:schemeClr val="tx1"/>
                </a:solidFill>
                <a:ea typeface="Times New Roman" panose="02020603050405020304" pitchFamily="18" charset="0"/>
              </a:rPr>
              <a:t>From 802.11 and 802.15 WNGs great proposal on how to be proactive on spectrum planning. A few things from the </a:t>
            </a:r>
            <a:r>
              <a:rPr lang="en-US" sz="2000" dirty="0" err="1">
                <a:solidFill>
                  <a:schemeClr val="tx1"/>
                </a:solidFill>
                <a:ea typeface="Times New Roman" panose="02020603050405020304" pitchFamily="18" charset="0"/>
              </a:rPr>
              <a:t>Prezo</a:t>
            </a:r>
            <a:r>
              <a:rPr lang="en-US" sz="2000" dirty="0">
                <a:solidFill>
                  <a:schemeClr val="tx1"/>
                </a:solidFill>
                <a:ea typeface="Times New Roman" panose="02020603050405020304" pitchFamily="18" charset="0"/>
              </a:rPr>
              <a:t>: </a:t>
            </a:r>
          </a:p>
          <a:p>
            <a:pPr algn="l">
              <a:buFont typeface="Arial" panose="020B0604020202020204" pitchFamily="34" charset="0"/>
              <a:buChar char="•"/>
            </a:pPr>
            <a:r>
              <a:rPr lang="en-GB" altLang="en-US" sz="2000" dirty="0"/>
              <a:t>Meeting spectrum needs is a complex and an excruciatingly time-consuming process. This presentation explores how IEEE 802 could better manage the process by being proactive.</a:t>
            </a:r>
          </a:p>
          <a:p>
            <a:pPr lvl="1">
              <a:buFont typeface="Arial" panose="020B0604020202020204" pitchFamily="34" charset="0"/>
              <a:buChar char="•"/>
            </a:pPr>
            <a:r>
              <a:rPr lang="en-US" sz="1800" dirty="0"/>
              <a:t>Survey existing spectrum bands </a:t>
            </a:r>
            <a:endParaRPr lang="en-GB" sz="1800" dirty="0"/>
          </a:p>
          <a:p>
            <a:pPr lvl="1">
              <a:buFont typeface="Arial" panose="020B0604020202020204" pitchFamily="34" charset="0"/>
              <a:buChar char="•"/>
            </a:pPr>
            <a:r>
              <a:rPr lang="en-US" sz="1800" dirty="0"/>
              <a:t>Set up a task force</a:t>
            </a:r>
          </a:p>
          <a:p>
            <a:pPr lvl="1">
              <a:buFont typeface="Arial" panose="020B0604020202020204" pitchFamily="34" charset="0"/>
              <a:buChar char="•"/>
            </a:pPr>
            <a:r>
              <a:rPr lang="en-US" sz="1800" dirty="0"/>
              <a:t>Build a coalition of industry leaders </a:t>
            </a:r>
          </a:p>
          <a:p>
            <a:pPr algn="l">
              <a:buFont typeface="Arial" panose="020B0604020202020204" pitchFamily="34" charset="0"/>
              <a:buChar char="•"/>
            </a:pPr>
            <a:r>
              <a:rPr lang="en-US" sz="2000" dirty="0">
                <a:solidFill>
                  <a:schemeClr val="tx1"/>
                </a:solidFill>
                <a:ea typeface="Times New Roman" panose="02020603050405020304" pitchFamily="18" charset="0"/>
                <a:hlinkClick r:id="rId3"/>
              </a:rPr>
              <a:t>https://mentor.ieee.org/802.11/dcn/21/11-21-0665-00-0wng-proactive-spectrum-planning.pptx</a:t>
            </a:r>
            <a:endParaRPr lang="en-US" sz="2000" dirty="0">
              <a:solidFill>
                <a:schemeClr val="tx1"/>
              </a:solidFill>
              <a:ea typeface="Times New Roman" panose="02020603050405020304" pitchFamily="18" charset="0"/>
            </a:endParaRPr>
          </a:p>
          <a:p>
            <a:pPr algn="l">
              <a:buFont typeface="Arial" panose="020B0604020202020204" pitchFamily="34" charset="0"/>
              <a:buChar char="•"/>
            </a:pPr>
            <a:r>
              <a:rPr lang="en-US" sz="2000" dirty="0">
                <a:solidFill>
                  <a:schemeClr val="tx1"/>
                </a:solidFill>
                <a:ea typeface="Times New Roman" panose="02020603050405020304" pitchFamily="18" charset="0"/>
              </a:rPr>
              <a:t>Any input from others that were in the .11 or .15 WNGs?  </a:t>
            </a:r>
          </a:p>
          <a:p>
            <a:pPr lvl="1">
              <a:buFont typeface="Arial" panose="020B0604020202020204" pitchFamily="34" charset="0"/>
              <a:buChar char="•"/>
            </a:pPr>
            <a:r>
              <a:rPr lang="en-US" sz="1600" dirty="0">
                <a:solidFill>
                  <a:schemeClr val="tx1"/>
                </a:solidFill>
                <a:ea typeface="Times New Roman" panose="02020603050405020304" pitchFamily="18" charset="0"/>
              </a:rPr>
              <a:t>There was a lot of interest from both WGs.  Will update 802.19 in July.  </a:t>
            </a:r>
          </a:p>
          <a:p>
            <a:pPr lvl="1">
              <a:buFont typeface="Arial" panose="020B0604020202020204" pitchFamily="34" charset="0"/>
              <a:buChar char="•"/>
            </a:pPr>
            <a:r>
              <a:rPr lang="en-US" sz="1600" dirty="0">
                <a:solidFill>
                  <a:schemeClr val="tx1"/>
                </a:solidFill>
                <a:ea typeface="Times New Roman" panose="02020603050405020304" pitchFamily="18" charset="0"/>
              </a:rPr>
              <a:t>There will be updates to the proposal and presentation moving forward, e.g. for July plenary. </a:t>
            </a:r>
          </a:p>
          <a:p>
            <a:pPr lvl="1">
              <a:buFont typeface="Arial" panose="020B0604020202020204" pitchFamily="34" charset="0"/>
              <a:buChar char="•"/>
            </a:pPr>
            <a:r>
              <a:rPr lang="en-US" sz="1600" dirty="0">
                <a:solidFill>
                  <a:srgbClr val="00B0F0"/>
                </a:solidFill>
                <a:ea typeface="Times New Roman" panose="02020603050405020304" pitchFamily="18" charset="0"/>
              </a:rPr>
              <a:t>Will schedule for a summary next week, then can spend a little more time on it here. </a:t>
            </a:r>
            <a:endParaRPr lang="en-US" dirty="0">
              <a:solidFill>
                <a:srgbClr val="00B0F0"/>
              </a:solidFill>
              <a:ea typeface="Times New Roman" panose="02020603050405020304" pitchFamily="18" charset="0"/>
            </a:endParaRPr>
          </a:p>
          <a:p>
            <a:pPr marL="0" indent="0" algn="l"/>
            <a:r>
              <a:rPr lang="en-US" sz="2000" dirty="0">
                <a:solidFill>
                  <a:schemeClr val="tx1"/>
                </a:solidFill>
                <a:ea typeface="Times New Roman" panose="02020603050405020304" pitchFamily="18" charset="0"/>
              </a:rPr>
              <a:t>  </a:t>
            </a:r>
          </a:p>
          <a:p>
            <a:pPr marL="0" indent="0" algn="l"/>
            <a:endParaRPr lang="en-US" sz="2000" dirty="0">
              <a:solidFill>
                <a:schemeClr val="tx1"/>
              </a:solidFill>
              <a:ea typeface="Times New Roman" panose="02020603050405020304" pitchFamily="18" charset="0"/>
            </a:endParaRPr>
          </a:p>
          <a:p>
            <a:pPr algn="l">
              <a:buFont typeface="Arial" panose="020B0604020202020204" pitchFamily="34" charset="0"/>
              <a:buChar char="•"/>
            </a:pPr>
            <a:endParaRPr lang="en-US" sz="2000" dirty="0">
              <a:solidFill>
                <a:schemeClr val="tx1"/>
              </a:solidFill>
              <a:ea typeface="Times New Roman" panose="02020603050405020304" pitchFamily="18" charset="0"/>
            </a:endParaRPr>
          </a:p>
          <a:p>
            <a:pPr marL="0" indent="0"/>
            <a:endParaRPr lang="en-US" sz="1600" dirty="0">
              <a:solidFill>
                <a:schemeClr val="tx1"/>
              </a:solidFill>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sz="1600" dirty="0">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14C61CF1-F41B-4ADA-8517-F273ADF0F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400097"/>
            <a:ext cx="5453767" cy="30753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Chair, send to 18 about Proactive Spectrum Planning </a:t>
            </a:r>
            <a:r>
              <a:rPr lang="en-US" sz="1800" b="0" dirty="0" err="1">
                <a:solidFill>
                  <a:srgbClr val="00B0F0"/>
                </a:solidFill>
                <a:ea typeface="Times New Roman" panose="02020603050405020304" pitchFamily="18" charset="0"/>
              </a:rPr>
              <a:t>prezo</a:t>
            </a:r>
            <a:r>
              <a:rPr lang="en-US" sz="1800" b="0" dirty="0">
                <a:solidFill>
                  <a:srgbClr val="00B0F0"/>
                </a:solidFill>
                <a:ea typeface="Times New Roman" panose="02020603050405020304" pitchFamily="18" charset="0"/>
              </a:rPr>
              <a:t> next week. </a:t>
            </a:r>
          </a:p>
          <a:p>
            <a:pPr marL="285750" indent="-285750">
              <a:buClr>
                <a:srgbClr val="00B0F0"/>
              </a:buClr>
              <a:buFont typeface="Wingdings" panose="05000000000000000000" pitchFamily="2" charset="2"/>
              <a:buChar char="q"/>
            </a:pPr>
            <a:endParaRPr lang="en-US" sz="1600" b="0" dirty="0">
              <a:solidFill>
                <a:srgbClr val="00B0F0"/>
              </a:solidFill>
            </a:endParaRPr>
          </a:p>
          <a:p>
            <a:pPr marL="285750" indent="-285750">
              <a:buClr>
                <a:srgbClr val="00B0F0"/>
              </a:buClr>
              <a:buFont typeface="Wingdings" panose="05000000000000000000" pitchFamily="2" charset="2"/>
              <a:buChar char="q"/>
            </a:pPr>
            <a:r>
              <a:rPr lang="en-US" sz="14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a:buFont typeface="Arial" panose="020B0604020202020204" pitchFamily="34" charset="0"/>
              <a:buChar char="•"/>
            </a:pPr>
            <a:r>
              <a:rPr lang="en-US" altLang="en-US" sz="2000" dirty="0"/>
              <a:t>AOB before recess to next Thursday, 20May21?			                  </a:t>
            </a:r>
            <a:r>
              <a:rPr lang="en-US" sz="2000" b="0" i="1" dirty="0">
                <a:solidFill>
                  <a:srgbClr val="202122"/>
                </a:solidFill>
                <a:effectLst/>
                <a:latin typeface="Arial" panose="020B0604020202020204" pitchFamily="34" charset="0"/>
              </a:rPr>
              <a:t>Perseverance</a:t>
            </a:r>
            <a:r>
              <a:rPr lang="en-US" sz="2000" b="0" i="0" dirty="0">
                <a:solidFill>
                  <a:srgbClr val="202122"/>
                </a:solidFill>
                <a:effectLst/>
                <a:latin typeface="Arial" panose="020B0604020202020204" pitchFamily="34" charset="0"/>
              </a:rPr>
              <a:t> rover:</a:t>
            </a:r>
            <a:endParaRPr lang="en-US" altLang="en-US" sz="2000" dirty="0"/>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NPRM - T-Mobile asking for 12.2GHz.  Add to next week. </a:t>
            </a:r>
          </a:p>
          <a:p>
            <a:pPr marL="800100" lvl="2">
              <a:spcBef>
                <a:spcPts val="0"/>
              </a:spcBef>
              <a:spcAft>
                <a:spcPts val="0"/>
              </a:spcAft>
              <a:buFont typeface="Arial" panose="020B0604020202020204" pitchFamily="34" charset="0"/>
              <a:buChar char="•"/>
            </a:pPr>
            <a:r>
              <a:rPr lang="en-US" sz="1600" b="0" dirty="0">
                <a:solidFill>
                  <a:schemeClr val="tx1"/>
                </a:solidFill>
                <a:latin typeface="Times New Roman" panose="02020603050405020304" pitchFamily="18" charset="0"/>
              </a:rPr>
              <a:t>Flexible use = Private spectrum (w/o an auction)</a:t>
            </a:r>
          </a:p>
          <a:p>
            <a:pPr marL="400050" lvl="1">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rPr>
              <a:t>PN – 6 GHz C to C should look again, new ex </a:t>
            </a:r>
            <a:r>
              <a:rPr lang="en-US" sz="1800" b="0" dirty="0" err="1">
                <a:solidFill>
                  <a:schemeClr val="tx1"/>
                </a:solidFill>
                <a:latin typeface="Times New Roman" panose="02020603050405020304" pitchFamily="18" charset="0"/>
              </a:rPr>
              <a:t>partes</a:t>
            </a:r>
            <a:endParaRPr lang="en-US" sz="1800" dirty="0">
              <a:solidFill>
                <a:schemeClr val="tx1"/>
              </a:solidFill>
              <a:latin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solidFill>
                  <a:schemeClr val="tx1"/>
                </a:solidFill>
                <a:latin typeface="Times New Roman" panose="02020603050405020304" pitchFamily="18" charset="0"/>
              </a:rPr>
              <a:t>Theses are in FCC 18.295</a:t>
            </a:r>
          </a:p>
          <a:p>
            <a:pPr marL="800100" lvl="2">
              <a:spcBef>
                <a:spcPts val="0"/>
              </a:spcBef>
              <a:spcAft>
                <a:spcPts val="0"/>
              </a:spcAft>
              <a:buFont typeface="Arial" panose="020B0604020202020204" pitchFamily="34" charset="0"/>
              <a:buChar char="•"/>
            </a:pPr>
            <a:r>
              <a:rPr lang="en-US" sz="1600" b="0" dirty="0">
                <a:solidFill>
                  <a:schemeClr val="tx1"/>
                </a:solidFill>
              </a:rPr>
              <a:t>This is on Mentor:  </a:t>
            </a:r>
            <a:r>
              <a:rPr lang="en-US" sz="1600" b="0" dirty="0">
                <a:solidFill>
                  <a:srgbClr val="333333"/>
                </a:solidFill>
                <a:ea typeface="Calibri" panose="020F0502020204030204" pitchFamily="34" charset="0"/>
                <a:cs typeface="Calibri" panose="020F0502020204030204" pitchFamily="34" charset="0"/>
                <a:hlinkClick r:id="rId3"/>
              </a:rPr>
              <a:t>18-21-0004-00</a:t>
            </a:r>
            <a:endParaRPr lang="en-US" sz="1600" b="0" dirty="0">
              <a:solidFill>
                <a:schemeClr val="tx1"/>
              </a:solidFill>
            </a:endParaRPr>
          </a:p>
          <a:p>
            <a:pPr marL="400050" lvl="1">
              <a:spcBef>
                <a:spcPts val="0"/>
              </a:spcBef>
              <a:spcAft>
                <a:spcPts val="0"/>
              </a:spcAft>
              <a:buFont typeface="Arial" panose="020B0604020202020204" pitchFamily="34" charset="0"/>
              <a:buChar char="•"/>
            </a:pPr>
            <a:r>
              <a:rPr lang="en-US" sz="1800" b="0" dirty="0">
                <a:solidFill>
                  <a:schemeClr val="tx1"/>
                </a:solidFill>
              </a:rPr>
              <a:t>Will ask all to confirm affiliations in IMAT in July.</a:t>
            </a:r>
          </a:p>
          <a:p>
            <a:pPr marL="800100" lvl="2">
              <a:spcBef>
                <a:spcPts val="0"/>
              </a:spcBef>
              <a:spcAft>
                <a:spcPts val="0"/>
              </a:spcAft>
              <a:buFont typeface="Arial" panose="020B0604020202020204" pitchFamily="34" charset="0"/>
              <a:buChar char="•"/>
            </a:pPr>
            <a:r>
              <a:rPr lang="en-US" sz="1600" dirty="0">
                <a:solidFill>
                  <a:schemeClr val="tx1"/>
                </a:solidFill>
              </a:rPr>
              <a:t>Note&lt; my Project employer does not go to IMAT. </a:t>
            </a:r>
            <a:endParaRPr lang="en-US" sz="1600" b="0" dirty="0">
              <a:solidFill>
                <a:schemeClr val="tx1"/>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to log attendance i</a:t>
            </a:r>
            <a:r>
              <a:rPr lang="en-US" sz="1800" dirty="0">
                <a:solidFill>
                  <a:schemeClr val="tx1"/>
                </a:solidFill>
              </a:rPr>
              <a:t>n IMAT</a:t>
            </a:r>
            <a:r>
              <a:rPr lang="en-US" sz="1800" b="0" dirty="0">
                <a:solidFill>
                  <a:schemeClr val="tx1"/>
                </a:solidFill>
              </a:rPr>
              <a:t> </a:t>
            </a:r>
          </a:p>
          <a:p>
            <a:pPr>
              <a:buFont typeface="Arial" panose="020B0604020202020204" pitchFamily="34" charset="0"/>
              <a:buChar char="•"/>
            </a:pPr>
            <a:r>
              <a:rPr lang="en-US" sz="1800" b="0" dirty="0">
                <a:solidFill>
                  <a:schemeClr val="tx1"/>
                </a:solidFill>
              </a:rPr>
              <a:t>Attendance on-line today:  _24__  and voters on-line:  _17__ </a:t>
            </a:r>
          </a:p>
          <a:p>
            <a:pPr>
              <a:buFont typeface="Arial" panose="020B0604020202020204" pitchFamily="34" charset="0"/>
              <a:buChar char="•"/>
            </a:pPr>
            <a:r>
              <a:rPr lang="en-US" altLang="en-US" sz="1800" dirty="0">
                <a:solidFill>
                  <a:schemeClr val="tx1"/>
                </a:solidFill>
              </a:rPr>
              <a:t>Recessed at 15:52 until next </a:t>
            </a:r>
          </a:p>
          <a:p>
            <a:pPr>
              <a:buFont typeface="Arial" panose="020B0604020202020204" pitchFamily="34" charset="0"/>
              <a:buChar char="•"/>
            </a:pPr>
            <a:r>
              <a:rPr lang="en-US" altLang="en-US" sz="1800" dirty="0">
                <a:solidFill>
                  <a:schemeClr val="tx1"/>
                </a:solidFill>
              </a:rPr>
              <a:t>Thursday 20May21,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11" name="Object 10">
                        <a:extLst>
                          <a:ext uri="{FF2B5EF4-FFF2-40B4-BE49-F238E27FC236}">
                            <a16:creationId xmlns:a16="http://schemas.microsoft.com/office/drawing/2014/main" id="{EFED75A4-618A-4F94-BA33-B373D0EDF6C1}"/>
                          </a:ext>
                        </a:extLst>
                      </p:cNvPr>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(20May21) </a:t>
            </a:r>
            <a:r>
              <a:rPr lang="en-US" altLang="en-US" sz="2400" dirty="0"/>
              <a:t>Agenda</a:t>
            </a:r>
            <a:endParaRPr lang="en-US" sz="2400" dirty="0"/>
          </a:p>
        </p:txBody>
      </p:sp>
      <p:sp>
        <p:nvSpPr>
          <p:cNvPr id="3" name="Content Placeholder 2"/>
          <p:cNvSpPr>
            <a:spLocks noGrp="1"/>
          </p:cNvSpPr>
          <p:nvPr>
            <p:ph idx="1"/>
          </p:nvPr>
        </p:nvSpPr>
        <p:spPr>
          <a:xfrm>
            <a:off x="914400" y="1066800"/>
            <a:ext cx="10475384"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(13May21)</a:t>
            </a:r>
          </a:p>
          <a:p>
            <a:pPr lvl="1">
              <a:spcBef>
                <a:spcPts val="0"/>
              </a:spcBef>
              <a:buFont typeface="Arial" panose="020B0604020202020204" pitchFamily="34" charset="0"/>
              <a:buChar char="•"/>
            </a:pPr>
            <a:r>
              <a:rPr lang="en-US" altLang="en-US" sz="1800" b="1" u="sng" dirty="0">
                <a:solidFill>
                  <a:schemeClr val="tx1"/>
                </a:solidFill>
              </a:rPr>
              <a:t>Attendance is on IMAT  (VC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dirty="0"/>
              <a:t>Remember to state your name, affiliation, employer and/or clients first time you speak.</a:t>
            </a: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a:t>
            </a:r>
            <a:r>
              <a:rPr lang="en-US" altLang="en-US" sz="1600" dirty="0">
                <a:solidFill>
                  <a:schemeClr val="bg1">
                    <a:lumMod val="75000"/>
                  </a:schemeClr>
                </a:solidFill>
              </a:rPr>
              <a:t>Peter E. </a:t>
            </a:r>
          </a:p>
          <a:p>
            <a:pPr lvl="1">
              <a:spcBef>
                <a:spcPts val="0"/>
              </a:spcBef>
              <a:buFont typeface="Arial" panose="020B0604020202020204" pitchFamily="34" charset="0"/>
              <a:buChar char="•"/>
            </a:pPr>
            <a:r>
              <a:rPr lang="en-US" altLang="en-US" sz="16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kern="0" dirty="0">
                <a:solidFill>
                  <a:schemeClr val="tx1"/>
                </a:solidFill>
              </a:rPr>
              <a:t>Proactive Spectrum Planning Presentation (20-30mins)</a:t>
            </a:r>
            <a:endParaRPr lang="en-US" altLang="en-US" sz="1600" b="0" kern="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400" dirty="0">
                <a:solidFill>
                  <a:schemeClr val="bg1">
                    <a:lumMod val="50000"/>
                  </a:schemeClr>
                </a:solidFill>
              </a:rPr>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 input external influence (restructuring)</a:t>
            </a: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7010400" y="2590324"/>
            <a:ext cx="4876800" cy="3200876"/>
          </a:xfrm>
          <a:prstGeom prst="rect">
            <a:avLst/>
          </a:prstGeom>
          <a:noFill/>
        </p:spPr>
        <p:txBody>
          <a:bodyPr wrap="square" rtlCol="0">
            <a:spAutoFit/>
          </a:bodyPr>
          <a:lstStyle/>
          <a:p>
            <a:pPr marL="342900" indent="-342900">
              <a:buFont typeface="Arial" panose="020B0604020202020204" pitchFamily="34" charset="0"/>
              <a:buChar char="•"/>
            </a:pPr>
            <a:r>
              <a:rPr lang="en-US" altLang="en-US" sz="1400" dirty="0">
                <a:solidFill>
                  <a:schemeClr val="tx1"/>
                </a:solidFill>
              </a:rPr>
              <a:t>General Discussion Items</a:t>
            </a:r>
          </a:p>
          <a:p>
            <a:pPr marL="400050" lvl="1">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Calibri" panose="020F0502020204030204" pitchFamily="34" charset="0"/>
              </a:rPr>
              <a:t>FCC NPRM - T-Mobile asking for 12.2GHz</a:t>
            </a:r>
          </a:p>
          <a:p>
            <a:pPr marL="400050" lvl="1">
              <a:spcBef>
                <a:spcPts val="0"/>
              </a:spcBef>
              <a:spcAft>
                <a:spcPts val="0"/>
              </a:spcAft>
              <a:buFont typeface="Arial" panose="020B0604020202020204" pitchFamily="34" charset="0"/>
              <a:buChar char="•"/>
            </a:pPr>
            <a:r>
              <a:rPr lang="en-US" sz="1400" b="0" dirty="0">
                <a:solidFill>
                  <a:schemeClr val="tx1"/>
                </a:solidFill>
                <a:latin typeface="Times New Roman" panose="02020603050405020304" pitchFamily="18" charset="0"/>
              </a:rPr>
              <a:t>FCC PN – 6 GHz C to C should look again</a:t>
            </a:r>
            <a:endParaRPr lang="en-US" altLang="en-US" sz="1400"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75000"/>
                  </a:schemeClr>
                </a:solidFill>
              </a:rPr>
              <a:t>None heard</a:t>
            </a:r>
          </a:p>
          <a:p>
            <a:endParaRPr lang="en-US" altLang="en-US" sz="2000" b="1" dirty="0">
              <a:solidFill>
                <a:schemeClr val="bg1">
                  <a:lumMod val="75000"/>
                </a:schemeClr>
              </a:solidFill>
            </a:endParaRPr>
          </a:p>
          <a:p>
            <a:r>
              <a:rPr lang="en-US" altLang="en-US" sz="2000" b="1" dirty="0">
                <a:solidFill>
                  <a:schemeClr val="bg1">
                    <a:lumMod val="75000"/>
                  </a:schemeClr>
                </a:solidFill>
              </a:rPr>
              <a:t>Results:  </a:t>
            </a:r>
            <a:r>
              <a:rPr lang="en-US" altLang="en-US" sz="20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Proactive Spectrum Planning</a:t>
            </a:r>
            <a:endParaRPr lang="en-US" sz="2400" dirty="0"/>
          </a:p>
        </p:txBody>
      </p:sp>
      <p:sp>
        <p:nvSpPr>
          <p:cNvPr id="3" name="Content Placeholder 2"/>
          <p:cNvSpPr>
            <a:spLocks noGrp="1"/>
          </p:cNvSpPr>
          <p:nvPr>
            <p:ph idx="1"/>
          </p:nvPr>
        </p:nvSpPr>
        <p:spPr>
          <a:xfrm>
            <a:off x="914400" y="1030458"/>
            <a:ext cx="10475384" cy="5477022"/>
          </a:xfrm>
        </p:spPr>
        <p:txBody>
          <a:bodyPr/>
          <a:lstStyle/>
          <a:p>
            <a:pPr algn="l">
              <a:buFont typeface="Arial" panose="020B0604020202020204" pitchFamily="34" charset="0"/>
              <a:buChar char="•"/>
            </a:pPr>
            <a:r>
              <a:rPr lang="en-US" sz="2000" dirty="0">
                <a:solidFill>
                  <a:schemeClr val="tx1"/>
                </a:solidFill>
                <a:ea typeface="Times New Roman" panose="02020603050405020304" pitchFamily="18" charset="0"/>
              </a:rPr>
              <a:t>From 802.11 and 802.15 WNGs great proposal on how to be proactive on spectrum planning. A few things from the </a:t>
            </a:r>
            <a:r>
              <a:rPr lang="en-US" sz="2000" dirty="0" err="1">
                <a:solidFill>
                  <a:schemeClr val="tx1"/>
                </a:solidFill>
                <a:ea typeface="Times New Roman" panose="02020603050405020304" pitchFamily="18" charset="0"/>
              </a:rPr>
              <a:t>Prezo</a:t>
            </a:r>
            <a:r>
              <a:rPr lang="en-US" sz="2000" dirty="0">
                <a:solidFill>
                  <a:schemeClr val="tx1"/>
                </a:solidFill>
                <a:ea typeface="Times New Roman" panose="02020603050405020304" pitchFamily="18" charset="0"/>
              </a:rPr>
              <a:t>: </a:t>
            </a:r>
          </a:p>
          <a:p>
            <a:pPr algn="l">
              <a:buFont typeface="Arial" panose="020B0604020202020204" pitchFamily="34" charset="0"/>
              <a:buChar char="•"/>
            </a:pPr>
            <a:r>
              <a:rPr lang="en-GB" altLang="en-US" sz="2000" dirty="0"/>
              <a:t>Meeting spectrum needs is a complex and an excruciatingly time-consuming process. This presentation explores how IEEE 802 could better manage the process by being proactive.</a:t>
            </a:r>
          </a:p>
          <a:p>
            <a:pPr lvl="1">
              <a:buFont typeface="Arial" panose="020B0604020202020204" pitchFamily="34" charset="0"/>
              <a:buChar char="•"/>
            </a:pPr>
            <a:r>
              <a:rPr lang="en-US" sz="1800" dirty="0"/>
              <a:t>Survey existing spectrum bands </a:t>
            </a:r>
            <a:endParaRPr lang="en-GB" sz="1800" dirty="0"/>
          </a:p>
          <a:p>
            <a:pPr lvl="1">
              <a:buFont typeface="Arial" panose="020B0604020202020204" pitchFamily="34" charset="0"/>
              <a:buChar char="•"/>
            </a:pPr>
            <a:r>
              <a:rPr lang="en-US" sz="1800" dirty="0"/>
              <a:t>Set up a task force</a:t>
            </a:r>
          </a:p>
          <a:p>
            <a:pPr lvl="1">
              <a:buFont typeface="Arial" panose="020B0604020202020204" pitchFamily="34" charset="0"/>
              <a:buChar char="•"/>
            </a:pPr>
            <a:r>
              <a:rPr lang="en-US" sz="1800" dirty="0"/>
              <a:t>Build a coalition of industry leaders </a:t>
            </a:r>
          </a:p>
          <a:p>
            <a:pPr>
              <a:buFont typeface="Arial" panose="020B0604020202020204" pitchFamily="34" charset="0"/>
              <a:buChar char="•"/>
            </a:pPr>
            <a:r>
              <a:rPr lang="en-US" sz="2200" dirty="0"/>
              <a:t>The Presentation:   </a:t>
            </a:r>
            <a:r>
              <a:rPr lang="en-US" sz="2000" dirty="0">
                <a:solidFill>
                  <a:schemeClr val="tx1"/>
                </a:solidFill>
                <a:ea typeface="Times New Roman" panose="02020603050405020304" pitchFamily="18" charset="0"/>
                <a:hlinkClick r:id="rId3"/>
              </a:rPr>
              <a:t>https://mentor.ieee.org/802.11/dcn/21/11-21-0665-00-0wng-proactive-spectrum-planning.pptx</a:t>
            </a:r>
            <a:endParaRPr lang="en-US" sz="2000" dirty="0">
              <a:solidFill>
                <a:schemeClr val="tx1"/>
              </a:solidFill>
              <a:ea typeface="Times New Roman" panose="02020603050405020304" pitchFamily="18" charset="0"/>
            </a:endParaRP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marL="0" indent="0" algn="l"/>
            <a:endParaRPr lang="en-US" sz="2000" dirty="0">
              <a:solidFill>
                <a:schemeClr val="tx1"/>
              </a:solidFill>
              <a:ea typeface="Times New Roman" panose="02020603050405020304" pitchFamily="18" charset="0"/>
            </a:endParaRPr>
          </a:p>
          <a:p>
            <a:pPr algn="l">
              <a:buFont typeface="Arial" panose="020B0604020202020204" pitchFamily="34" charset="0"/>
              <a:buChar char="•"/>
            </a:pPr>
            <a:endParaRPr lang="en-US" sz="2000" dirty="0">
              <a:solidFill>
                <a:schemeClr val="tx1"/>
              </a:solidFill>
              <a:ea typeface="Times New Roman" panose="02020603050405020304" pitchFamily="18" charset="0"/>
            </a:endParaRPr>
          </a:p>
          <a:p>
            <a:pPr marL="0" indent="0"/>
            <a:endParaRPr lang="en-US" sz="1600" dirty="0">
              <a:solidFill>
                <a:schemeClr val="tx1"/>
              </a:solidFill>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sz="1600" dirty="0">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9859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bg1">
                    <a:lumMod val="50000"/>
                  </a:schemeClr>
                </a:solidFill>
                <a:ea typeface="Calibri" panose="020F0502020204030204" pitchFamily="34" charset="0"/>
                <a:cs typeface="Times New Roman" panose="02020603050405020304" pitchFamily="18" charset="0"/>
                <a:sym typeface="Wingdings" panose="05000000000000000000" pitchFamily="2" charset="2"/>
              </a:rPr>
              <a:t>nothing shared</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 and • EN 303 687 (6 GHz), and User Access Restrictions (UAR).</a:t>
            </a:r>
            <a:endParaRPr lang="en-US"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p>
          <a:p>
            <a:pPr lvl="1">
              <a:spcBef>
                <a:spcPts val="0"/>
              </a:spcBef>
              <a:buFont typeface="Arial" panose="020B0604020202020204" pitchFamily="34" charset="0"/>
              <a:buChar char="•"/>
            </a:pPr>
            <a:r>
              <a:rPr lang="en-US" sz="1200" dirty="0">
                <a:solidFill>
                  <a:schemeClr val="tx1"/>
                </a:solidFill>
                <a:highlight>
                  <a:srgbClr val="C0C0C0"/>
                </a:highligh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978536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82650"/>
            <a:ext cx="11277600" cy="567055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altLang="en-US" sz="1800" dirty="0">
                <a:solidFill>
                  <a:schemeClr val="tx1"/>
                </a:solidFill>
              </a:rPr>
              <a:t>next call #99, </a:t>
            </a:r>
            <a:r>
              <a:rPr lang="en-US" altLang="en-US" sz="1800" dirty="0">
                <a:solidFill>
                  <a:schemeClr val="tx1"/>
                </a:solidFill>
                <a:highlight>
                  <a:srgbClr val="D5F4FF"/>
                </a:highlight>
              </a:rPr>
              <a:t>24-28May21</a:t>
            </a:r>
            <a:endParaRPr lang="en-US" sz="18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600" dirty="0">
                <a:solidFill>
                  <a:schemeClr val="tx1"/>
                </a:solidFill>
              </a:rPr>
              <a:t> </a:t>
            </a:r>
            <a:r>
              <a:rPr lang="en-US" sz="1800" dirty="0">
                <a:solidFill>
                  <a:schemeClr val="bg1">
                    <a:lumMod val="50000"/>
                  </a:schemeClr>
                </a:solidFill>
                <a:ea typeface="Calibri" panose="020F0502020204030204" pitchFamily="34" charset="0"/>
                <a:cs typeface="Times New Roman" panose="02020603050405020304" pitchFamily="18" charset="0"/>
                <a:sym typeface="Wingdings" panose="05000000000000000000" pitchFamily="2" charset="2"/>
              </a:rPr>
              <a:t>nothing shared</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dirty="0">
                <a:solidFill>
                  <a:schemeClr val="tx1"/>
                </a:solidFill>
              </a:rPr>
              <a:t>13may: These are not public yet. </a:t>
            </a:r>
          </a:p>
          <a:p>
            <a:pPr lvl="2">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2">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3">
              <a:spcBef>
                <a:spcPts val="0"/>
              </a:spcBef>
              <a:buFont typeface="Arial" panose="020B0604020202020204" pitchFamily="34" charset="0"/>
              <a:buChar char="•"/>
            </a:pPr>
            <a:r>
              <a:rPr lang="en-US" dirty="0">
                <a:solidFill>
                  <a:schemeClr val="tx1"/>
                </a:solidFill>
              </a:rPr>
              <a:t>This may require another meeting (#16) , could not get to a compromise, so will also move up to WGFM in a week. </a:t>
            </a:r>
          </a:p>
          <a:p>
            <a:pPr lvl="3">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3">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lvl="1">
              <a:spcBef>
                <a:spcPts val="0"/>
              </a:spcBef>
              <a:buFont typeface="Arial" panose="020B0604020202020204" pitchFamily="34" charset="0"/>
              <a:buChar char="•"/>
            </a:pPr>
            <a:r>
              <a:rPr lang="en-US" sz="1600" i="0" dirty="0">
                <a:solidFill>
                  <a:schemeClr val="tx1"/>
                </a:solidFill>
                <a:effectLst/>
              </a:rPr>
              <a:t>29apr: Meeting last week progressed the draft ECC Report on enabling WAS/RLAN on a national basis in the 5.8 GHz.</a:t>
            </a:r>
          </a:p>
          <a:p>
            <a:pPr lvl="2">
              <a:spcBef>
                <a:spcPts val="0"/>
              </a:spcBef>
              <a:buFont typeface="Arial" panose="020B0604020202020204" pitchFamily="34" charset="0"/>
              <a:buChar char="•"/>
            </a:pPr>
            <a:r>
              <a:rPr lang="en-US" sz="1600" dirty="0">
                <a:solidFill>
                  <a:schemeClr val="tx1"/>
                </a:solidFill>
              </a:rPr>
              <a:t>Temp Doc TEMP 004 (CEPT login) outdoor operation and registration for outdoor operation, inputs from Czech and UK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600" b="0" i="0" u="none" strike="noStrike" dirty="0">
                <a:solidFill>
                  <a:srgbClr val="293285"/>
                </a:solidFill>
                <a:effectLst/>
                <a:hlinkClick r:id="rId8"/>
              </a:rPr>
              <a:t>FM57(21)007</a:t>
            </a:r>
            <a:r>
              <a:rPr lang="en-US" sz="1600" dirty="0">
                <a:solidFill>
                  <a:schemeClr val="tx1"/>
                </a:solidFill>
              </a:rPr>
              <a:t> on 5.8 GHz.  Also, </a:t>
            </a:r>
            <a:r>
              <a:rPr lang="en-US" sz="1600" b="0" i="0" u="none" strike="noStrike" dirty="0">
                <a:solidFill>
                  <a:srgbClr val="293285"/>
                </a:solidFill>
                <a:effectLst/>
                <a:hlinkClick r:id="rId9"/>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6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126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50000"/>
                  </a:schemeClr>
                </a:solidFill>
                <a:ea typeface="Calibri" panose="020F0502020204030204" pitchFamily="34" charset="0"/>
              </a:rPr>
              <a:t>nothing shared</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Saudi Arabia, CITC</a:t>
            </a:r>
            <a:r>
              <a:rPr lang="en-US" sz="16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200" dirty="0">
                <a:solidFill>
                  <a:schemeClr val="tx1"/>
                </a:solidFill>
                <a:ea typeface="Calibri" panose="020F0502020204030204" pitchFamily="34" charset="0"/>
              </a:rPr>
              <a:t>Mentor:  </a:t>
            </a:r>
            <a:r>
              <a:rPr lang="en-US" sz="1200" dirty="0">
                <a:solidFill>
                  <a:schemeClr val="tx1"/>
                </a:solidFill>
                <a:ea typeface="Calibri" panose="020F0502020204030204" pitchFamily="34" charset="0"/>
                <a:hlinkClick r:id="rId3"/>
              </a:rPr>
              <a:t>https://mentor.ieee.org/802.18/dcn/21/18-21-0041-00-0000-citc-spectrum-outlook-for-commercial-innovative-use-2021-23.pdf</a:t>
            </a:r>
            <a:r>
              <a:rPr lang="en-US" sz="12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rPr>
              <a:t>One of the items: </a:t>
            </a:r>
          </a:p>
          <a:p>
            <a:pPr>
              <a:spcBef>
                <a:spcPts val="0"/>
              </a:spcBef>
              <a:spcAft>
                <a:spcPts val="0"/>
              </a:spcAft>
            </a:pPr>
            <a:r>
              <a:rPr lang="en-US" sz="1600" b="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600" b="0" dirty="0">
                <a:solidFill>
                  <a:srgbClr val="001F5F"/>
                </a:solidFill>
                <a:latin typeface="Loew Next Arabic Medium"/>
              </a:rPr>
              <a:t>Looking for the consultation, not out yet. </a:t>
            </a:r>
          </a:p>
          <a:p>
            <a:pPr>
              <a:buFont typeface="Arial" panose="020B0604020202020204" pitchFamily="34" charset="0"/>
              <a:buChar char="•"/>
            </a:pPr>
            <a:r>
              <a:rPr lang="en-US" sz="1600" b="0" dirty="0">
                <a:solidFill>
                  <a:srgbClr val="001F5F"/>
                </a:solidFill>
                <a:latin typeface="Loew Next Arabic Medium"/>
              </a:rPr>
              <a:t>Is there a link to watch for consultations? </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2593100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169936"/>
            <a:ext cx="11049000" cy="4950696"/>
          </a:xfrm>
        </p:spPr>
        <p:txBody>
          <a:bodyPr/>
          <a:lstStyle/>
          <a:p>
            <a:pPr marL="285750" indent="-285750">
              <a:spcBef>
                <a:spcPts val="0"/>
              </a:spcBef>
              <a:buFont typeface="Arial" panose="020B0604020202020204" pitchFamily="34" charset="0"/>
              <a:buChar char="•"/>
            </a:pPr>
            <a:r>
              <a:rPr lang="en-US" sz="1800" b="0" dirty="0">
                <a:solidFill>
                  <a:schemeClr val="tx1"/>
                </a:solidFill>
              </a:rPr>
              <a:t>We </a:t>
            </a:r>
            <a:r>
              <a:rPr lang="en-US" sz="1800" b="0" dirty="0" err="1">
                <a:solidFill>
                  <a:schemeClr val="tx1"/>
                </a:solidFill>
              </a:rPr>
              <a:t>havereceived</a:t>
            </a:r>
            <a:r>
              <a:rPr lang="en-US" sz="1800" b="0" dirty="0">
                <a:solidFill>
                  <a:schemeClr val="tx1"/>
                </a:solidFill>
              </a:rPr>
              <a:t> liaisons from WP 5A on M.1450, M.1801 and ITS, they will be posted on Mentor.</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WP 5A - 2 contributions, on M.1801and M.1450:</a:t>
            </a:r>
          </a:p>
          <a:p>
            <a:pPr marL="685800" lvl="1">
              <a:spcBef>
                <a:spcPts val="0"/>
              </a:spcBef>
              <a:buFont typeface="Arial" panose="020B0604020202020204" pitchFamily="34" charset="0"/>
              <a:buChar char="•"/>
            </a:pPr>
            <a:r>
              <a:rPr lang="en-US" sz="1600" dirty="0">
                <a:solidFill>
                  <a:schemeClr val="tx1"/>
                </a:solidFill>
              </a:rPr>
              <a:t>More detail from the .11 ad </a:t>
            </a:r>
            <a:r>
              <a:rPr lang="en-US" sz="1600" dirty="0" err="1">
                <a:solidFill>
                  <a:schemeClr val="tx1"/>
                </a:solidFill>
              </a:rPr>
              <a:t>hocs</a:t>
            </a:r>
            <a:r>
              <a:rPr lang="en-US" sz="1600" dirty="0">
                <a:solidFill>
                  <a:schemeClr val="tx1"/>
                </a:solidFill>
              </a:rPr>
              <a:t> is here:   </a:t>
            </a:r>
            <a:r>
              <a:rPr lang="en-US" sz="1600" dirty="0">
                <a:solidFill>
                  <a:schemeClr val="tx1"/>
                </a:solidFill>
                <a:hlinkClick r:id="rId3"/>
              </a:rPr>
              <a:t>https://mentor.ieee.org/802.11/dcn/21/11-21-0713-02-0itu-itu-ahg-agenda-for-may-2021-interim.pptx</a:t>
            </a:r>
            <a:r>
              <a:rPr lang="en-US" sz="1600" dirty="0">
                <a:solidFill>
                  <a:schemeClr val="tx1"/>
                </a:solidFill>
              </a:rPr>
              <a:t> 		</a:t>
            </a:r>
            <a:endParaRPr lang="en-US" sz="1600" b="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rPr>
              <a:t>WP 5A next meeting is 15-26nov21 and ad hoc next call 17jun21, 0900et</a:t>
            </a:r>
          </a:p>
          <a:p>
            <a:pPr marL="2000250" lvl="4">
              <a:spcBef>
                <a:spcPts val="0"/>
              </a:spcBef>
              <a:buFont typeface="Arial" panose="020B0604020202020204" pitchFamily="34" charset="0"/>
              <a:buChar char="•"/>
            </a:pPr>
            <a:endParaRPr lang="en-US" sz="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Anything else on ITU-R?  </a:t>
            </a:r>
            <a:r>
              <a:rPr lang="en-US" sz="1800" b="0" dirty="0">
                <a:solidFill>
                  <a:schemeClr val="bg1">
                    <a:lumMod val="50000"/>
                  </a:schemeClr>
                </a:solidFill>
              </a:rPr>
              <a:t>none heard</a:t>
            </a:r>
          </a:p>
          <a:p>
            <a:pPr marL="285750" indent="-285750">
              <a:spcBef>
                <a:spcPts val="0"/>
              </a:spcBef>
              <a:buFont typeface="Arial" panose="020B0604020202020204" pitchFamily="34" charset="0"/>
              <a:buChar char="•"/>
            </a:pPr>
            <a:endParaRPr lang="en-US" sz="1800" b="0" dirty="0">
              <a:solidFill>
                <a:schemeClr val="bg1">
                  <a:lumMod val="50000"/>
                </a:schemeClr>
              </a:solidFill>
            </a:endParaRPr>
          </a:p>
          <a:p>
            <a:pPr marL="285750" indent="-285750">
              <a:spcBef>
                <a:spcPts val="0"/>
              </a:spcBef>
              <a:buFont typeface="Arial" panose="020B0604020202020204" pitchFamily="34" charset="0"/>
              <a:buChar char="•"/>
            </a:pPr>
            <a:endParaRPr lang="en-US" sz="1800" b="0" dirty="0">
              <a:solidFill>
                <a:schemeClr val="bg1">
                  <a:lumMod val="50000"/>
                </a:schemeClr>
              </a:solidFill>
            </a:endParaRPr>
          </a:p>
          <a:p>
            <a:pPr marL="285750" indent="-285750">
              <a:spcBef>
                <a:spcPts val="0"/>
              </a:spcBef>
              <a:buFont typeface="Arial" panose="020B0604020202020204" pitchFamily="34" charset="0"/>
              <a:buChar char="•"/>
            </a:pPr>
            <a:endParaRPr lang="en-US" sz="1800" b="0" dirty="0">
              <a:solidFill>
                <a:schemeClr val="bg1">
                  <a:lumMod val="50000"/>
                </a:schemeClr>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4"/>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  </a:t>
            </a:r>
            <a:r>
              <a:rPr lang="en-US" sz="1400" dirty="0">
                <a:solidFill>
                  <a:schemeClr val="tx1"/>
                </a:solidFill>
                <a:hlinkClick r:id="rId5"/>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  </a:t>
            </a:r>
            <a:r>
              <a:rPr lang="en-US" sz="1400" dirty="0">
                <a:solidFill>
                  <a:schemeClr val="tx1"/>
                </a:solidFill>
                <a:hlinkClick r:id="rId6"/>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777327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nothing to share</a:t>
            </a:r>
          </a:p>
          <a:p>
            <a:pPr marL="866775" lvl="2">
              <a:spcBef>
                <a:spcPts val="0"/>
              </a:spcBef>
              <a:spcAft>
                <a:spcPts val="0"/>
              </a:spcAft>
              <a:buFont typeface="Arial" panose="020B0604020202020204" pitchFamily="34" charset="0"/>
              <a:buChar char="•"/>
            </a:pPr>
            <a:endParaRPr lang="en-US" sz="1400" dirty="0">
              <a:solidFill>
                <a:schemeClr val="tx1"/>
              </a:solidFill>
              <a:effectLst/>
              <a:ea typeface="SimSun" panose="02010600030101010101" pitchFamily="2" charset="-122"/>
            </a:endParaRP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13may: There is more interfacing between WFA and </a:t>
            </a:r>
            <a:r>
              <a:rPr lang="en-US" sz="1400" dirty="0" err="1">
                <a:solidFill>
                  <a:schemeClr val="tx1"/>
                </a:solidFill>
                <a:effectLst/>
                <a:ea typeface="SimSun" panose="02010600030101010101" pitchFamily="2" charset="-122"/>
              </a:rPr>
              <a:t>WInnforum</a:t>
            </a:r>
            <a:r>
              <a:rPr lang="en-US" sz="1400" dirty="0">
                <a:solidFill>
                  <a:schemeClr val="tx1"/>
                </a:solidFill>
                <a:ea typeface="SimSun" panose="02010600030101010101" pitchFamily="2" charset="-122"/>
              </a:rPr>
              <a:t>.  That is deepening the agreement between the 2 groups, which will help when taking results to the FCC.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bg1">
                    <a:lumMod val="50000"/>
                  </a:schemeClr>
                </a:solidFill>
              </a:rPr>
              <a:t>nothing to share</a:t>
            </a:r>
          </a:p>
          <a:p>
            <a:pPr marL="466725" lvl="1">
              <a:spcBef>
                <a:spcPts val="0"/>
              </a:spcBef>
              <a:spcAft>
                <a:spcPts val="0"/>
              </a:spcAft>
              <a:buFont typeface="Arial" panose="020B0604020202020204" pitchFamily="34" charset="0"/>
              <a:buChar char="•"/>
            </a:pPr>
            <a:r>
              <a:rPr lang="en-US" sz="1600" dirty="0">
                <a:solidFill>
                  <a:schemeClr val="tx1"/>
                </a:solidFill>
              </a:rPr>
              <a:t>06may: WS1 on 06may, adopted an outline for final WS1 report.  Some controversy but did get to outline of record. </a:t>
            </a: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Tree>
    <p:extLst>
      <p:ext uri="{BB962C8B-B14F-4D97-AF65-F5344CB8AC3E}">
        <p14:creationId xmlns:p14="http://schemas.microsoft.com/office/powerpoint/2010/main" val="2934028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r>
              <a:rPr lang="en-US" sz="1800" dirty="0">
                <a:solidFill>
                  <a:schemeClr val="tx1"/>
                </a:solidFill>
                <a:effectLst/>
                <a:latin typeface="Times New Roman" panose="02020603050405020304" pitchFamily="18" charset="0"/>
                <a:ea typeface="Times New Roman" panose="02020603050405020304" pitchFamily="18" charset="0"/>
              </a:rPr>
              <a:t>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Nothing new, probably not till the next ad hoc call.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4008749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FCC NPRM FCC-21-13			Expanding flexible use of the 12.2-12.7 GHz band 	WTB 20-443</a:t>
            </a:r>
          </a:p>
          <a:p>
            <a:pPr marL="0" marR="0" indent="0">
              <a:spcBef>
                <a:spcPts val="0"/>
              </a:spcBef>
              <a:spcAft>
                <a:spcPts val="0"/>
              </a:spcAft>
            </a:pPr>
            <a:r>
              <a:rPr lang="en-US" sz="1800" b="0" dirty="0">
                <a:ea typeface="Calibri" panose="020F0502020204030204" pitchFamily="34" charset="0"/>
              </a:rPr>
              <a:t>				</a:t>
            </a:r>
            <a:r>
              <a:rPr lang="en-US" sz="1800" b="0" dirty="0">
                <a:effectLst/>
                <a:ea typeface="Calibri" panose="020F0502020204030204" pitchFamily="34" charset="0"/>
              </a:rPr>
              <a:t>Part of :  Expanding flexible use in Mid-Band Spectrum in 3.7-24 GHz  	GN 17-183</a:t>
            </a:r>
          </a:p>
          <a:p>
            <a:pPr marL="400050"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Comments were due on or before April 7, 2021</a:t>
            </a:r>
          </a:p>
          <a:p>
            <a:pPr marL="400050"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3"/>
              </a:rPr>
              <a:t>https://www.fcc.gov/</a:t>
            </a:r>
            <a:r>
              <a:rPr lang="en-US" sz="1800" b="0" dirty="0" err="1">
                <a:solidFill>
                  <a:srgbClr val="333333"/>
                </a:solidFill>
                <a:ea typeface="Calibri" panose="020F0502020204030204" pitchFamily="34" charset="0"/>
                <a:hlinkClick r:id="rId3"/>
              </a:rPr>
              <a:t>ecfs</a:t>
            </a:r>
            <a:r>
              <a:rPr lang="en-US" sz="1800" b="0" dirty="0">
                <a:solidFill>
                  <a:srgbClr val="333333"/>
                </a:solidFill>
                <a:ea typeface="Calibri" panose="020F0502020204030204" pitchFamily="34" charset="0"/>
                <a:hlinkClick r:id="rId3"/>
              </a:rPr>
              <a:t>/search/............</a:t>
            </a:r>
            <a:r>
              <a:rPr lang="en-US" sz="1800" b="0" dirty="0" err="1">
                <a:solidFill>
                  <a:srgbClr val="333333"/>
                </a:solidFill>
                <a:ea typeface="Calibri" panose="020F0502020204030204" pitchFamily="34" charset="0"/>
                <a:hlinkClick r:id="rId3"/>
              </a:rPr>
              <a:t>wtb</a:t>
            </a:r>
            <a:r>
              <a:rPr lang="en-US" sz="1800" b="0" dirty="0">
                <a:solidFill>
                  <a:srgbClr val="333333"/>
                </a:solidFill>
                <a:ea typeface="Calibri" panose="020F0502020204030204" pitchFamily="34" charset="0"/>
                <a:hlinkClick r:id="rId3"/>
              </a:rPr>
              <a:t> 20-443</a:t>
            </a:r>
            <a:r>
              <a:rPr lang="en-US" sz="1800" b="0" dirty="0">
                <a:solidFill>
                  <a:srgbClr val="333333"/>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b="0" dirty="0">
              <a:solidFill>
                <a:srgbClr val="333333"/>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solidFill>
                  <a:srgbClr val="231F20"/>
                </a:solidFill>
                <a:effectLst/>
                <a:ea typeface="Times New Roman" panose="02020603050405020304" pitchFamily="18" charset="0"/>
              </a:rPr>
              <a:t>We initiate this proceeding to seek comment on how best to maximize efficient use of 500 megahertz of mid-band spectrum between 12.2-12.7 GHz (12 GHz band). In recent years, the Commission has made significant progress in ensuring that spectrum is put to its highest-value and most efficient use. Rather than adopting a one-size-fits-all approach, the Commission has carefully examined the characteristics of each spectrum band under consideration-including its propagation and capacity characteristics, the nature of in-band and adjacent band incumbent use, and the potential for international harmonization-before deciding whether and, if so, how to make it available for more intensive terrestrial or satellite use. We undertake a similar inquiry here for the 12 GHz</a:t>
            </a:r>
            <a:r>
              <a:rPr lang="en-US" sz="1800" b="0" spc="-35" dirty="0">
                <a:solidFill>
                  <a:srgbClr val="231F20"/>
                </a:solidFill>
                <a:effectLst/>
                <a:ea typeface="Times New Roman" panose="02020603050405020304" pitchFamily="18" charset="0"/>
              </a:rPr>
              <a:t> </a:t>
            </a:r>
            <a:r>
              <a:rPr lang="en-US" sz="1800" b="0" dirty="0">
                <a:solidFill>
                  <a:srgbClr val="231F20"/>
                </a:solidFill>
                <a:effectLst/>
                <a:ea typeface="Times New Roman" panose="02020603050405020304" pitchFamily="18" charset="0"/>
              </a:rPr>
              <a:t>band.</a:t>
            </a:r>
          </a:p>
          <a:p>
            <a:pPr marL="0" marR="0">
              <a:spcBef>
                <a:spcPts val="0"/>
              </a:spcBef>
              <a:spcAft>
                <a:spcPts val="0"/>
              </a:spcAft>
              <a:buFont typeface="Arial" panose="020B0604020202020204" pitchFamily="34" charset="0"/>
              <a:buChar char="•"/>
            </a:pPr>
            <a:r>
              <a:rPr lang="en-US" sz="1800" b="0" dirty="0">
                <a:solidFill>
                  <a:srgbClr val="231F20"/>
                </a:solidFill>
                <a:effectLst/>
                <a:ea typeface="Times New Roman" panose="02020603050405020304" pitchFamily="18" charset="0"/>
              </a:rPr>
              <a:t>We seek comment on whether the Commission could add a new or expanded terrestrial Mobile allocation in the 12 GHz band without causing harmful interference to incumbent licensees</a:t>
            </a:r>
            <a:endParaRPr lang="en-US" sz="1800" b="0" dirty="0">
              <a:effectLst/>
              <a:ea typeface="Calibri" panose="020F0502020204030204" pitchFamily="34" charset="0"/>
            </a:endParaRP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19615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algn="l">
              <a:buFont typeface="Arial" panose="020B0604020202020204" pitchFamily="34" charset="0"/>
              <a:buChar char="•"/>
            </a:pPr>
            <a:r>
              <a:rPr lang="en-US" sz="1600" dirty="0">
                <a:solidFill>
                  <a:schemeClr val="tx1"/>
                </a:solidFill>
                <a:ea typeface="Times New Roman" panose="02020603050405020304" pitchFamily="18" charset="0"/>
              </a:rPr>
              <a:t>14-28jan21:  FCC Public Notice: </a:t>
            </a:r>
            <a:r>
              <a:rPr lang="en-US" sz="1600" i="0" u="none" strike="noStrike" baseline="0" dirty="0">
                <a:solidFill>
                  <a:schemeClr val="tx1"/>
                </a:solidFill>
              </a:rPr>
              <a:t>SEEKS ADDITIONAL </a:t>
            </a:r>
            <a:r>
              <a:rPr lang="fr-FR" sz="1600" i="0" u="none" strike="noStrike" baseline="0" dirty="0">
                <a:solidFill>
                  <a:schemeClr val="tx1"/>
                </a:solidFill>
              </a:rPr>
              <a:t>INFORMATION REGARDING CLIENT-TO-CLIENT DEVICE COMMUNICATIONS </a:t>
            </a:r>
            <a:r>
              <a:rPr lang="en-US" sz="1600" i="0" u="none" strike="noStrike" baseline="0" dirty="0">
                <a:solidFill>
                  <a:schemeClr val="tx1"/>
                </a:solidFill>
              </a:rPr>
              <a:t>IN THE 6 GHZ BAND</a:t>
            </a:r>
            <a:endParaRPr lang="en-US" sz="1600" dirty="0">
              <a:solidFill>
                <a:schemeClr val="tx1"/>
              </a:solidFill>
            </a:endParaRPr>
          </a:p>
          <a:p>
            <a:pPr lvl="1">
              <a:spcBef>
                <a:spcPts val="0"/>
              </a:spcBef>
              <a:buFont typeface="Arial" panose="020B0604020202020204" pitchFamily="34" charset="0"/>
              <a:buChar char="•"/>
            </a:pPr>
            <a:r>
              <a:rPr lang="en-US" sz="1600" i="0" u="none" strike="noStrike" baseline="0" dirty="0"/>
              <a:t>…unlicensed proponents requested that the Commission modify its low-power indoor device rules to permit client-to-client device communications.</a:t>
            </a:r>
          </a:p>
          <a:p>
            <a:pPr lvl="1">
              <a:spcBef>
                <a:spcPts val="0"/>
              </a:spcBef>
              <a:buFont typeface="Arial" panose="020B0604020202020204" pitchFamily="34" charset="0"/>
              <a:buChar char="•"/>
            </a:pPr>
            <a:r>
              <a:rPr lang="en-US" sz="1600" dirty="0"/>
              <a:t>… </a:t>
            </a:r>
            <a:r>
              <a:rPr lang="en-US" sz="1600" i="0" u="none" strike="noStrike" baseline="0" dirty="0"/>
              <a:t>if they can decode an enabling signal transmitted by a low-power indoor access point within the last four seconds.</a:t>
            </a:r>
            <a:r>
              <a:rPr lang="en-US" sz="1600" dirty="0">
                <a:solidFill>
                  <a:schemeClr val="tx1"/>
                </a:solidFill>
                <a:ea typeface="Times New Roman" panose="02020603050405020304" pitchFamily="18" charset="0"/>
              </a:rPr>
              <a:t>  </a:t>
            </a:r>
          </a:p>
          <a:p>
            <a:pPr marL="638175" lvl="1">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Office of Engineering and Technology Seeks Additional Information Regarding Client-to-Client Device 	Communications in the 6 GHz Band  </a:t>
            </a:r>
            <a:r>
              <a:rPr lang="en-US" sz="1600" b="0" dirty="0">
                <a:effectLst/>
                <a:ea typeface="Times New Roman" panose="02020603050405020304" pitchFamily="18" charset="0"/>
                <a:cs typeface="Calibri" panose="020F0502020204030204" pitchFamily="34" charset="0"/>
              </a:rPr>
              <a:t>FR Document:</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3"/>
              </a:rPr>
              <a:t>2021-01404</a:t>
            </a:r>
            <a:r>
              <a:rPr lang="en-US" sz="1600" b="0" u="sng" dirty="0">
                <a:ea typeface="Times New Roman" panose="02020603050405020304" pitchFamily="18" charset="0"/>
              </a:rPr>
              <a:t>, </a:t>
            </a:r>
            <a:r>
              <a:rPr lang="en-US" sz="1600" b="0" dirty="0">
                <a:solidFill>
                  <a:srgbClr val="000000"/>
                </a:solidFill>
                <a:effectLst/>
                <a:ea typeface="Times New Roman" panose="02020603050405020304" pitchFamily="18" charset="0"/>
                <a:cs typeface="Calibri" panose="020F0502020204030204" pitchFamily="34" charset="0"/>
              </a:rPr>
              <a:t>Citation:</a:t>
            </a:r>
            <a:r>
              <a:rPr lang="en-US" sz="1600" b="0" dirty="0">
                <a:solidFill>
                  <a:srgbClr val="000000"/>
                </a:solidFill>
                <a:effectLst/>
                <a:ea typeface="Times New Roman" panose="02020603050405020304" pitchFamily="18" charset="0"/>
              </a:rPr>
              <a:t> 86 FR 6644, </a:t>
            </a:r>
            <a:r>
              <a:rPr lang="en-US" sz="1600" b="0" u="sng" dirty="0">
                <a:solidFill>
                  <a:srgbClr val="3071A9"/>
                </a:solidFill>
                <a:effectLst/>
                <a:ea typeface="Times New Roman" panose="02020603050405020304" pitchFamily="18" charset="0"/>
                <a:cs typeface="Calibri" panose="020F0502020204030204" pitchFamily="34" charset="0"/>
                <a:hlinkClick r:id="rId4"/>
              </a:rPr>
              <a:t>PDF</a:t>
            </a:r>
            <a:r>
              <a:rPr lang="en-US" sz="1600" b="0" dirty="0">
                <a:solidFill>
                  <a:srgbClr val="000000"/>
                </a:solidFill>
                <a:effectLst/>
                <a:ea typeface="Times New Roman" panose="02020603050405020304" pitchFamily="18" charset="0"/>
                <a:cs typeface="Calibri" panose="020F0502020204030204" pitchFamily="34" charset="0"/>
              </a:rPr>
              <a:t> </a:t>
            </a:r>
            <a:r>
              <a:rPr lang="en-US" sz="1600" b="0" dirty="0">
                <a:solidFill>
                  <a:srgbClr val="000000"/>
                </a:solidFill>
                <a:effectLst/>
                <a:ea typeface="Times New Roman" panose="02020603050405020304" pitchFamily="18" charset="0"/>
              </a:rPr>
              <a:t>Pages 6644-6645 </a:t>
            </a:r>
            <a:r>
              <a:rPr lang="en-US" sz="1600" b="0" i="1" dirty="0">
                <a:solidFill>
                  <a:srgbClr val="000000"/>
                </a:solidFill>
                <a:effectLst/>
                <a:ea typeface="Times New Roman" panose="02020603050405020304" pitchFamily="18" charset="0"/>
                <a:cs typeface="Calibri" panose="020F0502020204030204" pitchFamily="34" charset="0"/>
              </a:rPr>
              <a:t>(2 pages)</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cs typeface="Calibri" panose="020F0502020204030204" pitchFamily="34" charset="0"/>
                <a:hlinkClick r:id="rId5"/>
              </a:rPr>
              <a:t>Permalink</a:t>
            </a:r>
            <a:r>
              <a:rPr lang="en-US" sz="1600" b="0" dirty="0">
                <a:solidFill>
                  <a:srgbClr val="000000"/>
                </a:solidFill>
                <a:effectLst/>
                <a:ea typeface="Times New Roman" panose="02020603050405020304" pitchFamily="18" charset="0"/>
                <a:cs typeface="Calibri" panose="020F0502020204030204" pitchFamily="34" charset="0"/>
              </a:rPr>
              <a:t>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Office of Engineering and Technology seeks additional information to supplement the record on whether the Commission should permit direct communications between unlicensed 6 GHz band client devices.</a:t>
            </a:r>
          </a:p>
          <a:p>
            <a:pPr marL="638175" lvl="1">
              <a:spcBef>
                <a:spcPts val="0"/>
              </a:spcBef>
              <a:spcAft>
                <a:spcPts val="0"/>
              </a:spcAft>
              <a:buFont typeface="Arial" panose="020B0604020202020204" pitchFamily="34" charset="0"/>
              <a:buChar char="•"/>
            </a:pPr>
            <a:r>
              <a:rPr lang="en-US" sz="1600" dirty="0">
                <a:ea typeface="Times New Roman" panose="02020603050405020304" pitchFamily="18" charset="0"/>
              </a:rPr>
              <a:t>Mentor: </a:t>
            </a:r>
            <a:r>
              <a:rPr lang="en-US" sz="1600" b="0" dirty="0">
                <a:solidFill>
                  <a:srgbClr val="333333"/>
                </a:solidFill>
                <a:ea typeface="Calibri" panose="020F0502020204030204" pitchFamily="34" charset="0"/>
                <a:cs typeface="Calibri" panose="020F0502020204030204" pitchFamily="34" charset="0"/>
                <a:hlinkClick r:id="rId6"/>
              </a:rPr>
              <a:t>https://mentor.ieee.org/802.18/dcn/21/18-21-0004-00-0000-fcc-pn-client2client-in-6ghz-band-et-18-295.pdf</a:t>
            </a:r>
            <a:r>
              <a:rPr lang="en-US" sz="1600" b="0" dirty="0">
                <a:solidFill>
                  <a:srgbClr val="333333"/>
                </a:solidFill>
                <a:ea typeface="Calibri" panose="020F0502020204030204" pitchFamily="34"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cs typeface="Calibri" panose="020F0502020204030204" pitchFamily="34" charset="0"/>
              </a:rPr>
              <a:t>FCC ECFS:  </a:t>
            </a:r>
            <a:r>
              <a:rPr lang="en-US" sz="1600" dirty="0">
                <a:solidFill>
                  <a:srgbClr val="333333"/>
                </a:solidFill>
                <a:ea typeface="Calibri" panose="020F0502020204030204" pitchFamily="34" charset="0"/>
                <a:cs typeface="Calibri" panose="020F0502020204030204" pitchFamily="34" charset="0"/>
                <a:hlinkClick r:id="rId7"/>
              </a:rPr>
              <a:t>https://www.fcc.gov/</a:t>
            </a:r>
            <a:r>
              <a:rPr lang="en-US" sz="1600" dirty="0" err="1">
                <a:solidFill>
                  <a:srgbClr val="333333"/>
                </a:solidFill>
                <a:ea typeface="Calibri" panose="020F0502020204030204" pitchFamily="34" charset="0"/>
                <a:cs typeface="Calibri" panose="020F0502020204030204" pitchFamily="34" charset="0"/>
                <a:hlinkClick r:id="rId7"/>
              </a:rPr>
              <a:t>ecfs</a:t>
            </a:r>
            <a:r>
              <a:rPr lang="en-US" sz="1600" dirty="0">
                <a:solidFill>
                  <a:srgbClr val="333333"/>
                </a:solidFill>
                <a:ea typeface="Calibri" panose="020F0502020204030204" pitchFamily="34" charset="0"/>
                <a:cs typeface="Calibri" panose="020F0502020204030204" pitchFamily="34" charset="0"/>
                <a:hlinkClick r:id="rId7"/>
              </a:rPr>
              <a:t>/search/............18-295</a:t>
            </a:r>
            <a:r>
              <a:rPr lang="en-US" sz="1600" dirty="0">
                <a:solidFill>
                  <a:srgbClr val="333333"/>
                </a:solidFill>
                <a:ea typeface="Calibri" panose="020F0502020204030204" pitchFamily="34"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825191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13-20May21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971985"/>
            <a:ext cx="8153400" cy="5512522"/>
          </a:xfrm>
        </p:spPr>
        <p:txBody>
          <a:bodyPr/>
          <a:lstStyle/>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802.18 activity since March Plenary</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Approvals: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  </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ETSI and CEPT most weeks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viewpoints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USA 6 GHz MSGs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Stds Frequency Band table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3 contributions to ITU-R WP 5A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Costa Rica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Peru and 6GHz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UK Ofcom SRD 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Australia exploring RLAN in 5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CITC consultations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PAG update</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ITU-R WP 5D – 6-8 GHz IMT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400" dirty="0">
                <a:solidFill>
                  <a:srgbClr val="333333"/>
                </a:solidFill>
                <a:ea typeface="Times New Roman" panose="02020603050405020304" pitchFamily="18" charset="0"/>
              </a:rPr>
              <a:t>General Discussion – FYI only</a:t>
            </a:r>
            <a:endParaRPr lang="en-US" sz="2400" dirty="0"/>
          </a:p>
        </p:txBody>
      </p:sp>
    </p:spTree>
    <p:extLst>
      <p:ext uri="{BB962C8B-B14F-4D97-AF65-F5344CB8AC3E}">
        <p14:creationId xmlns:p14="http://schemas.microsoft.com/office/powerpoint/2010/main" val="1082696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800" b="0" dirty="0">
                <a:solidFill>
                  <a:srgbClr val="00B0F0"/>
                </a:solidFill>
              </a:rPr>
              <a:t>All – ongoing – bring to RR-TAG info they hear, e.g. different country consultations, on the WRC-23 AIs we are interested in.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222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399184"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bg1">
                    <a:lumMod val="50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13-20May21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highlight>
                  <a:srgbClr val="808000"/>
                </a:highlight>
              </a:rPr>
              <a:t>27may21</a:t>
            </a:r>
            <a:r>
              <a:rPr lang="en-US" sz="1800" dirty="0"/>
              <a:t>–</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dirty="0"/>
              <a:t>The next IEEE 802.18 (wireless) interim proposed for Sept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2220912" y="2971801"/>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023608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10431"/>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401" y="1021223"/>
            <a:ext cx="104436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3:00 PM  |  (UTC-04:00) Eastern Time (US &amp; Canada)  |  1 </a:t>
            </a:r>
            <a:r>
              <a:rPr lang="en-US" sz="12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Calibri" panose="020F0502020204030204" pitchFamily="34"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02 Sep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_28__ voters with __34____attendees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7122584"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on IMAT  (</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 checks) (separate from .11, maybe)</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b="0" kern="0" dirty="0">
                <a:solidFill>
                  <a:schemeClr val="tx1"/>
                </a:solidFill>
              </a:rPr>
              <a:t>FCC NPRM Wireless mics</a:t>
            </a:r>
            <a:endParaRPr lang="en-US" altLang="en-US" sz="1600" dirty="0">
              <a:solidFill>
                <a:schemeClr val="tx1"/>
              </a:solidFill>
            </a:endParaRP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FCC FNPRM 5.9 GHz (ITS)</a:t>
            </a:r>
            <a:endParaRPr lang="en-US" sz="1600" dirty="0"/>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All – any action/text  on 5.9 GHz FNPRM</a:t>
            </a:r>
          </a:p>
          <a:p>
            <a:pPr lvl="1">
              <a:spcBef>
                <a:spcPts val="0"/>
              </a:spcBef>
              <a:buFont typeface="Arial" panose="020B0604020202020204" pitchFamily="34" charset="0"/>
              <a:buChar char="•"/>
            </a:pPr>
            <a:r>
              <a:rPr lang="en-US" altLang="en-US" sz="1400" dirty="0">
                <a:solidFill>
                  <a:schemeClr val="tx1"/>
                </a:solidFill>
              </a:rPr>
              <a:t>All – any action/text on Wireless mic NPRM</a:t>
            </a:r>
          </a:p>
          <a:p>
            <a:pPr lvl="1">
              <a:spcBef>
                <a:spcPts val="0"/>
              </a:spcBef>
              <a:buFont typeface="Arial" panose="020B0604020202020204" pitchFamily="34" charset="0"/>
              <a:buChar char="•"/>
            </a:pPr>
            <a:r>
              <a:rPr lang="en-US" altLang="en-US" sz="1200" dirty="0">
                <a:solidFill>
                  <a:schemeClr val="tx1"/>
                </a:solidFill>
              </a:rPr>
              <a:t>All-ongoing input external influence (restructuring ad hoc)</a:t>
            </a:r>
          </a:p>
          <a:p>
            <a:pPr lvl="1">
              <a:spcBef>
                <a:spcPts val="0"/>
              </a:spcBef>
              <a:buFont typeface="Arial" panose="020B0604020202020204" pitchFamily="34" charset="0"/>
              <a:buChar char="•"/>
            </a:pPr>
            <a:r>
              <a:rPr lang="en-US" altLang="en-US" sz="12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58000" y="701484"/>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Wireless mics, </a:t>
            </a:r>
          </a:p>
          <a:p>
            <a:pPr lvl="1">
              <a:spcBef>
                <a:spcPts val="0"/>
              </a:spcBef>
              <a:buFont typeface="Arial" panose="020B0604020202020204" pitchFamily="34" charset="0"/>
              <a:buChar char="•"/>
            </a:pPr>
            <a:r>
              <a:rPr lang="en-US" altLang="en-US" sz="1400" b="0" kern="0" dirty="0">
                <a:solidFill>
                  <a:schemeClr val="tx1"/>
                </a:solidFill>
              </a:rPr>
              <a:t>Includes 900 and 6/7 GHz.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sz="1400" b="0" dirty="0">
                <a:solidFill>
                  <a:srgbClr val="333333"/>
                </a:solidFill>
                <a:ea typeface="Times New Roman" panose="02020603050405020304" pitchFamily="18" charset="0"/>
              </a:rPr>
              <a:t>FCC: FNPRM 5.9 GHz (ITS)</a:t>
            </a:r>
            <a:endParaRPr lang="en-US" sz="1400" b="0" dirty="0"/>
          </a:p>
          <a:p>
            <a:pPr lvl="1">
              <a:spcBef>
                <a:spcPts val="0"/>
              </a:spcBef>
              <a:buFont typeface="Arial" panose="020B0604020202020204" pitchFamily="34" charset="0"/>
              <a:buChar char="•"/>
            </a:pPr>
            <a:r>
              <a:rPr lang="en-US" altLang="en-US" sz="1400" b="0" kern="0" dirty="0">
                <a:solidFill>
                  <a:schemeClr val="tx1"/>
                </a:solidFill>
              </a:rPr>
              <a:t>R&amp;O effective 02jul21, FNPRM comments 02jun21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Proactive  Spectrum Planning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https://mentor.ieee.org/802.18/dcn/21/18-21-0026-00-0000-minutes-electronic-plenary-11-17mar21-rr-tag-dia.docx</a:t>
            </a:r>
            <a:r>
              <a:rPr lang="en-GB" sz="1800" b="0" dirty="0">
                <a:solidFill>
                  <a:schemeClr val="bg1">
                    <a:lumMod val="75000"/>
                  </a:schemeClr>
                </a:solidFill>
                <a:ea typeface="SimSun" panose="02010600030101010101" pitchFamily="2" charset="-122"/>
              </a:rPr>
              <a:t>   </a:t>
            </a:r>
            <a:r>
              <a:rPr lang="en-US" sz="1800" b="0" dirty="0"/>
              <a:t>23-Mar-2021 12:50:39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20399" cy="5667376"/>
          </a:xfrm>
        </p:spPr>
        <p:txBody>
          <a:bodyPr/>
          <a:lstStyle/>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 			&lt;&lt;&lt; after the meeting, of the 13</a:t>
            </a:r>
            <a:r>
              <a:rPr lang="en-US" sz="1600" baseline="30000" dirty="0">
                <a:solidFill>
                  <a:schemeClr val="tx1"/>
                </a:solidFill>
              </a:rPr>
              <a:t>th</a:t>
            </a:r>
            <a:r>
              <a:rPr lang="en-US" sz="1600" dirty="0">
                <a:solidFill>
                  <a:schemeClr val="tx1"/>
                </a:solidFill>
              </a:rPr>
              <a:t>, the registration did come out.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a:buFont typeface="Arial" panose="020B0604020202020204" pitchFamily="34" charset="0"/>
              <a:buChar char="•"/>
            </a:pPr>
            <a:r>
              <a:rPr lang="en-US" altLang="en-US" sz="1800" b="0" dirty="0">
                <a:solidFill>
                  <a:schemeClr val="tx1"/>
                </a:solidFill>
              </a:rPr>
              <a:t>For Sept</a:t>
            </a:r>
            <a:r>
              <a:rPr lang="en-US" altLang="en-US" sz="1800" dirty="0">
                <a:solidFill>
                  <a:schemeClr val="tx1"/>
                </a:solidFill>
              </a:rPr>
              <a:t> 2021,</a:t>
            </a:r>
            <a:r>
              <a:rPr lang="en-US" altLang="en-US" sz="1800" b="0" dirty="0">
                <a:solidFill>
                  <a:schemeClr val="tx1"/>
                </a:solidFill>
              </a:rPr>
              <a:t> it will be an electronic Wireless Interim, with a registration fee. </a:t>
            </a: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58826</TotalTime>
  <Words>12316</Words>
  <Application>Microsoft Office PowerPoint</Application>
  <PresentationFormat>Widescreen</PresentationFormat>
  <Paragraphs>1313</Paragraphs>
  <Slides>47</Slides>
  <Notes>35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60" baseType="lpstr">
      <vt:lpstr>Arial</vt:lpstr>
      <vt:lpstr>Calibri</vt:lpstr>
      <vt:lpstr>Consolas</vt:lpstr>
      <vt:lpstr>Helvetica</vt:lpstr>
      <vt:lpstr>Loew Next Arabic Medium</vt:lpstr>
      <vt:lpstr>Mina</vt:lpstr>
      <vt:lpstr>Monotype Sorts</vt:lpstr>
      <vt:lpstr>Segoe UI</vt:lpstr>
      <vt:lpstr>Times New Roman</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 &amp; FCC</vt:lpstr>
      <vt:lpstr>IEEE 802 Stds Table of Frequency Bands </vt:lpstr>
      <vt:lpstr>FCC NPRM for Wireless Mics</vt:lpstr>
      <vt:lpstr>FCC FNPRM 5.9 GHz (ITS) FNPRM </vt:lpstr>
      <vt:lpstr>General Discussion Items </vt:lpstr>
      <vt:lpstr>Actions / AOB / Recess</vt:lpstr>
      <vt:lpstr>2nd – call - Thursday (20May21) Agenda</vt:lpstr>
      <vt:lpstr>Proactive Spectrum Planning</vt:lpstr>
      <vt:lpstr>EU items to share -1</vt:lpstr>
      <vt:lpstr>EU items to share -2</vt:lpstr>
      <vt:lpstr>Other regions (outside EU-Stds and USA), items to share</vt:lpstr>
      <vt:lpstr>ITU-R items to share  -</vt:lpstr>
      <vt:lpstr>MSG 6 GHz &amp; FCC</vt:lpstr>
      <vt:lpstr>IEEE 802 Stds Table of Frequency Bands </vt:lpstr>
      <vt:lpstr>General Discussion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Teleconferences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3721</cp:revision>
  <cp:lastPrinted>1601-01-01T00:00:00Z</cp:lastPrinted>
  <dcterms:created xsi:type="dcterms:W3CDTF">2016-03-03T14:54:45Z</dcterms:created>
  <dcterms:modified xsi:type="dcterms:W3CDTF">2021-05-14T21:34:44Z</dcterms:modified>
</cp:coreProperties>
</file>