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8"/>
  </p:notesMasterIdLst>
  <p:handoutMasterIdLst>
    <p:handoutMasterId r:id="rId49"/>
  </p:handoutMasterIdLst>
  <p:sldIdLst>
    <p:sldId id="256" r:id="rId2"/>
    <p:sldId id="341" r:id="rId3"/>
    <p:sldId id="329" r:id="rId4"/>
    <p:sldId id="604" r:id="rId5"/>
    <p:sldId id="624" r:id="rId6"/>
    <p:sldId id="605" r:id="rId7"/>
    <p:sldId id="776" r:id="rId8"/>
    <p:sldId id="596" r:id="rId9"/>
    <p:sldId id="690" r:id="rId10"/>
    <p:sldId id="603" r:id="rId11"/>
    <p:sldId id="606" r:id="rId12"/>
    <p:sldId id="735" r:id="rId13"/>
    <p:sldId id="608" r:id="rId14"/>
    <p:sldId id="742" r:id="rId15"/>
    <p:sldId id="743" r:id="rId16"/>
    <p:sldId id="685" r:id="rId17"/>
    <p:sldId id="778" r:id="rId18"/>
    <p:sldId id="774" r:id="rId19"/>
    <p:sldId id="702" r:id="rId20"/>
    <p:sldId id="535" r:id="rId21"/>
    <p:sldId id="762" r:id="rId22"/>
    <p:sldId id="763" r:id="rId23"/>
    <p:sldId id="764" r:id="rId24"/>
    <p:sldId id="765" r:id="rId25"/>
    <p:sldId id="766" r:id="rId26"/>
    <p:sldId id="768" r:id="rId27"/>
    <p:sldId id="784" r:id="rId28"/>
    <p:sldId id="717" r:id="rId29"/>
    <p:sldId id="719" r:id="rId30"/>
    <p:sldId id="650" r:id="rId31"/>
    <p:sldId id="498" r:id="rId32"/>
    <p:sldId id="402" r:id="rId33"/>
    <p:sldId id="403" r:id="rId34"/>
    <p:sldId id="779" r:id="rId35"/>
    <p:sldId id="770" r:id="rId36"/>
    <p:sldId id="777" r:id="rId37"/>
    <p:sldId id="780" r:id="rId38"/>
    <p:sldId id="781" r:id="rId39"/>
    <p:sldId id="737" r:id="rId40"/>
    <p:sldId id="782" r:id="rId41"/>
    <p:sldId id="783" r:id="rId42"/>
    <p:sldId id="739" r:id="rId43"/>
    <p:sldId id="728" r:id="rId44"/>
    <p:sldId id="602" r:id="rId45"/>
    <p:sldId id="656" r:id="rId46"/>
    <p:sldId id="655" r:id="rId4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6247" autoAdjust="0"/>
  </p:normalViewPr>
  <p:slideViewPr>
    <p:cSldViewPr>
      <p:cViewPr varScale="1">
        <p:scale>
          <a:sx n="106" d="100"/>
          <a:sy n="106" d="100"/>
        </p:scale>
        <p:origin x="114" y="204"/>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varScale="1">
      <p:scale>
        <a:sx n="1" d="1"/>
        <a:sy n="1" d="1"/>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13-May-21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citc.gov.sa/ar/new/publicConsultation/Documents/144201/TS_Public_Consultation.pdf"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www.citc.gov.sa/en/new/publicConsultation/Pages/144202.aspx"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8" Type="http://schemas.openxmlformats.org/officeDocument/2006/relationships/hyperlink" Target="https://portal.etsi.org/webapp/teldir/ListPersDetails.asp?PersId=49485" TargetMode="External"/><Relationship Id="rId13" Type="http://schemas.openxmlformats.org/officeDocument/2006/relationships/hyperlink" Target="https://portal.etsi.org/webapp/teldir/QueryOrgaInfo.asp?OrgaId=9173" TargetMode="External"/><Relationship Id="rId18" Type="http://schemas.openxmlformats.org/officeDocument/2006/relationships/hyperlink" Target="https://portal.etsi.org/webapp/teldir/ListPersDetails.asp?PersId=77968" TargetMode="External"/><Relationship Id="rId26" Type="http://schemas.openxmlformats.org/officeDocument/2006/relationships/hyperlink" Target="https://portal.etsi.org/webapp/teldir/QueryOrgaInfo.asp?OrgaId=42" TargetMode="External"/><Relationship Id="rId39" Type="http://schemas.openxmlformats.org/officeDocument/2006/relationships/hyperlink" Target="https://portal.etsi.org/webapp/teldir/ListPersDetails.asp?PersId=53812"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80177" TargetMode="External"/><Relationship Id="rId34" Type="http://schemas.openxmlformats.org/officeDocument/2006/relationships/hyperlink" Target="https://portal.etsi.org/webapp/teldir/QueryOrgaInfo.asp?OrgaId=16055" TargetMode="External"/><Relationship Id="rId7" Type="http://schemas.openxmlformats.org/officeDocument/2006/relationships/hyperlink" Target="https://portal.etsi.org/webapp/teldir/ListPersDetails.asp?PersId=6230" TargetMode="External"/><Relationship Id="rId12" Type="http://schemas.openxmlformats.org/officeDocument/2006/relationships/hyperlink" Target="https://portal.etsi.org/webapp/teldir/ListPersDetails.asp?PersId=33473" TargetMode="External"/><Relationship Id="rId17" Type="http://schemas.openxmlformats.org/officeDocument/2006/relationships/hyperlink" Target="https://portal.etsi.org/webapp/teldir/QueryOrgaInfo.asp?OrgaId=5" TargetMode="External"/><Relationship Id="rId25" Type="http://schemas.openxmlformats.org/officeDocument/2006/relationships/hyperlink" Target="https://portal.etsi.org/webapp/teldir/ListPersDetails.asp?PersId=34395" TargetMode="External"/><Relationship Id="rId33" Type="http://schemas.openxmlformats.org/officeDocument/2006/relationships/hyperlink" Target="https://portal.etsi.org/webapp/teldir/ListPersDetails.asp?PersId=78115" TargetMode="External"/><Relationship Id="rId38" Type="http://schemas.openxmlformats.org/officeDocument/2006/relationships/hyperlink" Target="https://portal.etsi.org/webapp/teldir/QueryOrgaInfo.asp?OrgaId=11945" TargetMode="External"/><Relationship Id="rId2" Type="http://schemas.openxmlformats.org/officeDocument/2006/relationships/slide" Target="../slides/slide21.xml"/><Relationship Id="rId16" Type="http://schemas.openxmlformats.org/officeDocument/2006/relationships/hyperlink" Target="https://portal.etsi.org/webapp/teldir/ListPersDetails.asp?PersId=26309" TargetMode="External"/><Relationship Id="rId20" Type="http://schemas.openxmlformats.org/officeDocument/2006/relationships/hyperlink" Target="https://portal.etsi.org/webapp/teldir/ListPersDetails.asp?PersId=79376" TargetMode="External"/><Relationship Id="rId29" Type="http://schemas.openxmlformats.org/officeDocument/2006/relationships/hyperlink" Target="https://portal.etsi.org/webapp/teldir/ListPersDetails.asp?PersId=72859" TargetMode="External"/><Relationship Id="rId1" Type="http://schemas.openxmlformats.org/officeDocument/2006/relationships/notesMaster" Target="../notesMasters/notesMaster1.xml"/><Relationship Id="rId6" Type="http://schemas.openxmlformats.org/officeDocument/2006/relationships/hyperlink" Target="https://portal.etsi.org/tb.aspx?tbid=287&amp;SubTB=287" TargetMode="External"/><Relationship Id="rId11" Type="http://schemas.openxmlformats.org/officeDocument/2006/relationships/hyperlink" Target="https://portal.etsi.org/webapp/teldir/QueryOrgaInfo.asp?OrgaId=13790" TargetMode="External"/><Relationship Id="rId24" Type="http://schemas.openxmlformats.org/officeDocument/2006/relationships/hyperlink" Target="https://portal.etsi.org/webapp/teldir/ListPersDetails.asp?PersId=10561" TargetMode="External"/><Relationship Id="rId32" Type="http://schemas.openxmlformats.org/officeDocument/2006/relationships/hyperlink" Target="https://portal.etsi.org/webapp/teldir/ListPersDetails.asp?PersId=61793" TargetMode="External"/><Relationship Id="rId37" Type="http://schemas.openxmlformats.org/officeDocument/2006/relationships/hyperlink" Target="https://portal.etsi.org/webapp/teldir/ListPersDetails.asp?PersId=26729" TargetMode="External"/><Relationship Id="rId5" Type="http://schemas.openxmlformats.org/officeDocument/2006/relationships/hyperlink" Target="https://portal.etsi.org/tb.aspx?tbid=729&amp;SubTB=729" TargetMode="External"/><Relationship Id="rId15" Type="http://schemas.openxmlformats.org/officeDocument/2006/relationships/hyperlink" Target="https://portal.etsi.org/webapp/teldir/QueryOrgaInfo.asp?OrgaId=1" TargetMode="External"/><Relationship Id="rId23" Type="http://schemas.openxmlformats.org/officeDocument/2006/relationships/hyperlink" Target="https://portal.etsi.org/webapp/teldir/ListPersDetails.asp?PersId=2582" TargetMode="External"/><Relationship Id="rId28" Type="http://schemas.openxmlformats.org/officeDocument/2006/relationships/hyperlink" Target="https://portal.etsi.org/webapp/teldir/QueryOrgaInfo.asp?OrgaId=121" TargetMode="External"/><Relationship Id="rId36" Type="http://schemas.openxmlformats.org/officeDocument/2006/relationships/hyperlink" Target="https://portal.etsi.org/webapp/teldir/QueryOrgaInfo.asp?OrgaId=13818" TargetMode="External"/><Relationship Id="rId10" Type="http://schemas.openxmlformats.org/officeDocument/2006/relationships/hyperlink" Target="https://portal.etsi.org/webapp/teldir/ListPersDetails.asp?PersId=63180" TargetMode="External"/><Relationship Id="rId19" Type="http://schemas.openxmlformats.org/officeDocument/2006/relationships/hyperlink" Target="https://portal.etsi.org/webapp/teldir/QueryOrgaInfo.asp?OrgaId=15932" TargetMode="External"/><Relationship Id="rId31" Type="http://schemas.openxmlformats.org/officeDocument/2006/relationships/hyperlink" Target="https://portal.etsi.org/webapp/teldir/QueryOrgaInfo.asp?OrgaId=7380" TargetMode="External"/><Relationship Id="rId4" Type="http://schemas.openxmlformats.org/officeDocument/2006/relationships/hyperlink" Target="https://portal.etsi.org/tb.aspx?tbid=442&amp;SubTB=442" TargetMode="External"/><Relationship Id="rId9" Type="http://schemas.openxmlformats.org/officeDocument/2006/relationships/hyperlink" Target="https://portal.etsi.org/webapp/teldir/QueryOrgaInfo.asp?OrgaId=14953" TargetMode="External"/><Relationship Id="rId14" Type="http://schemas.openxmlformats.org/officeDocument/2006/relationships/hyperlink" Target="https://portal.etsi.org/webapp/teldir/ListPersDetails.asp?PersId=26441" TargetMode="External"/><Relationship Id="rId22" Type="http://schemas.openxmlformats.org/officeDocument/2006/relationships/hyperlink" Target="https://portal.etsi.org/webapp/teldir/ListPersDetails.asp?PersId=13676" TargetMode="External"/><Relationship Id="rId27" Type="http://schemas.openxmlformats.org/officeDocument/2006/relationships/hyperlink" Target="https://portal.etsi.org/webapp/teldir/ListPersDetails.asp?PersId=54791" TargetMode="External"/><Relationship Id="rId30" Type="http://schemas.openxmlformats.org/officeDocument/2006/relationships/hyperlink" Target="https://portal.etsi.org/webapp/teldir/QueryOrgaInfo.asp?OrgaId=8870" TargetMode="External"/><Relationship Id="rId35" Type="http://schemas.openxmlformats.org/officeDocument/2006/relationships/hyperlink" Target="https://portal.etsi.org/webapp/teldir/ListPersDetails.asp?PersId=60301" TargetMode="External"/></Relationships>
</file>

<file path=ppt/notesSlides/_rels/notesSlide1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2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24.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25.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43.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solidFill>
                  <a:srgbClr val="1155CC"/>
                </a:solidFill>
                <a:effectLst/>
                <a:hlinkClick r:id="rId3"/>
              </a:rPr>
              <a:t>https://www.citc.gov.sa/ar/new/publicConsultation/Documents/144201/TS_Public_Consultation.pdf</a:t>
            </a:r>
            <a:br>
              <a:rPr lang="en-US" dirty="0"/>
            </a:br>
            <a:endParaRPr lang="en-US" dirty="0"/>
          </a:p>
          <a:p>
            <a:pPr algn="l"/>
            <a:r>
              <a:rPr lang="en-US" b="0" i="0" dirty="0">
                <a:solidFill>
                  <a:srgbClr val="1155CC"/>
                </a:solidFill>
                <a:effectLst/>
                <a:latin typeface="Arial" panose="020B0604020202020204" pitchFamily="34" charset="0"/>
                <a:hlinkClick r:id="rId4"/>
              </a:rPr>
              <a:t>https://www.citc.gov.sa/en/new/publicConsultation/Pages/144202.aspx</a:t>
            </a:r>
            <a:br>
              <a:rPr lang="en-US" b="0" i="0" dirty="0">
                <a:solidFill>
                  <a:srgbClr val="222222"/>
                </a:solidFill>
                <a:effectLst/>
                <a:latin typeface="Arial" panose="020B0604020202020204" pitchFamily="34" charset="0"/>
              </a:rPr>
            </a:br>
            <a:endParaRPr lang="en-US" b="0" i="0" dirty="0">
              <a:solidFill>
                <a:srgbClr val="222222"/>
              </a:solidFill>
              <a:effectLst/>
              <a:latin typeface="Arial" panose="020B0604020202020204" pitchFamily="34" charset="0"/>
            </a:endParaRPr>
          </a:p>
          <a:p>
            <a:br>
              <a:rPr lang="en-US" dirty="0"/>
            </a:b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1661647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8548143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altLang="en-US" sz="1600" b="0" u="sng" dirty="0"/>
              <a:t>Motion:</a:t>
            </a:r>
            <a:r>
              <a:rPr lang="en-US" altLang="en-US" sz="1600" b="0" dirty="0"/>
              <a:t> </a:t>
            </a:r>
            <a:r>
              <a:rPr lang="en-US" altLang="en-US" sz="1600" b="0" dirty="0">
                <a:solidFill>
                  <a:schemeClr val="tx1"/>
                </a:solidFill>
              </a:rPr>
              <a:t>Any objection to approving the agenda as presented?  None heard.</a:t>
            </a:r>
          </a:p>
          <a:p>
            <a:pPr lvl="1"/>
            <a:r>
              <a:rPr lang="en-US" altLang="en-US" sz="1600" dirty="0">
                <a:solidFill>
                  <a:schemeClr val="tx1"/>
                </a:solidFill>
              </a:rPr>
              <a:t>Vote:  Approved by unanimous consent</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#73b, 23Feb21-07Jun21, correspondence </a:t>
            </a:r>
            <a:endParaRPr lang="en-US" sz="1600" b="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4"/>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a:p>
            <a:pPr marL="457200" lvl="1" indent="0">
              <a:spcBef>
                <a:spcPts val="0"/>
              </a:spcBef>
              <a:buFont typeface="Arial" panose="020B0604020202020204" pitchFamily="34" charset="0"/>
              <a:buNone/>
            </a:pPr>
            <a:endParaRPr lang="en-US" sz="1200" dirty="0">
              <a:solidFill>
                <a:schemeClr val="tx1"/>
              </a:solidFill>
            </a:endParaRPr>
          </a:p>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5"/>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6"/>
            </a:endParaRPr>
          </a:p>
          <a:p>
            <a:r>
              <a:rPr lang="en-US" altLang="en-US" sz="1200" b="0" dirty="0">
                <a:hlinkClick r:id="rId6"/>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8"/>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9"/>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3"/>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16"/>
              </a:rPr>
              <a:t>Butscheidt </a:t>
            </a:r>
            <a:r>
              <a:rPr lang="en-US" sz="1200" kern="1200" dirty="0" err="1">
                <a:solidFill>
                  <a:srgbClr val="000000"/>
                </a:solidFill>
                <a:effectLst/>
                <a:latin typeface="Times New Roman" pitchFamily="16" charset="0"/>
                <a:ea typeface="+mn-ea"/>
                <a:cs typeface="+mn-cs"/>
                <a:hlinkClick r:id="rId16"/>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Marshall </a:t>
            </a:r>
            <a:r>
              <a:rPr lang="en-US" sz="1200" kern="1200" dirty="0" err="1">
                <a:solidFill>
                  <a:srgbClr val="000000"/>
                </a:solidFill>
                <a:effectLst/>
                <a:latin typeface="Times New Roman" pitchFamily="16" charset="0"/>
                <a:ea typeface="+mn-ea"/>
                <a:cs typeface="+mn-cs"/>
                <a:hlinkClick r:id="rId18"/>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9"/>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0"/>
              </a:rPr>
              <a:t>Mouquet </a:t>
            </a:r>
            <a:r>
              <a:rPr lang="en-US" sz="1200" kern="1200" dirty="0" err="1">
                <a:solidFill>
                  <a:srgbClr val="000000"/>
                </a:solidFill>
                <a:effectLst/>
                <a:latin typeface="Times New Roman" pitchFamily="16" charset="0"/>
                <a:ea typeface="+mn-ea"/>
                <a:cs typeface="+mn-cs"/>
                <a:hlinkClick r:id="rId20"/>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1"/>
              </a:rPr>
              <a:t>Vietti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2"/>
              </a:rPr>
              <a:t>Pagnozzi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14"/>
              </a:rPr>
              <a:t>Minaev</a:t>
            </a:r>
            <a:r>
              <a:rPr lang="en-US" sz="1200" kern="1200" dirty="0">
                <a:solidFill>
                  <a:srgbClr val="000000"/>
                </a:solidFill>
                <a:effectLst/>
                <a:latin typeface="Times New Roman" pitchFamily="16" charset="0"/>
                <a:ea typeface="+mn-ea"/>
                <a:cs typeface="+mn-cs"/>
                <a:hlinkClick r:id="rId14"/>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3"/>
              </a:rPr>
              <a:t>Forina</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4"/>
              </a:rPr>
              <a:t>Schmidt</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Chiara </a:t>
            </a:r>
            <a:r>
              <a:rPr lang="en-US" sz="1200" kern="1200" dirty="0" err="1">
                <a:solidFill>
                  <a:srgbClr val="000000"/>
                </a:solidFill>
                <a:effectLst/>
                <a:latin typeface="Times New Roman" pitchFamily="16" charset="0"/>
                <a:ea typeface="+mn-ea"/>
                <a:cs typeface="+mn-cs"/>
                <a:hlinkClick r:id="rId27"/>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TELECOM</a:t>
            </a:r>
            <a:r>
              <a:rPr lang="en-US" sz="1200" kern="1200" dirty="0">
                <a:solidFill>
                  <a:srgbClr val="000000"/>
                </a:solidFill>
                <a:effectLst/>
                <a:latin typeface="Times New Roman" pitchFamily="16" charset="0"/>
                <a:ea typeface="+mn-ea"/>
                <a:cs typeface="+mn-cs"/>
                <a:hlinkClick r:id="rId28"/>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9"/>
              </a:rPr>
              <a:t>Blue </a:t>
            </a:r>
            <a:r>
              <a:rPr lang="en-US" sz="1200" kern="1200" dirty="0" err="1">
                <a:solidFill>
                  <a:srgbClr val="000000"/>
                </a:solidFill>
                <a:effectLst/>
                <a:latin typeface="Times New Roman" pitchFamily="16" charset="0"/>
                <a:ea typeface="+mn-ea"/>
                <a:cs typeface="+mn-cs"/>
                <a:hlinkClick r:id="rId29"/>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Microsoft</a:t>
            </a:r>
            <a:r>
              <a:rPr lang="en-US" sz="1200" kern="1200" dirty="0">
                <a:solidFill>
                  <a:srgbClr val="000000"/>
                </a:solidFill>
                <a:effectLst/>
                <a:latin typeface="Times New Roman" pitchFamily="16" charset="0"/>
                <a:ea typeface="+mn-ea"/>
                <a:cs typeface="+mn-cs"/>
                <a:hlinkClick r:id="rId30"/>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hlinkClick r:id="rId7"/>
            </a:endParaRPr>
          </a:p>
          <a:p>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7"/>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7"/>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Prats </a:t>
            </a:r>
            <a:r>
              <a:rPr lang="en-US" sz="1200" kern="1200" dirty="0" err="1">
                <a:solidFill>
                  <a:srgbClr val="000000"/>
                </a:solidFill>
                <a:effectLst/>
                <a:latin typeface="Times New Roman" pitchFamily="16" charset="0"/>
                <a:ea typeface="+mn-ea"/>
                <a:cs typeface="+mn-cs"/>
                <a:hlinkClick r:id="rId32"/>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5"/>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Harrington </a:t>
            </a:r>
            <a:r>
              <a:rPr lang="en-US" sz="1200" kern="1200" dirty="0" err="1">
                <a:solidFill>
                  <a:srgbClr val="000000"/>
                </a:solidFill>
                <a:effectLst/>
                <a:latin typeface="Times New Roman" pitchFamily="16" charset="0"/>
                <a:ea typeface="+mn-ea"/>
                <a:cs typeface="+mn-cs"/>
                <a:hlinkClick r:id="rId33"/>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4"/>
              </a:rPr>
              <a:t>UWB</a:t>
            </a:r>
            <a:r>
              <a:rPr lang="en-US" sz="1200" kern="1200" dirty="0">
                <a:solidFill>
                  <a:srgbClr val="000000"/>
                </a:solidFill>
                <a:effectLst/>
                <a:latin typeface="Times New Roman" pitchFamily="16" charset="0"/>
                <a:ea typeface="+mn-ea"/>
                <a:cs typeface="+mn-cs"/>
                <a:hlinkClick r:id="rId34"/>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5"/>
              </a:rPr>
              <a:t>Neirynck</a:t>
            </a:r>
            <a:r>
              <a:rPr lang="en-US" sz="1200" kern="1200" dirty="0">
                <a:solidFill>
                  <a:srgbClr val="000000"/>
                </a:solidFill>
                <a:effectLst/>
                <a:latin typeface="Times New Roman" pitchFamily="16" charset="0"/>
                <a:ea typeface="+mn-ea"/>
                <a:cs typeface="+mn-cs"/>
                <a:hlinkClick r:id="rId35"/>
              </a:rPr>
              <a:t> </a:t>
            </a:r>
            <a:r>
              <a:rPr lang="en-US" sz="1200" kern="1200" dirty="0" err="1">
                <a:solidFill>
                  <a:srgbClr val="000000"/>
                </a:solidFill>
                <a:effectLst/>
                <a:latin typeface="Times New Roman" pitchFamily="16" charset="0"/>
                <a:ea typeface="+mn-ea"/>
                <a:cs typeface="+mn-cs"/>
                <a:hlinkClick r:id="rId35"/>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6"/>
              </a:rPr>
              <a:t>DecaWave</a:t>
            </a:r>
            <a:r>
              <a:rPr lang="en-US" sz="1200" kern="1200" dirty="0">
                <a:solidFill>
                  <a:srgbClr val="000000"/>
                </a:solidFill>
                <a:effectLst/>
                <a:latin typeface="Times New Roman" pitchFamily="16" charset="0"/>
                <a:ea typeface="+mn-ea"/>
                <a:cs typeface="+mn-cs"/>
                <a:hlinkClick r:id="rId36"/>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7"/>
              </a:rPr>
              <a:t>Johansson </a:t>
            </a:r>
            <a:r>
              <a:rPr lang="en-US" sz="1200" kern="1200" dirty="0" err="1">
                <a:solidFill>
                  <a:srgbClr val="000000"/>
                </a:solidFill>
                <a:effectLst/>
                <a:latin typeface="Times New Roman" pitchFamily="16" charset="0"/>
                <a:ea typeface="+mn-ea"/>
                <a:cs typeface="+mn-cs"/>
                <a:hlinkClick r:id="rId37"/>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8"/>
              </a:rPr>
              <a:t>Kapsch</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TrafficCom</a:t>
            </a:r>
            <a:r>
              <a:rPr lang="en-US" sz="1200" kern="1200" dirty="0">
                <a:solidFill>
                  <a:srgbClr val="000000"/>
                </a:solidFill>
                <a:effectLst/>
                <a:latin typeface="Times New Roman" pitchFamily="16" charset="0"/>
                <a:ea typeface="+mn-ea"/>
                <a:cs typeface="+mn-cs"/>
                <a:hlinkClick r:id="rId38"/>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9"/>
              </a:rPr>
              <a:t>Lorelli</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5"/>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4048899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5793620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493427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8353859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1344562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0798479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6"/>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85313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13-20May21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13-20May21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13-20May21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802.18-21/0053r00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cept.org/ecc/groups/ecc/wg-fm/fm-57/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11" Type="http://schemas.openxmlformats.org/officeDocument/2006/relationships/image" Target="../media/image5.wmf"/><Relationship Id="rId5" Type="http://schemas.openxmlformats.org/officeDocument/2006/relationships/hyperlink" Target="https://cept.org/Documents/wg-se/64177/se-21-079_minutes-of-88th-wg-se-meeting" TargetMode="External"/><Relationship Id="rId10" Type="http://schemas.openxmlformats.org/officeDocument/2006/relationships/hyperlink" Target="https://cept.org/Documents/fm-57/64032/fm57-21-008_country-determination-capability-cdc-requirements-for-was-rlan-operating-in-58-ghz" TargetMode="External"/><Relationship Id="rId4" Type="http://schemas.openxmlformats.org/officeDocument/2006/relationships/hyperlink" Target="https://cept.org/ecc/groups/ecc/wg-se/client/introduction/" TargetMode="External"/><Relationship Id="rId9" Type="http://schemas.openxmlformats.org/officeDocument/2006/relationships/hyperlink" Target="https://cept.org/Documents/fm-57/64031/fm57-21-007_revisions-to-draft-ecc-report-on-national-measures-for-wasrlan-zip-file-cover-plus-anne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1/18-21-0041-00-0000-citc-spectrum-outlook-for-commercial-innovative-use-2021-23.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1/18-21-0039-00-0000-ieee-802-viewpoints-on-wrc-23-agenda-items.ppt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www.fcc.gov/us-contributions-sent-citel-pccii-wrc-23" TargetMode="External"/><Relationship Id="rId4" Type="http://schemas.openxmlformats.org/officeDocument/2006/relationships/hyperlink" Target="https://www.tra.gov.om/En/ViewPublicConsultations.jsp?code=33"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groups.wirelessinnovation.org/wg/6GHz-MSG-WS1/document/16060" TargetMode="External"/><Relationship Id="rId5" Type="http://schemas.openxmlformats.org/officeDocument/2006/relationships/hyperlink" Target="https://groups.wirelessinnovation.org/wg/6GHz-MSG-WS1/document/16057" TargetMode="External"/><Relationship Id="rId4" Type="http://schemas.openxmlformats.org/officeDocument/2006/relationships/hyperlink" Target="https://groups.wirelessinnovation.org/wg/6MSG/dashboard"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036-04-0000-frequency-table-template.xls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fcc.gov/document/fcc-looks-open-door-new-wireless-microphone-technologies-0"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www.gov.uk/government/publications/designated-standards-radio-equipment" TargetMode="External"/><Relationship Id="rId5" Type="http://schemas.openxmlformats.org/officeDocument/2006/relationships/hyperlink" Target="https://www.etsi.org/deliver/etsi_en/300400_300499/30042201/02.01.02_60/" TargetMode="External"/><Relationship Id="rId4" Type="http://schemas.openxmlformats.org/officeDocument/2006/relationships/hyperlink" Target="https://mentor.ieee.org/802.18/dcn/21/18-21-0046-00-0000-fcc-nprm-new-wireless-microphone-technologies-fcc-21-46a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5/03/2021-08801/use-of-the-5850-5925-ghz-band?utm_source=federalregister.gov&amp;utm_medium=email&amp;utm_campaign=subscription*mailing*list__;Kys!!F7jv3iA!jqS68X-_tLlwEGW4shkEjeLvGvz3AHIcSUlv8diJBD2EAMcZGUiekBvywVJZcbQ_7w$"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mentor.ieee.org/802.18/dcn/21/18-21-0055-00-0000-fcc-fnprm-may2021-revisiting-use-of-the-5-850-5-925-ghz-band.docx" TargetMode="External"/><Relationship Id="rId5" Type="http://schemas.openxmlformats.org/officeDocument/2006/relationships/hyperlink" Target="https://urldefense.com/v3/__https:/www.federalregister.gov/d/2021-08801?utm_medium=email&amp;utm_campaign=subscription*mailing*list&amp;utm_source=federalregister.gov__;Kys!!F7jv3iA!jqS68X-_tLlwEGW4shkEjeLvGvz3AHIcSUlv8diJBD2EAMcZGUiekBvywVJWlNAKuw$" TargetMode="External"/><Relationship Id="rId4" Type="http://schemas.openxmlformats.org/officeDocument/2006/relationships/hyperlink" Target="https://urldefense.com/v3/__https:/www.govinfo.gov/content/pkg/FR-2021-05-03/pdf/2021-08801.pdf?utm_campaign=subscription*mailing*list&amp;utm_source=federalregister.gov&amp;utm_medium=email__;Kys!!F7jv3iA!jqS68X-_tLlwEGW4shkEjeLvGvz3AHIcSUlv8diJBD2EAMcZGUiekBvywVIJqtBPgw$"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665-00-0wng-proactive-spectrum-planning.ppt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hyperlink" Target="mailto:apetrick@ieee.org" TargetMode="External"/><Relationship Id="rId7" Type="http://schemas.openxmlformats.org/officeDocument/2006/relationships/hyperlink" Target="https://standards.ieee.org/faqs/copyrights/index.html#1" TargetMode="External"/><Relationship Id="rId12" Type="http://schemas.openxmlformats.org/officeDocument/2006/relationships/image" Target="../media/image4.wmf"/><Relationship Id="rId2" Type="http://schemas.openxmlformats.org/officeDocument/2006/relationships/hyperlink" Target="mailto:stuart@ok-brit.com"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oleObject" Target="../embeddings/oleObject3.bin"/><Relationship Id="rId5" Type="http://schemas.openxmlformats.org/officeDocument/2006/relationships/hyperlink" Target="http://standards.ieee.org/resources/antitrust-guidelines.pdf" TargetMode="External"/><Relationship Id="rId10" Type="http://schemas.openxmlformats.org/officeDocument/2006/relationships/image" Target="../media/image3.wmf"/><Relationship Id="rId4" Type="http://schemas.openxmlformats.org/officeDocument/2006/relationships/hyperlink" Target="http://standards.ieee.org/faqs/affiliationFAQ.html" TargetMode="External"/><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738924292.ieeesa@lync.webex.com" TargetMode="External"/><Relationship Id="rId3" Type="http://schemas.openxmlformats.org/officeDocument/2006/relationships/hyperlink" Target="https://ieeesa.webex.com/ieeesa/j.php?MTID=m6704707797b7b5b06c6b1c3e87852ea7" TargetMode="External"/><Relationship Id="rId7" Type="http://schemas.openxmlformats.org/officeDocument/2006/relationships/hyperlink" Target="file:///C:\Users\jholcomb\OneDrive%20-%20Itron\Documents\2standards\+stuff_stds\%20sip:1738924292@ieeesa.webex.com"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4d244ffb03debb92f779bb9ba3bad29__;!!F7jv3iA!g-ld8pUJbcg6A36lumKdHjk_3RK4Y8cDoPSm4WH0rq2rMF-TmvidGlOtpOaQOkmkGw$" TargetMode="External"/><Relationship Id="rId5" Type="http://schemas.openxmlformats.org/officeDocument/2006/relationships/hyperlink" Target="tel:%2B1-213-306-3065,,*01*1738924292%23%23*01*" TargetMode="External"/><Relationship Id="rId4" Type="http://schemas.openxmlformats.org/officeDocument/2006/relationships/hyperlink" Target="tel:%2B1-646-992-2010,,*01*1738924292%23%23*01*" TargetMode="External"/><Relationship Id="rId9" Type="http://schemas.openxmlformats.org/officeDocument/2006/relationships/hyperlink" Target="https://urldefense.com/v3/__https:/help.webex.com__;!!F7jv3iA!g-ld8pUJbcg6A36lumKdHjk_3RK4Y8cDoPSm4WH0rq2rMF-TmvidGlOtpOa2GE05Ng$"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34.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26-00-0000-minutes-electronic-plenary-11-17mar21-rr-tag-dia.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dirty="0"/>
              <a:t>13-20May21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Electronic Interim Agenda</a:t>
            </a:r>
            <a:endParaRPr lang="en-GB" dirty="0"/>
          </a:p>
        </p:txBody>
      </p:sp>
      <p:sp>
        <p:nvSpPr>
          <p:cNvPr id="3074" name="Rectangle 2"/>
          <p:cNvSpPr>
            <a:spLocks noGrp="1" noChangeArrowheads="1"/>
          </p:cNvSpPr>
          <p:nvPr>
            <p:ph type="body" idx="1"/>
          </p:nvPr>
        </p:nvSpPr>
        <p:spPr>
          <a:xfrm>
            <a:off x="2128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13-20 May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38667764"/>
              </p:ext>
            </p:extLst>
          </p:nvPr>
        </p:nvGraphicFramePr>
        <p:xfrm>
          <a:off x="2060576" y="5173891"/>
          <a:ext cx="8005762" cy="1471612"/>
        </p:xfrm>
        <a:graphic>
          <a:graphicData uri="http://schemas.openxmlformats.org/presentationml/2006/ole">
            <mc:AlternateContent xmlns:mc="http://schemas.openxmlformats.org/markup-compatibility/2006">
              <mc:Choice xmlns:v="urn:schemas-microsoft-com:vml" Requires="v">
                <p:oleObj name="Document" r:id="rId3" imgW="8575548" imgH="1698031" progId="Word.Document.8">
                  <p:embed/>
                </p:oleObj>
              </mc:Choice>
              <mc:Fallback>
                <p:oleObj name="Document" r:id="rId3" imgW="8575548" imgH="1698031" progId="Word.Document.8">
                  <p:embed/>
                  <p:pic>
                    <p:nvPicPr>
                      <p:cNvPr id="0" name="Picture 3"/>
                      <p:cNvPicPr>
                        <a:picLocks noChangeAspect="1" noChangeArrowheads="1"/>
                      </p:cNvPicPr>
                      <p:nvPr/>
                    </p:nvPicPr>
                    <p:blipFill>
                      <a:blip r:embed="rId4"/>
                      <a:srcRect/>
                      <a:stretch>
                        <a:fillRect/>
                      </a:stretch>
                    </p:blipFill>
                    <p:spPr bwMode="auto">
                      <a:xfrm>
                        <a:off x="2060576" y="5173891"/>
                        <a:ext cx="8005762" cy="1471612"/>
                      </a:xfrm>
                      <a:prstGeom prst="rect">
                        <a:avLst/>
                      </a:prstGeom>
                      <a:noFill/>
                    </p:spPr>
                  </p:pic>
                </p:oleObj>
              </mc:Fallback>
            </mc:AlternateContent>
          </a:graphicData>
        </a:graphic>
      </p:graphicFrame>
      <p:sp>
        <p:nvSpPr>
          <p:cNvPr id="3076" name="Rectangle 4"/>
          <p:cNvSpPr>
            <a:spLocks noChangeArrowheads="1"/>
          </p:cNvSpPr>
          <p:nvPr/>
        </p:nvSpPr>
        <p:spPr bwMode="auto">
          <a:xfrm>
            <a:off x="1066800" y="508816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pic>
        <p:nvPicPr>
          <p:cNvPr id="1026" name="Picture 2">
            <a:extLst>
              <a:ext uri="{FF2B5EF4-FFF2-40B4-BE49-F238E27FC236}">
                <a16:creationId xmlns:a16="http://schemas.microsoft.com/office/drawing/2014/main" id="{0234E222-E656-4957-9803-19074FC44BC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685800"/>
            <a:ext cx="4419600" cy="44196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535E6426-53E2-4E0A-B820-12D45A81EDC6}"/>
              </a:ext>
            </a:extLst>
          </p:cNvPr>
          <p:cNvSpPr txBox="1"/>
          <p:nvPr/>
        </p:nvSpPr>
        <p:spPr>
          <a:xfrm>
            <a:off x="5215021" y="4061464"/>
            <a:ext cx="1600200" cy="461665"/>
          </a:xfrm>
          <a:prstGeom prst="rect">
            <a:avLst/>
          </a:prstGeom>
          <a:noFill/>
        </p:spPr>
        <p:txBody>
          <a:bodyPr wrap="square" rtlCol="0">
            <a:spAutoFit/>
          </a:bodyPr>
          <a:lstStyle/>
          <a:p>
            <a:r>
              <a:rPr lang="en-US" i="1" dirty="0">
                <a:solidFill>
                  <a:srgbClr val="000000"/>
                </a:solidFill>
                <a:effectLst/>
                <a:latin typeface="Arial" panose="020B0604020202020204" pitchFamily="34" charset="0"/>
              </a:rPr>
              <a:t>Ingenuity</a:t>
            </a:r>
            <a:endParaRPr lang="en-US" i="0" dirty="0">
              <a:solidFill>
                <a:srgbClr val="000000"/>
              </a:solidFill>
              <a:effectLst/>
              <a:latin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90601"/>
            <a:ext cx="10820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a:spcBef>
                <a:spcPts val="0"/>
              </a:spcBef>
              <a:buFont typeface="Arial" panose="020B0604020202020204" pitchFamily="34" charset="0"/>
              <a:buChar char="•"/>
            </a:pPr>
            <a:endParaRPr lang="en-US" sz="22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sz="1800" dirty="0">
                <a:solidFill>
                  <a:schemeClr val="tx1"/>
                </a:solidFill>
                <a:sym typeface="Wingdings" panose="05000000000000000000" pitchFamily="2" charset="2"/>
              </a:rPr>
              <a:t>next call #110 18-25jun21</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endParaRPr lang="en-US" sz="1800" dirty="0">
              <a:solidFill>
                <a:schemeClr val="bg1">
                  <a:lumMod val="65000"/>
                </a:schemeClr>
              </a:solidFill>
              <a:ea typeface="Calibri" panose="020F0502020204030204" pitchFamily="34" charset="0"/>
              <a:cs typeface="Times New Roman" panose="02020603050405020304" pitchFamily="18" charset="0"/>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p>
          <a:p>
            <a:pPr lvl="1">
              <a:spcBef>
                <a:spcPts val="0"/>
              </a:spcBef>
              <a:buFont typeface="Arial" panose="020B0604020202020204" pitchFamily="34" charset="0"/>
              <a:buChar char="•"/>
            </a:pPr>
            <a:endPar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endParaRP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06May: 6 GHz draft std. is standing by, so no new draft from the #109e meeting, </a:t>
            </a:r>
            <a:r>
              <a:rPr lang="en-US" sz="1400" dirty="0">
                <a:solidFill>
                  <a:schemeClr val="tx1"/>
                </a:solidFill>
                <a:cs typeface="Times New Roman" panose="02020603050405020304" pitchFamily="18" charset="0"/>
                <a:sym typeface="Wingdings" panose="05000000000000000000" pitchFamily="2" charset="2"/>
              </a:rPr>
              <a:t>see </a:t>
            </a:r>
            <a:r>
              <a:rPr lang="en-US" sz="1400" dirty="0">
                <a:solidFill>
                  <a:schemeClr val="tx1"/>
                </a:solidFill>
                <a:cs typeface="Times New Roman" panose="02020603050405020304" pitchFamily="18" charset="0"/>
              </a:rPr>
              <a:t>BRAN(21)109e006r6. </a:t>
            </a:r>
            <a:r>
              <a:rPr lang="en-US" sz="1400" dirty="0">
                <a:solidFill>
                  <a:schemeClr val="tx1"/>
                </a:solidFill>
                <a:cs typeface="Times New Roman" panose="02020603050405020304" pitchFamily="18" charset="0"/>
                <a:sym typeface="Wingdings" panose="05000000000000000000" pitchFamily="2" charset="2"/>
              </a:rPr>
              <a:t>Watch for more on this one.</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cs typeface="Times New Roman" panose="02020603050405020304" pitchFamily="18" charset="0"/>
                <a:sym typeface="Wingdings" panose="05000000000000000000" pitchFamily="2" charset="2"/>
              </a:rPr>
              <a:t>TVWS standard adding UAR is moving forward toward ENAP, other regions and the process.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15apr: 109a-Agenda has comments from ENAP on, multi-GB, RLAN 302 567 (60GHzAN) and if needed a revised draft for ENAP again.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r>
              <a:rPr lang="en-US" sz="1400" b="0" dirty="0">
                <a:effectLst/>
                <a:ea typeface="Calibri" panose="020F0502020204030204" pitchFamily="34" charset="0"/>
                <a:cs typeface="Times New Roman" panose="02020603050405020304" pitchFamily="18" charset="0"/>
              </a:rPr>
              <a:t>25mar: In BRAN(21)109061, ETSI TC BRAN ad hoc meeting #109e (26 thru 30Apr21) will focus on</a:t>
            </a:r>
          </a:p>
          <a:p>
            <a:pPr marL="1257300" lvl="3">
              <a:spcBef>
                <a:spcPts val="0"/>
              </a:spcBef>
              <a:spcAft>
                <a:spcPts val="0"/>
              </a:spcAft>
            </a:pPr>
            <a:r>
              <a:rPr lang="en-US" sz="1400" b="0" dirty="0">
                <a:effectLst/>
                <a:ea typeface="Calibri" panose="020F0502020204030204" pitchFamily="34" charset="0"/>
                <a:cs typeface="Times New Roman" panose="02020603050405020304" pitchFamily="18" charset="0"/>
              </a:rPr>
              <a:t>• EN 301 893 (5 GHz), and • EN 303 687 (6 GHz), and User Access Restrictions (UAR).</a:t>
            </a:r>
            <a:endParaRPr lang="en-US" sz="1400" b="0" dirty="0">
              <a:solidFill>
                <a:schemeClr val="tx1"/>
              </a:solidFill>
              <a:effectLst/>
              <a:ea typeface="Calibri" panose="020F0502020204030204" pitchFamily="34" charset="0"/>
              <a:cs typeface="Times New Roman" panose="02020603050405020304" pitchFamily="18" charset="0"/>
            </a:endParaRPr>
          </a:p>
          <a:p>
            <a:pPr marL="1257300" lvl="3">
              <a:spcBef>
                <a:spcPts val="0"/>
              </a:spcBef>
              <a:spcAft>
                <a:spcPts val="0"/>
              </a:spcAft>
            </a:pPr>
            <a:endParaRPr lang="en-US" sz="1600" dirty="0">
              <a:solidFill>
                <a:schemeClr val="tx1"/>
              </a:solidFill>
              <a:ea typeface="Calibri" panose="020F0502020204030204" pitchFamily="34" charset="0"/>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7"/>
              </a:rPr>
              <a:t>&lt;ERM&gt;</a:t>
            </a:r>
            <a:r>
              <a:rPr lang="en-US" sz="1600" b="0" dirty="0"/>
              <a:t> </a:t>
            </a:r>
            <a:r>
              <a:rPr lang="en-US" sz="1600" dirty="0">
                <a:solidFill>
                  <a:schemeClr val="tx1"/>
                </a:solidFill>
              </a:rPr>
              <a:t>next meeting #73b, 23Feb21-07Jun21, correspondence </a:t>
            </a:r>
          </a:p>
          <a:p>
            <a:pPr lvl="1">
              <a:spcBef>
                <a:spcPts val="0"/>
              </a:spcBef>
              <a:buFont typeface="Arial" panose="020B0604020202020204" pitchFamily="34" charset="0"/>
              <a:buChar char="•"/>
            </a:pPr>
            <a:r>
              <a:rPr lang="en-US" sz="1200" dirty="0">
                <a:solidFill>
                  <a:schemeClr val="tx1"/>
                </a:solidFill>
              </a:rPr>
              <a:t> </a:t>
            </a: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8"/>
              </a:rPr>
              <a:t>&lt;TG-11&gt;</a:t>
            </a:r>
            <a:r>
              <a:rPr lang="en-US" altLang="en-US" sz="1600" b="0" dirty="0"/>
              <a:t>  </a:t>
            </a:r>
            <a:r>
              <a:rPr lang="en-US" sz="1600" dirty="0">
                <a:solidFill>
                  <a:schemeClr val="tx1"/>
                </a:solidFill>
              </a:rPr>
              <a:t>no meetings on schedule</a:t>
            </a:r>
          </a:p>
          <a:p>
            <a:pPr lvl="1">
              <a:spcBef>
                <a:spcPts val="0"/>
              </a:spcBef>
              <a:buFont typeface="Arial" panose="020B0604020202020204" pitchFamily="34" charset="0"/>
              <a:buChar char="•"/>
            </a:pPr>
            <a:r>
              <a:rPr lang="en-US" sz="1200" dirty="0">
                <a:solidFill>
                  <a:schemeClr val="tx1"/>
                </a:solidFill>
                <a:highlight>
                  <a:srgbClr val="C0C0C0"/>
                </a:highlight>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762000"/>
            <a:ext cx="11277600" cy="5791200"/>
          </a:xfrm>
        </p:spPr>
        <p:txBody>
          <a:bodyPr/>
          <a:lstStyle/>
          <a:p>
            <a:pPr lvl="3">
              <a:spcBef>
                <a:spcPts val="0"/>
              </a:spcBef>
              <a:spcAft>
                <a:spcPts val="0"/>
              </a:spcAft>
              <a:buFont typeface="Arial" panose="020B0604020202020204" pitchFamily="34" charset="0"/>
              <a:buChar char="•"/>
            </a:pPr>
            <a:endParaRPr lang="en-US" sz="300" dirty="0">
              <a:solidFill>
                <a:schemeClr val="tx1"/>
              </a:solidFill>
            </a:endParaRP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 #56, 29Jun-02Jul21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a:t>
            </a:r>
            <a:r>
              <a:rPr lang="en-US" sz="1800" dirty="0">
                <a:sym typeface="Wingdings" panose="05000000000000000000" pitchFamily="2" charset="2"/>
              </a:rPr>
              <a:t> #89 27Sep-01Oct21</a:t>
            </a:r>
            <a:endParaRPr lang="en-US" sz="1800" dirty="0">
              <a:solidFill>
                <a:schemeClr val="tx1"/>
              </a:solidFill>
            </a:endParaRPr>
          </a:p>
          <a:p>
            <a:pPr lvl="1">
              <a:spcBef>
                <a:spcPts val="0"/>
              </a:spcBef>
              <a:spcAft>
                <a:spcPts val="0"/>
              </a:spcAft>
              <a:buFont typeface="Arial" panose="020B0604020202020204" pitchFamily="34" charset="0"/>
              <a:buChar char="•"/>
            </a:pPr>
            <a:r>
              <a:rPr lang="en-US" sz="1600" dirty="0">
                <a:solidFill>
                  <a:schemeClr val="tx1"/>
                </a:solidFill>
              </a:rPr>
              <a:t> </a:t>
            </a:r>
          </a:p>
          <a:p>
            <a:pPr lvl="1">
              <a:spcBef>
                <a:spcPts val="0"/>
              </a:spcBef>
              <a:spcAft>
                <a:spcPts val="0"/>
              </a:spcAft>
              <a:buFont typeface="Arial" panose="020B0604020202020204" pitchFamily="34" charset="0"/>
              <a:buChar char="•"/>
            </a:pPr>
            <a:r>
              <a:rPr lang="en-US" sz="1600" dirty="0">
                <a:solidFill>
                  <a:schemeClr val="tx1"/>
                </a:solidFill>
              </a:rPr>
              <a:t> </a:t>
            </a:r>
          </a:p>
          <a:p>
            <a:pPr lvl="1">
              <a:spcBef>
                <a:spcPts val="0"/>
              </a:spcBef>
              <a:spcAft>
                <a:spcPts val="0"/>
              </a:spcAft>
              <a:buFont typeface="Arial" panose="020B0604020202020204" pitchFamily="34" charset="0"/>
              <a:buChar char="•"/>
            </a:pPr>
            <a:r>
              <a:rPr lang="en-US" sz="1600" dirty="0">
                <a:solidFill>
                  <a:schemeClr val="tx1"/>
                </a:solidFill>
              </a:rPr>
              <a:t>29apr: Minutes are in </a:t>
            </a:r>
            <a:r>
              <a:rPr lang="en-US" sz="1600" b="0" i="0" u="none" strike="noStrike" dirty="0">
                <a:solidFill>
                  <a:srgbClr val="293285"/>
                </a:solidFill>
                <a:effectLst/>
                <a:latin typeface="Mina"/>
                <a:hlinkClick r:id="rId5"/>
              </a:rPr>
              <a:t>SE(21)079</a:t>
            </a:r>
            <a:r>
              <a:rPr lang="en-US" sz="1600" dirty="0">
                <a:solidFill>
                  <a:schemeClr val="tx1"/>
                </a:solidFill>
              </a:rPr>
              <a:t>.   WI 63  for SE 24 – short term interference into fixed systems, like into </a:t>
            </a:r>
            <a:r>
              <a:rPr lang="en-US" sz="1600" dirty="0" err="1">
                <a:solidFill>
                  <a:schemeClr val="tx1"/>
                </a:solidFill>
              </a:rPr>
              <a:t>uWave</a:t>
            </a:r>
            <a:r>
              <a:rPr lang="en-US" sz="1600" dirty="0">
                <a:solidFill>
                  <a:schemeClr val="tx1"/>
                </a:solidFill>
              </a:rPr>
              <a:t> stations at 6GHz.  Need to watch this one close.  </a:t>
            </a:r>
          </a:p>
          <a:p>
            <a:pPr lvl="1">
              <a:spcBef>
                <a:spcPts val="0"/>
              </a:spcBef>
              <a:spcAft>
                <a:spcPts val="0"/>
              </a:spcAft>
              <a:buFont typeface="Arial" panose="020B0604020202020204" pitchFamily="34" charset="0"/>
              <a:buChar char="•"/>
            </a:pPr>
            <a:r>
              <a:rPr lang="en-US" sz="1600" dirty="0">
                <a:solidFill>
                  <a:schemeClr val="tx1"/>
                </a:solidFill>
              </a:rPr>
              <a:t>15apr: SE21 – ECC recommendation on receiver performance.	This is also with ERM, on the ETSI side. </a:t>
            </a:r>
          </a:p>
          <a:p>
            <a:pPr lvl="2">
              <a:spcBef>
                <a:spcPts val="0"/>
              </a:spcBef>
              <a:spcAft>
                <a:spcPts val="0"/>
              </a:spcAft>
              <a:buFont typeface="Arial" panose="020B0604020202020204" pitchFamily="34" charset="0"/>
              <a:buChar char="•"/>
            </a:pPr>
            <a:r>
              <a:rPr lang="en-US" sz="1600" dirty="0">
                <a:solidFill>
                  <a:schemeClr val="tx1"/>
                </a:solidFill>
              </a:rPr>
              <a:t>New phases of the RED are coming and will have new rules that will be adding more to the receiver standards.</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&lt;SE45&gt;</a:t>
            </a:r>
            <a:r>
              <a:rPr lang="en-US" altLang="en-US" sz="1800" b="0" dirty="0"/>
              <a:t> </a:t>
            </a:r>
            <a:r>
              <a:rPr lang="en-US" altLang="en-US" sz="1800" dirty="0"/>
              <a:t>next call #13, 01-02Jun21 </a:t>
            </a:r>
            <a:r>
              <a:rPr lang="en-US" altLang="en-US" sz="1800" b="0" dirty="0"/>
              <a:t>(13:30-18:30CEST)</a:t>
            </a:r>
            <a:endParaRPr lang="en-US" alt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&lt;WGFM&gt;</a:t>
            </a:r>
            <a:r>
              <a:rPr lang="en-US" altLang="en-US" sz="1800" b="0" dirty="0"/>
              <a:t>  </a:t>
            </a:r>
            <a:r>
              <a:rPr lang="en-US" altLang="en-US" sz="1800" dirty="0">
                <a:solidFill>
                  <a:schemeClr val="tx1"/>
                </a:solidFill>
              </a:rPr>
              <a:t>next call #99, 24-28May21</a:t>
            </a:r>
            <a:endParaRPr lang="en-US" sz="18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8"/>
              </a:rPr>
              <a:t>&lt;FM57&gt;</a:t>
            </a:r>
            <a:r>
              <a:rPr lang="en-US" altLang="en-US" sz="1800" b="0" dirty="0"/>
              <a:t>  </a:t>
            </a:r>
            <a:r>
              <a:rPr lang="en-US" altLang="en-US" sz="1800" dirty="0"/>
              <a:t>calls </a:t>
            </a:r>
            <a:r>
              <a:rPr lang="en-US" sz="1800" dirty="0">
                <a:sym typeface="Wingdings" panose="05000000000000000000" pitchFamily="2" charset="2"/>
              </a:rPr>
              <a:t>#15 </a:t>
            </a:r>
            <a:r>
              <a:rPr lang="en-US" sz="1800" dirty="0">
                <a:highlight>
                  <a:srgbClr val="D5F4FF"/>
                </a:highlight>
                <a:sym typeface="Wingdings" panose="05000000000000000000" pitchFamily="2" charset="2"/>
              </a:rPr>
              <a:t>10-12May21</a:t>
            </a:r>
            <a:r>
              <a:rPr lang="en-US" sz="1800" dirty="0">
                <a:sym typeface="Wingdings" panose="05000000000000000000" pitchFamily="2" charset="2"/>
              </a:rPr>
              <a:t>; #16 12-13Jul21 (provisional)</a:t>
            </a:r>
          </a:p>
          <a:p>
            <a:pPr lvl="1">
              <a:spcBef>
                <a:spcPts val="0"/>
              </a:spcBef>
              <a:buFont typeface="Arial" panose="020B0604020202020204" pitchFamily="34" charset="0"/>
              <a:buChar char="•"/>
            </a:pPr>
            <a:r>
              <a:rPr lang="en-US" sz="1600" i="0" dirty="0">
                <a:solidFill>
                  <a:schemeClr val="tx1"/>
                </a:solidFill>
                <a:effectLst/>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i="0" dirty="0">
                <a:solidFill>
                  <a:schemeClr val="tx1"/>
                </a:solidFill>
                <a:effectLst/>
              </a:rPr>
              <a:t> </a:t>
            </a:r>
          </a:p>
          <a:p>
            <a:pPr lvl="1">
              <a:spcBef>
                <a:spcPts val="0"/>
              </a:spcBef>
              <a:buFont typeface="Arial" panose="020B0604020202020204" pitchFamily="34" charset="0"/>
              <a:buChar char="•"/>
            </a:pPr>
            <a:r>
              <a:rPr lang="en-US" sz="1600" i="0" dirty="0">
                <a:solidFill>
                  <a:schemeClr val="tx1"/>
                </a:solidFill>
                <a:effectLst/>
              </a:rPr>
              <a:t>29apr: Meeting last week progressed the draft ECC Report on enabling WAS/RLAN on a national basis in the 5.8 GHz.</a:t>
            </a:r>
          </a:p>
          <a:p>
            <a:pPr lvl="2">
              <a:spcBef>
                <a:spcPts val="0"/>
              </a:spcBef>
              <a:buFont typeface="Arial" panose="020B0604020202020204" pitchFamily="34" charset="0"/>
              <a:buChar char="•"/>
            </a:pPr>
            <a:r>
              <a:rPr lang="en-US" sz="1600" dirty="0">
                <a:solidFill>
                  <a:schemeClr val="tx1"/>
                </a:solidFill>
              </a:rPr>
              <a:t>Temp Doc TEMP 004 (CEPT login) outdoor operation and registration for outdoor operation, inputs from Czech and UK </a:t>
            </a:r>
          </a:p>
          <a:p>
            <a:pPr lvl="1">
              <a:spcBef>
                <a:spcPts val="0"/>
              </a:spcBef>
              <a:buFont typeface="Arial" panose="020B0604020202020204" pitchFamily="34" charset="0"/>
              <a:buChar char="•"/>
            </a:pPr>
            <a:r>
              <a:rPr lang="en-US" sz="1600" dirty="0">
                <a:solidFill>
                  <a:schemeClr val="tx1"/>
                </a:solidFill>
              </a:rPr>
              <a:t>15apr: Contributions have been posted, e.g. </a:t>
            </a:r>
            <a:r>
              <a:rPr lang="en-US" sz="1600" b="0" i="0" u="none" strike="noStrike" dirty="0">
                <a:solidFill>
                  <a:srgbClr val="293285"/>
                </a:solidFill>
                <a:effectLst/>
                <a:latin typeface="Mina"/>
                <a:hlinkClick r:id="rId9"/>
              </a:rPr>
              <a:t>FM57(21)007</a:t>
            </a:r>
            <a:r>
              <a:rPr lang="en-US" sz="1600" dirty="0">
                <a:solidFill>
                  <a:schemeClr val="tx1"/>
                </a:solidFill>
              </a:rPr>
              <a:t> on 5.8 GHz.  Also, </a:t>
            </a:r>
            <a:r>
              <a:rPr lang="en-US" sz="1600" b="0" i="0" u="none" strike="noStrike" dirty="0">
                <a:solidFill>
                  <a:srgbClr val="293285"/>
                </a:solidFill>
                <a:effectLst/>
                <a:latin typeface="Mina"/>
                <a:hlinkClick r:id="rId10"/>
              </a:rPr>
              <a:t>FM57(21)008</a:t>
            </a:r>
            <a:r>
              <a:rPr lang="en-US" sz="1600" dirty="0">
                <a:solidFill>
                  <a:schemeClr val="tx1"/>
                </a:solidFill>
              </a:rPr>
              <a:t> France has country determination capability input, it is back again.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08apr: Only topic at #14, is on 5.8 GHz sharing EC 04(08).  Other docs are not through public EC consultations yet, so nothing to discuss.   </a:t>
            </a:r>
            <a:endParaRPr lang="en-US" sz="1600" dirty="0">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rPr>
              <a:t>Saudi Arabia, CITC</a:t>
            </a:r>
            <a:r>
              <a:rPr lang="en-US" sz="1600" b="0" dirty="0">
                <a:solidFill>
                  <a:schemeClr val="tx1"/>
                </a:solidFill>
                <a:ea typeface="Times New Roman" panose="02020603050405020304" pitchFamily="18" charset="0"/>
                <a:cs typeface="Times New Roman" panose="02020603050405020304" pitchFamily="18" charset="0"/>
              </a:rPr>
              <a:t>, released a 3-year out look for commercial and innovative use of spectrum there: </a:t>
            </a:r>
          </a:p>
          <a:p>
            <a:pPr marL="400050" lvl="1">
              <a:spcBef>
                <a:spcPts val="0"/>
              </a:spcBef>
              <a:spcAft>
                <a:spcPts val="0"/>
              </a:spcAft>
              <a:buFont typeface="Arial" panose="020B0604020202020204" pitchFamily="34" charset="0"/>
              <a:buChar char="•"/>
            </a:pPr>
            <a:r>
              <a:rPr lang="en-US" sz="1200" dirty="0">
                <a:solidFill>
                  <a:schemeClr val="tx1"/>
                </a:solidFill>
                <a:ea typeface="Calibri" panose="020F0502020204030204" pitchFamily="34" charset="0"/>
              </a:rPr>
              <a:t>Mentor:  </a:t>
            </a:r>
            <a:r>
              <a:rPr lang="en-US" sz="1200" dirty="0">
                <a:solidFill>
                  <a:schemeClr val="tx1"/>
                </a:solidFill>
                <a:ea typeface="Calibri" panose="020F0502020204030204" pitchFamily="34" charset="0"/>
                <a:hlinkClick r:id="rId3"/>
              </a:rPr>
              <a:t>https://mentor.ieee.org/802.18/dcn/21/18-21-0041-00-0000-citc-spectrum-outlook-for-commercial-innovative-use-2021-23.pdf</a:t>
            </a:r>
            <a:r>
              <a:rPr lang="en-US" sz="1200"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sz="1600" dirty="0">
                <a:solidFill>
                  <a:schemeClr val="tx1"/>
                </a:solidFill>
              </a:rPr>
              <a:t>One of the items: </a:t>
            </a:r>
          </a:p>
          <a:p>
            <a:r>
              <a:rPr lang="en-US" sz="1600" b="0" dirty="0">
                <a:solidFill>
                  <a:srgbClr val="001F5F"/>
                </a:solidFill>
                <a:latin typeface="Loew Next Arabic Medium"/>
              </a:rPr>
              <a:t>	Unlicensed consultation (5925 – 7125 MHz and 66 – 71 GHz) 	Detailed plans for the 6 GHz and 66 – 71 GHz bands including power levels and any restrictions 	Consultation 	Q2 2021 	</a:t>
            </a:r>
          </a:p>
          <a:p>
            <a:pPr>
              <a:buFont typeface="Arial" panose="020B0604020202020204" pitchFamily="34" charset="0"/>
              <a:buChar char="•"/>
            </a:pPr>
            <a:r>
              <a:rPr lang="en-US" sz="1600" b="0" dirty="0">
                <a:solidFill>
                  <a:srgbClr val="001F5F"/>
                </a:solidFill>
                <a:latin typeface="Loew Next Arabic Medium"/>
              </a:rPr>
              <a:t>Looking for the consultation, not out yet. </a:t>
            </a:r>
          </a:p>
          <a:p>
            <a:pPr>
              <a:buFont typeface="Arial" panose="020B0604020202020204" pitchFamily="34" charset="0"/>
              <a:buChar char="•"/>
            </a:pPr>
            <a:r>
              <a:rPr lang="en-US" sz="1600" b="0" dirty="0">
                <a:solidFill>
                  <a:srgbClr val="001F5F"/>
                </a:solidFill>
                <a:latin typeface="Loew Next Arabic Medium"/>
              </a:rPr>
              <a:t>Is there a link to watch for consultations? </a:t>
            </a:r>
          </a:p>
          <a:p>
            <a:pPr marL="0" indent="0">
              <a:spcBef>
                <a:spcPts val="0"/>
              </a:spcBef>
              <a:spcAft>
                <a:spcPts val="0"/>
              </a:spcAft>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6"/>
            <a:ext cx="11049000" cy="5093986"/>
          </a:xfrm>
        </p:spPr>
        <p:txBody>
          <a:bodyPr/>
          <a:lstStyle/>
          <a:p>
            <a:pPr marL="285750" indent="-285750">
              <a:spcBef>
                <a:spcPts val="0"/>
              </a:spcBef>
              <a:buFont typeface="Arial" panose="020B0604020202020204" pitchFamily="34" charset="0"/>
              <a:buChar char="•"/>
            </a:pPr>
            <a:r>
              <a:rPr lang="en-US" sz="1800" b="0" dirty="0">
                <a:solidFill>
                  <a:schemeClr val="tx1"/>
                </a:solidFill>
              </a:rPr>
              <a:t>WP 5A met is there an update on the 2 contributions, on M.1801 and M.1450 (6 GHz):</a:t>
            </a:r>
          </a:p>
          <a:p>
            <a:pPr marL="685800" lvl="1">
              <a:spcBef>
                <a:spcPts val="0"/>
              </a:spcBef>
              <a:buFont typeface="Arial" panose="020B0604020202020204" pitchFamily="34" charset="0"/>
              <a:buChar char="•"/>
            </a:pPr>
            <a:r>
              <a:rPr lang="en-US" sz="1400" b="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 </a:t>
            </a:r>
          </a:p>
          <a:p>
            <a:pPr marL="685800" lvl="1">
              <a:spcBef>
                <a:spcPts val="0"/>
              </a:spcBef>
              <a:buFont typeface="Arial" panose="020B0604020202020204" pitchFamily="34" charset="0"/>
              <a:buChar char="•"/>
            </a:pPr>
            <a:r>
              <a:rPr lang="en-US" sz="1400" b="0" dirty="0">
                <a:solidFill>
                  <a:schemeClr val="tx1"/>
                </a:solidFill>
              </a:rPr>
              <a:t> </a:t>
            </a:r>
          </a:p>
          <a:p>
            <a:pPr marL="685800" lvl="1">
              <a:spcBef>
                <a:spcPts val="0"/>
              </a:spcBef>
              <a:buFont typeface="Arial" panose="020B0604020202020204" pitchFamily="34" charset="0"/>
              <a:buChar char="•"/>
            </a:pPr>
            <a:r>
              <a:rPr lang="en-US" sz="1400" b="0" dirty="0">
                <a:solidFill>
                  <a:schemeClr val="tx1"/>
                </a:solidFill>
              </a:rPr>
              <a:t>06may: Still some concerns, one email discussion going on M.1801 and IEEE 802 text was accepted in a new draft.   No final agreement yet. </a:t>
            </a:r>
          </a:p>
          <a:p>
            <a:pPr marL="1085850" lvl="2">
              <a:spcBef>
                <a:spcPts val="0"/>
              </a:spcBef>
              <a:buFont typeface="Arial" panose="020B0604020202020204" pitchFamily="34" charset="0"/>
              <a:buChar char="•"/>
            </a:pPr>
            <a:r>
              <a:rPr lang="en-US" sz="1400" dirty="0">
                <a:solidFill>
                  <a:srgbClr val="000000"/>
                </a:solidFill>
                <a:effectLst/>
                <a:ea typeface="Calibri" panose="020F0502020204030204" pitchFamily="34" charset="0"/>
                <a:cs typeface="Times New Roman" panose="02020603050405020304" pitchFamily="18" charset="0"/>
              </a:rPr>
              <a:t>M.1450 email discussion group formed May 6. Will also work on LS if there is agreement on base doc, third doc is the work plan.</a:t>
            </a:r>
            <a:endParaRPr lang="en-US" sz="1400" b="0" dirty="0">
              <a:solidFill>
                <a:schemeClr val="tx1"/>
              </a:solidFill>
            </a:endParaRPr>
          </a:p>
          <a:p>
            <a:pPr marL="1085850" lvl="2">
              <a:spcBef>
                <a:spcPts val="0"/>
              </a:spcBef>
              <a:buFont typeface="Arial" panose="020B0604020202020204" pitchFamily="34" charset="0"/>
              <a:buChar char="•"/>
            </a:pPr>
            <a:r>
              <a:rPr lang="en-US" sz="1400" dirty="0">
                <a:solidFill>
                  <a:schemeClr val="tx1"/>
                </a:solidFill>
              </a:rPr>
              <a:t>The concerns are what has been brought before, by the same countries.   And it is on license exempt use in 6 GHz. </a:t>
            </a:r>
          </a:p>
          <a:p>
            <a:pPr marL="1085850" lvl="2">
              <a:spcBef>
                <a:spcPts val="0"/>
              </a:spcBef>
              <a:buFont typeface="Arial" panose="020B0604020202020204" pitchFamily="34" charset="0"/>
              <a:buChar char="•"/>
            </a:pPr>
            <a:r>
              <a:rPr lang="en-US" sz="1400" dirty="0">
                <a:solidFill>
                  <a:srgbClr val="000000"/>
                </a:solidFill>
                <a:effectLst/>
                <a:ea typeface="Calibri" panose="020F0502020204030204" pitchFamily="34" charset="0"/>
                <a:cs typeface="Times New Roman" panose="02020603050405020304" pitchFamily="18" charset="0"/>
              </a:rPr>
              <a:t>Chair of 5A is leading the email discussions of each, but emails close Friday CET midnight </a:t>
            </a:r>
            <a:r>
              <a:rPr lang="en-US" sz="1400" dirty="0">
                <a:solidFill>
                  <a:schemeClr val="tx1"/>
                </a:solidFill>
              </a:rPr>
              <a:t>and may move to next WP 5A call in November, tbd.  </a:t>
            </a:r>
          </a:p>
          <a:p>
            <a:pPr marL="285750" indent="-285750">
              <a:spcBef>
                <a:spcPts val="0"/>
              </a:spcBef>
              <a:buFont typeface="Arial" panose="020B0604020202020204" pitchFamily="34" charset="0"/>
              <a:buChar char="•"/>
            </a:pPr>
            <a:endParaRPr lang="en-US" sz="1400" b="0" dirty="0">
              <a:solidFill>
                <a:schemeClr val="tx1"/>
              </a:solidFill>
            </a:endParaRPr>
          </a:p>
          <a:p>
            <a:pPr marL="285750" indent="-285750">
              <a:spcBef>
                <a:spcPts val="0"/>
              </a:spcBef>
              <a:buFont typeface="Arial" panose="020B0604020202020204" pitchFamily="34" charset="0"/>
              <a:buChar char="•"/>
            </a:pPr>
            <a:r>
              <a:rPr lang="en-US" sz="1400" b="0" dirty="0">
                <a:solidFill>
                  <a:schemeClr val="tx1"/>
                </a:solidFill>
              </a:rPr>
              <a:t>Anything else on ITU-R? </a:t>
            </a:r>
          </a:p>
          <a:p>
            <a:pPr marL="685800" lvl="1">
              <a:spcBef>
                <a:spcPts val="0"/>
              </a:spcBef>
              <a:buFont typeface="Arial" panose="020B0604020202020204" pitchFamily="34" charset="0"/>
              <a:buChar char="•"/>
            </a:pPr>
            <a:r>
              <a:rPr lang="en-US" sz="1000" b="0" dirty="0">
                <a:solidFill>
                  <a:schemeClr val="tx1"/>
                </a:solidFill>
              </a:rPr>
              <a:t> </a:t>
            </a:r>
          </a:p>
          <a:p>
            <a:pPr marL="285750" indent="-285750">
              <a:spcBef>
                <a:spcPts val="0"/>
              </a:spcBef>
              <a:buFont typeface="Arial" panose="020B0604020202020204" pitchFamily="34" charset="0"/>
              <a:buChar char="•"/>
            </a:pPr>
            <a:endParaRPr lang="en-US" sz="1400" b="0" dirty="0">
              <a:solidFill>
                <a:schemeClr val="tx1"/>
              </a:solidFill>
            </a:endParaRPr>
          </a:p>
          <a:p>
            <a:pPr marL="285750" indent="-285750">
              <a:spcBef>
                <a:spcPts val="0"/>
              </a:spcBef>
              <a:buFont typeface="Arial" panose="020B0604020202020204" pitchFamily="34" charset="0"/>
              <a:buChar char="•"/>
            </a:pPr>
            <a:r>
              <a:rPr lang="en-US" sz="1400" b="0" dirty="0">
                <a:solidFill>
                  <a:schemeClr val="tx1"/>
                </a:solidFill>
              </a:rPr>
              <a:t>IEEE 802 viewpoints on WRC-23 agenda items. </a:t>
            </a:r>
            <a:r>
              <a:rPr lang="en-US" sz="1200" dirty="0">
                <a:solidFill>
                  <a:schemeClr val="tx1"/>
                </a:solidFill>
              </a:rPr>
              <a:t>ad hoc: 5 folks stepped up.   </a:t>
            </a:r>
            <a:r>
              <a:rPr lang="en-US" sz="1200" b="1" u="sng" dirty="0">
                <a:solidFill>
                  <a:schemeClr val="tx1"/>
                </a:solidFill>
              </a:rPr>
              <a:t>Are there any others to help? </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Doc for viewpoints:  </a:t>
            </a:r>
            <a:r>
              <a:rPr lang="en-US" sz="1400" dirty="0">
                <a:solidFill>
                  <a:schemeClr val="tx1"/>
                </a:solidFill>
                <a:hlinkClick r:id="rId3"/>
              </a:rPr>
              <a:t>https://mentor.ieee.org/802.18/dcn/21/18-21-0039-00-0000-ieee-802-viewpoints-on-wrc-23-agenda-items.pptx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Key item was to review what we can on responses to consultations many countries are doing on topics related to WRC-23 AIs, e.g. on 6 GHz that is included in AI 1.2</a:t>
            </a:r>
          </a:p>
          <a:p>
            <a:pPr lvl="1">
              <a:spcBef>
                <a:spcPts val="0"/>
              </a:spcBef>
              <a:buFont typeface="Arial" panose="020B0604020202020204" pitchFamily="34" charset="0"/>
              <a:buChar char="•"/>
            </a:pPr>
            <a:r>
              <a:rPr lang="en-US" sz="1400" dirty="0">
                <a:solidFill>
                  <a:schemeClr val="tx1"/>
                </a:solidFill>
              </a:rPr>
              <a:t>Though this process could work for other Agenda Items that maybe of interest to us also.  </a:t>
            </a:r>
          </a:p>
          <a:p>
            <a:pPr lvl="2">
              <a:spcBef>
                <a:spcPts val="0"/>
              </a:spcBef>
              <a:buFont typeface="Arial" panose="020B0604020202020204" pitchFamily="34" charset="0"/>
              <a:buChar char="•"/>
            </a:pPr>
            <a:r>
              <a:rPr lang="en-US" sz="1400" dirty="0">
                <a:solidFill>
                  <a:schemeClr val="tx1"/>
                </a:solidFill>
              </a:rPr>
              <a:t>It does seem the Arab states are engaging quicker than other regions, e.g. on 6 GHz.  </a:t>
            </a:r>
          </a:p>
          <a:p>
            <a:pPr lvl="2">
              <a:spcBef>
                <a:spcPts val="0"/>
              </a:spcBef>
              <a:buFont typeface="Arial" panose="020B0604020202020204" pitchFamily="34" charset="0"/>
              <a:buChar char="•"/>
            </a:pPr>
            <a:r>
              <a:rPr lang="en-US" sz="1400" dirty="0">
                <a:solidFill>
                  <a:schemeClr val="tx1"/>
                </a:solidFill>
              </a:rPr>
              <a:t>Oman has a consultation out on Wi-Fi 6;  </a:t>
            </a:r>
            <a:r>
              <a:rPr lang="en-US" sz="1400" dirty="0">
                <a:solidFill>
                  <a:schemeClr val="tx1"/>
                </a:solidFill>
                <a:hlinkClick r:id="rId4"/>
              </a:rPr>
              <a:t>https://www.tra.gov.om/En/ViewPublicConsultations.jsp?code=33</a:t>
            </a:r>
            <a:endParaRPr lang="en-US" sz="1400" dirty="0">
              <a:solidFill>
                <a:schemeClr val="tx1"/>
              </a:solidFill>
            </a:endParaRPr>
          </a:p>
          <a:p>
            <a:pPr lvl="2">
              <a:spcBef>
                <a:spcPts val="0"/>
              </a:spcBef>
              <a:buFont typeface="Arial" panose="020B0604020202020204" pitchFamily="34" charset="0"/>
              <a:buChar char="•"/>
            </a:pPr>
            <a:r>
              <a:rPr lang="en-US" sz="1400" dirty="0">
                <a:solidFill>
                  <a:schemeClr val="tx1"/>
                </a:solidFill>
              </a:rPr>
              <a:t>FCC WAC has a </a:t>
            </a:r>
            <a:r>
              <a:rPr lang="en-US" sz="1400" i="1" u="sng" dirty="0">
                <a:solidFill>
                  <a:schemeClr val="tx1"/>
                </a:solidFill>
              </a:rPr>
              <a:t>preliminary</a:t>
            </a:r>
            <a:r>
              <a:rPr lang="en-US" sz="1400" dirty="0">
                <a:solidFill>
                  <a:schemeClr val="tx1"/>
                </a:solidFill>
              </a:rPr>
              <a:t> view on AI 1.2, we should look at this.  </a:t>
            </a:r>
            <a:r>
              <a:rPr lang="en-US" sz="1400" dirty="0">
                <a:solidFill>
                  <a:schemeClr val="tx1"/>
                </a:solidFill>
                <a:hlinkClick r:id="rId5"/>
              </a:rPr>
              <a:t>https://www.fcc.gov/us-contributions-sent-citel-pccii-wrc-23</a:t>
            </a:r>
            <a:r>
              <a:rPr lang="en-US" sz="1400" dirty="0">
                <a:solidFill>
                  <a:schemeClr val="tx1"/>
                </a:solidFill>
              </a:rPr>
              <a:t>  </a:t>
            </a:r>
          </a:p>
          <a:p>
            <a:pPr lvl="2">
              <a:spcBef>
                <a:spcPts val="0"/>
              </a:spcBef>
              <a:buFont typeface="Arial" panose="020B0604020202020204" pitchFamily="34" charset="0"/>
              <a:buChar char="•"/>
            </a:pPr>
            <a:r>
              <a:rPr lang="en-US" sz="1400" dirty="0">
                <a:solidFill>
                  <a:schemeClr val="tx1"/>
                </a:solidFill>
              </a:rPr>
              <a:t>Don’t forget the actual ITU-R WPs will be working AIs they have. </a:t>
            </a:r>
          </a:p>
          <a:p>
            <a:pPr lvl="2">
              <a:spcBef>
                <a:spcPts val="0"/>
              </a:spcBef>
              <a:buFont typeface="Arial" panose="020B0604020202020204" pitchFamily="34" charset="0"/>
              <a:buChar char="•"/>
            </a:pPr>
            <a:r>
              <a:rPr lang="en-US" b="1" dirty="0">
                <a:solidFill>
                  <a:schemeClr val="tx1"/>
                </a:solidFill>
              </a:rPr>
              <a:t>Next discussions will be during July 2021 electronic plenary.</a:t>
            </a:r>
            <a:endParaRPr lang="en-US" sz="1600" b="1" dirty="0">
              <a:solidFill>
                <a:schemeClr val="tx1"/>
              </a:solidFill>
            </a:endParaRPr>
          </a:p>
          <a:p>
            <a:pPr marL="285750" indent="-285750">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
        <p:nvSpPr>
          <p:cNvPr id="7" name="TextBox 6">
            <a:extLst>
              <a:ext uri="{FF2B5EF4-FFF2-40B4-BE49-F238E27FC236}">
                <a16:creationId xmlns:a16="http://schemas.microsoft.com/office/drawing/2014/main" id="{4CD72A63-CB2B-4A54-BB33-9D2DF1A28213}"/>
              </a:ext>
            </a:extLst>
          </p:cNvPr>
          <p:cNvSpPr txBox="1"/>
          <p:nvPr/>
        </p:nvSpPr>
        <p:spPr>
          <a:xfrm>
            <a:off x="914400" y="6075303"/>
            <a:ext cx="9151938"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MSG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31024" y="990600"/>
            <a:ext cx="11032375" cy="5484814"/>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3GPP-TG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400" dirty="0">
                <a:solidFill>
                  <a:schemeClr val="bg1">
                    <a:lumMod val="85000"/>
                  </a:schemeClr>
                </a:solidFill>
                <a:effectLst/>
                <a:ea typeface="SimSun" panose="02010600030101010101" pitchFamily="2" charset="-122"/>
              </a:rPr>
              <a:t>Nothing to share</a:t>
            </a:r>
            <a:endParaRPr lang="en-US" sz="1400" dirty="0">
              <a:solidFill>
                <a:schemeClr val="bg1">
                  <a:lumMod val="85000"/>
                </a:schemeClr>
              </a:solidFill>
              <a:ea typeface="Times New Roman" panose="02020603050405020304" pitchFamily="18" charset="0"/>
            </a:endParaRP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p>
          <a:p>
            <a:pPr marL="466725" lvl="1">
              <a:spcBef>
                <a:spcPts val="0"/>
              </a:spcBef>
              <a:spcAft>
                <a:spcPts val="0"/>
              </a:spcAft>
              <a:buFont typeface="Arial" panose="020B0604020202020204" pitchFamily="34" charset="0"/>
              <a:buChar char="•"/>
            </a:pPr>
            <a:r>
              <a:rPr lang="en-US" sz="1600" dirty="0">
                <a:solidFill>
                  <a:schemeClr val="tx1"/>
                </a:solidFill>
              </a:rPr>
              <a:t> </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466725" lvl="1">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rPr>
              <a:t>06may: WS1 on 06may, adopted an outline for final WS1 report.  Some controversy but did get to outline of record. </a:t>
            </a:r>
          </a:p>
          <a:p>
            <a:pPr marL="180975" lvl="1" indent="0">
              <a:spcBef>
                <a:spcPts val="0"/>
              </a:spcBef>
              <a:spcAft>
                <a:spcPts val="0"/>
              </a:spcAft>
            </a:pPr>
            <a:endParaRPr lang="en-US" sz="16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Here are links to two good reports, you may need to request username/password which is open to anyone. </a:t>
            </a:r>
          </a:p>
          <a:p>
            <a:pPr marL="800100" lvl="2">
              <a:spcBef>
                <a:spcPts val="0"/>
              </a:spcBef>
              <a:spcAft>
                <a:spcPts val="0"/>
              </a:spcAft>
            </a:pPr>
            <a:r>
              <a:rPr lang="en-US" sz="1400" b="0" dirty="0">
                <a:effectLst/>
                <a:ea typeface="Calibri" panose="020F0502020204030204" pitchFamily="34" charset="0"/>
              </a:rPr>
              <a:t>Nokia </a:t>
            </a:r>
            <a:r>
              <a:rPr lang="en-US" sz="1400" b="0" u="sng" dirty="0">
                <a:solidFill>
                  <a:srgbClr val="0563C1"/>
                </a:solidFill>
                <a:effectLst/>
                <a:ea typeface="Calibri" panose="020F0502020204030204" pitchFamily="34" charset="0"/>
                <a:hlinkClick r:id="rId5"/>
              </a:rPr>
              <a:t>https://groups.wirelessinnovation.org/wg/6GHz-MSG-WS1/document/16057</a:t>
            </a:r>
            <a:r>
              <a:rPr lang="en-US" sz="1400" b="0" u="sng" dirty="0">
                <a:solidFill>
                  <a:srgbClr val="0563C1"/>
                </a:solidFill>
                <a:effectLst/>
                <a:ea typeface="Calibri" panose="020F0502020204030204" pitchFamily="34" charset="0"/>
              </a:rPr>
              <a:t>  </a:t>
            </a:r>
            <a:r>
              <a:rPr lang="en-US" sz="1400" dirty="0">
                <a:solidFill>
                  <a:schemeClr val="tx1"/>
                </a:solidFill>
              </a:rPr>
              <a:t>(extended spectrum analyzer software network platform.)</a:t>
            </a:r>
            <a:endParaRPr lang="en-US" sz="1400" b="0" u="sng" dirty="0">
              <a:solidFill>
                <a:srgbClr val="0563C1"/>
              </a:solidFill>
              <a:ea typeface="Calibri" panose="020F0502020204030204" pitchFamily="34" charset="0"/>
            </a:endParaRPr>
          </a:p>
          <a:p>
            <a:pPr marL="800100" lvl="2">
              <a:spcBef>
                <a:spcPts val="0"/>
              </a:spcBef>
              <a:spcAft>
                <a:spcPts val="0"/>
              </a:spcAft>
            </a:pPr>
            <a:r>
              <a:rPr lang="en-US" sz="1400" b="0" dirty="0" err="1">
                <a:effectLst/>
                <a:ea typeface="Calibri" panose="020F0502020204030204" pitchFamily="34" charset="0"/>
              </a:rPr>
              <a:t>Aviat</a:t>
            </a:r>
            <a:r>
              <a:rPr lang="en-US" sz="1400" b="0" dirty="0">
                <a:effectLst/>
                <a:ea typeface="Calibri" panose="020F0502020204030204" pitchFamily="34" charset="0"/>
              </a:rPr>
              <a:t> </a:t>
            </a:r>
            <a:r>
              <a:rPr lang="en-US" sz="1400" b="0" u="sng" dirty="0">
                <a:solidFill>
                  <a:srgbClr val="0563C1"/>
                </a:solidFill>
                <a:effectLst/>
                <a:ea typeface="Calibri" panose="020F0502020204030204" pitchFamily="34" charset="0"/>
                <a:hlinkClick r:id="rId6"/>
              </a:rPr>
              <a:t>https://groups.wirelessinnovation.org/wg/6GHz-MSG-WS1/document/16060</a:t>
            </a:r>
            <a:r>
              <a:rPr lang="en-US" sz="1400" b="0" u="sng" dirty="0">
                <a:solidFill>
                  <a:srgbClr val="0563C1"/>
                </a:solidFill>
                <a:effectLst/>
                <a:ea typeface="Calibri" panose="020F0502020204030204" pitchFamily="34" charset="0"/>
              </a:rPr>
              <a:t>   </a:t>
            </a:r>
            <a:r>
              <a:rPr lang="en-US" sz="1400" dirty="0">
                <a:solidFill>
                  <a:schemeClr val="tx1"/>
                </a:solidFill>
                <a:ea typeface="Times New Roman" panose="02020603050405020304" pitchFamily="18" charset="0"/>
              </a:rPr>
              <a:t>(dribbling 2nds, most 10dB off noise floor</a:t>
            </a:r>
            <a:r>
              <a:rPr lang="en-US" sz="1400" b="1" dirty="0">
                <a:solidFill>
                  <a:schemeClr val="tx1"/>
                </a:solidFill>
                <a:ea typeface="Times New Roman" panose="02020603050405020304" pitchFamily="18" charset="0"/>
              </a:rPr>
              <a:t>)</a:t>
            </a:r>
            <a:endParaRPr lang="en-US" sz="1400" b="0" dirty="0">
              <a:effectLst/>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accurately identify all the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 identification of potential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for coexistence assessment.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https://mentor.ieee.org/802.18/dcn/21/18-21-0036-04-0000-frequency-table-template.xlsx</a:t>
            </a:r>
            <a:endParaRPr lang="en-US" sz="1800" dirty="0">
              <a:solidFill>
                <a:srgbClr val="0070C0"/>
              </a:solidFill>
              <a:ea typeface="Times New Roman" panose="02020603050405020304" pitchFamily="18" charset="0"/>
            </a:endParaRP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Made a few updates to the Table of Frequency Bands at the ad hoc, 27apr21.  A few include: </a:t>
            </a:r>
          </a:p>
          <a:p>
            <a:pPr marL="1600200" marR="0" lvl="3" indent="-228600">
              <a:spcBef>
                <a:spcPts val="0"/>
              </a:spcBef>
              <a:spcAft>
                <a:spcPts val="0"/>
              </a:spcAft>
              <a:buFont typeface="+mj-lt"/>
              <a:buAutoNum type="arabicParenBoth"/>
            </a:pPr>
            <a:r>
              <a:rPr lang="en-US" sz="1400" dirty="0">
                <a:solidFill>
                  <a:schemeClr val="tx1"/>
                </a:solidFill>
                <a:ea typeface="Times New Roman" panose="02020603050405020304" pitchFamily="18" charset="0"/>
              </a:rPr>
              <a:t> A</a:t>
            </a:r>
            <a:r>
              <a:rPr lang="en-US" sz="1400" dirty="0">
                <a:solidFill>
                  <a:schemeClr val="tx1"/>
                </a:solidFill>
                <a:effectLst/>
                <a:ea typeface="Times New Roman" panose="02020603050405020304" pitchFamily="18" charset="0"/>
              </a:rPr>
              <a:t>dded worksheet Frequency Range for frequency range additional info, like names. </a:t>
            </a:r>
            <a:endParaRPr lang="en-US" sz="1400" dirty="0">
              <a:solidFill>
                <a:schemeClr val="tx1"/>
              </a:solidFill>
              <a:effectLst/>
              <a:ea typeface="SimSun" panose="02010600030101010101" pitchFamily="2" charset="-122"/>
            </a:endParaRPr>
          </a:p>
          <a:p>
            <a:pPr marL="1600200" marR="0" lvl="3" indent="-228600">
              <a:spcBef>
                <a:spcPts val="0"/>
              </a:spcBef>
              <a:spcAft>
                <a:spcPts val="0"/>
              </a:spcAft>
              <a:buFont typeface="+mj-lt"/>
              <a:buAutoNum type="arabicParenBoth"/>
            </a:pPr>
            <a:r>
              <a:rPr lang="en-US" sz="1400" dirty="0">
                <a:solidFill>
                  <a:schemeClr val="tx1"/>
                </a:solidFill>
                <a:effectLst/>
                <a:ea typeface="Times New Roman" panose="02020603050405020304" pitchFamily="18" charset="0"/>
              </a:rPr>
              <a:t>Added a column, Standard or Project, to the Stds (new name) worksheet. </a:t>
            </a:r>
            <a:endParaRPr lang="en-US" sz="1400" dirty="0">
              <a:solidFill>
                <a:schemeClr val="tx1"/>
              </a:solidFill>
              <a:effectLst/>
              <a:ea typeface="SimSun" panose="02010600030101010101" pitchFamily="2" charset="-122"/>
            </a:endParaRPr>
          </a:p>
          <a:p>
            <a:pPr marL="1600200" marR="0" lvl="3" indent="-228600">
              <a:spcBef>
                <a:spcPts val="0"/>
              </a:spcBef>
              <a:spcAft>
                <a:spcPts val="0"/>
              </a:spcAft>
              <a:buFont typeface="+mj-lt"/>
              <a:buAutoNum type="arabicParenBoth"/>
            </a:pPr>
            <a:r>
              <a:rPr lang="en-US" sz="1400" dirty="0">
                <a:solidFill>
                  <a:schemeClr val="tx1"/>
                </a:solidFill>
                <a:effectLst/>
                <a:ea typeface="Times New Roman" panose="02020603050405020304" pitchFamily="18" charset="0"/>
              </a:rPr>
              <a:t>Updated the instructions for above. </a:t>
            </a:r>
            <a:endParaRPr lang="en-US" sz="1400" dirty="0">
              <a:solidFill>
                <a:schemeClr val="tx1"/>
              </a:solidFill>
              <a:effectLst/>
              <a:ea typeface="SimSun" panose="02010600030101010101" pitchFamily="2" charset="-122"/>
            </a:endParaRPr>
          </a:p>
          <a:p>
            <a:pPr marL="1600200" marR="0" lvl="3" indent="-228600">
              <a:spcBef>
                <a:spcPts val="0"/>
              </a:spcBef>
              <a:spcAft>
                <a:spcPts val="0"/>
              </a:spcAft>
              <a:buFont typeface="+mj-lt"/>
              <a:buAutoNum type="arabicParenBoth"/>
            </a:pPr>
            <a:r>
              <a:rPr lang="en-US" sz="1400" dirty="0">
                <a:solidFill>
                  <a:schemeClr val="tx1"/>
                </a:solidFill>
                <a:effectLst/>
                <a:ea typeface="Times New Roman" panose="02020603050405020304" pitchFamily="18" charset="0"/>
              </a:rPr>
              <a:t>Then added a worksheet (will call them worksheets not tabs), for notes, e.g. pull in the future items from the .18 meeting a few weeks ago. </a:t>
            </a:r>
            <a:endParaRPr lang="en-US" sz="1400" dirty="0">
              <a:solidFill>
                <a:schemeClr val="tx1"/>
              </a:solidFill>
              <a:effectLst/>
              <a:ea typeface="SimSun" panose="02010600030101010101" pitchFamily="2" charset="-122"/>
            </a:endParaRPr>
          </a:p>
          <a:p>
            <a:pPr marL="1600200" marR="0" lvl="3" indent="-228600">
              <a:spcBef>
                <a:spcPts val="0"/>
              </a:spcBef>
              <a:spcAft>
                <a:spcPts val="0"/>
              </a:spcAft>
              <a:buFont typeface="+mj-lt"/>
              <a:buAutoNum type="arabicParenBoth"/>
            </a:pPr>
            <a:r>
              <a:rPr lang="en-US" sz="1400" dirty="0">
                <a:solidFill>
                  <a:schemeClr val="tx1"/>
                </a:solidFill>
                <a:effectLst/>
                <a:ea typeface="Times New Roman" panose="02020603050405020304" pitchFamily="18" charset="0"/>
              </a:rPr>
              <a:t>Moving forward try to get going adding in frequency ranges from the different WGs. </a:t>
            </a:r>
            <a:r>
              <a:rPr lang="en-US" sz="1800" dirty="0">
                <a:solidFill>
                  <a:schemeClr val="tx1"/>
                </a:solidFill>
                <a:effectLst/>
                <a:latin typeface="Times New Roman" panose="02020603050405020304" pitchFamily="18" charset="0"/>
                <a:ea typeface="Times New Roman" panose="02020603050405020304" pitchFamily="18" charset="0"/>
              </a:rPr>
              <a:t> </a:t>
            </a:r>
            <a:endParaRPr lang="en-US" sz="1800" dirty="0">
              <a:solidFill>
                <a:schemeClr val="tx1"/>
              </a:solidFill>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 </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 </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 </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25may21.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solidFill>
                  <a:srgbClr val="333333"/>
                </a:solidFill>
                <a:ea typeface="Times New Roman" panose="02020603050405020304" pitchFamily="18" charset="0"/>
              </a:rPr>
              <a:t>FCC NPRM for Wireless Mics</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1" name="Content Placeholder 2">
            <a:extLst>
              <a:ext uri="{FF2B5EF4-FFF2-40B4-BE49-F238E27FC236}">
                <a16:creationId xmlns:a16="http://schemas.microsoft.com/office/drawing/2014/main" id="{3077C15F-F0AD-4C88-90D4-FA03A849F6F4}"/>
              </a:ext>
            </a:extLst>
          </p:cNvPr>
          <p:cNvSpPr>
            <a:spLocks noGrp="1"/>
          </p:cNvSpPr>
          <p:nvPr>
            <p:ph idx="1"/>
          </p:nvPr>
        </p:nvSpPr>
        <p:spPr>
          <a:xfrm>
            <a:off x="914400" y="977461"/>
            <a:ext cx="10475384" cy="5512522"/>
          </a:xfrm>
        </p:spPr>
        <p:txBody>
          <a:bodyPr/>
          <a:lstStyle/>
          <a:p>
            <a:pPr marL="400050" lvl="1">
              <a:spcBef>
                <a:spcPts val="0"/>
              </a:spcBef>
              <a:spcAft>
                <a:spcPts val="0"/>
              </a:spcAft>
              <a:buFont typeface="Arial" panose="020B0604020202020204" pitchFamily="34" charset="0"/>
              <a:buChar char="•"/>
            </a:pPr>
            <a:r>
              <a:rPr lang="en-US" dirty="0">
                <a:ea typeface="Times New Roman" panose="02020603050405020304" pitchFamily="18" charset="0"/>
              </a:rPr>
              <a:t>FCC </a:t>
            </a:r>
            <a:r>
              <a:rPr lang="en-US" dirty="0">
                <a:effectLst/>
                <a:ea typeface="Times New Roman" panose="02020603050405020304" pitchFamily="18" charset="0"/>
              </a:rPr>
              <a:t>Notice of Proposed Rulemaking (FCC 21-46), ET Docket No. 21-115; RM-11821</a:t>
            </a: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hlinkClick r:id="rId3"/>
              </a:rPr>
              <a:t>https://www.fcc.gov/document/fcc-looks-open-door-new-wireless-microphone-technologies-0</a:t>
            </a:r>
            <a:r>
              <a:rPr lang="en-US" sz="1400" dirty="0">
                <a:ea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sz="1400" dirty="0">
                <a:ea typeface="Calibri" panose="020F0502020204030204" pitchFamily="34" charset="0"/>
                <a:cs typeface="Times New Roman" panose="02020603050405020304" pitchFamily="18" charset="0"/>
              </a:rPr>
              <a:t>Or  </a:t>
            </a:r>
            <a:r>
              <a:rPr lang="en-US" sz="1400" dirty="0">
                <a:ea typeface="Calibri" panose="020F0502020204030204" pitchFamily="34" charset="0"/>
                <a:cs typeface="Times New Roman" panose="02020603050405020304" pitchFamily="18" charset="0"/>
                <a:hlinkClick r:id="rId4"/>
              </a:rPr>
              <a:t>https://mentor.ieee.org/802.18/dcn/21/18-21-0046-00-0000-fcc-nprm-new-wireless-microphone-technologies-fcc-21-46a1.docx</a:t>
            </a:r>
            <a:r>
              <a:rPr lang="en-US" sz="1400" dirty="0">
                <a:ea typeface="Calibri" panose="020F0502020204030204" pitchFamily="34" charset="0"/>
                <a:cs typeface="Times New Roman" panose="02020603050405020304" pitchFamily="18" charset="0"/>
              </a:rPr>
              <a:t>   </a:t>
            </a:r>
            <a:r>
              <a:rPr lang="en-US" dirty="0">
                <a:ea typeface="Calibri" panose="020F0502020204030204" pitchFamily="34" charset="0"/>
                <a:cs typeface="Times New Roman" panose="02020603050405020304" pitchFamily="18" charset="0"/>
              </a:rPr>
              <a:t>(40 seek comments)</a:t>
            </a:r>
          </a:p>
          <a:p>
            <a:pPr marL="2628900" lvl="6">
              <a:spcBef>
                <a:spcPts val="0"/>
              </a:spcBef>
              <a:spcAft>
                <a:spcPts val="0"/>
              </a:spcAft>
              <a:buFont typeface="Arial" panose="020B0604020202020204" pitchFamily="34" charset="0"/>
              <a:buChar char="•"/>
            </a:pPr>
            <a:endParaRPr lang="en-US" dirty="0">
              <a:ea typeface="Calibri" panose="020F0502020204030204" pitchFamily="34" charset="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dirty="0">
                <a:ea typeface="Calibri" panose="020F0502020204030204" pitchFamily="34" charset="0"/>
                <a:cs typeface="Times New Roman" panose="02020603050405020304" pitchFamily="18" charset="0"/>
              </a:rPr>
              <a:t>“Wireless Multi-Channel Audio System” (WMAS) in the US  (FCC 21-46)</a:t>
            </a:r>
          </a:p>
          <a:p>
            <a:pPr marL="800100" lvl="2">
              <a:spcBef>
                <a:spcPts val="0"/>
              </a:spcBef>
              <a:spcAft>
                <a:spcPts val="0"/>
              </a:spcAft>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Wireless Microphones are authorized 6875-6900 MHz and 7100-7125 MHz</a:t>
            </a:r>
            <a:r>
              <a:rPr lang="en-US" sz="1600" dirty="0">
                <a:ea typeface="Calibri" panose="020F0502020204030204" pitchFamily="34" charset="0"/>
                <a:cs typeface="Times New Roman" panose="02020603050405020304" pitchFamily="18" charset="0"/>
              </a:rPr>
              <a:t> and more bands. </a:t>
            </a:r>
            <a:endParaRPr lang="en-US" sz="1600" dirty="0">
              <a:solidFill>
                <a:srgbClr val="333333"/>
              </a:solidFill>
              <a:ea typeface="Calibri" panose="020F0502020204030204" pitchFamily="34" charset="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b="1" i="0" u="sng" dirty="0">
                <a:solidFill>
                  <a:srgbClr val="222222"/>
                </a:solidFill>
                <a:effectLst/>
              </a:rPr>
              <a:t>1W per microphone plus 1W per microphone channel = 2W in the air in the band per microphone</a:t>
            </a:r>
          </a:p>
          <a:p>
            <a:pPr marL="800100" lvl="2">
              <a:spcBef>
                <a:spcPts val="0"/>
              </a:spcBef>
              <a:spcAft>
                <a:spcPts val="0"/>
              </a:spcAft>
              <a:buFont typeface="Arial" panose="020B0604020202020204" pitchFamily="34" charset="0"/>
              <a:buChar char="•"/>
            </a:pPr>
            <a:r>
              <a:rPr lang="en-US" sz="1600" b="0" i="0" dirty="0">
                <a:solidFill>
                  <a:srgbClr val="222222"/>
                </a:solidFill>
                <a:effectLst/>
              </a:rPr>
              <a:t>Digitally combining multiple microphone signals</a:t>
            </a:r>
          </a:p>
          <a:p>
            <a:pPr marL="800100" lvl="2">
              <a:spcBef>
                <a:spcPts val="0"/>
              </a:spcBef>
              <a:spcAft>
                <a:spcPts val="0"/>
              </a:spcAft>
              <a:buFont typeface="Arial" panose="020B0604020202020204" pitchFamily="34" charset="0"/>
              <a:buChar char="•"/>
            </a:pPr>
            <a:r>
              <a:rPr lang="en-US" sz="1600" b="0" i="0" dirty="0">
                <a:solidFill>
                  <a:srgbClr val="222222"/>
                </a:solidFill>
                <a:effectLst/>
              </a:rPr>
              <a:t>NPRM seeks public comment allowing WMAS shared with incumbents  under Part 74 licensed devices</a:t>
            </a:r>
          </a:p>
          <a:p>
            <a:pPr marL="800100" lvl="2">
              <a:spcBef>
                <a:spcPts val="0"/>
              </a:spcBef>
              <a:spcAft>
                <a:spcPts val="0"/>
              </a:spcAft>
              <a:buFont typeface="Arial" panose="020B0604020202020204" pitchFamily="34" charset="0"/>
              <a:buChar char="•"/>
            </a:pPr>
            <a:r>
              <a:rPr lang="en-US" sz="1600" b="0" i="0" dirty="0">
                <a:solidFill>
                  <a:srgbClr val="222222"/>
                </a:solidFill>
                <a:effectLst/>
              </a:rPr>
              <a:t>NPRM seeks public comment should permit WMAS to operate unlicensed under Part 15 rules</a:t>
            </a:r>
          </a:p>
          <a:p>
            <a:pPr marL="800100" lvl="2">
              <a:spcBef>
                <a:spcPts val="0"/>
              </a:spcBef>
              <a:spcAft>
                <a:spcPts val="0"/>
              </a:spcAft>
              <a:buFont typeface="Arial" panose="020B0604020202020204" pitchFamily="34" charset="0"/>
              <a:buChar char="•"/>
            </a:pPr>
            <a:r>
              <a:rPr lang="en-US" sz="1600" b="0" i="0" dirty="0">
                <a:solidFill>
                  <a:srgbClr val="222222"/>
                </a:solidFill>
                <a:effectLst/>
              </a:rPr>
              <a:t>WMAS on a </a:t>
            </a:r>
            <a:r>
              <a:rPr lang="en-US" sz="1600" b="0" i="0" u="sng" dirty="0">
                <a:solidFill>
                  <a:srgbClr val="222222"/>
                </a:solidFill>
                <a:effectLst/>
              </a:rPr>
              <a:t>licensed basis</a:t>
            </a:r>
            <a:r>
              <a:rPr lang="en-US" sz="1600" b="0" i="0" dirty="0">
                <a:solidFill>
                  <a:srgbClr val="222222"/>
                </a:solidFill>
                <a:effectLst/>
              </a:rPr>
              <a:t> in frequency bands where wireless microphones already are currently authorized, including the TV bands, the 600 MHz duplex gap, and in portions of the 900 MHz, 1.4 GHz, and 7 GHz bands</a:t>
            </a:r>
          </a:p>
          <a:p>
            <a:pPr marL="800100" lvl="2">
              <a:spcBef>
                <a:spcPts val="0"/>
              </a:spcBef>
              <a:spcAft>
                <a:spcPts val="0"/>
              </a:spcAft>
              <a:buFont typeface="Arial" panose="020B0604020202020204" pitchFamily="34" charset="0"/>
              <a:buChar char="•"/>
            </a:pPr>
            <a:r>
              <a:rPr lang="en-US" sz="1600" b="0" i="0" dirty="0">
                <a:solidFill>
                  <a:srgbClr val="222222"/>
                </a:solidFill>
                <a:effectLst/>
              </a:rPr>
              <a:t>FCC does not intend to impact incumbents of the bands</a:t>
            </a:r>
          </a:p>
          <a:p>
            <a:pPr marL="800100" lvl="2">
              <a:spcBef>
                <a:spcPts val="0"/>
              </a:spcBef>
              <a:spcAft>
                <a:spcPts val="0"/>
              </a:spcAft>
              <a:buFont typeface="Arial" panose="020B0604020202020204" pitchFamily="34" charset="0"/>
              <a:buChar char="•"/>
            </a:pPr>
            <a:r>
              <a:rPr lang="en-US" sz="1600" b="0" i="0" dirty="0">
                <a:solidFill>
                  <a:srgbClr val="222222"/>
                </a:solidFill>
                <a:effectLst/>
              </a:rPr>
              <a:t>WMAS is permitted in EUROPE under ETSI</a:t>
            </a:r>
            <a:endParaRPr lang="en-US" sz="1600" dirty="0">
              <a:solidFill>
                <a:srgbClr val="222222"/>
              </a:solidFill>
            </a:endParaRPr>
          </a:p>
          <a:p>
            <a:pPr marL="2171700" lvl="5">
              <a:spcBef>
                <a:spcPts val="0"/>
              </a:spcBef>
              <a:spcAft>
                <a:spcPts val="0"/>
              </a:spcAft>
              <a:buFont typeface="Arial" panose="020B0604020202020204" pitchFamily="34" charset="0"/>
              <a:buChar char="•"/>
            </a:pPr>
            <a:endParaRPr lang="en-US" sz="1400" b="0" i="0" dirty="0">
              <a:solidFill>
                <a:srgbClr val="00B0F0"/>
              </a:solidFill>
              <a:effectLst/>
            </a:endParaRPr>
          </a:p>
          <a:p>
            <a:pPr marL="800100" lvl="2">
              <a:spcBef>
                <a:spcPts val="0"/>
              </a:spcBef>
              <a:spcAft>
                <a:spcPts val="0"/>
              </a:spcAft>
              <a:buFont typeface="Arial" panose="020B0604020202020204" pitchFamily="34" charset="0"/>
              <a:buChar char="•"/>
            </a:pPr>
            <a:r>
              <a:rPr lang="en-US" sz="1600" b="0" i="0" dirty="0">
                <a:solidFill>
                  <a:srgbClr val="00B0F0"/>
                </a:solidFill>
                <a:effectLst/>
              </a:rPr>
              <a:t>All – please review </a:t>
            </a:r>
            <a:r>
              <a:rPr lang="en-US" sz="1600" dirty="0">
                <a:solidFill>
                  <a:srgbClr val="00B0F0"/>
                </a:solidFill>
              </a:rPr>
              <a:t>the FCC wireless mic action and is there anything .18 should review further or act upon? </a:t>
            </a:r>
          </a:p>
          <a:p>
            <a:pPr marL="800100" lvl="2">
              <a:spcBef>
                <a:spcPts val="0"/>
              </a:spcBef>
              <a:spcAft>
                <a:spcPts val="0"/>
              </a:spcAft>
              <a:buFont typeface="Arial" panose="020B0604020202020204" pitchFamily="34" charset="0"/>
              <a:buChar char="•"/>
            </a:pPr>
            <a:r>
              <a:rPr lang="en-US" b="0" i="0" dirty="0">
                <a:solidFill>
                  <a:schemeClr val="tx1"/>
                </a:solidFill>
                <a:effectLst/>
              </a:rPr>
              <a:t>Any interest? </a:t>
            </a:r>
          </a:p>
          <a:p>
            <a:pPr marL="800100" lvl="2">
              <a:spcBef>
                <a:spcPts val="0"/>
              </a:spcBef>
              <a:spcAft>
                <a:spcPts val="0"/>
              </a:spcAft>
              <a:buFont typeface="Arial" panose="020B0604020202020204" pitchFamily="34" charset="0"/>
              <a:buChar char="•"/>
            </a:pPr>
            <a:endParaRPr lang="en-US" sz="1600" b="0" i="0" dirty="0">
              <a:solidFill>
                <a:srgbClr val="00B0F0"/>
              </a:solidFill>
              <a:effectLst/>
            </a:endParaRPr>
          </a:p>
          <a:p>
            <a:pPr marL="800100" lvl="2">
              <a:spcBef>
                <a:spcPts val="0"/>
              </a:spcBef>
              <a:spcAft>
                <a:spcPts val="0"/>
              </a:spcAft>
              <a:buFont typeface="Arial" panose="020B0604020202020204" pitchFamily="34" charset="0"/>
              <a:buChar char="•"/>
            </a:pPr>
            <a:r>
              <a:rPr lang="en-US" sz="1600" dirty="0">
                <a:solidFill>
                  <a:schemeClr val="tx1"/>
                </a:solidFill>
              </a:rPr>
              <a:t>Current ETSI standard, 2017: </a:t>
            </a:r>
            <a:r>
              <a:rPr lang="en-US" sz="1600" b="0" i="0" dirty="0">
                <a:solidFill>
                  <a:schemeClr val="tx1"/>
                </a:solidFill>
                <a:effectLst/>
              </a:rPr>
              <a:t> </a:t>
            </a:r>
          </a:p>
          <a:p>
            <a:pPr marL="800100" lvl="2">
              <a:spcBef>
                <a:spcPts val="0"/>
              </a:spcBef>
              <a:spcAft>
                <a:spcPts val="0"/>
              </a:spcAft>
              <a:buFont typeface="Arial" panose="020B0604020202020204" pitchFamily="34" charset="0"/>
              <a:buChar char="•"/>
            </a:pPr>
            <a:r>
              <a:rPr lang="en-US" sz="1600" dirty="0">
                <a:solidFill>
                  <a:srgbClr val="00B0F0"/>
                </a:solidFill>
              </a:rPr>
              <a:t> </a:t>
            </a:r>
            <a:r>
              <a:rPr lang="en-US" sz="1600" b="0" i="0" dirty="0">
                <a:effectLst/>
                <a:latin typeface="Segoe UI" panose="020B0502040204020203" pitchFamily="34" charset="0"/>
                <a:hlinkClick r:id="rId5" tooltip="https://www.etsi.org/deliver/etsi_en/300400_300499/30042201/02.01.02_60/"/>
              </a:rPr>
              <a:t>https://www.etsi.org/deliver/etsi_en/300400_300499/30042201/02.01.02_60/</a:t>
            </a:r>
            <a:endParaRPr lang="en-US" sz="1600" b="0" i="0" dirty="0">
              <a:effectLst/>
              <a:latin typeface="Segoe UI" panose="020B0502040204020203" pitchFamily="34" charset="0"/>
            </a:endParaRPr>
          </a:p>
          <a:p>
            <a:pPr marL="800100" lvl="2">
              <a:spcBef>
                <a:spcPts val="0"/>
              </a:spcBef>
              <a:spcAft>
                <a:spcPts val="0"/>
              </a:spcAft>
              <a:buFont typeface="Arial" panose="020B0604020202020204" pitchFamily="34" charset="0"/>
              <a:buChar char="•"/>
            </a:pPr>
            <a:r>
              <a:rPr lang="en-US" sz="1600" b="0" i="0" dirty="0">
                <a:effectLst/>
                <a:latin typeface="Segoe UI" panose="020B0502040204020203" pitchFamily="34" charset="0"/>
              </a:rPr>
              <a:t>For UK:   </a:t>
            </a:r>
            <a:r>
              <a:rPr lang="en-US" sz="1600" b="0" i="0" dirty="0">
                <a:effectLst/>
                <a:latin typeface="Segoe UI" panose="020B0502040204020203" pitchFamily="34" charset="0"/>
                <a:hlinkClick r:id="rId6"/>
              </a:rPr>
              <a:t>https://www.gov.uk/government/publications/designated-standards-radio-equipment</a:t>
            </a:r>
            <a:r>
              <a:rPr lang="en-US" sz="1600" dirty="0">
                <a:latin typeface="Segoe UI" panose="020B0502040204020203" pitchFamily="34" charset="0"/>
              </a:rPr>
              <a:t> </a:t>
            </a:r>
            <a:endParaRPr lang="en-US" sz="1600" b="0" i="0" dirty="0">
              <a:effectLst/>
              <a:latin typeface="Segoe UI" panose="020B0502040204020203" pitchFamily="34" charset="0"/>
            </a:endParaRPr>
          </a:p>
          <a:p>
            <a:pPr marL="800100" lvl="2">
              <a:spcBef>
                <a:spcPts val="0"/>
              </a:spcBef>
              <a:spcAft>
                <a:spcPts val="0"/>
              </a:spcAft>
              <a:buFont typeface="Arial" panose="020B0604020202020204" pitchFamily="34" charset="0"/>
              <a:buChar char="•"/>
            </a:pPr>
            <a:endParaRPr lang="en-US" sz="1600" dirty="0">
              <a:solidFill>
                <a:srgbClr val="00B0F0"/>
              </a:solidFill>
            </a:endParaRPr>
          </a:p>
          <a:p>
            <a:pPr marL="800100" lvl="2">
              <a:spcBef>
                <a:spcPts val="0"/>
              </a:spcBef>
              <a:spcAft>
                <a:spcPts val="0"/>
              </a:spcAft>
              <a:buFont typeface="Arial" panose="020B0604020202020204" pitchFamily="34" charset="0"/>
              <a:buChar char="•"/>
            </a:pPr>
            <a:endParaRPr lang="en-US" sz="1600" b="0" i="0" dirty="0">
              <a:solidFill>
                <a:srgbClr val="00B0F0"/>
              </a:solidFill>
              <a:effectLst/>
            </a:endParaRPr>
          </a:p>
        </p:txBody>
      </p:sp>
    </p:spTree>
    <p:extLst>
      <p:ext uri="{BB962C8B-B14F-4D97-AF65-F5344CB8AC3E}">
        <p14:creationId xmlns:p14="http://schemas.microsoft.com/office/powerpoint/2010/main" val="1352893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solidFill>
                  <a:srgbClr val="333333"/>
                </a:solidFill>
                <a:ea typeface="Times New Roman" panose="02020603050405020304" pitchFamily="18" charset="0"/>
              </a:rPr>
              <a:t>FCC FNPRM 5.9 GHz (ITS) FNPRM </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1" name="Content Placeholder 2">
            <a:extLst>
              <a:ext uri="{FF2B5EF4-FFF2-40B4-BE49-F238E27FC236}">
                <a16:creationId xmlns:a16="http://schemas.microsoft.com/office/drawing/2014/main" id="{3077C15F-F0AD-4C88-90D4-FA03A849F6F4}"/>
              </a:ext>
            </a:extLst>
          </p:cNvPr>
          <p:cNvSpPr>
            <a:spLocks noGrp="1"/>
          </p:cNvSpPr>
          <p:nvPr>
            <p:ph idx="1"/>
          </p:nvPr>
        </p:nvSpPr>
        <p:spPr>
          <a:xfrm>
            <a:off x="914400" y="977461"/>
            <a:ext cx="11125200" cy="5512522"/>
          </a:xfrm>
        </p:spPr>
        <p:txBody>
          <a:bodyPr/>
          <a:lstStyle/>
          <a:p>
            <a:pPr marL="114300" lvl="1" indent="0">
              <a:spcBef>
                <a:spcPts val="0"/>
              </a:spcBef>
              <a:spcAft>
                <a:spcPts val="0"/>
              </a:spcAft>
            </a:pPr>
            <a:endParaRPr lang="en-US" sz="1800" b="1" dirty="0">
              <a:solidFill>
                <a:srgbClr val="191919"/>
              </a:solidFill>
              <a:latin typeface="Calibri" panose="020F0502020204030204" pitchFamily="34" charset="0"/>
              <a:ea typeface="Calibri" panose="020F0502020204030204" pitchFamily="34"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dirty="0">
                <a:solidFill>
                  <a:srgbClr val="191919"/>
                </a:solidFill>
                <a:effectLst/>
                <a:ea typeface="Calibri" panose="020F0502020204030204" pitchFamily="34" charset="0"/>
                <a:cs typeface="Times New Roman" panose="02020603050405020304" pitchFamily="18" charset="0"/>
              </a:rPr>
              <a:t>Proposed Rules,  </a:t>
            </a:r>
            <a:r>
              <a:rPr lang="en-US" sz="1800" b="1" dirty="0">
                <a:solidFill>
                  <a:srgbClr val="333333"/>
                </a:solidFill>
                <a:effectLst/>
                <a:ea typeface="Calibri" panose="020F0502020204030204" pitchFamily="34" charset="0"/>
                <a:cs typeface="Times New Roman" panose="02020603050405020304" pitchFamily="18" charset="0"/>
              </a:rPr>
              <a:t>Use of the 5.850-5.925 GHz Band, </a:t>
            </a:r>
            <a:r>
              <a:rPr lang="en-US" sz="1800" b="1" dirty="0">
                <a:effectLst/>
                <a:ea typeface="Calibri" panose="020F0502020204030204" pitchFamily="34" charset="0"/>
                <a:cs typeface="Times New Roman" panose="02020603050405020304" pitchFamily="18" charset="0"/>
              </a:rPr>
              <a:t>FR Document:</a:t>
            </a:r>
            <a:r>
              <a:rPr lang="en-US" sz="1800" dirty="0">
                <a:solidFill>
                  <a:srgbClr val="000000"/>
                </a:solidFill>
                <a:effectLst/>
                <a:ea typeface="Calibri" panose="020F0502020204030204" pitchFamily="34" charset="0"/>
                <a:cs typeface="Times New Roman" panose="02020603050405020304" pitchFamily="18" charset="0"/>
              </a:rPr>
              <a:t> </a:t>
            </a:r>
            <a:r>
              <a:rPr lang="en-US" sz="1800" u="sng" dirty="0">
                <a:solidFill>
                  <a:srgbClr val="3071A9"/>
                </a:solidFill>
                <a:effectLst/>
                <a:ea typeface="Calibri" panose="020F0502020204030204" pitchFamily="34" charset="0"/>
                <a:cs typeface="Times New Roman" panose="02020603050405020304" pitchFamily="18" charset="0"/>
                <a:hlinkClick r:id="rId3"/>
              </a:rPr>
              <a:t>2021-08801</a:t>
            </a:r>
            <a:r>
              <a:rPr lang="en-US" sz="1800" u="sng" dirty="0">
                <a:solidFill>
                  <a:srgbClr val="3071A9"/>
                </a:solidFill>
                <a:effectLst/>
                <a:ea typeface="Calibri" panose="020F0502020204030204" pitchFamily="34" charset="0"/>
                <a:cs typeface="Times New Roman" panose="02020603050405020304" pitchFamily="18" charset="0"/>
              </a:rPr>
              <a:t>,  </a:t>
            </a:r>
            <a:r>
              <a:rPr lang="en-US" sz="1800" b="1" dirty="0">
                <a:solidFill>
                  <a:srgbClr val="000000"/>
                </a:solidFill>
                <a:effectLst/>
                <a:ea typeface="Calibri" panose="020F0502020204030204" pitchFamily="34" charset="0"/>
                <a:cs typeface="Times New Roman" panose="02020603050405020304" pitchFamily="18" charset="0"/>
              </a:rPr>
              <a:t>Citation:</a:t>
            </a:r>
            <a:r>
              <a:rPr lang="en-US" sz="1800" dirty="0">
                <a:solidFill>
                  <a:srgbClr val="000000"/>
                </a:solidFill>
                <a:effectLst/>
                <a:ea typeface="Calibri" panose="020F0502020204030204" pitchFamily="34" charset="0"/>
                <a:cs typeface="Times New Roman" panose="02020603050405020304" pitchFamily="18" charset="0"/>
              </a:rPr>
              <a:t> 86 FR 23323, </a:t>
            </a:r>
            <a:r>
              <a:rPr lang="en-US" sz="1800" u="sng" dirty="0">
                <a:solidFill>
                  <a:srgbClr val="3071A9"/>
                </a:solidFill>
                <a:effectLst/>
                <a:ea typeface="Calibri" panose="020F0502020204030204" pitchFamily="34" charset="0"/>
                <a:cs typeface="Times New Roman" panose="02020603050405020304" pitchFamily="18" charset="0"/>
                <a:hlinkClick r:id="rId4"/>
              </a:rPr>
              <a:t>PDF</a:t>
            </a:r>
            <a:r>
              <a:rPr lang="en-US" sz="1800" b="1" dirty="0">
                <a:solidFill>
                  <a:srgbClr val="000000"/>
                </a:solidFill>
                <a:effectLst/>
                <a:ea typeface="Calibri" panose="020F0502020204030204" pitchFamily="34" charset="0"/>
                <a:cs typeface="Times New Roman" panose="02020603050405020304" pitchFamily="18" charset="0"/>
              </a:rPr>
              <a:t> </a:t>
            </a:r>
            <a:r>
              <a:rPr lang="en-US" sz="1800" dirty="0">
                <a:solidFill>
                  <a:srgbClr val="000000"/>
                </a:solidFill>
                <a:effectLst/>
                <a:ea typeface="Calibri" panose="020F0502020204030204" pitchFamily="34" charset="0"/>
                <a:cs typeface="Times New Roman" panose="02020603050405020304" pitchFamily="18" charset="0"/>
              </a:rPr>
              <a:t>Pages 23323-23340 </a:t>
            </a:r>
            <a:r>
              <a:rPr lang="en-US" sz="1800" i="1" dirty="0">
                <a:solidFill>
                  <a:srgbClr val="000000"/>
                </a:solidFill>
                <a:effectLst/>
                <a:ea typeface="Calibri" panose="020F0502020204030204" pitchFamily="34" charset="0"/>
                <a:cs typeface="Times New Roman" panose="02020603050405020304" pitchFamily="18" charset="0"/>
              </a:rPr>
              <a:t>(18 pages), </a:t>
            </a:r>
            <a:r>
              <a:rPr lang="en-US" sz="1800" u="sng" dirty="0">
                <a:solidFill>
                  <a:srgbClr val="3071A9"/>
                </a:solidFill>
                <a:effectLst/>
                <a:ea typeface="Calibri" panose="020F0502020204030204" pitchFamily="34" charset="0"/>
                <a:cs typeface="Times New Roman" panose="02020603050405020304" pitchFamily="18" charset="0"/>
                <a:hlinkClick r:id="rId5"/>
              </a:rPr>
              <a:t>Permalink</a:t>
            </a:r>
            <a:r>
              <a:rPr lang="en-US" sz="1800" b="1" dirty="0">
                <a:solidFill>
                  <a:srgbClr val="000000"/>
                </a:solidFill>
                <a:effectLst/>
                <a:ea typeface="Calibri" panose="020F0502020204030204" pitchFamily="34" charset="0"/>
                <a:cs typeface="Times New Roman" panose="02020603050405020304" pitchFamily="18" charset="0"/>
              </a:rPr>
              <a:t> </a:t>
            </a:r>
            <a:endParaRPr lang="en-US" sz="1800" dirty="0">
              <a:effectLst/>
              <a:ea typeface="Calibri" panose="020F0502020204030204" pitchFamily="34"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0" dirty="0">
                <a:solidFill>
                  <a:srgbClr val="000000"/>
                </a:solidFill>
                <a:effectLst/>
                <a:ea typeface="Calibri" panose="020F0502020204030204" pitchFamily="34" charset="0"/>
                <a:cs typeface="Times New Roman" panose="02020603050405020304" pitchFamily="18" charset="0"/>
              </a:rPr>
              <a:t>Abstract: In this document, the Commission addresses issues remaining to finalize the restructuring of the 5.9 GHz band. Specifically, the Commission addresses: The transition of ITS operations in the 5.895- 5.925 GHz band from Dedicated Short Range Communications (DSRC) based technology to Cellular Vehicle-to-Everything (C-V2X) based technology; the  codification of C-V2X technical parameters in the Commission's rules; other transition considerations; and the transmitter power and emissions limits, and... </a:t>
            </a:r>
          </a:p>
          <a:p>
            <a:pPr marL="285750" marR="0" indent="-285750">
              <a:spcBef>
                <a:spcPts val="0"/>
              </a:spcBef>
              <a:spcAft>
                <a:spcPts val="0"/>
              </a:spcAft>
              <a:buFont typeface="Arial" panose="020B0604020202020204" pitchFamily="34" charset="0"/>
              <a:buChar char="•"/>
            </a:pPr>
            <a:r>
              <a:rPr lang="en-US" sz="1600" b="0" dirty="0">
                <a:solidFill>
                  <a:srgbClr val="000000"/>
                </a:solidFill>
                <a:effectLst/>
                <a:ea typeface="Calibri" panose="020F0502020204030204" pitchFamily="34" charset="0"/>
                <a:cs typeface="Times New Roman" panose="02020603050405020304" pitchFamily="18" charset="0"/>
              </a:rPr>
              <a:t>53 seek comments, see:   </a:t>
            </a:r>
            <a:r>
              <a:rPr lang="en-US" sz="1600" b="0" dirty="0">
                <a:solidFill>
                  <a:schemeClr val="tx1"/>
                </a:solidFill>
                <a:ea typeface="Times New Roman" panose="02020603050405020304" pitchFamily="18" charset="0"/>
                <a:hlinkClick r:id="rId6"/>
              </a:rPr>
              <a:t>https://mentor.ieee.org/802.18/dcn/21/18-21-0055-00-0000-fcc-fnprm-may2021-revisiting-use-of-the-5-850-5-925-ghz-band.docx</a:t>
            </a:r>
            <a:r>
              <a:rPr lang="en-US" sz="1600" b="0"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cs typeface="Times New Roman" panose="02020603050405020304" pitchFamily="18" charset="0"/>
              </a:rPr>
              <a:t>This would include UNII-4 band for outdoor use. </a:t>
            </a:r>
            <a:endParaRPr lang="en-US" sz="1800" b="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ea typeface="Calibri" panose="020F0502020204030204" pitchFamily="34" charset="0"/>
                <a:cs typeface="Times New Roman" panose="02020603050405020304" pitchFamily="18" charset="0"/>
              </a:rPr>
              <a:t> </a:t>
            </a:r>
          </a:p>
          <a:p>
            <a:pPr marL="0" marR="0">
              <a:spcBef>
                <a:spcPts val="0"/>
              </a:spcBef>
              <a:spcAft>
                <a:spcPts val="0"/>
              </a:spcAft>
              <a:buFont typeface="Arial" panose="020B0604020202020204" pitchFamily="34" charset="0"/>
              <a:buChar char="•"/>
            </a:pPr>
            <a:r>
              <a:rPr lang="en-US" sz="1800" dirty="0">
                <a:solidFill>
                  <a:srgbClr val="333333"/>
                </a:solidFill>
                <a:effectLst/>
                <a:ea typeface="Calibri" panose="020F0502020204030204" pitchFamily="34" charset="0"/>
                <a:cs typeface="Times New Roman" panose="02020603050405020304" pitchFamily="18" charset="0"/>
              </a:rPr>
              <a:t>Comments must be filed on or before June 2, 2021 and reply comments on or before June 17, 2021. </a:t>
            </a:r>
            <a:endParaRPr lang="en-US" sz="1800" dirty="0">
              <a:effectLst/>
              <a:ea typeface="Calibri" panose="020F0502020204030204" pitchFamily="34"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We would need to approve any comments today, 13May, but could maybe squeeze in if approved 20May. </a:t>
            </a:r>
          </a:p>
          <a:p>
            <a:pPr marL="400050" lvl="1">
              <a:spcBef>
                <a:spcPts val="0"/>
              </a:spcBef>
              <a:spcAft>
                <a:spcPts val="0"/>
              </a:spcAft>
              <a:buFont typeface="Arial" panose="020B0604020202020204" pitchFamily="34" charset="0"/>
              <a:buChar char="•"/>
            </a:pPr>
            <a:endParaRPr lang="en-US" sz="1800" dirty="0">
              <a:solidFill>
                <a:srgbClr val="00B0F0"/>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rgbClr val="00B0F0"/>
                </a:solidFill>
                <a:ea typeface="Times New Roman" panose="02020603050405020304" pitchFamily="18" charset="0"/>
              </a:rPr>
              <a:t>All – provide some initial text if we want to provide comments on the FCC FNPRM on 5.9 GHz.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There are concerns on different interference in the band, depending on point of view, e.g. unlicensed .vs. ITS.</a:t>
            </a:r>
          </a:p>
          <a:p>
            <a:pPr marL="400050" lvl="1">
              <a:spcBef>
                <a:spcPts val="0"/>
              </a:spcBef>
              <a:spcAft>
                <a:spcPts val="0"/>
              </a:spcAft>
              <a:buFont typeface="Arial" panose="020B0604020202020204" pitchFamily="34" charset="0"/>
              <a:buChar char="•"/>
            </a:pPr>
            <a:endParaRPr lang="en-US" sz="1800" b="0" i="0" dirty="0">
              <a:solidFill>
                <a:schemeClr val="tx1"/>
              </a:solidFill>
              <a:effectLst/>
            </a:endParaRPr>
          </a:p>
          <a:p>
            <a:pPr marL="400050" lvl="1">
              <a:spcBef>
                <a:spcPts val="0"/>
              </a:spcBef>
              <a:spcAft>
                <a:spcPts val="0"/>
              </a:spcAft>
              <a:buFont typeface="Arial" panose="020B0604020202020204" pitchFamily="34" charset="0"/>
              <a:buChar char="•"/>
            </a:pPr>
            <a:r>
              <a:rPr lang="en-US" sz="1800" b="0" i="0" dirty="0">
                <a:solidFill>
                  <a:schemeClr val="tx1"/>
                </a:solidFill>
                <a:effectLst/>
              </a:rPr>
              <a:t>Any interest? </a:t>
            </a:r>
          </a:p>
          <a:p>
            <a:pPr marL="400050" lvl="1">
              <a:spcBef>
                <a:spcPts val="0"/>
              </a:spcBef>
              <a:spcAft>
                <a:spcPts val="0"/>
              </a:spcAft>
              <a:buFont typeface="Arial" panose="020B0604020202020204" pitchFamily="34" charset="0"/>
              <a:buChar char="•"/>
            </a:pPr>
            <a:endParaRPr lang="en-US" sz="1600" b="0" i="0" dirty="0">
              <a:solidFill>
                <a:srgbClr val="00B0F0"/>
              </a:solidFill>
              <a:effectLst/>
            </a:endParaRPr>
          </a:p>
        </p:txBody>
      </p:sp>
    </p:spTree>
    <p:extLst>
      <p:ext uri="{BB962C8B-B14F-4D97-AF65-F5344CB8AC3E}">
        <p14:creationId xmlns:p14="http://schemas.microsoft.com/office/powerpoint/2010/main" val="3000779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0475384" cy="5477022"/>
          </a:xfrm>
        </p:spPr>
        <p:txBody>
          <a:bodyPr/>
          <a:lstStyle/>
          <a:p>
            <a:pPr algn="l">
              <a:buFont typeface="Arial" panose="020B0604020202020204" pitchFamily="34" charset="0"/>
              <a:buChar char="•"/>
            </a:pPr>
            <a:r>
              <a:rPr lang="en-US" sz="2000" dirty="0">
                <a:solidFill>
                  <a:schemeClr val="tx1"/>
                </a:solidFill>
                <a:ea typeface="Times New Roman" panose="02020603050405020304" pitchFamily="18" charset="0"/>
              </a:rPr>
              <a:t>From 802.11 and 802.15 WNGs great proposal on how to be proactive on spectrum planning. A few things from the </a:t>
            </a:r>
            <a:r>
              <a:rPr lang="en-US" sz="2000" dirty="0" err="1">
                <a:solidFill>
                  <a:schemeClr val="tx1"/>
                </a:solidFill>
                <a:ea typeface="Times New Roman" panose="02020603050405020304" pitchFamily="18" charset="0"/>
              </a:rPr>
              <a:t>Prezo</a:t>
            </a:r>
            <a:r>
              <a:rPr lang="en-US" sz="2000" dirty="0">
                <a:solidFill>
                  <a:schemeClr val="tx1"/>
                </a:solidFill>
                <a:ea typeface="Times New Roman" panose="02020603050405020304" pitchFamily="18" charset="0"/>
              </a:rPr>
              <a:t>: </a:t>
            </a:r>
          </a:p>
          <a:p>
            <a:pPr algn="l">
              <a:buFont typeface="Arial" panose="020B0604020202020204" pitchFamily="34" charset="0"/>
              <a:buChar char="•"/>
            </a:pPr>
            <a:r>
              <a:rPr lang="en-GB" altLang="en-US" sz="2000" dirty="0"/>
              <a:t>Meeting spectrum needs is a complex and an excruciatingly time consuming process. This presentation explores how IEEE 802 could better manage the process by being proactive.</a:t>
            </a:r>
          </a:p>
          <a:p>
            <a:pPr lvl="1">
              <a:buFont typeface="Arial" panose="020B0604020202020204" pitchFamily="34" charset="0"/>
              <a:buChar char="•"/>
            </a:pPr>
            <a:r>
              <a:rPr lang="en-US" sz="1800" dirty="0"/>
              <a:t>Survey existing spectrum bands </a:t>
            </a:r>
            <a:endParaRPr lang="en-GB" sz="1800" dirty="0"/>
          </a:p>
          <a:p>
            <a:pPr lvl="1">
              <a:buFont typeface="Arial" panose="020B0604020202020204" pitchFamily="34" charset="0"/>
              <a:buChar char="•"/>
            </a:pPr>
            <a:r>
              <a:rPr lang="en-US" sz="1800" dirty="0"/>
              <a:t>Set up a task force</a:t>
            </a:r>
          </a:p>
          <a:p>
            <a:pPr lvl="1">
              <a:buFont typeface="Arial" panose="020B0604020202020204" pitchFamily="34" charset="0"/>
              <a:buChar char="•"/>
            </a:pPr>
            <a:r>
              <a:rPr lang="en-US" sz="1800" dirty="0"/>
              <a:t>Build a coalition of industry leaders </a:t>
            </a:r>
          </a:p>
          <a:p>
            <a:pPr algn="l">
              <a:buFont typeface="Arial" panose="020B0604020202020204" pitchFamily="34" charset="0"/>
              <a:buChar char="•"/>
            </a:pPr>
            <a:r>
              <a:rPr lang="en-US" sz="2000" dirty="0">
                <a:solidFill>
                  <a:schemeClr val="tx1"/>
                </a:solidFill>
                <a:ea typeface="Times New Roman" panose="02020603050405020304" pitchFamily="18" charset="0"/>
                <a:hlinkClick r:id="rId3"/>
              </a:rPr>
              <a:t>https://mentor.ieee.org/802.11/dcn/21/11-21-0665-00-0wng-proactive-spectrum-planning.pptx</a:t>
            </a:r>
            <a:endParaRPr lang="en-US" sz="2000" dirty="0">
              <a:solidFill>
                <a:schemeClr val="tx1"/>
              </a:solidFill>
              <a:ea typeface="Times New Roman" panose="02020603050405020304" pitchFamily="18" charset="0"/>
            </a:endParaRPr>
          </a:p>
          <a:p>
            <a:pPr algn="l">
              <a:buFont typeface="Arial" panose="020B0604020202020204" pitchFamily="34" charset="0"/>
              <a:buChar char="•"/>
            </a:pPr>
            <a:r>
              <a:rPr lang="en-US" sz="2000" dirty="0">
                <a:solidFill>
                  <a:schemeClr val="tx1"/>
                </a:solidFill>
                <a:ea typeface="Times New Roman" panose="02020603050405020304" pitchFamily="18" charset="0"/>
              </a:rPr>
              <a:t>Any input from others that were in the .11 or .15 WNGs?  </a:t>
            </a:r>
          </a:p>
          <a:p>
            <a:pPr lvl="1">
              <a:buFont typeface="Arial" panose="020B0604020202020204" pitchFamily="34" charset="0"/>
              <a:buChar char="•"/>
            </a:pPr>
            <a:r>
              <a:rPr lang="en-US" sz="1600" dirty="0">
                <a:solidFill>
                  <a:schemeClr val="tx1"/>
                </a:solidFill>
                <a:ea typeface="Times New Roman" panose="02020603050405020304" pitchFamily="18" charset="0"/>
              </a:rPr>
              <a:t> </a:t>
            </a:r>
          </a:p>
          <a:p>
            <a:pPr lvl="1">
              <a:buFont typeface="Arial" panose="020B0604020202020204" pitchFamily="34" charset="0"/>
              <a:buChar char="•"/>
            </a:pPr>
            <a:r>
              <a:rPr lang="en-US" sz="1600" dirty="0">
                <a:solidFill>
                  <a:schemeClr val="tx1"/>
                </a:solidFill>
                <a:ea typeface="Times New Roman" panose="02020603050405020304" pitchFamily="18" charset="0"/>
              </a:rPr>
              <a:t>  </a:t>
            </a:r>
          </a:p>
          <a:p>
            <a:pPr lvl="1">
              <a:buFont typeface="Arial" panose="020B0604020202020204" pitchFamily="34" charset="0"/>
              <a:buChar char="•"/>
            </a:pPr>
            <a:r>
              <a:rPr lang="en-US" sz="1600" dirty="0">
                <a:solidFill>
                  <a:schemeClr val="tx1"/>
                </a:solidFill>
                <a:ea typeface="Times New Roman" panose="02020603050405020304" pitchFamily="18" charset="0"/>
              </a:rPr>
              <a:t> </a:t>
            </a:r>
            <a:endParaRPr lang="en-US" dirty="0">
              <a:solidFill>
                <a:schemeClr val="tx1"/>
              </a:solidFill>
              <a:ea typeface="Times New Roman" panose="02020603050405020304" pitchFamily="18" charset="0"/>
            </a:endParaRPr>
          </a:p>
          <a:p>
            <a:pPr marL="0" indent="0" algn="l"/>
            <a:r>
              <a:rPr lang="en-US" sz="2000" dirty="0">
                <a:solidFill>
                  <a:schemeClr val="tx1"/>
                </a:solidFill>
                <a:ea typeface="Times New Roman" panose="02020603050405020304" pitchFamily="18" charset="0"/>
              </a:rPr>
              <a:t>  </a:t>
            </a:r>
          </a:p>
          <a:p>
            <a:pPr marL="0" indent="0" algn="l"/>
            <a:endParaRPr lang="en-US" sz="2000" dirty="0">
              <a:solidFill>
                <a:schemeClr val="tx1"/>
              </a:solidFill>
              <a:ea typeface="Times New Roman" panose="02020603050405020304" pitchFamily="18" charset="0"/>
            </a:endParaRPr>
          </a:p>
          <a:p>
            <a:pPr algn="l">
              <a:buFont typeface="Arial" panose="020B0604020202020204" pitchFamily="34" charset="0"/>
              <a:buChar char="•"/>
            </a:pPr>
            <a:endParaRPr lang="en-US" sz="2000" dirty="0">
              <a:solidFill>
                <a:schemeClr val="tx1"/>
              </a:solidFill>
              <a:ea typeface="Times New Roman" panose="02020603050405020304" pitchFamily="18" charset="0"/>
            </a:endParaRPr>
          </a:p>
          <a:p>
            <a:pPr marL="0" indent="0"/>
            <a:endParaRPr lang="en-US" sz="1600" dirty="0">
              <a:solidFill>
                <a:schemeClr val="tx1"/>
              </a:solidFill>
              <a:ea typeface="Calibri" panose="020F0502020204030204" pitchFamily="34" charset="0"/>
              <a:cs typeface="Calibri" panose="020F0502020204030204" pitchFamily="34" charset="0"/>
            </a:endParaRPr>
          </a:p>
          <a:p>
            <a:pPr algn="l">
              <a:buFont typeface="Arial" panose="020B0604020202020204" pitchFamily="34" charset="0"/>
              <a:buChar char="•"/>
            </a:pPr>
            <a:endParaRPr lang="en-US" sz="1600" dirty="0">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1028701" y="966787"/>
            <a:ext cx="10475384" cy="5508627"/>
          </a:xfrm>
        </p:spPr>
        <p:txBody>
          <a:bodyPr/>
          <a:lstStyle/>
          <a:p>
            <a:pPr>
              <a:buFont typeface="Arial" panose="020B0604020202020204" pitchFamily="34" charset="0"/>
              <a:buChar char="•"/>
            </a:pPr>
            <a:r>
              <a:rPr lang="en-US" altLang="en-US" sz="2000" dirty="0"/>
              <a:t>Actions required: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r>
              <a:rPr lang="en-US" sz="1800" b="0" dirty="0">
                <a:solidFill>
                  <a:schemeClr val="accent6">
                    <a:lumMod val="20000"/>
                    <a:lumOff val="80000"/>
                  </a:schemeClr>
                </a:solidFill>
                <a:ea typeface="Times New Roman" panose="02020603050405020304" pitchFamily="18" charset="0"/>
              </a:rPr>
              <a:t>All – provide some initial text if we want to provide comments on the FCC FNPRM on 5.9 GHz. </a:t>
            </a:r>
            <a:endParaRPr lang="en-US" sz="1800" b="0" dirty="0">
              <a:solidFill>
                <a:schemeClr val="accent6">
                  <a:lumMod val="20000"/>
                  <a:lumOff val="80000"/>
                </a:schemeClr>
              </a:solidFill>
            </a:endParaRPr>
          </a:p>
          <a:p>
            <a:pPr marL="285750" indent="-285750">
              <a:buClr>
                <a:srgbClr val="00B0F0"/>
              </a:buClr>
              <a:buFont typeface="Wingdings" panose="05000000000000000000" pitchFamily="2" charset="2"/>
              <a:buChar char="q"/>
            </a:pPr>
            <a:r>
              <a:rPr lang="en-US" sz="1800" b="0" i="0" dirty="0">
                <a:solidFill>
                  <a:schemeClr val="accent6">
                    <a:lumMod val="20000"/>
                    <a:lumOff val="80000"/>
                  </a:schemeClr>
                </a:solidFill>
                <a:effectLst/>
              </a:rPr>
              <a:t>All – please review </a:t>
            </a:r>
            <a:r>
              <a:rPr lang="en-US" sz="1800" b="0" dirty="0">
                <a:solidFill>
                  <a:schemeClr val="accent6">
                    <a:lumMod val="20000"/>
                    <a:lumOff val="80000"/>
                  </a:schemeClr>
                </a:solidFill>
              </a:rPr>
              <a:t>the FCC wireless mic action and is there anything .18 should review further or act upon? </a:t>
            </a:r>
            <a:endParaRPr lang="en-US" sz="1800" b="0" i="0" dirty="0">
              <a:solidFill>
                <a:schemeClr val="accent6">
                  <a:lumMod val="20000"/>
                  <a:lumOff val="80000"/>
                </a:schemeClr>
              </a:solidFill>
              <a:effectLst/>
            </a:endParaRPr>
          </a:p>
          <a:p>
            <a:pPr marL="285750" indent="-285750">
              <a:buClr>
                <a:srgbClr val="00B0F0"/>
              </a:buClr>
              <a:buFont typeface="Wingdings" panose="05000000000000000000" pitchFamily="2" charset="2"/>
              <a:buChar char="q"/>
            </a:pPr>
            <a:r>
              <a:rPr lang="en-US" sz="1800" dirty="0">
                <a:solidFill>
                  <a:srgbClr val="00B0F0"/>
                </a:solidFill>
              </a:rPr>
              <a:t> </a:t>
            </a:r>
            <a:endParaRPr lang="en-US" sz="1600" b="0" dirty="0">
              <a:solidFill>
                <a:srgbClr val="00B0F0"/>
              </a:solidFill>
            </a:endParaRPr>
          </a:p>
          <a:p>
            <a:pPr marL="285750" indent="-285750">
              <a:buClr>
                <a:srgbClr val="00B0F0"/>
              </a:buClr>
              <a:buFont typeface="Wingdings" panose="05000000000000000000" pitchFamily="2" charset="2"/>
              <a:buChar char="q"/>
            </a:pPr>
            <a:r>
              <a:rPr lang="en-US" sz="1600" b="0" dirty="0">
                <a:solidFill>
                  <a:srgbClr val="00B0F0"/>
                </a:solidFill>
              </a:rPr>
              <a:t>All – ongoing - if you have any actionable possibilities to update/improve/etc. our external influence on regulatory bodies, as part of the IEEE 802 restructuring, please pass along to the chair. </a:t>
            </a:r>
          </a:p>
          <a:p>
            <a:pPr marL="285750" indent="-285750">
              <a:buClr>
                <a:srgbClr val="00B0F0"/>
              </a:buClr>
              <a:buFont typeface="Wingdings" panose="05000000000000000000" pitchFamily="2" charset="2"/>
              <a:buChar char="q"/>
            </a:pPr>
            <a:r>
              <a:rPr lang="en-US" altLang="en-US" sz="1600" b="0" dirty="0">
                <a:solidFill>
                  <a:srgbClr val="00B0F0"/>
                </a:solidFill>
              </a:rPr>
              <a:t>All – ongoing – bring to RR-TAG info they hear, e.g. different country consultations, on the WRC-23 AIs we are interested in. </a:t>
            </a:r>
          </a:p>
          <a:p>
            <a:pPr>
              <a:buFont typeface="Arial" panose="020B0604020202020204" pitchFamily="34" charset="0"/>
              <a:buChar char="•"/>
            </a:pPr>
            <a:r>
              <a:rPr lang="en-US" altLang="en-US" sz="2000" dirty="0"/>
              <a:t>AOB before recess to next Thursday, 20May21?</a:t>
            </a:r>
          </a:p>
          <a:p>
            <a:pPr marL="4000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b="0" dirty="0">
                <a:solidFill>
                  <a:schemeClr val="tx1"/>
                </a:solidFill>
                <a:latin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solidFill>
                  <a:schemeClr val="tx1"/>
                </a:solidFill>
                <a:latin typeface="Times New Roman" panose="02020603050405020304" pitchFamily="18" charset="0"/>
              </a:rPr>
              <a:t> 							</a:t>
            </a:r>
            <a:r>
              <a:rPr lang="en-US" sz="1600" b="0" i="1" dirty="0">
                <a:solidFill>
                  <a:srgbClr val="202122"/>
                </a:solidFill>
                <a:effectLst/>
                <a:latin typeface="Arial" panose="020B0604020202020204" pitchFamily="34" charset="0"/>
              </a:rPr>
              <a:t>Perseverance</a:t>
            </a:r>
            <a:r>
              <a:rPr lang="en-US" sz="1600" b="0" i="0" dirty="0">
                <a:solidFill>
                  <a:srgbClr val="202122"/>
                </a:solidFill>
                <a:effectLst/>
                <a:latin typeface="Arial" panose="020B0604020202020204" pitchFamily="34" charset="0"/>
              </a:rPr>
              <a:t> rover:</a:t>
            </a:r>
            <a:endParaRPr lang="en-US" sz="1800" dirty="0">
              <a:solidFill>
                <a:schemeClr val="tx1"/>
              </a:solidFill>
              <a:latin typeface="Times New Roman" panose="02020603050405020304" pitchFamily="18" charset="0"/>
            </a:endParaRPr>
          </a:p>
          <a:p>
            <a:pPr marL="0">
              <a:spcBef>
                <a:spcPts val="0"/>
              </a:spcBef>
              <a:spcAft>
                <a:spcPts val="0"/>
              </a:spcAft>
              <a:buFont typeface="Arial" panose="020B0604020202020204" pitchFamily="34" charset="0"/>
              <a:buChar char="•"/>
            </a:pPr>
            <a:r>
              <a:rPr lang="en-US" sz="1800" b="0" dirty="0">
                <a:solidFill>
                  <a:schemeClr val="tx1"/>
                </a:solidFill>
              </a:rPr>
              <a:t>Remember to log attendance i</a:t>
            </a:r>
            <a:r>
              <a:rPr lang="en-US" sz="1800" dirty="0">
                <a:solidFill>
                  <a:schemeClr val="tx1"/>
                </a:solidFill>
              </a:rPr>
              <a:t>n IMAT</a:t>
            </a:r>
            <a:r>
              <a:rPr lang="en-US" sz="1800" b="0" dirty="0">
                <a:solidFill>
                  <a:schemeClr val="tx1"/>
                </a:solidFill>
              </a:rPr>
              <a:t> </a:t>
            </a:r>
          </a:p>
          <a:p>
            <a:pPr>
              <a:buFont typeface="Arial" panose="020B0604020202020204" pitchFamily="34" charset="0"/>
              <a:buChar char="•"/>
            </a:pPr>
            <a:r>
              <a:rPr lang="en-US" sz="1800" b="0" dirty="0">
                <a:solidFill>
                  <a:schemeClr val="tx1"/>
                </a:solidFill>
              </a:rPr>
              <a:t>Attendance on-line today:  ___  and voters on-line:  ___ </a:t>
            </a:r>
          </a:p>
          <a:p>
            <a:pPr>
              <a:buFont typeface="Arial" panose="020B0604020202020204" pitchFamily="34" charset="0"/>
              <a:buChar char="•"/>
            </a:pPr>
            <a:r>
              <a:rPr lang="en-US" altLang="en-US" sz="1800" dirty="0">
                <a:solidFill>
                  <a:schemeClr val="tx1"/>
                </a:solidFill>
              </a:rPr>
              <a:t>Recessed at 15:_______________________  until next </a:t>
            </a:r>
          </a:p>
          <a:p>
            <a:pPr>
              <a:buFont typeface="Arial" panose="020B0604020202020204" pitchFamily="34" charset="0"/>
              <a:buChar char="•"/>
            </a:pPr>
            <a:r>
              <a:rPr lang="en-US" altLang="en-US" sz="1800" dirty="0">
                <a:solidFill>
                  <a:schemeClr val="tx1"/>
                </a:solidFill>
              </a:rPr>
              <a:t>Thursday 20May21, 15:00et/19:00utc</a:t>
            </a: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2052" name="Picture 4">
            <a:extLst>
              <a:ext uri="{FF2B5EF4-FFF2-40B4-BE49-F238E27FC236}">
                <a16:creationId xmlns:a16="http://schemas.microsoft.com/office/drawing/2014/main" id="{14C61CF1-F41B-4ADA-8517-F273ADF0FE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7912" y="3571969"/>
            <a:ext cx="5148967" cy="29034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6057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Co-Vice-chairs are </a:t>
            </a:r>
            <a:r>
              <a:rPr lang="en-US" sz="1600" dirty="0">
                <a:hlinkClick r:id="rId2"/>
              </a:rPr>
              <a:t>Stuart Kerry (OK-Brit/Self)</a:t>
            </a:r>
            <a:r>
              <a:rPr lang="en-US" sz="1600" dirty="0"/>
              <a:t> and </a:t>
            </a:r>
            <a:r>
              <a:rPr lang="en-US" sz="1600" dirty="0">
                <a:hlinkClick r:id="rId3"/>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 (8 on LMSC);  Nearly Voters: 2; Aspirant members: 11</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5"/>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02jan18</a:t>
            </a:r>
          </a:p>
          <a:p>
            <a:pPr lvl="1">
              <a:spcBef>
                <a:spcPts val="600"/>
              </a:spcBef>
              <a:defRPr/>
            </a:pPr>
            <a:r>
              <a:rPr lang="en-US" sz="1600" kern="1600" dirty="0">
                <a:sym typeface="Wingdings" panose="05000000000000000000" pitchFamily="2" charset="2"/>
              </a:rPr>
              <a:t>Copyright notice slides,   new 11nov19  </a:t>
            </a:r>
            <a:r>
              <a:rPr lang="en-US" sz="1200" dirty="0">
                <a:hlinkClick r:id="rId7"/>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does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8"/>
              </a:rPr>
              <a:t>http://standards.ieee.org/develop/policies/opman/sb_om.pdf</a:t>
            </a:r>
            <a:r>
              <a:rPr lang="en-US" sz="1400" dirty="0"/>
              <a:t>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13-20May21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nvGraphicFramePr>
        <p:xfrm>
          <a:off x="8143565" y="5020076"/>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9" imgW="2391120" imgH="534600" progId="Package">
                  <p:embed/>
                </p:oleObj>
              </mc:Choice>
              <mc:Fallback>
                <p:oleObj name="Packager Shell Object" showAsIcon="1" r:id="rId9"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0"/>
                      <a:stretch>
                        <a:fillRect/>
                      </a:stretch>
                    </p:blipFill>
                    <p:spPr>
                      <a:xfrm>
                        <a:off x="8143565" y="5020076"/>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nvGraphicFramePr>
        <p:xfrm>
          <a:off x="4724400" y="4800600"/>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11" imgW="2035440" imgH="534600" progId="Package">
                  <p:embed/>
                </p:oleObj>
              </mc:Choice>
              <mc:Fallback>
                <p:oleObj name="Packager Shell Object" showAsIcon="1" r:id="rId11" imgW="2035440" imgH="534600" progId="Package">
                  <p:embed/>
                  <p:pic>
                    <p:nvPicPr>
                      <p:cNvPr id="11" name="Object 10">
                        <a:extLst>
                          <a:ext uri="{FF2B5EF4-FFF2-40B4-BE49-F238E27FC236}">
                            <a16:creationId xmlns:a16="http://schemas.microsoft.com/office/drawing/2014/main" id="{EFED75A4-618A-4F94-BA33-B373D0EDF6C1}"/>
                          </a:ext>
                        </a:extLst>
                      </p:cNvPr>
                      <p:cNvPicPr/>
                      <p:nvPr/>
                    </p:nvPicPr>
                    <p:blipFill>
                      <a:blip r:embed="rId12"/>
                      <a:stretch>
                        <a:fillRect/>
                      </a:stretch>
                    </p:blipFill>
                    <p:spPr>
                      <a:xfrm>
                        <a:off x="4724400" y="4800600"/>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631751"/>
          </a:xfrm>
        </p:spPr>
        <p:txBody>
          <a:bodyPr/>
          <a:lstStyle/>
          <a:p>
            <a:r>
              <a:rPr lang="en-US" altLang="en-US" sz="2400" dirty="0"/>
              <a:t>2</a:t>
            </a:r>
            <a:r>
              <a:rPr lang="en-US" altLang="en-US" sz="2400" baseline="30000" dirty="0"/>
              <a:t>nd</a:t>
            </a:r>
            <a:r>
              <a:rPr lang="en-US" altLang="en-US" sz="2400" dirty="0"/>
              <a:t> – call - Thursday </a:t>
            </a:r>
            <a:r>
              <a:rPr lang="en-US" altLang="en-US" sz="2000" dirty="0"/>
              <a:t>(20May21) </a:t>
            </a:r>
            <a:r>
              <a:rPr lang="en-US" altLang="en-US" sz="2400" dirty="0"/>
              <a:t>Agenda</a:t>
            </a:r>
            <a:endParaRPr lang="en-US" sz="2400" dirty="0"/>
          </a:p>
        </p:txBody>
      </p:sp>
      <p:sp>
        <p:nvSpPr>
          <p:cNvPr id="3" name="Content Placeholder 2"/>
          <p:cNvSpPr>
            <a:spLocks noGrp="1"/>
          </p:cNvSpPr>
          <p:nvPr>
            <p:ph idx="1"/>
          </p:nvPr>
        </p:nvSpPr>
        <p:spPr>
          <a:xfrm>
            <a:off x="914400" y="1066800"/>
            <a:ext cx="10475384" cy="5408613"/>
          </a:xfrm>
        </p:spPr>
        <p:txBody>
          <a:bodyPr/>
          <a:lstStyle/>
          <a:p>
            <a:pPr>
              <a:buFont typeface="Arial" panose="020B0604020202020204" pitchFamily="34" charset="0"/>
              <a:buChar char="•"/>
            </a:pPr>
            <a:r>
              <a:rPr lang="en-US" altLang="en-US" sz="1800" dirty="0"/>
              <a:t>Reminder we are still under all IEEE policies as shown last Thursday </a:t>
            </a:r>
            <a:r>
              <a:rPr lang="en-US" altLang="en-US" sz="1600" dirty="0"/>
              <a:t>(13May21)</a:t>
            </a:r>
          </a:p>
          <a:p>
            <a:pPr lvl="1">
              <a:spcBef>
                <a:spcPts val="0"/>
              </a:spcBef>
              <a:buFont typeface="Arial" panose="020B0604020202020204" pitchFamily="34" charset="0"/>
              <a:buChar char="•"/>
            </a:pPr>
            <a:r>
              <a:rPr lang="en-US" altLang="en-US" sz="1800" b="1" u="sng" dirty="0">
                <a:solidFill>
                  <a:schemeClr val="tx1"/>
                </a:solidFill>
              </a:rPr>
              <a:t>Attendance is on IMAT  (</a:t>
            </a:r>
            <a:r>
              <a:rPr lang="en-US" altLang="en-US" sz="1800" dirty="0">
                <a:solidFill>
                  <a:schemeClr val="tx1"/>
                </a:solidFill>
              </a:rPr>
              <a:t>VC &amp; </a:t>
            </a:r>
            <a:r>
              <a:rPr lang="en-US" altLang="en-US" sz="1800" dirty="0" err="1">
                <a:solidFill>
                  <a:schemeClr val="tx1"/>
                </a:solidFill>
              </a:rPr>
              <a:t>webex</a:t>
            </a:r>
            <a:r>
              <a:rPr lang="en-US" altLang="en-US" sz="1800" dirty="0">
                <a:solidFill>
                  <a:schemeClr val="tx1"/>
                </a:solidFill>
              </a:rPr>
              <a:t> checks) </a:t>
            </a:r>
          </a:p>
          <a:p>
            <a:pPr lvl="1">
              <a:spcBef>
                <a:spcPts val="0"/>
              </a:spcBef>
              <a:buFont typeface="Arial" panose="020B0604020202020204" pitchFamily="34" charset="0"/>
              <a:buChar char="•"/>
            </a:pPr>
            <a:r>
              <a:rPr lang="en-US" altLang="en-US" sz="1600" dirty="0"/>
              <a:t>Remember to state your name, affiliation, employer and/or clients first time you speak.</a:t>
            </a:r>
          </a:p>
          <a:p>
            <a:pPr lvl="1">
              <a:spcBef>
                <a:spcPts val="0"/>
              </a:spcBef>
              <a:buFont typeface="Arial" panose="020B0604020202020204" pitchFamily="34" charset="0"/>
              <a:buChar char="•"/>
            </a:pPr>
            <a:r>
              <a:rPr lang="en-US" altLang="en-US" sz="1600" dirty="0"/>
              <a:t>Someone to take a few notes</a:t>
            </a:r>
            <a:r>
              <a:rPr lang="en-US" altLang="en-US" sz="1600" dirty="0">
                <a:solidFill>
                  <a:schemeClr val="tx1"/>
                </a:solidFill>
              </a:rPr>
              <a:t>:  </a:t>
            </a:r>
            <a:r>
              <a:rPr lang="en-US" altLang="en-US" sz="1600" dirty="0">
                <a:solidFill>
                  <a:schemeClr val="bg1">
                    <a:lumMod val="75000"/>
                  </a:schemeClr>
                </a:solidFill>
              </a:rPr>
              <a:t>Peter E. </a:t>
            </a:r>
          </a:p>
          <a:p>
            <a:pPr lvl="1">
              <a:spcBef>
                <a:spcPts val="0"/>
              </a:spcBef>
              <a:buFont typeface="Arial" panose="020B0604020202020204" pitchFamily="34" charset="0"/>
              <a:buChar char="•"/>
            </a:pPr>
            <a:r>
              <a:rPr lang="en-US" altLang="en-US" sz="1600" u="sng" dirty="0">
                <a:solidFill>
                  <a:schemeClr val="tx1"/>
                </a:solidFill>
              </a:rPr>
              <a:t>Attendance and request queue in chat window, Stuart K. </a:t>
            </a:r>
          </a:p>
          <a:p>
            <a:pPr>
              <a:buFont typeface="Arial" panose="020B0604020202020204" pitchFamily="34" charset="0"/>
              <a:buChar char="•"/>
            </a:pPr>
            <a:r>
              <a:rPr lang="en-US" altLang="en-US" sz="1800" dirty="0"/>
              <a:t>Item's routine or from last week or new</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600" dirty="0">
              <a:solidFill>
                <a:schemeClr val="tx1"/>
              </a:solidFill>
            </a:endParaRPr>
          </a:p>
          <a:p>
            <a:pPr lvl="1">
              <a:spcBef>
                <a:spcPts val="0"/>
              </a:spcBef>
              <a:buFont typeface="Arial" panose="020B0604020202020204" pitchFamily="34" charset="0"/>
              <a:buChar char="•"/>
            </a:pPr>
            <a:endParaRPr lang="en-US" altLang="en-US" sz="1600" dirty="0">
              <a:solidFill>
                <a:schemeClr val="tx1"/>
              </a:solidFill>
            </a:endParaRPr>
          </a:p>
          <a:p>
            <a:pPr lvl="1">
              <a:spcBef>
                <a:spcPts val="0"/>
              </a:spcBef>
              <a:buFont typeface="Arial" panose="020B0604020202020204" pitchFamily="34" charset="0"/>
              <a:buChar char="•"/>
            </a:pPr>
            <a:r>
              <a:rPr lang="en-US" altLang="en-US" sz="1600" dirty="0">
                <a:solidFill>
                  <a:schemeClr val="tx1"/>
                </a:solidFill>
              </a:rPr>
              <a:t>All-ongoing input external influence (restructuring)</a:t>
            </a:r>
          </a:p>
          <a:p>
            <a:pPr lvl="1">
              <a:spcBef>
                <a:spcPts val="0"/>
              </a:spcBef>
              <a:buFont typeface="Arial" panose="020B0604020202020204" pitchFamily="34" charset="0"/>
              <a:buChar char="•"/>
            </a:pPr>
            <a:r>
              <a:rPr lang="en-US" altLang="en-US" sz="1600" dirty="0">
                <a:solidFill>
                  <a:schemeClr val="tx1"/>
                </a:solidFill>
              </a:rPr>
              <a:t>All-ongoing-WRC-23 AIs viewpoints, &amp; restructure ext. influence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896D2349-3D01-44F1-8104-B00F6EFE3870}"/>
              </a:ext>
            </a:extLst>
          </p:cNvPr>
          <p:cNvSpPr txBox="1"/>
          <p:nvPr/>
        </p:nvSpPr>
        <p:spPr>
          <a:xfrm>
            <a:off x="7884584" y="2801610"/>
            <a:ext cx="3505200" cy="1938992"/>
          </a:xfrm>
          <a:prstGeom prst="rect">
            <a:avLst/>
          </a:prstGeom>
          <a:noFill/>
        </p:spPr>
        <p:txBody>
          <a:bodyPr wrap="square" rtlCol="0">
            <a:spAutoFit/>
          </a:bodyPr>
          <a:lstStyle/>
          <a:p>
            <a:r>
              <a:rPr lang="en-US" sz="2000" b="1" dirty="0">
                <a:solidFill>
                  <a:schemeClr val="tx1"/>
                </a:solidFill>
              </a:rPr>
              <a:t>Any objections to accepting the agenda?</a:t>
            </a:r>
          </a:p>
          <a:p>
            <a:pPr marL="285750" indent="-285750">
              <a:buFont typeface="Arial" panose="020B0604020202020204" pitchFamily="34" charset="0"/>
              <a:buChar char="•"/>
            </a:pPr>
            <a:r>
              <a:rPr lang="en-US" sz="2000" dirty="0">
                <a:solidFill>
                  <a:schemeClr val="bg1">
                    <a:lumMod val="75000"/>
                  </a:schemeClr>
                </a:solidFill>
              </a:rPr>
              <a:t>None heard</a:t>
            </a:r>
          </a:p>
          <a:p>
            <a:endParaRPr lang="en-US" altLang="en-US" sz="2000" b="1" dirty="0">
              <a:solidFill>
                <a:schemeClr val="bg1">
                  <a:lumMod val="75000"/>
                </a:schemeClr>
              </a:solidFill>
            </a:endParaRPr>
          </a:p>
          <a:p>
            <a:r>
              <a:rPr lang="en-US" altLang="en-US" sz="2000" b="1" dirty="0">
                <a:solidFill>
                  <a:schemeClr val="bg1">
                    <a:lumMod val="75000"/>
                  </a:schemeClr>
                </a:solidFill>
              </a:rPr>
              <a:t>Results:  </a:t>
            </a:r>
            <a:r>
              <a:rPr lang="en-US" altLang="en-US" sz="2000" dirty="0">
                <a:solidFill>
                  <a:schemeClr val="bg1">
                    <a:lumMod val="75000"/>
                  </a:schemeClr>
                </a:solidFill>
              </a:rPr>
              <a:t>Approved by unanimous consent</a:t>
            </a:r>
          </a:p>
        </p:txBody>
      </p:sp>
    </p:spTree>
    <p:extLst>
      <p:ext uri="{BB962C8B-B14F-4D97-AF65-F5344CB8AC3E}">
        <p14:creationId xmlns:p14="http://schemas.microsoft.com/office/powerpoint/2010/main" val="3381201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58971"/>
            <a:ext cx="10475384" cy="5213229"/>
          </a:xfrm>
        </p:spPr>
        <p:txBody>
          <a:bodyPr/>
          <a:lstStyle/>
          <a:p>
            <a:pPr>
              <a:buFont typeface="Arial" panose="020B0604020202020204" pitchFamily="34" charset="0"/>
              <a:buChar char="•"/>
            </a:pPr>
            <a:r>
              <a:rPr lang="en-US" sz="1600" dirty="0">
                <a:solidFill>
                  <a:schemeClr val="tx1"/>
                </a:solidFill>
              </a:rPr>
              <a:t> </a:t>
            </a:r>
          </a:p>
          <a:p>
            <a:pPr>
              <a:buFont typeface="Arial" panose="020B0604020202020204" pitchFamily="34" charset="0"/>
              <a:buChar char="•"/>
            </a:pPr>
            <a:r>
              <a:rPr lang="en-US" sz="1600" dirty="0">
                <a:solidFill>
                  <a:schemeClr val="tx1"/>
                </a:solidFill>
              </a:rPr>
              <a:t> </a:t>
            </a:r>
          </a:p>
          <a:p>
            <a:pPr>
              <a:buFont typeface="Arial" panose="020B0604020202020204" pitchFamily="34" charset="0"/>
              <a:buChar char="•"/>
            </a:pPr>
            <a:r>
              <a:rPr lang="en-US" sz="1600" dirty="0">
                <a:solidFill>
                  <a:schemeClr val="tx1"/>
                </a:solidFill>
              </a:rPr>
              <a:t> </a:t>
            </a:r>
            <a:endParaRPr lang="en-US" sz="12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762000"/>
            <a:ext cx="10475384" cy="5791200"/>
          </a:xfrm>
        </p:spPr>
        <p:txBody>
          <a:bodyPr/>
          <a:lstStyle/>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600" dirty="0">
                <a:solidFill>
                  <a:schemeClr val="tx1"/>
                </a:solidFill>
              </a:rPr>
              <a:t> </a:t>
            </a:r>
          </a:p>
          <a:p>
            <a:pPr>
              <a:buFont typeface="Arial" panose="020B0604020202020204" pitchFamily="34" charset="0"/>
              <a:buChar char="•"/>
            </a:pPr>
            <a:r>
              <a:rPr lang="en-US" sz="1600" dirty="0">
                <a:solidFill>
                  <a:schemeClr val="tx1"/>
                </a:solidFill>
              </a:rPr>
              <a:t> </a:t>
            </a:r>
          </a:p>
          <a:p>
            <a:pPr>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628772"/>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295401"/>
            <a:ext cx="10475384" cy="5129191"/>
          </a:xfrm>
        </p:spPr>
        <p:txBody>
          <a:bodyPr/>
          <a:lstStyle/>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algn="l">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Anything to share today?  </a:t>
            </a:r>
            <a:endParaRPr lang="en-US" sz="1800" b="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b="0" u="sng" dirty="0">
                <a:solidFill>
                  <a:srgbClr val="0000FF"/>
                </a:solidFill>
              </a:rPr>
              <a:t>  </a:t>
            </a:r>
          </a:p>
          <a:p>
            <a:pPr marL="0" indent="0">
              <a:spcBef>
                <a:spcPts val="0"/>
              </a:spcBef>
              <a:spcAft>
                <a:spcPts val="0"/>
              </a:spcAft>
            </a:pPr>
            <a:endParaRPr lang="en-US" sz="1800" b="0" u="sng" dirty="0">
              <a:solidFill>
                <a:srgbClr val="0000FF"/>
              </a:solidFill>
            </a:endParaRPr>
          </a:p>
          <a:p>
            <a:pPr marL="0">
              <a:spcBef>
                <a:spcPts val="0"/>
              </a:spcBef>
              <a:spcAft>
                <a:spcPts val="0"/>
              </a:spcAft>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Tree>
    <p:extLst>
      <p:ext uri="{BB962C8B-B14F-4D97-AF65-F5344CB8AC3E}">
        <p14:creationId xmlns:p14="http://schemas.microsoft.com/office/powerpoint/2010/main" val="692238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0475384" cy="5093987"/>
          </a:xfrm>
        </p:spPr>
        <p:txBody>
          <a:bodyPr/>
          <a:lstStyle/>
          <a:p>
            <a:pPr marL="285750" indent="-285750">
              <a:spcBef>
                <a:spcPts val="0"/>
              </a:spcBef>
              <a:buFont typeface="Arial" panose="020B0604020202020204" pitchFamily="34" charset="0"/>
              <a:buChar char="•"/>
            </a:pPr>
            <a:r>
              <a:rPr lang="en-US" sz="1600" b="0" dirty="0">
                <a:solidFill>
                  <a:schemeClr val="tx1"/>
                </a:solidFill>
              </a:rPr>
              <a:t> </a:t>
            </a:r>
          </a:p>
          <a:p>
            <a:pPr marL="285750" indent="-285750">
              <a:spcBef>
                <a:spcPts val="0"/>
              </a:spcBef>
              <a:buFont typeface="Arial" panose="020B0604020202020204" pitchFamily="34" charset="0"/>
              <a:buChar char="•"/>
            </a:pPr>
            <a:r>
              <a:rPr lang="en-US" sz="1600" b="0" dirty="0">
                <a:solidFill>
                  <a:schemeClr val="tx1"/>
                </a:solidFill>
              </a:rPr>
              <a:t> </a:t>
            </a:r>
          </a:p>
          <a:p>
            <a:pPr marL="285750" indent="-285750">
              <a:spcBef>
                <a:spcPts val="0"/>
              </a:spcBef>
              <a:buFont typeface="Arial" panose="020B0604020202020204" pitchFamily="34" charset="0"/>
              <a:buChar char="•"/>
            </a:pPr>
            <a:r>
              <a:rPr lang="en-US" sz="1600" b="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Tree>
    <p:extLst>
      <p:ext uri="{BB962C8B-B14F-4D97-AF65-F5344CB8AC3E}">
        <p14:creationId xmlns:p14="http://schemas.microsoft.com/office/powerpoint/2010/main" val="9484820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914400" y="1096023"/>
            <a:ext cx="10475384" cy="4999977"/>
          </a:xfrm>
        </p:spPr>
        <p:txBody>
          <a:bodyPr/>
          <a:lstStyle/>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Frequency Bands </a:t>
            </a:r>
          </a:p>
        </p:txBody>
      </p:sp>
      <p:sp>
        <p:nvSpPr>
          <p:cNvPr id="3" name="Content Placeholder 2"/>
          <p:cNvSpPr>
            <a:spLocks noGrp="1"/>
          </p:cNvSpPr>
          <p:nvPr>
            <p:ph idx="1"/>
          </p:nvPr>
        </p:nvSpPr>
        <p:spPr>
          <a:xfrm>
            <a:off x="914400" y="942975"/>
            <a:ext cx="10475384" cy="4924426"/>
          </a:xfrm>
        </p:spPr>
        <p:txBody>
          <a:bodyPr/>
          <a:lstStyle/>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solidFill>
                  <a:srgbClr val="333333"/>
                </a:solidFill>
                <a:ea typeface="Times New Roman" panose="02020603050405020304" pitchFamily="18" charset="0"/>
              </a:rPr>
              <a:t>FCC FNPRM 5.9 GHz (ITS) FNPRM </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1" name="Content Placeholder 2">
            <a:extLst>
              <a:ext uri="{FF2B5EF4-FFF2-40B4-BE49-F238E27FC236}">
                <a16:creationId xmlns:a16="http://schemas.microsoft.com/office/drawing/2014/main" id="{3077C15F-F0AD-4C88-90D4-FA03A849F6F4}"/>
              </a:ext>
            </a:extLst>
          </p:cNvPr>
          <p:cNvSpPr>
            <a:spLocks noGrp="1"/>
          </p:cNvSpPr>
          <p:nvPr>
            <p:ph idx="1"/>
          </p:nvPr>
        </p:nvSpPr>
        <p:spPr>
          <a:xfrm>
            <a:off x="914400" y="977461"/>
            <a:ext cx="11125200" cy="5512522"/>
          </a:xfrm>
        </p:spPr>
        <p:txBody>
          <a:bodyPr/>
          <a:lstStyle/>
          <a:p>
            <a:pPr marL="114300" lvl="1" indent="0">
              <a:spcBef>
                <a:spcPts val="0"/>
              </a:spcBef>
              <a:spcAft>
                <a:spcPts val="0"/>
              </a:spcAft>
            </a:pPr>
            <a:endParaRPr lang="en-US" sz="1800" b="1" dirty="0">
              <a:solidFill>
                <a:srgbClr val="191919"/>
              </a:solidFill>
              <a:latin typeface="Calibri" panose="020F0502020204030204" pitchFamily="34" charset="0"/>
              <a:ea typeface="Calibri" panose="020F0502020204030204" pitchFamily="34"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dirty="0">
                <a:solidFill>
                  <a:srgbClr val="191919"/>
                </a:solidFill>
                <a:effectLst/>
                <a:ea typeface="Calibri" panose="020F0502020204030204" pitchFamily="34" charset="0"/>
                <a:cs typeface="Times New Roman" panose="02020603050405020304" pitchFamily="18" charset="0"/>
              </a:rPr>
              <a:t> </a:t>
            </a:r>
            <a:endParaRPr lang="en-US" sz="1800" b="0" i="0" dirty="0">
              <a:solidFill>
                <a:schemeClr val="tx1"/>
              </a:solidFill>
              <a:effectLst/>
            </a:endParaRPr>
          </a:p>
          <a:p>
            <a:pPr marL="400050" lvl="1">
              <a:spcBef>
                <a:spcPts val="0"/>
              </a:spcBef>
              <a:spcAft>
                <a:spcPts val="0"/>
              </a:spcAft>
              <a:buFont typeface="Arial" panose="020B0604020202020204" pitchFamily="34" charset="0"/>
              <a:buChar char="•"/>
            </a:pPr>
            <a:endParaRPr lang="en-US" sz="1600" b="0" i="0" dirty="0">
              <a:solidFill>
                <a:srgbClr val="00B0F0"/>
              </a:solidFill>
              <a:effectLst/>
            </a:endParaRPr>
          </a:p>
        </p:txBody>
      </p:sp>
    </p:spTree>
    <p:extLst>
      <p:ext uri="{BB962C8B-B14F-4D97-AF65-F5344CB8AC3E}">
        <p14:creationId xmlns:p14="http://schemas.microsoft.com/office/powerpoint/2010/main" val="18885659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130078"/>
          </a:xfrm>
        </p:spPr>
        <p:txBody>
          <a:bodyPr/>
          <a:lstStyle/>
          <a:p>
            <a:pPr marL="285750" indent="-28575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 </a:t>
            </a:r>
          </a:p>
          <a:p>
            <a:pPr marL="285750" indent="-28575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 </a:t>
            </a:r>
          </a:p>
          <a:p>
            <a:pPr marL="285750" indent="-28575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800" dirty="0">
                <a:solidFill>
                  <a:srgbClr val="333333"/>
                </a:solidFill>
                <a:ea typeface="Times New Roman" panose="02020603050405020304" pitchFamily="18" charset="0"/>
              </a:rPr>
              <a:t>General Discussion -</a:t>
            </a:r>
            <a:endParaRPr lang="en-US" sz="2800" dirty="0"/>
          </a:p>
        </p:txBody>
      </p:sp>
    </p:spTree>
    <p:extLst>
      <p:ext uri="{BB962C8B-B14F-4D97-AF65-F5344CB8AC3E}">
        <p14:creationId xmlns:p14="http://schemas.microsoft.com/office/powerpoint/2010/main" val="31961567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0" y="971985"/>
            <a:ext cx="8153400" cy="5512522"/>
          </a:xfrm>
        </p:spPr>
        <p:txBody>
          <a:bodyPr/>
          <a:lstStyle/>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ea typeface="Calibri" panose="020F0502020204030204" pitchFamily="34" charset="0"/>
              </a:rPr>
              <a:t>802.18 activity since March Plenary</a:t>
            </a:r>
          </a:p>
          <a:p>
            <a:pPr marL="400050" lvl="1">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Approvals: </a:t>
            </a:r>
            <a:endParaRPr lang="en-US" sz="1400"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dirty="0">
                <a:cs typeface="Times New Roman" panose="02020603050405020304" pitchFamily="18" charset="0"/>
              </a:rPr>
              <a:t>none  </a:t>
            </a:r>
          </a:p>
          <a:p>
            <a:pPr marL="400050" lvl="1">
              <a:spcBef>
                <a:spcPts val="0"/>
              </a:spcBef>
              <a:spcAft>
                <a:spcPts val="0"/>
              </a:spcAft>
              <a:buFont typeface="Arial" panose="020B0604020202020204" pitchFamily="34" charset="0"/>
              <a:buChar char="•"/>
            </a:pPr>
            <a:endParaRPr lang="en-US" sz="1800" dirty="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cs typeface="Times New Roman" panose="02020603050405020304" pitchFamily="18" charset="0"/>
              </a:rPr>
              <a:t>Other discussions: </a:t>
            </a:r>
            <a:endParaRPr lang="en-US" sz="1600" dirty="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ETSI and CEPT most weeks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IEEE 802 viewpoints WRC-23 AIs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USA 6 GHz MSGs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IEEE 802 Stds Frequency Band table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IEEE 802 3 contributions to ITU-R WP 5A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Costa Rica and 6 GHz</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Peru and 6GHz</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UK Ofcom SRD 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Australia exploring RLAN in 5 and 6 GHz</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Saudi Arabia CITC consultations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FCC PAG update</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ITU-R WP 5D – 6-8 GHz IMT</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400" dirty="0">
                <a:solidFill>
                  <a:srgbClr val="333333"/>
                </a:solidFill>
                <a:ea typeface="Times New Roman" panose="02020603050405020304" pitchFamily="18" charset="0"/>
              </a:rPr>
              <a:t>General Discussion – FYI only</a:t>
            </a:r>
            <a:endParaRPr lang="en-US" sz="2400" dirty="0"/>
          </a:p>
        </p:txBody>
      </p:sp>
    </p:spTree>
    <p:extLst>
      <p:ext uri="{BB962C8B-B14F-4D97-AF65-F5344CB8AC3E}">
        <p14:creationId xmlns:p14="http://schemas.microsoft.com/office/powerpoint/2010/main" val="1082696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13-20May21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051718"/>
            <a:ext cx="10367426"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2222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4"/>
              </a:rPr>
              <a:t>https://www.imf.org/en/Publications/WEO/Issues/2020/09/30/world-economic-outlook-october-2020</a:t>
            </a:r>
            <a:r>
              <a:rPr lang="en-US" sz="120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399184" cy="5332414"/>
          </a:xfrm>
        </p:spPr>
        <p:txBody>
          <a:bodyPr/>
          <a:lstStyle/>
          <a:p>
            <a:pPr marL="0" indent="0"/>
            <a:endParaRPr lang="en-US" sz="1050" dirty="0"/>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13-20May21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475384"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highlight>
                  <a:srgbClr val="808000"/>
                </a:highlight>
              </a:rPr>
              <a:t>27may21</a:t>
            </a:r>
            <a:r>
              <a:rPr lang="en-US" sz="1800" dirty="0"/>
              <a:t>–</a:t>
            </a:r>
            <a:r>
              <a:rPr lang="en-US" sz="1800" i="1" u="sng" dirty="0"/>
              <a:t>15:00–&lt;15:55</a:t>
            </a:r>
            <a:r>
              <a:rPr lang="en-US" sz="1800" dirty="0"/>
              <a:t> et </a:t>
            </a:r>
          </a:p>
          <a:p>
            <a:pPr lvl="1">
              <a:spcBef>
                <a:spcPts val="0"/>
              </a:spcBef>
              <a:buFont typeface="Arial" panose="020B0604020202020204" pitchFamily="34" charset="0"/>
              <a:buChar char="•"/>
            </a:pPr>
            <a:r>
              <a:rPr lang="en-US" sz="1600" dirty="0">
                <a:highlight>
                  <a:srgbClr val="808000"/>
                </a:highlight>
              </a:rPr>
              <a:t>New - </a:t>
            </a:r>
            <a:r>
              <a:rPr lang="en-US" sz="1600" dirty="0"/>
              <a:t>Call in info: </a:t>
            </a:r>
            <a:r>
              <a:rPr lang="en-US" sz="1600" dirty="0">
                <a:hlinkClick r:id="rId2"/>
              </a:rPr>
              <a:t>https://mentor.ieee.org/802.18/dcn/16/18-16-0038-18-0000-teleconference-call-in-info.pptx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15:______________________56et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r>
              <a:rPr lang="en-US" sz="1800" dirty="0"/>
              <a:t>The next IEEE 802.18 (wireless) interim proposed for Sept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13-20May21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2220912" y="2971801"/>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06may21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14399" y="115547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400" dirty="0">
                <a:ea typeface="Times New Roman" panose="02020603050405020304" pitchFamily="18" charset="0"/>
                <a:cs typeface="Times New Roman" panose="02020603050405020304" pitchFamily="18" charset="0"/>
              </a:rPr>
              <a:t>Subject: [EXTERNAL] Webex meeting invitation: 802.18 RR-TAG weekly teleconference</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When: Occurs every Thursday effective 14-Jan-21 until 19*-May-21 from 15:00 to 16:00 America/</a:t>
            </a:r>
            <a:r>
              <a:rPr lang="en-US" sz="1400" dirty="0" err="1">
                <a:ea typeface="Times New Roman" panose="02020603050405020304" pitchFamily="18" charset="0"/>
                <a:cs typeface="Times New Roman" panose="02020603050405020304" pitchFamily="18" charset="0"/>
              </a:rPr>
              <a:t>New_York</a:t>
            </a:r>
            <a:r>
              <a:rPr lang="en-US" sz="1400" dirty="0">
                <a:ea typeface="Times New Roman" panose="02020603050405020304" pitchFamily="18" charset="0"/>
                <a:cs typeface="Times New Roman" panose="02020603050405020304" pitchFamily="18" charset="0"/>
              </a:rPr>
              <a:t>.							(* bug in </a:t>
            </a:r>
            <a:r>
              <a:rPr lang="en-US" sz="1400" dirty="0" err="1">
                <a:ea typeface="Times New Roman" panose="02020603050405020304" pitchFamily="18" charset="0"/>
                <a:cs typeface="Times New Roman" panose="02020603050405020304" pitchFamily="18" charset="0"/>
              </a:rPr>
              <a:t>webex</a:t>
            </a:r>
            <a:r>
              <a:rPr lang="en-US" sz="1400" dirty="0">
                <a:ea typeface="Times New Roman" panose="02020603050405020304" pitchFamily="18" charset="0"/>
                <a:cs typeface="Times New Roman" panose="02020603050405020304" pitchFamily="18" charset="0"/>
              </a:rPr>
              <a:t>, to 20</a:t>
            </a:r>
            <a:r>
              <a:rPr lang="en-US" sz="1400" baseline="30000" dirty="0">
                <a:ea typeface="Times New Roman" panose="02020603050405020304" pitchFamily="18" charset="0"/>
                <a:cs typeface="Times New Roman" panose="02020603050405020304" pitchFamily="18" charset="0"/>
              </a:rPr>
              <a:t>th</a:t>
            </a:r>
            <a:r>
              <a:rPr lang="en-US" sz="1400" dirty="0">
                <a:ea typeface="Times New Roman" panose="02020603050405020304" pitchFamily="18" charset="0"/>
                <a:cs typeface="Times New Roman" panose="02020603050405020304" pitchFamily="18" charset="0"/>
              </a:rPr>
              <a:t>)</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Where: </a:t>
            </a:r>
            <a:r>
              <a:rPr lang="en-US" sz="1400" dirty="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a typeface="Times New Roman" panose="02020603050405020304" pitchFamily="18" charset="0"/>
                <a:cs typeface="Times New Roman" panose="02020603050405020304" pitchFamily="18" charset="0"/>
              </a:rPr>
              <a:t> </a:t>
            </a:r>
          </a:p>
          <a:p>
            <a:pPr marL="0">
              <a:spcBef>
                <a:spcPts val="0"/>
              </a:spcBef>
              <a:spcAft>
                <a:spcPts val="0"/>
              </a:spcAft>
            </a:pP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Jay Holcomb (Itron) invites you to join this Webex meeting.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number (access code): 179 964 7312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password: rrtag21a</a:t>
            </a:r>
          </a:p>
          <a:p>
            <a:pPr marL="0">
              <a:spcBef>
                <a:spcPts val="0"/>
              </a:spcBef>
              <a:spcAft>
                <a:spcPts val="0"/>
              </a:spcAft>
            </a:pPr>
            <a:endParaRPr lang="en-US" sz="1400" dirty="0">
              <a:solidFill>
                <a:srgbClr val="666666"/>
              </a:solidFill>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a typeface="Times New Roman" panose="02020603050405020304" pitchFamily="18" charset="0"/>
                <a:cs typeface="Times New Roman" panose="02020603050405020304" pitchFamily="18" charset="0"/>
              </a:rPr>
              <a:t>hr</a:t>
            </a:r>
            <a:r>
              <a:rPr lang="en-US" sz="1400" dirty="0">
                <a:solidFill>
                  <a:srgbClr val="666666"/>
                </a:solidFill>
                <a:ea typeface="Times New Roman" panose="02020603050405020304" pitchFamily="18" charset="0"/>
                <a:cs typeface="Times New Roman" panose="02020603050405020304" pitchFamily="18" charset="0"/>
              </a:rPr>
              <a:t>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u="sng" dirty="0">
                <a:solidFill>
                  <a:srgbClr val="FF0000"/>
                </a:solidFill>
                <a:ea typeface="Times New Roman" panose="02020603050405020304" pitchFamily="18" charset="0"/>
                <a:cs typeface="Times New Roman" panose="02020603050405020304" pitchFamily="18" charset="0"/>
                <a:hlinkClick r:id="rId3"/>
              </a:rPr>
              <a:t>Join meeting</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4"/>
              </a:rPr>
              <a:t>+1-646-992-2010,,1799647312##</a:t>
            </a:r>
            <a:r>
              <a:rPr lang="en-US" sz="1400" dirty="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5"/>
              </a:rPr>
              <a:t>+1-213-306-3065,,1799647312##</a:t>
            </a:r>
            <a:r>
              <a:rPr lang="en-US" sz="1400" dirty="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6"/>
              </a:rPr>
              <a:t>Global call-in numbers</a:t>
            </a:r>
            <a:endParaRPr lang="en-US" sz="1400" dirty="0">
              <a:ea typeface="Times New Roman" panose="02020603050405020304" pitchFamily="18" charset="0"/>
              <a:cs typeface="Times New Roman" panose="02020603050405020304" pitchFamily="18" charset="0"/>
            </a:endParaRPr>
          </a:p>
          <a:p>
            <a:r>
              <a:rPr lang="en-US" sz="1400" dirty="0">
                <a:ea typeface="Times New Roman" panose="02020603050405020304" pitchFamily="18" charset="0"/>
                <a:cs typeface="Times New Roman" panose="02020603050405020304" pitchFamily="18" charset="0"/>
              </a:rPr>
              <a:t>Need help? Go to </a:t>
            </a:r>
            <a:r>
              <a:rPr lang="en-US" sz="1400" u="sng" dirty="0">
                <a:solidFill>
                  <a:srgbClr val="049FD9"/>
                </a:solidFill>
                <a:ea typeface="Times New Roman" panose="02020603050405020304" pitchFamily="18" charset="0"/>
                <a:cs typeface="Times New Roman" panose="02020603050405020304" pitchFamily="18" charset="0"/>
                <a:hlinkClick r:id="rId7"/>
              </a:rPr>
              <a:t>http://help.webex.com</a:t>
            </a:r>
            <a:r>
              <a:rPr lang="en-US" sz="1400" dirty="0">
                <a:ea typeface="Times New Roman" panose="02020603050405020304" pitchFamily="18" charset="0"/>
                <a:cs typeface="Times New Roman" panose="02020603050405020304" pitchFamily="18" charset="0"/>
              </a:rPr>
              <a:t> </a:t>
            </a: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0236081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10431"/>
            <a:ext cx="2211387" cy="273050"/>
          </a:xfrm>
        </p:spPr>
        <p:txBody>
          <a:bodyPr/>
          <a:lstStyle/>
          <a:p>
            <a:r>
              <a:rPr lang="en-US"/>
              <a:t>06may21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14401" y="1021223"/>
            <a:ext cx="10443626"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200" dirty="0">
                <a:latin typeface="Consolas" panose="020B0609020204030204" pitchFamily="49" charset="0"/>
                <a:ea typeface="Times New Roman" panose="02020603050405020304" pitchFamily="18" charset="0"/>
                <a:cs typeface="Times New Roman" panose="02020603050405020304" pitchFamily="18" charset="0"/>
              </a:rPr>
            </a:br>
            <a:r>
              <a:rPr lang="en-US" sz="1200" dirty="0">
                <a:latin typeface="Consolas" panose="020B0609020204030204" pitchFamily="49" charset="0"/>
                <a:ea typeface="Times New Roman" panose="02020603050405020304" pitchFamily="18" charset="0"/>
                <a:cs typeface="Times New Roman" panose="02020603050405020304" pitchFamily="18" charset="0"/>
              </a:rPr>
              <a:t>When: Tuesday, 25 May, 2021 15:00-16:00 America/</a:t>
            </a:r>
            <a:r>
              <a:rPr lang="en-US" sz="12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latin typeface="Consolas" panose="020B0609020204030204" pitchFamily="49" charset="0"/>
                <a:ea typeface="Times New Roman" panose="02020603050405020304" pitchFamily="18" charset="0"/>
                <a:cs typeface="Times New Roman" panose="02020603050405020304" pitchFamily="18" charset="0"/>
              </a:rPr>
              <a:t>.</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2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Tuesday, May 25, 2021 3:00 PM  |  (UTC-04:00) Eastern Time (US &amp; Canada)  |  1 </a:t>
            </a:r>
            <a:r>
              <a:rPr lang="en-US" sz="12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from the meeting link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https://ieeesa.webex.com/ieeesa/j.php?MTID=m6704707797b7b5b06c6b1c3e87852ea7</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Calibri" panose="020F0502020204030204" pitchFamily="34" charset="0"/>
              </a:rPr>
              <a:t> </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Meeting number (access code): 	173 892 4292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Meeting password: 			freqtable5</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+1-646-992-2010,,1738924292##</a:t>
            </a:r>
            <a:r>
              <a:rPr lang="en-US" sz="1200" dirty="0">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+1-213-306-3065,,1738924292##</a:t>
            </a:r>
            <a:r>
              <a:rPr lang="en-US" sz="1200" dirty="0">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1738924292@ieeesa.webex.com</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1738924292.ieeesa@lync.webex.com</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80"/>
                </a:highlight>
              </a:rPr>
              <a:t>freq. table ad </a:t>
            </a:r>
            <a:r>
              <a:rPr lang="en-US" sz="2400" dirty="0" err="1">
                <a:highlight>
                  <a:srgbClr val="008080"/>
                </a:highlight>
              </a:rPr>
              <a:t>hoc</a:t>
            </a:r>
            <a:r>
              <a:rPr lang="en-US" sz="2400" dirty="0" err="1"/>
              <a:t>_telecon</a:t>
            </a:r>
            <a:r>
              <a:rPr lang="en-US" sz="2400" dirty="0"/>
              <a:t>. call-in, </a:t>
            </a:r>
            <a:r>
              <a:rPr lang="en-US" sz="2400" dirty="0">
                <a:highlight>
                  <a:srgbClr val="008080"/>
                </a:highlight>
              </a:rPr>
              <a:t>25may21</a:t>
            </a:r>
          </a:p>
        </p:txBody>
      </p:sp>
    </p:spTree>
    <p:extLst>
      <p:ext uri="{BB962C8B-B14F-4D97-AF65-F5344CB8AC3E}">
        <p14:creationId xmlns:p14="http://schemas.microsoft.com/office/powerpoint/2010/main" val="2121774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06may21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a:t>06may21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676400"/>
            <a:ext cx="10367426" cy="47244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Subject:</a:t>
            </a:r>
            <a:r>
              <a:rPr lang="en-US" sz="600" dirty="0">
                <a:solidFill>
                  <a:schemeClr val="bg1">
                    <a:lumMod val="75000"/>
                  </a:schemeClr>
                </a:solidFill>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When:</a:t>
            </a:r>
            <a:r>
              <a:rPr lang="en-US" sz="600" dirty="0">
                <a:solidFill>
                  <a:schemeClr val="bg1">
                    <a:lumMod val="75000"/>
                  </a:schemeClr>
                </a:solidFill>
                <a:effectLst/>
                <a:ea typeface="Times New Roman" panose="02020603050405020304" pitchFamily="18" charset="0"/>
                <a:cs typeface="Times New Roman" panose="02020603050405020304" pitchFamily="18" charset="0"/>
              </a:rPr>
              <a:t> Wednesday, 7 April, 2021 16:00-17:00 America/</a:t>
            </a:r>
            <a:r>
              <a:rPr lang="en-US" sz="600" dirty="0" err="1">
                <a:solidFill>
                  <a:schemeClr val="bg1">
                    <a:lumMod val="75000"/>
                  </a:schemeClr>
                </a:solidFill>
                <a:effectLst/>
                <a:ea typeface="Times New Roman" panose="02020603050405020304" pitchFamily="18" charset="0"/>
                <a:cs typeface="Times New Roman" panose="02020603050405020304" pitchFamily="18" charset="0"/>
              </a:rPr>
              <a:t>New_York</a:t>
            </a:r>
            <a:r>
              <a:rPr lang="en-US" sz="600" dirty="0">
                <a:solidFill>
                  <a:schemeClr val="bg1">
                    <a:lumMod val="75000"/>
                  </a:schemeClr>
                </a:solidFill>
                <a:effectLst/>
                <a:ea typeface="Times New Roman" panose="02020603050405020304" pitchFamily="18" charset="0"/>
                <a:cs typeface="Times New Roman" panose="02020603050405020304" pitchFamily="18" charset="0"/>
              </a:rPr>
              <a:t>.</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Where:</a:t>
            </a:r>
            <a:r>
              <a:rPr lang="en-US" sz="600" dirty="0">
                <a:solidFill>
                  <a:schemeClr val="bg1">
                    <a:lumMod val="75000"/>
                  </a:schemeClr>
                </a:solidFill>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6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Join meeting</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More ways to join:</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 </a:t>
            </a:r>
            <a:r>
              <a:rPr lang="en-US" sz="800" b="1" dirty="0">
                <a:solidFill>
                  <a:schemeClr val="bg1">
                    <a:lumMod val="75000"/>
                  </a:schemeClr>
                </a:solidFill>
                <a:effectLst/>
                <a:ea typeface="Times New Roman" panose="02020603050405020304" pitchFamily="18" charset="0"/>
                <a:cs typeface="Times New Roman" panose="02020603050405020304" pitchFamily="18" charset="0"/>
              </a:rPr>
              <a:t>Join from the meeting link;  	</a:t>
            </a:r>
            <a:r>
              <a:rPr lang="en-US" sz="8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https://ieeesa.webex.com/ieeesa/j.php?MTID=m7c3f1ed3861a4ebdd693d17d47519a82</a:t>
            </a: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Join by meeting number </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Calibri" panose="020F0502020204030204" pitchFamily="34" charset="0"/>
              </a:rPr>
              <a:t> </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Tap to join from a mobile device (attendees only)</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+1-646-992-2010,,1293066020##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+1-213-306-3065,,1293066020##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by phone</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Global call-in numbers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from a video system or application</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1293066020@ieeesa.webex.com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using Microsoft Lync or Microsoft Skype for Business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1293066020.ieeesa@lync.webex.com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Need help? Go to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https://help.webex.com</a:t>
            </a:r>
            <a:r>
              <a:rPr lang="en-US" sz="500" dirty="0">
                <a:solidFill>
                  <a:schemeClr val="bg1">
                    <a:lumMod val="75000"/>
                  </a:schemeClr>
                </a:solidFill>
                <a:effectLst/>
                <a:ea typeface="Times New Roman" panose="02020603050405020304" pitchFamily="18" charset="0"/>
                <a:cs typeface="Times New Roman" panose="02020603050405020304" pitchFamily="18" charset="0"/>
              </a:rPr>
              <a:t> </a:t>
            </a:r>
            <a:endParaRPr lang="en-US" sz="1100" dirty="0">
              <a:solidFill>
                <a:schemeClr val="bg1">
                  <a:lumMod val="75000"/>
                </a:schemeClr>
              </a:solidFill>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________21</a:t>
            </a:r>
          </a:p>
          <a:p>
            <a:pPr>
              <a:spcBef>
                <a:spcPts val="0"/>
              </a:spcBef>
            </a:pPr>
            <a:r>
              <a:rPr lang="en-US" sz="2400" dirty="0">
                <a:highlight>
                  <a:srgbClr val="FF9999"/>
                </a:highlight>
              </a:rPr>
              <a:t>Next will be during July 2021 Plenary</a:t>
            </a:r>
          </a:p>
        </p:txBody>
      </p:sp>
    </p:spTree>
    <p:extLst>
      <p:ext uri="{BB962C8B-B14F-4D97-AF65-F5344CB8AC3E}">
        <p14:creationId xmlns:p14="http://schemas.microsoft.com/office/powerpoint/2010/main" val="17955928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06may21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9767818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06may21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791751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06may21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910744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2209800" y="1372394"/>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(for 55mins) through 02 Sep 2021</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Stuart K. 	</a:t>
            </a:r>
          </a:p>
          <a:p>
            <a:pPr lvl="1">
              <a:buFont typeface="Arial" panose="020B0604020202020204" pitchFamily="34" charset="0"/>
              <a:buChar char="•"/>
            </a:pPr>
            <a:r>
              <a:rPr lang="en-US" dirty="0">
                <a:solidFill>
                  <a:schemeClr val="tx1"/>
                </a:solidFill>
              </a:rPr>
              <a:t>Seconded by:  Vijay A.</a:t>
            </a:r>
          </a:p>
          <a:p>
            <a:pPr lvl="1">
              <a:buFont typeface="Arial" panose="020B0604020202020204" pitchFamily="34" charset="0"/>
              <a:buChar char="•"/>
            </a:pPr>
            <a:r>
              <a:rPr lang="en-US" dirty="0">
                <a:solidFill>
                  <a:schemeClr val="tx1"/>
                </a:solidFill>
              </a:rPr>
              <a:t>Discussion?  	None</a:t>
            </a:r>
          </a:p>
          <a:p>
            <a:pPr lvl="1">
              <a:buFont typeface="Arial" panose="020B0604020202020204" pitchFamily="34" charset="0"/>
              <a:buChar char="•"/>
            </a:pPr>
            <a:r>
              <a:rPr lang="en-US" dirty="0">
                <a:solidFill>
                  <a:schemeClr val="tx1"/>
                </a:solidFill>
              </a:rPr>
              <a:t>Passed by Unanimous Consent</a:t>
            </a:r>
          </a:p>
          <a:p>
            <a:pPr lvl="1">
              <a:buFont typeface="Arial" panose="020B0604020202020204" pitchFamily="34" charset="0"/>
              <a:buChar char="•"/>
            </a:pPr>
            <a:r>
              <a:rPr lang="en-US" dirty="0">
                <a:solidFill>
                  <a:schemeClr val="tx1"/>
                </a:solidFill>
              </a:rPr>
              <a:t>Motion passed, _28__ voters with __34____attendees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44</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13-20May21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45</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13-20May21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46</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13-20May21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02216" y="765179"/>
            <a:ext cx="5791200" cy="5891210"/>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on IMAT  (</a:t>
            </a:r>
            <a:r>
              <a:rPr lang="en-US" altLang="en-US" sz="1400" dirty="0">
                <a:solidFill>
                  <a:schemeClr val="tx1"/>
                </a:solidFill>
              </a:rPr>
              <a:t>VC &amp; </a:t>
            </a:r>
            <a:r>
              <a:rPr lang="en-US" altLang="en-US" sz="1400" dirty="0" err="1">
                <a:solidFill>
                  <a:schemeClr val="tx1"/>
                </a:solidFill>
              </a:rPr>
              <a:t>webex</a:t>
            </a:r>
            <a:r>
              <a:rPr lang="en-US" altLang="en-US" sz="1400" dirty="0">
                <a:solidFill>
                  <a:schemeClr val="tx1"/>
                </a:solidFill>
              </a:rPr>
              <a:t> checks) </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b="0" kern="0" dirty="0">
                <a:solidFill>
                  <a:schemeClr val="tx1"/>
                </a:solidFill>
              </a:rPr>
              <a:t>FCC NPRM Wireless mics</a:t>
            </a:r>
            <a:endParaRPr lang="en-US" altLang="en-US" sz="1600" dirty="0">
              <a:solidFill>
                <a:schemeClr val="tx1"/>
              </a:solidFill>
            </a:endParaRPr>
          </a:p>
          <a:p>
            <a:pPr lvl="1">
              <a:spcBef>
                <a:spcPts val="0"/>
              </a:spcBef>
              <a:buFont typeface="Arial" panose="020B0604020202020204" pitchFamily="34" charset="0"/>
              <a:buChar char="•"/>
            </a:pPr>
            <a:r>
              <a:rPr lang="en-US" sz="1600" dirty="0">
                <a:solidFill>
                  <a:srgbClr val="333333"/>
                </a:solidFill>
                <a:ea typeface="Times New Roman" panose="02020603050405020304" pitchFamily="18" charset="0"/>
              </a:rPr>
              <a:t>FCC FNPRM 5.9 GHz (ITS)</a:t>
            </a:r>
            <a:endParaRPr lang="en-US" sz="1600" dirty="0"/>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All – any action/text  on 5.9 GHz FNPRM</a:t>
            </a:r>
          </a:p>
          <a:p>
            <a:pPr lvl="1">
              <a:spcBef>
                <a:spcPts val="0"/>
              </a:spcBef>
              <a:buFont typeface="Arial" panose="020B0604020202020204" pitchFamily="34" charset="0"/>
              <a:buChar char="•"/>
            </a:pPr>
            <a:r>
              <a:rPr lang="en-US" altLang="en-US" sz="1400" dirty="0">
                <a:solidFill>
                  <a:schemeClr val="tx1"/>
                </a:solidFill>
              </a:rPr>
              <a:t>All – any action/text on Wireless mic NPRM</a:t>
            </a:r>
          </a:p>
          <a:p>
            <a:pPr lvl="1">
              <a:spcBef>
                <a:spcPts val="0"/>
              </a:spcBef>
              <a:buFont typeface="Arial" panose="020B0604020202020204" pitchFamily="34" charset="0"/>
              <a:buChar char="•"/>
            </a:pPr>
            <a:r>
              <a:rPr lang="en-US" altLang="en-US" sz="1200" dirty="0">
                <a:solidFill>
                  <a:schemeClr val="tx1"/>
                </a:solidFill>
              </a:rPr>
              <a:t>All-ongoing input external influence (restructuring ad hoc)</a:t>
            </a:r>
          </a:p>
          <a:p>
            <a:pPr lvl="1">
              <a:spcBef>
                <a:spcPts val="0"/>
              </a:spcBef>
              <a:buFont typeface="Arial" panose="020B0604020202020204" pitchFamily="34" charset="0"/>
              <a:buChar char="•"/>
            </a:pPr>
            <a:r>
              <a:rPr lang="en-US" altLang="en-US" sz="1200" dirty="0">
                <a:solidFill>
                  <a:schemeClr val="tx1"/>
                </a:solidFill>
              </a:rPr>
              <a:t>All-ongoing-WRC-23 AIs viewpoints, &amp; restructure ext. influence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58000" y="701484"/>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b="0" dirty="0">
                <a:solidFill>
                  <a:schemeClr val="tx1"/>
                </a:solidFill>
              </a:rPr>
              <a:t>IEEE 802 viewpoints on WRC-23 agenda items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and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IEEE 802 Stds Table of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NPRM Wireless mics, </a:t>
            </a:r>
          </a:p>
          <a:p>
            <a:pPr lvl="1">
              <a:spcBef>
                <a:spcPts val="0"/>
              </a:spcBef>
              <a:buFont typeface="Arial" panose="020B0604020202020204" pitchFamily="34" charset="0"/>
              <a:buChar char="•"/>
            </a:pPr>
            <a:r>
              <a:rPr lang="en-US" altLang="en-US" sz="1400" b="0" kern="0" dirty="0">
                <a:solidFill>
                  <a:schemeClr val="tx1"/>
                </a:solidFill>
              </a:rPr>
              <a:t>Includes 900 and 6/7 GHz. </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sz="1400" b="0" dirty="0">
                <a:solidFill>
                  <a:srgbClr val="333333"/>
                </a:solidFill>
                <a:ea typeface="Times New Roman" panose="02020603050405020304" pitchFamily="18" charset="0"/>
              </a:rPr>
              <a:t>FCC: FNPRM 5.9 GHz (ITS)</a:t>
            </a:r>
            <a:endParaRPr lang="en-US" sz="1400" b="0" dirty="0"/>
          </a:p>
          <a:p>
            <a:pPr lvl="1">
              <a:spcBef>
                <a:spcPts val="0"/>
              </a:spcBef>
              <a:buFont typeface="Arial" panose="020B0604020202020204" pitchFamily="34" charset="0"/>
              <a:buChar char="•"/>
            </a:pPr>
            <a:r>
              <a:rPr lang="en-US" altLang="en-US" sz="1400" b="0" kern="0" dirty="0">
                <a:solidFill>
                  <a:schemeClr val="tx1"/>
                </a:solidFill>
              </a:rPr>
              <a:t>R&amp;O effective 02jul21, FNPRM comments 02jun21</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Proactive  Spectrum Planning</a:t>
            </a:r>
            <a:endParaRPr lang="en-US" altLang="en-US" sz="1400" b="0" kern="0" dirty="0">
              <a:solidFill>
                <a:schemeClr val="tx1"/>
              </a:solidFill>
            </a:endParaRP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Hassan Y. </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solidFill>
                  <a:schemeClr val="bg1">
                    <a:lumMod val="75000"/>
                  </a:schemeClr>
                </a:solidFill>
                <a:ea typeface="SimSun" panose="02010600030101010101" pitchFamily="2" charset="-122"/>
                <a:hlinkClick r:id="rId3"/>
              </a:rPr>
              <a:t>https://mentor.ieee.org/802.18/dcn/21/18-21-0026-00-0000-minutes-electronic-plenary-11-17mar21-rr-tag-dia.docx</a:t>
            </a:r>
            <a:r>
              <a:rPr lang="en-GB" sz="1800" b="0" dirty="0">
                <a:solidFill>
                  <a:schemeClr val="bg1">
                    <a:lumMod val="75000"/>
                  </a:schemeClr>
                </a:solidFill>
                <a:ea typeface="SimSun" panose="02010600030101010101" pitchFamily="2" charset="-122"/>
              </a:rPr>
              <a:t>   </a:t>
            </a:r>
            <a:r>
              <a:rPr lang="en-US" sz="1800" b="0" dirty="0"/>
              <a:t>23-Mar-2021 12:50:39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Steve P.</a:t>
            </a:r>
          </a:p>
          <a:p>
            <a:pPr marL="0" indent="0">
              <a:spcBef>
                <a:spcPts val="0"/>
              </a:spcBef>
            </a:pPr>
            <a:r>
              <a:rPr lang="en-US" altLang="en-US" sz="1800" b="0" dirty="0">
                <a:solidFill>
                  <a:schemeClr val="bg1">
                    <a:lumMod val="75000"/>
                  </a:schemeClr>
                </a:solidFill>
              </a:rPr>
              <a:t>	Seconded by:  Edward A.</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13-20May21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20399" cy="5667376"/>
          </a:xfrm>
        </p:spPr>
        <p:txBody>
          <a:bodyPr/>
          <a:lstStyle/>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a:t>
            </a:r>
            <a:r>
              <a:rPr lang="en-US" altLang="en-US" sz="1800" b="0" dirty="0">
                <a:solidFill>
                  <a:schemeClr val="tx1"/>
                </a:solidFill>
              </a:rPr>
              <a:t> that was at the Hilton in Panama City, Panama, the WCSC on 03Feb21 approved to cancel the in-person 802W interim.  This leaves the WGs and TAGs to hold interims as they wish.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At this point still no participation credit, no word from EC yet.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Other WGs/TAGs</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No overlap with:  .11: 10-18May21;		.15: 11-20(early)May21; 		.19:_n/a_			.24: _wed_</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For .18 will plan on: 13 &amp; 20May21 (normal Thursday’s call-in, 1500et, 55 mins)</a:t>
            </a: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a:t>
            </a:r>
            <a:r>
              <a:rPr lang="en-US" altLang="en-US" sz="1600" b="0" dirty="0">
                <a:solidFill>
                  <a:schemeClr val="tx1"/>
                </a:solidFill>
              </a:rPr>
              <a:t>EC) on 05Mar21 approved to cancel the in-person 802 Plenary.  It will be electronic like the past ones.</a:t>
            </a:r>
          </a:p>
          <a:p>
            <a:pPr lvl="1">
              <a:buFont typeface="Arial" panose="020B0604020202020204" pitchFamily="34" charset="0"/>
              <a:buChar char="•"/>
            </a:pPr>
            <a:r>
              <a:rPr lang="en-US" altLang="en-US" sz="1800" dirty="0">
                <a:solidFill>
                  <a:schemeClr val="tx1"/>
                </a:solidFill>
              </a:rPr>
              <a:t>At the EC teleconference Tuesday (06Apr), approved electronic plenary form 09-23 July 21 dates.</a:t>
            </a:r>
          </a:p>
          <a:p>
            <a:pPr lvl="1">
              <a:buFont typeface="Arial" panose="020B0604020202020204" pitchFamily="34" charset="0"/>
              <a:buChar char="•"/>
            </a:pPr>
            <a:r>
              <a:rPr lang="en-US" altLang="en-US" sz="1800" dirty="0">
                <a:solidFill>
                  <a:schemeClr val="tx1"/>
                </a:solidFill>
              </a:rPr>
              <a:t>Also, the registration fee was approved.  The plan: </a:t>
            </a:r>
          </a:p>
          <a:p>
            <a:pPr lvl="2">
              <a:buFont typeface="Arial" panose="020B0604020202020204" pitchFamily="34" charset="0"/>
              <a:buChar char="•"/>
            </a:pPr>
            <a:r>
              <a:rPr lang="en-US" sz="1600" dirty="0">
                <a:solidFill>
                  <a:schemeClr val="tx1"/>
                </a:solidFill>
              </a:rPr>
              <a:t>$50 – till 30June		$75 registration fee after 30june. </a:t>
            </a:r>
          </a:p>
          <a:p>
            <a:pPr lvl="2">
              <a:buFont typeface="Arial" panose="020B0604020202020204" pitchFamily="34" charset="0"/>
              <a:buChar char="•"/>
            </a:pPr>
            <a:r>
              <a:rPr lang="en-US" sz="1600" dirty="0">
                <a:solidFill>
                  <a:schemeClr val="tx1"/>
                </a:solidFill>
              </a:rPr>
              <a:t>registration opens: 10 May 21</a:t>
            </a:r>
          </a:p>
          <a:p>
            <a:pPr lvl="2">
              <a:buFont typeface="Arial" panose="020B0604020202020204" pitchFamily="34" charset="0"/>
              <a:buChar char="•"/>
            </a:pPr>
            <a:r>
              <a:rPr lang="en-US" sz="1600" dirty="0">
                <a:solidFill>
                  <a:schemeClr val="tx1"/>
                </a:solidFill>
              </a:rPr>
              <a:t>reminder sent on 28june (2 days, before fee increases) and on 30june last day before fee increases.</a:t>
            </a:r>
          </a:p>
          <a:p>
            <a:pPr lvl="2">
              <a:buFont typeface="Arial" panose="020B0604020202020204" pitchFamily="34" charset="0"/>
              <a:buChar char="•"/>
            </a:pPr>
            <a:r>
              <a:rPr lang="en-US" sz="1600" dirty="0">
                <a:solidFill>
                  <a:schemeClr val="tx1"/>
                </a:solidFill>
              </a:rPr>
              <a:t>reminder sent on 05 july – notifying of $75  fee started 01july</a:t>
            </a:r>
          </a:p>
          <a:p>
            <a:pPr lvl="1">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1500et, </a:t>
            </a:r>
            <a:r>
              <a:rPr lang="en-US" sz="1600" u="sng" dirty="0">
                <a:solidFill>
                  <a:srgbClr val="333333"/>
                </a:solidFill>
                <a:ea typeface="Times New Roman" panose="02020603050405020304" pitchFamily="18" charset="0"/>
              </a:rPr>
              <a:t>looking at 2-hour slot for one, possibly the 22</a:t>
            </a:r>
            <a:r>
              <a:rPr lang="en-US" sz="1600" u="sng" baseline="30000" dirty="0">
                <a:solidFill>
                  <a:srgbClr val="333333"/>
                </a:solidFill>
                <a:ea typeface="Times New Roman" panose="02020603050405020304" pitchFamily="18" charset="0"/>
              </a:rPr>
              <a:t>nd</a:t>
            </a:r>
            <a:r>
              <a:rPr lang="en-US" sz="1600" u="sng"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a:t>
            </a:r>
          </a:p>
          <a:p>
            <a:pPr lvl="2">
              <a:buFont typeface="Arial" panose="020B0604020202020204" pitchFamily="34" charset="0"/>
              <a:buChar char="•"/>
            </a:pPr>
            <a:r>
              <a:rPr lang="en-US" sz="1600" dirty="0">
                <a:solidFill>
                  <a:srgbClr val="333333"/>
                </a:solidFill>
                <a:ea typeface="Times New Roman" panose="02020603050405020304" pitchFamily="18" charset="0"/>
              </a:rPr>
              <a:t>Do not want to overlap with .19 with the 2 </a:t>
            </a:r>
            <a:r>
              <a:rPr lang="en-US" sz="1600" dirty="0" err="1">
                <a:solidFill>
                  <a:srgbClr val="333333"/>
                </a:solidFill>
                <a:ea typeface="Times New Roman" panose="02020603050405020304" pitchFamily="18" charset="0"/>
              </a:rPr>
              <a:t>hr</a:t>
            </a:r>
            <a:r>
              <a:rPr lang="en-US" sz="1600" dirty="0">
                <a:solidFill>
                  <a:srgbClr val="333333"/>
                </a:solidFill>
                <a:ea typeface="Times New Roman" panose="02020603050405020304" pitchFamily="18" charset="0"/>
              </a:rPr>
              <a:t> slot.</a:t>
            </a:r>
          </a:p>
          <a:p>
            <a:pPr lvl="2">
              <a:buFont typeface="Arial" panose="020B0604020202020204" pitchFamily="34" charset="0"/>
              <a:buChar char="•"/>
            </a:pPr>
            <a:r>
              <a:rPr lang="en-US" sz="1600" dirty="0">
                <a:solidFill>
                  <a:srgbClr val="333333"/>
                </a:solidFill>
                <a:ea typeface="Times New Roman" panose="02020603050405020304" pitchFamily="18" charset="0"/>
              </a:rPr>
              <a:t>The extra hour will focus on IEEE 802 WRC-23 AIs viewpoints. </a:t>
            </a:r>
          </a:p>
          <a:p>
            <a:pPr>
              <a:buFont typeface="Arial" panose="020B0604020202020204" pitchFamily="34" charset="0"/>
              <a:buChar char="•"/>
            </a:pPr>
            <a:r>
              <a:rPr lang="en-US" altLang="en-US" sz="1800" b="0" dirty="0">
                <a:solidFill>
                  <a:schemeClr val="tx1"/>
                </a:solidFill>
              </a:rPr>
              <a:t>For Sept</a:t>
            </a:r>
            <a:r>
              <a:rPr lang="en-US" altLang="en-US" sz="1800" dirty="0">
                <a:solidFill>
                  <a:schemeClr val="tx1"/>
                </a:solidFill>
              </a:rPr>
              <a:t> 2021,</a:t>
            </a:r>
            <a:r>
              <a:rPr lang="en-US" altLang="en-US" sz="1800" b="0" dirty="0">
                <a:solidFill>
                  <a:schemeClr val="tx1"/>
                </a:solidFill>
              </a:rPr>
              <a:t> it will be an electronic Wireless Interim, with a registration fee. </a:t>
            </a:r>
            <a:endParaRPr lang="en-US" altLang="en-US" sz="12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13-20May21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58492</TotalTime>
  <Words>9834</Words>
  <Application>Microsoft Office PowerPoint</Application>
  <PresentationFormat>Widescreen</PresentationFormat>
  <Paragraphs>1169</Paragraphs>
  <Slides>46</Slides>
  <Notes>34</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2</vt:i4>
      </vt:variant>
      <vt:variant>
        <vt:lpstr>Slide Titles</vt:lpstr>
      </vt:variant>
      <vt:variant>
        <vt:i4>46</vt:i4>
      </vt:variant>
    </vt:vector>
  </HeadingPairs>
  <TitlesOfParts>
    <vt:vector size="61" baseType="lpstr">
      <vt:lpstr>Arial</vt:lpstr>
      <vt:lpstr>Calibri</vt:lpstr>
      <vt:lpstr>Century Gothic</vt:lpstr>
      <vt:lpstr>Consolas</vt:lpstr>
      <vt:lpstr>Helvetica</vt:lpstr>
      <vt:lpstr>Helvetica Neue</vt:lpstr>
      <vt:lpstr>Loew Next Arabic Medium</vt:lpstr>
      <vt:lpstr>Mina</vt:lpstr>
      <vt:lpstr>Monotype Sorts</vt:lpstr>
      <vt:lpstr>Segoe UI</vt:lpstr>
      <vt:lpstr>Times New Roman</vt:lpstr>
      <vt:lpstr>Wingdings</vt:lpstr>
      <vt:lpstr>Office Theme</vt:lpstr>
      <vt:lpstr>Document</vt:lpstr>
      <vt:lpstr>Packager Shell Object</vt:lpstr>
      <vt:lpstr>IEEE 802.18 RR-TAG Electronic Interim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2</vt:lpstr>
      <vt:lpstr>EU items to share -1</vt:lpstr>
      <vt:lpstr>EU items to share -2</vt:lpstr>
      <vt:lpstr>Other regions (outside EU-Stds and USA), items to share</vt:lpstr>
      <vt:lpstr>ITU-R items to share  -</vt:lpstr>
      <vt:lpstr>MSG 6 GHz &amp; FCC</vt:lpstr>
      <vt:lpstr>IEEE 802 Stds Table of Frequency Bands </vt:lpstr>
      <vt:lpstr>FCC NPRM for Wireless Mics</vt:lpstr>
      <vt:lpstr>FCC FNPRM 5.9 GHz (ITS) FNPRM </vt:lpstr>
      <vt:lpstr>General Discussion Items </vt:lpstr>
      <vt:lpstr>Actions / AOB / Recess</vt:lpstr>
      <vt:lpstr>2nd – call - Thursday (20May21) Agenda</vt:lpstr>
      <vt:lpstr>EU items to share -1</vt:lpstr>
      <vt:lpstr>EU items to share -2</vt:lpstr>
      <vt:lpstr>Other regions (outside EU-Stds and USA), items to share</vt:lpstr>
      <vt:lpstr>ITU-R items to share  -</vt:lpstr>
      <vt:lpstr>MSG 6 GHz &amp; FCC</vt:lpstr>
      <vt:lpstr>Table of IEEE 802 Frequency Bands </vt:lpstr>
      <vt:lpstr>FCC FNPRM 5.9 GHz (ITS) FNPRM </vt:lpstr>
      <vt:lpstr>General Discussion -</vt:lpstr>
      <vt:lpstr>General Discussion – FYI only</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General Discussion</vt:lpstr>
      <vt:lpstr>Table of Frequency Bands – IEEE 802 Stds – background -1</vt:lpstr>
      <vt:lpstr>Table of IEEE 802 Stds Frequency Bands –fyi</vt:lpstr>
      <vt:lpstr>Table of Frequency Bands – IEEE 802 Stds – background -1</vt:lpstr>
      <vt:lpstr>Table of Frequency Bands – background -2</vt:lpstr>
      <vt:lpstr>ITU-R links &amp; general info</vt:lpstr>
      <vt:lpstr>Teleconferences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3689</cp:revision>
  <cp:lastPrinted>1601-01-01T00:00:00Z</cp:lastPrinted>
  <dcterms:created xsi:type="dcterms:W3CDTF">2016-03-03T14:54:45Z</dcterms:created>
  <dcterms:modified xsi:type="dcterms:W3CDTF">2021-05-13T14:22:27Z</dcterms:modified>
</cp:coreProperties>
</file>