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78" r:id="rId18"/>
    <p:sldId id="779" r:id="rId19"/>
    <p:sldId id="781" r:id="rId20"/>
    <p:sldId id="780" r:id="rId21"/>
    <p:sldId id="650" r:id="rId22"/>
    <p:sldId id="498" r:id="rId23"/>
    <p:sldId id="402" r:id="rId24"/>
    <p:sldId id="403" r:id="rId25"/>
    <p:sldId id="736" r:id="rId26"/>
    <p:sldId id="770" r:id="rId27"/>
    <p:sldId id="777" r:id="rId28"/>
    <p:sldId id="774" r:id="rId29"/>
    <p:sldId id="717" r:id="rId30"/>
    <p:sldId id="768" r:id="rId31"/>
    <p:sldId id="737" r:id="rId32"/>
    <p:sldId id="739" r:id="rId33"/>
    <p:sldId id="728" r:id="rId34"/>
    <p:sldId id="656" r:id="rId35"/>
    <p:sldId id="655"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15" autoAdjust="0"/>
    <p:restoredTop sz="95333" autoAdjust="0"/>
  </p:normalViewPr>
  <p:slideViewPr>
    <p:cSldViewPr>
      <p:cViewPr varScale="1">
        <p:scale>
          <a:sx n="109" d="100"/>
          <a:sy n="109" d="100"/>
        </p:scale>
        <p:origin x="612" y="11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client/introduction/"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client/introd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ecodocdb.dk/download/cc03c766-35f8/ECC%20Report%20302.pdf" TargetMode="External"/><Relationship Id="rId11" Type="http://schemas.openxmlformats.org/officeDocument/2006/relationships/hyperlink" Target="https://cept.org/ecc/groups/ecc/wg-fm/fm-57/"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cept.org/ecc/groups/ecc/wg-se/se-45/"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cept.org/ecc/groups/ecc/wg-se/se-24/"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62603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9833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5667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kern="1400" dirty="0">
                <a:effectLst/>
                <a:latin typeface="Times New Roman" panose="02020603050405020304" pitchFamily="18" charset="0"/>
                <a:ea typeface="Times New Roman" panose="02020603050405020304" pitchFamily="18" charset="0"/>
              </a:rPr>
              <a:t>Accommodation of other services.  </a:t>
            </a:r>
            <a:r>
              <a:rPr lang="en-US" sz="1200" kern="1400" dirty="0">
                <a:effectLst/>
                <a:latin typeface="Times New Roman" panose="02020603050405020304" pitchFamily="18" charset="0"/>
                <a:ea typeface="Times New Roman" panose="02020603050405020304" pitchFamily="18" charset="0"/>
              </a:rPr>
              <a:t>We sought comment above on potential restrictions to the non-Federal radiolocation allocation in the 5650-5925 MHz band to enable coexistence with other operations in portions of this band.  These other operations include the Intelligent Transportation Systems that operate in 5895-5925 MHz, U-NII devices that operate in 5650-5895 MHz, and fixed-satellite service uplinks that operate in 5850-5925 </a:t>
            </a:r>
            <a:r>
              <a:rPr lang="en-US" sz="1200" kern="1400" dirty="0" err="1">
                <a:effectLst/>
                <a:latin typeface="Times New Roman" panose="02020603050405020304" pitchFamily="18" charset="0"/>
                <a:ea typeface="Times New Roman" panose="02020603050405020304" pitchFamily="18" charset="0"/>
              </a:rPr>
              <a:t>MHz.</a:t>
            </a:r>
            <a:r>
              <a:rPr lang="en-US" sz="1200" kern="1400" dirty="0">
                <a:effectLst/>
                <a:latin typeface="Times New Roman" panose="02020603050405020304" pitchFamily="18" charset="0"/>
                <a:ea typeface="Times New Roman" panose="02020603050405020304" pitchFamily="18" charset="0"/>
              </a:rPr>
              <a:t>  We seek comment on whether to adopt requirements or restrictions in the service rules for the radiolocation service to facilitate coexistence with these other operations.  These may include, for example, limiting the portions of the band and/or locations where radiolocation operations may be conducted, restricting use of the radiolocation service only to transponders attached to launch vehicles, requiring coordination with these other operations, or limiting the power that radiolocation stations may transmit in the direction of the geostationary arc.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call #13, 01-02Jun21 </a:t>
            </a:r>
            <a:r>
              <a:rPr lang="en-US" altLang="en-US" sz="1200" b="0" dirty="0"/>
              <a:t>(13:30-18:30CEST)</a:t>
            </a:r>
            <a:endParaRPr lang="en-US" alt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5"/>
              </a:rPr>
              <a:t>&lt;WGFM&gt;</a:t>
            </a:r>
            <a:r>
              <a:rPr lang="en-US" altLang="en-US" sz="1200" b="0" dirty="0"/>
              <a:t>  </a:t>
            </a:r>
            <a:r>
              <a:rPr lang="en-US" altLang="en-US" sz="1200" dirty="0">
                <a:solidFill>
                  <a:schemeClr val="tx1"/>
                </a:solidFill>
              </a:rPr>
              <a:t>next call #99, 24-28May21</a:t>
            </a:r>
            <a:endParaRPr lang="en-US" sz="1200" dirty="0">
              <a:ea typeface="SimSun" panose="02010600030101010101" pitchFamily="2" charset="-122"/>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6"/>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6"/>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7"/>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8"/>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9"/>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fr-FR" sz="1200" b="0" i="0" u="none" strike="noStrike" kern="1200" dirty="0">
                <a:solidFill>
                  <a:srgbClr val="000000"/>
                </a:solidFill>
                <a:effectLst/>
                <a:latin typeface="Times New Roman" pitchFamily="16" charset="0"/>
                <a:ea typeface="+mn-ea"/>
                <a:cs typeface="+mn-cs"/>
                <a:hlinkClick r:id="rId9"/>
              </a:rPr>
              <a:t>SE 24 - Short Range </a:t>
            </a:r>
            <a:r>
              <a:rPr lang="fr-FR" sz="1200" b="0" i="0" u="none" strike="noStrike" kern="1200" dirty="0" err="1">
                <a:solidFill>
                  <a:srgbClr val="000000"/>
                </a:solidFill>
                <a:effectLst/>
                <a:latin typeface="Times New Roman" pitchFamily="16" charset="0"/>
                <a:ea typeface="+mn-ea"/>
                <a:cs typeface="+mn-cs"/>
                <a:hlinkClick r:id="rId9"/>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1"/>
            </a:endParaRPr>
          </a:p>
          <a:p>
            <a:r>
              <a:rPr lang="en-US" sz="1200" b="0" i="0" u="none" strike="noStrike" kern="1200" dirty="0">
                <a:solidFill>
                  <a:srgbClr val="000000"/>
                </a:solidFill>
                <a:effectLst/>
                <a:latin typeface="Times New Roman" pitchFamily="16" charset="0"/>
                <a:ea typeface="+mn-ea"/>
                <a:cs typeface="+mn-cs"/>
                <a:hlinkClick r:id="rId11"/>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06may21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802.18-21/0051r00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ealwire.com/releases/DSA-celebrates-MTCs-decision-to-enable-unlicensed-access-to-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41-00-0000-citc-spectrum-outlook-for-commercial-innovative-use-2021-23.pdf" TargetMode="External"/><Relationship Id="rId5" Type="http://schemas.openxmlformats.org/officeDocument/2006/relationships/hyperlink" Target="https://www.ofcom.org.uk/consultations-and-statements/category-2/licence-exemption-licensing-equipment-changes" TargetMode="External"/><Relationship Id="rId4" Type="http://schemas.openxmlformats.org/officeDocument/2006/relationships/hyperlink" Target="https://www.ofcom.org.uk/__data/assets/pdf_file/0028/84970/ir-203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2/use-of-the-5850-5925-ghz-band?utm_campaign=subscription*mailing*list&amp;utm_source=federalregister.gov&amp;utm_medium=email__;Kys!!F7jv3iA!jqS68X-_tLlwEGW4shkEjeLvGvz3AHIcSUlv8diJBD2EAMcZGUiekBvywVI_mGXpa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q=((proceedings.name:((19%5C-138*))%20OR%20proceedings.description:((19%5C-138*))))&amp;sort=date_disseminated,DESC" TargetMode="External"/><Relationship Id="rId5" Type="http://schemas.openxmlformats.org/officeDocument/2006/relationships/hyperlink" Target="https://urldefense.com/v3/__https:/www.federalregister.gov/d/2021-08802?utm_campaign=subscription*mailing*list&amp;utm_source=federalregister.gov&amp;utm_medium=email__;Kys!!F7jv3iA!jqS68X-_tLlwEGW4shkEjeLvGvz3AHIcSUlv8diJBD2EAMcZGUiekBvywVJIGTjQtA$" TargetMode="External"/><Relationship Id="rId4" Type="http://schemas.openxmlformats.org/officeDocument/2006/relationships/hyperlink" Target="https://urldefense.com/v3/__https:/www.govinfo.gov/content/pkg/FR-2021-05-03/pdf/2021-08802.pdf?utm_campaign=subscription*mailing*list&amp;utm_source=federalregister.gov&amp;utm_medium=email__;Kys!!F7jv3iA!jqS68X-_tLlwEGW4shkEjeLvGvz3AHIcSUlv8diJBD2EAMcZGUiekBvywVLQkXLoM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1/use-of-the-5850-5925-ghz-band?utm_source=federalregister.gov&amp;utm_medium=email&amp;utm_campaign=subscription*mailing*list__;Kys!!F7jv3iA!jqS68X-_tLlwEGW4shkEjeLvGvz3AHIcSUlv8diJBD2EAMcZGUiekBvywVJZcbQ_7w$"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08801?utm_medium=email&amp;utm_campaign=subscription*mailing*list&amp;utm_source=federalregister.gov__;Kys!!F7jv3iA!jqS68X-_tLlwEGW4shkEjeLvGvz3AHIcSUlv8diJBD2EAMcZGUiekBvywVJWlNAKuw$" TargetMode="External"/><Relationship Id="rId4" Type="http://schemas.openxmlformats.org/officeDocument/2006/relationships/hyperlink" Target="https://urldefense.com/v3/__https:/www.govinfo.gov/content/pkg/FR-2021-05-03/pdf/2021-08801.pdf?utm_campaign=subscription*mailing*list&amp;utm_source=federalregister.gov&amp;utm_medium=email__;Kys!!F7jv3iA!jqS68X-_tLlwEGW4shkEjeLvGvz3AHIcSUlv8diJBD2EAMcZGUiekBvywVIJqtBPgw$"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8-01-0000-minutes-29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06may21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06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Sept 2021</a:t>
            </a:r>
            <a:r>
              <a:rPr lang="en-US" altLang="en-US" sz="2000" b="0" dirty="0">
                <a:solidFill>
                  <a:schemeClr val="tx1"/>
                </a:solidFill>
              </a:rPr>
              <a:t>, the </a:t>
            </a:r>
            <a:r>
              <a:rPr lang="en-GB" sz="1800" b="0" dirty="0" err="1"/>
              <a:t>ePoll</a:t>
            </a:r>
            <a:r>
              <a:rPr lang="en-GB" sz="1800" b="0" dirty="0"/>
              <a:t> result:	</a:t>
            </a:r>
          </a:p>
          <a:p>
            <a:pPr>
              <a:buFont typeface="Arial" panose="020B0604020202020204" pitchFamily="34" charset="0"/>
              <a:buChar char="•"/>
            </a:pPr>
            <a:r>
              <a:rPr lang="en-GB" sz="1800" b="0" dirty="0"/>
              <a:t>  														.11		.15		.19</a:t>
            </a: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Yes      11        47.8%  I can attend in person		 67		14		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No        12        52.2%  I cannot attend in person	108		21		14</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4" indent="-342900">
              <a:spcBef>
                <a:spcPts val="0"/>
              </a:spcBef>
              <a:spcAft>
                <a:spcPts val="0"/>
              </a:spcAft>
              <a:buFont typeface="Symbol" panose="05050102010706020507" pitchFamily="18" charset="2"/>
              <a:buChar char=""/>
            </a:pP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Yes        1          4.3%  I cannot pay the fee		  59		8		  7</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rPr>
              <a:t>No        22        95.7%  I can pay the fee			116		27		20</a:t>
            </a:r>
            <a:endParaRPr lang="en-GB" dirty="0"/>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With that, the WCSC approved yesterday, 05may21, to cancel the in person f2f sept 2021 Wireless Interim at the Hilton in </a:t>
            </a:r>
            <a:r>
              <a:rPr lang="en-GB" sz="1800" b="0" dirty="0"/>
              <a:t>Waikoloa, HI, 12</a:t>
            </a:r>
            <a:r>
              <a:rPr lang="en-GB" sz="1800" b="0" baseline="30000" dirty="0"/>
              <a:t>th</a:t>
            </a:r>
            <a:r>
              <a:rPr lang="en-GB" sz="1800" b="0" dirty="0"/>
              <a:t>-17</a:t>
            </a:r>
            <a:r>
              <a:rPr lang="en-GB" sz="1800" b="0" baseline="30000" dirty="0"/>
              <a:t>th</a:t>
            </a:r>
            <a:r>
              <a:rPr lang="en-GB" sz="1800" b="0" dirty="0"/>
              <a:t>. </a:t>
            </a:r>
          </a:p>
          <a:p>
            <a:pPr>
              <a:buFont typeface="Arial" panose="020B0604020202020204" pitchFamily="34" charset="0"/>
              <a:buChar char="•"/>
            </a:pPr>
            <a:r>
              <a:rPr lang="en-GB" sz="1800" b="0" dirty="0"/>
              <a:t>Also, WCSC approved yesterday to have a 3-tier fee for the September 2021 (electronic) Wireless interim; $50 up to 15 days before, $75 to start of interim and $125 after the start of the interim. </a:t>
            </a:r>
          </a:p>
          <a:p>
            <a:pPr>
              <a:buFont typeface="Arial" panose="020B0604020202020204" pitchFamily="34" charset="0"/>
              <a:buChar char="•"/>
            </a:pPr>
            <a:endParaRPr lang="en-GB" sz="1800" b="0" dirty="0"/>
          </a:p>
          <a:p>
            <a:pPr>
              <a:buFont typeface="Arial" panose="020B0604020202020204" pitchFamily="34" charset="0"/>
              <a:buChar char="•"/>
            </a:pPr>
            <a:endParaRPr lang="en-GB"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calls are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29apr: UAR was today, a new draft version of EN 301 893 was posted for decision at Friday’s call; along with 6 GHz standards updates.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What a notified body has to do had a good discussion also.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UAR had a discussion on interference to other users and just how that will work.  e.g. even in TVWS</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There was no consensus on Narrow Band FHSS (VLP)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4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 and • EN 303 687 (6 GHz), and User Access Restrictions (UAR).</a:t>
            </a:r>
            <a:endParaRPr lang="en-US" sz="1400"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calls</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29apr: Minutes are in </a:t>
            </a:r>
            <a:r>
              <a:rPr lang="en-US" sz="1400" b="0" i="0" u="none" strike="noStrike" dirty="0">
                <a:solidFill>
                  <a:srgbClr val="293285"/>
                </a:solidFill>
                <a:effectLst/>
                <a:latin typeface="Mina"/>
                <a:hlinkClick r:id="rId5"/>
              </a:rPr>
              <a:t>SE(21)079</a:t>
            </a:r>
            <a:r>
              <a:rPr lang="en-US" sz="1600" dirty="0">
                <a:solidFill>
                  <a:schemeClr val="tx1"/>
                </a:solidFill>
              </a:rPr>
              <a:t>.   WI 63  for SE 24 – short term interference into fixed systems, like into </a:t>
            </a:r>
            <a:r>
              <a:rPr lang="en-US" sz="1600" dirty="0" err="1">
                <a:solidFill>
                  <a:schemeClr val="tx1"/>
                </a:solidFill>
              </a:rPr>
              <a:t>uWave</a:t>
            </a:r>
            <a:r>
              <a:rPr lang="en-US" sz="16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call #99, 24-28May21</a:t>
            </a: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calls </a:t>
            </a:r>
            <a:r>
              <a:rPr lang="en-US" sz="1800" dirty="0">
                <a:sym typeface="Wingdings" panose="05000000000000000000" pitchFamily="2" charset="2"/>
              </a:rPr>
              <a:t>#15 10-12May21;  #16 12-13Jul21 (provisional)</a:t>
            </a: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r>
              <a:rPr lang="en-US" sz="1600" i="0" dirty="0">
                <a:solidFill>
                  <a:schemeClr val="tx1"/>
                </a:solidFill>
                <a:effectLst/>
              </a:rPr>
              <a:t>29apr: Meeting last week progressed the draft ECC Report on enabling WAS/RLAN on a national basis in the 5.8 GHz.</a:t>
            </a:r>
          </a:p>
          <a:p>
            <a:pPr lvl="1">
              <a:spcBef>
                <a:spcPts val="0"/>
              </a:spcBef>
              <a:buFont typeface="Arial" panose="020B0604020202020204" pitchFamily="34" charset="0"/>
              <a:buChar char="•"/>
            </a:pPr>
            <a:r>
              <a:rPr lang="en-US" sz="1600" dirty="0">
                <a:solidFill>
                  <a:schemeClr val="tx1"/>
                </a:solidFill>
              </a:rPr>
              <a:t> Temp Doc TEMP 004 (CEPT login) outdoor operation and registration for outdoor operation, inputs from Czech and UK .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600" dirty="0">
                <a:solidFill>
                  <a:schemeClr val="tx1"/>
                </a:solidFill>
              </a:rPr>
              <a:t> on 5.8 GHz.  Also, </a:t>
            </a:r>
            <a:r>
              <a:rPr lang="en-US" sz="14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0820400" cy="543915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i="0" dirty="0">
                <a:effectLst/>
              </a:rPr>
              <a:t>Peru, MTC</a:t>
            </a:r>
            <a:r>
              <a:rPr lang="en-US" sz="1800" b="0" i="0" dirty="0">
                <a:effectLst/>
              </a:rPr>
              <a:t>,  adopted 6 GHz (5925-7125MHz) for unlicensed use. </a:t>
            </a:r>
            <a:r>
              <a:rPr lang="en-US" sz="1800" b="0" i="0" dirty="0">
                <a:effectLst/>
                <a:hlinkClick r:id="rId3" tooltip="https://www.realwire.com/releases/dsa-celebrates-mtcs-decision-to-enable-unlicensed-access-to-the-6-ghz-band"/>
              </a:rPr>
              <a:t>https://www.realwire.com/releases/DSA-celebrates-MTCs-decision-to-enable-unlicensed-access-to-the-6-GHz-band</a:t>
            </a:r>
            <a:endParaRPr lang="en-US" sz="1800" b="0" i="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ea typeface="Calibri" panose="020F0502020204030204" pitchFamily="34" charset="0"/>
                <a:cs typeface="Times New Roman" panose="02020603050405020304" pitchFamily="18" charset="0"/>
              </a:rPr>
              <a:t>UK, OFCOM, </a:t>
            </a:r>
            <a:r>
              <a:rPr lang="en-US" sz="1400" b="0" dirty="0">
                <a:effectLst/>
                <a:ea typeface="Calibri" panose="020F0502020204030204" pitchFamily="34" charset="0"/>
                <a:cs typeface="Times New Roman" panose="02020603050405020304" pitchFamily="18" charset="0"/>
              </a:rPr>
              <a:t>SRD list of where specific rules are:   </a:t>
            </a:r>
            <a:r>
              <a:rPr lang="en-US" sz="1400" b="0" u="sng" dirty="0">
                <a:solidFill>
                  <a:srgbClr val="0563C1"/>
                </a:solidFill>
                <a:effectLst/>
                <a:ea typeface="Calibri" panose="020F0502020204030204" pitchFamily="34" charset="0"/>
                <a:cs typeface="Times New Roman" panose="02020603050405020304" pitchFamily="18" charset="0"/>
                <a:hlinkClick r:id="rId4"/>
              </a:rPr>
              <a:t>https://www.ofcom.org.uk/__data/assets/pdf_file/0028/84970/ir-2030.pdf</a:t>
            </a:r>
            <a:r>
              <a:rPr lang="en-US" sz="1400" b="0" dirty="0">
                <a:effectLst/>
                <a:ea typeface="Calibri" panose="020F0502020204030204" pitchFamily="34" charset="0"/>
                <a:cs typeface="Times New Roman" panose="02020603050405020304" pitchFamily="18" charset="0"/>
              </a:rPr>
              <a:t> </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These rules take effect on 12may21.</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And, UK rules are different from the EU side, by a little. so need to review.  </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Release news: </a:t>
            </a:r>
            <a:r>
              <a:rPr lang="en-US" sz="1400" b="0" u="sng" dirty="0">
                <a:solidFill>
                  <a:srgbClr val="0563C1"/>
                </a:solidFill>
                <a:effectLst/>
                <a:ea typeface="Calibri" panose="020F0502020204030204" pitchFamily="34" charset="0"/>
                <a:cs typeface="Times New Roman" panose="02020603050405020304" pitchFamily="18" charset="0"/>
                <a:hlinkClick r:id="rId5"/>
              </a:rPr>
              <a:t>https://www.ofcom.org.uk/consultations-and-statements/category-2/licence-exemption-licensing-equipment-changes</a:t>
            </a:r>
            <a:r>
              <a:rPr lang="en-US" sz="1400" b="0" dirty="0">
                <a:effectLst/>
                <a:ea typeface="Calibri" panose="020F0502020204030204" pitchFamily="34"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6"/>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800" b="0" dirty="0">
                <a:solidFill>
                  <a:srgbClr val="001F5F"/>
                </a:solidFill>
              </a:rPr>
              <a:t>Looking for the consultation, not out yet. </a:t>
            </a:r>
            <a:endParaRPr lang="en-US" sz="1800" b="0" i="0" u="none" strike="noStrike" baseline="0" dirty="0">
              <a:solidFill>
                <a:srgbClr val="001F5F"/>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WP 5A meeting going and the 3 contributions from IEEE 802 are there. </a:t>
            </a:r>
          </a:p>
          <a:p>
            <a:pPr marL="285750" indent="-285750">
              <a:spcBef>
                <a:spcPts val="0"/>
              </a:spcBef>
              <a:buFont typeface="Arial" panose="020B0604020202020204" pitchFamily="34" charset="0"/>
              <a:buChar char="•"/>
            </a:pPr>
            <a:r>
              <a:rPr lang="en-US" sz="1800" b="0" dirty="0">
                <a:solidFill>
                  <a:schemeClr val="tx1"/>
                </a:solidFill>
              </a:rPr>
              <a:t>The THz contribution has been incorporated into the draft, </a:t>
            </a:r>
            <a:r>
              <a:rPr lang="en-US" sz="1800" u="sng" dirty="0">
                <a:solidFill>
                  <a:schemeClr val="tx1"/>
                </a:solidFill>
              </a:rPr>
              <a:t>and IEEE 802 was thanked for the contribution. </a:t>
            </a:r>
          </a:p>
          <a:p>
            <a:pPr marL="285750" indent="-285750">
              <a:spcBef>
                <a:spcPts val="0"/>
              </a:spcBef>
              <a:buFont typeface="Arial" panose="020B0604020202020204" pitchFamily="34" charset="0"/>
              <a:buChar char="•"/>
            </a:pPr>
            <a:r>
              <a:rPr lang="en-US" sz="1800" b="0" dirty="0">
                <a:solidFill>
                  <a:schemeClr val="tx1"/>
                </a:solidFill>
              </a:rPr>
              <a:t>The other 2 contributions, M.1801 and M.1450  ____(status…)____</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r>
              <a:rPr lang="en-US" sz="14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a:t>
            </a:r>
          </a:p>
          <a:p>
            <a:pPr lvl="3">
              <a:spcBef>
                <a:spcPts val="0"/>
              </a:spcBef>
              <a:buFont typeface="Arial" panose="020B0604020202020204" pitchFamily="34" charset="0"/>
              <a:buChar char="•"/>
            </a:pP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a:t>
            </a:r>
          </a:p>
          <a:p>
            <a:pPr lvl="3">
              <a:spcBef>
                <a:spcPts val="0"/>
              </a:spcBef>
              <a:buFont typeface="Arial" panose="020B0604020202020204" pitchFamily="34" charset="0"/>
              <a:buChar char="•"/>
            </a:pP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6680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Nothing to share</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600" dirty="0">
                <a:solidFill>
                  <a:schemeClr val="tx1"/>
                </a:solidFill>
              </a:rPr>
              <a:t> </a:t>
            </a: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29apr: The monthly meeting is tomorrow, 30April.   May know more next week.   Best is to watch WS1 – open to anyone. </a:t>
            </a: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22apr: There was a WS1 call this morning, has a introductory presentation on studies between real fixed service links and wireless LPI available devices,  already available.  This was live in the field.   More to come  the results in detail.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the same link used as reported in prior FCC dockets, out of Columbus, GA. </a:t>
            </a: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600" b="0" dirty="0">
                <a:effectLst/>
                <a:ea typeface="Calibri" panose="020F0502020204030204" pitchFamily="34" charset="0"/>
              </a:rPr>
              <a:t>Nokia </a:t>
            </a:r>
            <a:r>
              <a:rPr lang="en-US" sz="1600" b="0" u="sng" dirty="0">
                <a:solidFill>
                  <a:srgbClr val="0563C1"/>
                </a:solidFill>
                <a:effectLst/>
                <a:ea typeface="Calibri" panose="020F0502020204030204" pitchFamily="34" charset="0"/>
                <a:hlinkClick r:id="rId5"/>
              </a:rPr>
              <a:t>https://groups.wirelessinnovation.org/wg/6GHz-MSG-WS1/document/16057</a:t>
            </a:r>
            <a:endParaRPr lang="en-US" sz="1600" b="0" u="sng" dirty="0">
              <a:solidFill>
                <a:srgbClr val="0563C1"/>
              </a:solidFill>
              <a:ea typeface="Calibri" panose="020F0502020204030204" pitchFamily="34" charset="0"/>
            </a:endParaRPr>
          </a:p>
          <a:p>
            <a:pPr marL="800100" lvl="2">
              <a:spcBef>
                <a:spcPts val="0"/>
              </a:spcBef>
              <a:spcAft>
                <a:spcPts val="0"/>
              </a:spcAft>
            </a:pPr>
            <a:r>
              <a:rPr lang="en-US" sz="1600" b="0" dirty="0" err="1">
                <a:effectLst/>
                <a:ea typeface="Calibri" panose="020F0502020204030204" pitchFamily="34" charset="0"/>
              </a:rPr>
              <a:t>Aviat</a:t>
            </a:r>
            <a:r>
              <a:rPr lang="en-US" sz="1600" b="0" dirty="0">
                <a:effectLst/>
                <a:ea typeface="Calibri" panose="020F0502020204030204" pitchFamily="34" charset="0"/>
              </a:rPr>
              <a:t> </a:t>
            </a:r>
            <a:r>
              <a:rPr lang="en-US" sz="1600" b="0" u="sng" dirty="0">
                <a:solidFill>
                  <a:srgbClr val="0563C1"/>
                </a:solidFill>
                <a:effectLst/>
                <a:ea typeface="Calibri" panose="020F0502020204030204" pitchFamily="34" charset="0"/>
                <a:hlinkClick r:id="rId6"/>
              </a:rPr>
              <a:t>https://groups.wirelessinnovation.org/wg/6GHz-MSG-WS1/document/16060</a:t>
            </a:r>
            <a:endParaRPr lang="en-US" sz="16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800" dirty="0">
                <a:solidFill>
                  <a:schemeClr val="tx1"/>
                </a:solidFill>
                <a:latin typeface="Times New Roman" panose="02020603050405020304" pitchFamily="18" charset="0"/>
                <a:ea typeface="Times New Roman" panose="02020603050405020304" pitchFamily="18" charset="0"/>
              </a:rPr>
              <a:t> A</a:t>
            </a:r>
            <a:r>
              <a:rPr lang="en-US" sz="1800" dirty="0">
                <a:solidFill>
                  <a:schemeClr val="tx1"/>
                </a:solidFill>
                <a:effectLst/>
                <a:latin typeface="Times New Roman" panose="02020603050405020304" pitchFamily="18" charset="0"/>
                <a:ea typeface="Times New Roman" panose="02020603050405020304" pitchFamily="18" charset="0"/>
              </a:rPr>
              <a:t>dded worksheet Frequency Range for  frequency range additional info, like names.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Added a column, Standard or Project, to the Stds (new name) worksheet.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Updated the instructions for above.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Then added a worksheet (will call them worksheets not tabs), for notes, e.g. pull in the future items from the .18 meeting a few weeks ago.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Moving forward try to get going adding in frequency ranges from the different WGs.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dirty="0">
                <a:effectLst/>
                <a:ea typeface="Times New Roman" panose="02020603050405020304" pitchFamily="18" charset="0"/>
                <a:hlinkClick r:id="rId3"/>
              </a:rPr>
              <a:t>https://www.fcc.gov/document/fcc-looks-open-door-new-wireless-microphone-technologies-0</a:t>
            </a:r>
            <a:r>
              <a:rPr lang="en-US"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Or  </a:t>
            </a:r>
            <a:r>
              <a:rPr lang="en-US"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dirty="0">
                <a:ea typeface="Calibri" panose="020F0502020204030204" pitchFamily="34" charset="0"/>
                <a:cs typeface="Times New Roman" panose="02020603050405020304" pitchFamily="18" charset="0"/>
              </a:rPr>
              <a:t>   (40 seek comments)</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NPRM for Wireless Mics</a:t>
            </a:r>
            <a:endParaRPr lang="en-US" sz="2000" dirty="0"/>
          </a:p>
        </p:txBody>
      </p:sp>
    </p:spTree>
    <p:extLst>
      <p:ext uri="{BB962C8B-B14F-4D97-AF65-F5344CB8AC3E}">
        <p14:creationId xmlns:p14="http://schemas.microsoft.com/office/powerpoint/2010/main" val="20612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10896600" cy="57279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2021-08802</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23281 </a:t>
            </a:r>
            <a:endParaRPr lang="en-US" sz="1800" dirty="0">
              <a:effectLst/>
              <a:ea typeface="Calibri" panose="020F0502020204030204" pitchFamily="34" charset="0"/>
              <a:cs typeface="Times New Roman" panose="02020603050405020304" pitchFamily="18" charset="0"/>
            </a:endParaRPr>
          </a:p>
          <a:p>
            <a:pPr marL="95250" marR="0">
              <a:spcBef>
                <a:spcPts val="0"/>
              </a:spcBef>
              <a:spcAft>
                <a:spcPts val="0"/>
              </a:spcAft>
            </a:pP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23281-23299 </a:t>
            </a:r>
            <a:r>
              <a:rPr lang="en-US" sz="1800" i="1" dirty="0">
                <a:solidFill>
                  <a:srgbClr val="000000"/>
                </a:solidFill>
                <a:effectLst/>
                <a:ea typeface="Calibri" panose="020F0502020204030204" pitchFamily="34" charset="0"/>
                <a:cs typeface="Times New Roman" panose="02020603050405020304" pitchFamily="18" charset="0"/>
              </a:rPr>
              <a:t>(19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cs typeface="Times New Roman" panose="02020603050405020304" pitchFamily="18" charset="0"/>
              </a:rPr>
              <a:t>Abstract: In this document, the Federal Communications Commission (Commission) adopts revised rules to repurpose the lower 45 megahertz of the 5.850-5.925 GHz band (5.9 GHz band) for the expansion of unlicensed mid-band spectrum operations, while retaining the upper 30 megahertz of spectrum in the 5.9 GHz band for intelligent transportation system (ITS) operations. Splitting the 5.9 GHz band between unlicensed and ITS uses is intended to optimize use of the spectrum resources in the 5.9 GHz band to... </a:t>
            </a:r>
          </a:p>
          <a:p>
            <a:pPr marL="0" marR="0">
              <a:spcBef>
                <a:spcPts val="0"/>
              </a:spcBef>
              <a:spcAft>
                <a:spcPts val="0"/>
              </a:spcAft>
              <a:buFont typeface="Arial" panose="020B0604020202020204" pitchFamily="34" charset="0"/>
              <a:buChar char="•"/>
            </a:pPr>
            <a:endParaRPr lang="en-US" sz="1800" b="0" dirty="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cs typeface="Times New Roman" panose="02020603050405020304" pitchFamily="18" charset="0"/>
              </a:rPr>
              <a:t>The Commission modified the First Report and Order and Order of Proposed Modification released on November 20, 2020, with an Erratum released on December 11, 2020. The Commission released a Second Erratum on February 9, 2021. The corrections from these errata are included in this document.</a:t>
            </a:r>
          </a:p>
          <a:p>
            <a:pPr marL="0" marR="0">
              <a:spcBef>
                <a:spcPts val="0"/>
              </a:spcBef>
              <a:spcAft>
                <a:spcPts val="0"/>
              </a:spcAft>
              <a:buFont typeface="Arial" panose="020B0604020202020204" pitchFamily="34" charset="0"/>
              <a:buChar char="•"/>
            </a:pPr>
            <a:endParaRPr lang="en-US" sz="1800" b="0" dirty="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cs typeface="Times New Roman" panose="02020603050405020304" pitchFamily="18" charset="0"/>
              </a:rPr>
              <a:t>Effective July </a:t>
            </a:r>
            <a:r>
              <a:rPr lang="en-US" sz="1800" b="0" i="0" dirty="0">
                <a:solidFill>
                  <a:srgbClr val="333333"/>
                </a:solidFill>
                <a:effectLst/>
              </a:rPr>
              <a:t>2, 2021, except for Sec. 90.372, which is delayed indefinitely. The Commission will publish a document in the Federal Register announcing the effective date for Sec. 90.372. The incorporation by reference of certain publications listed in the rules is approved by the Director of the Federal Register as of July 2, 2021.</a:t>
            </a:r>
          </a:p>
          <a:p>
            <a:pPr marL="0" marR="0">
              <a:spcBef>
                <a:spcPts val="0"/>
              </a:spcBef>
              <a:spcAft>
                <a:spcPts val="0"/>
              </a:spcAft>
              <a:buFont typeface="Arial" panose="020B0604020202020204" pitchFamily="34" charset="0"/>
              <a:buChar char="•"/>
            </a:pPr>
            <a:endParaRPr lang="en-US" sz="1800" b="0" dirty="0">
              <a:solidFill>
                <a:srgbClr val="333333"/>
              </a:solidFill>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333333"/>
                </a:solidFill>
                <a:ea typeface="Calibri" panose="020F0502020204030204" pitchFamily="34" charset="0"/>
                <a:cs typeface="Times New Roman" panose="02020603050405020304" pitchFamily="18" charset="0"/>
              </a:rPr>
              <a:t>The proceeding:   </a:t>
            </a:r>
            <a:r>
              <a:rPr lang="en-US" sz="1800" b="0" dirty="0">
                <a:effectLst/>
                <a:ea typeface="Calibri" panose="020F0502020204030204" pitchFamily="34" charset="0"/>
                <a:cs typeface="Times New Roman" panose="02020603050405020304" pitchFamily="18" charset="0"/>
                <a:hlinkClick r:id="rId6"/>
              </a:rPr>
              <a:t>https://www.fcc.gov/ecfs/search/filings?q=((proceedings.name:((19%5C-138*))%20OR%20proceedings.description:((19%5C-138*))))&amp;sort=date_disseminated,DESC</a:t>
            </a:r>
            <a:r>
              <a:rPr lang="en-US" sz="1800" b="0" dirty="0">
                <a:solidFill>
                  <a:srgbClr val="333333"/>
                </a:solidFill>
                <a:ea typeface="Calibri" panose="020F0502020204030204" pitchFamily="34" charset="0"/>
                <a:cs typeface="Times New Roman" panose="02020603050405020304" pitchFamily="18" charset="0"/>
              </a:rPr>
              <a:t> </a:t>
            </a:r>
            <a:endParaRPr lang="en-US" sz="1800" b="0" dirty="0">
              <a:effectLst/>
              <a:ea typeface="Calibri" panose="020F0502020204030204" pitchFamily="34" charset="0"/>
              <a:cs typeface="Times New Roman" panose="02020603050405020304" pitchFamily="18" charset="0"/>
            </a:endParaRPr>
          </a:p>
          <a:p>
            <a:pPr marL="0" marR="0"/>
            <a:r>
              <a:rPr lang="en-US" sz="1800" dirty="0">
                <a:effectLst/>
                <a:ea typeface="Calibri" panose="020F0502020204030204" pitchFamily="34"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5.9 GHz (ITS) R&amp;O</a:t>
            </a:r>
            <a:endParaRPr lang="en-US" sz="2000" dirty="0"/>
          </a:p>
        </p:txBody>
      </p:sp>
    </p:spTree>
    <p:extLst>
      <p:ext uri="{BB962C8B-B14F-4D97-AF65-F5344CB8AC3E}">
        <p14:creationId xmlns:p14="http://schemas.microsoft.com/office/powerpoint/2010/main" val="16114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dirty="0">
                <a:effectLst/>
                <a:latin typeface="Calibri" panose="020F0502020204030204" pitchFamily="34" charset="0"/>
                <a:ea typeface="Calibri" panose="020F0502020204030204" pitchFamily="34" charset="0"/>
              </a:rPr>
              <a:t> </a:t>
            </a:r>
            <a:r>
              <a:rPr lang="en-US" sz="1800" b="1" dirty="0">
                <a:solidFill>
                  <a:srgbClr val="191919"/>
                </a:solidFill>
                <a:effectLst/>
                <a:ea typeface="Calibri" panose="020F0502020204030204" pitchFamily="34" charset="0"/>
                <a:cs typeface="Times New Roman" panose="02020603050405020304" pitchFamily="18" charset="0"/>
              </a:rPr>
              <a:t>Proposed 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2021-08801</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23323, </a:t>
            </a: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23323-23340 </a:t>
            </a:r>
            <a:r>
              <a:rPr lang="en-US" sz="1800" i="1" dirty="0">
                <a:solidFill>
                  <a:srgbClr val="000000"/>
                </a:solidFill>
                <a:effectLst/>
                <a:ea typeface="Calibri" panose="020F0502020204030204" pitchFamily="34" charset="0"/>
                <a:cs typeface="Times New Roman" panose="02020603050405020304" pitchFamily="18" charset="0"/>
              </a:rPr>
              <a:t>(18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cs typeface="Times New Roman" panose="02020603050405020304" pitchFamily="18" charset="0"/>
              </a:rPr>
              <a:t>Abstract: In this document, the Commission addresses issues remaining to finalize the 	restructuring of the 5.9 GHz band. Specifically, the Commission addresses: The transition of 	ITS operations in the 5.895- 5.925 GHz band from Dedicated Short Range Communications (DSRC) based technology to Cellular Vehicle-to-Everything (C-V2X) based technology; the 	codification of C-V2X technical parameters in the Commission's rules; other transition considerations; and the transmitter power and emissions limits, and... 		53 seek comments</a:t>
            </a:r>
            <a:endParaRPr lang="en-US" sz="1800" b="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dirty="0">
                <a:solidFill>
                  <a:srgbClr val="333333"/>
                </a:solidFill>
                <a:effectLst/>
                <a:ea typeface="Calibri" panose="020F0502020204030204" pitchFamily="34" charset="0"/>
                <a:cs typeface="Times New Roman" panose="02020603050405020304" pitchFamily="18" charset="0"/>
              </a:rPr>
              <a:t>Comments must be filed on or before June 2, 2021 and reply comments on or before June 17, 2021. </a:t>
            </a:r>
            <a:endParaRPr lang="en-US" sz="180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5.9 GHz (ITS) FNPRM </a:t>
            </a:r>
            <a:endParaRPr lang="en-US" sz="2000" dirty="0"/>
          </a:p>
        </p:txBody>
      </p:sp>
    </p:spTree>
    <p:extLst>
      <p:ext uri="{BB962C8B-B14F-4D97-AF65-F5344CB8AC3E}">
        <p14:creationId xmlns:p14="http://schemas.microsoft.com/office/powerpoint/2010/main" val="354249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06may21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endParaRPr lang="en-US" sz="1800" b="0" i="0" dirty="0">
              <a:solidFill>
                <a:srgbClr val="00B0F0"/>
              </a:solidFill>
              <a:effectLst/>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i="0" dirty="0">
                <a:solidFill>
                  <a:srgbClr val="00B0F0"/>
                </a:solidFill>
                <a:effectLst/>
              </a:rPr>
              <a:t>All – please review </a:t>
            </a:r>
            <a:r>
              <a:rPr lang="en-US" sz="1800" b="0" dirty="0">
                <a:solidFill>
                  <a:srgbClr val="00B0F0"/>
                </a:solidFill>
              </a:rPr>
              <a:t>the FCC wireless mic action and is there anything .18 should review further or act upon? </a:t>
            </a:r>
            <a:endParaRPr lang="en-US" sz="1800" b="0" i="0" dirty="0">
              <a:solidFill>
                <a:srgbClr val="00B0F0"/>
              </a:solidFill>
              <a:effectLst/>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06may21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Next 2 weeks, 13/20May21, will be labeled a wireless Interim.  Same call-in and time. </a:t>
            </a: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27may21–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15:_____________________________00et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10431"/>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401" y="1021223"/>
            <a:ext cx="104436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3:00 PM  |  (UTC-04:00) Eastern Time (US &amp; Canada)  |  1 </a:t>
            </a:r>
            <a:r>
              <a:rPr lang="en-US" sz="12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Calibri" panose="020F0502020204030204" pitchFamily="34"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06may21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06may21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791200"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FCC 5.9 GHz (ITS) R&amp;O &amp; FNPRM</a:t>
            </a:r>
            <a:endParaRPr lang="en-US" sz="1600" dirty="0"/>
          </a:p>
          <a:p>
            <a:pPr lvl="1">
              <a:spcBef>
                <a:spcPts val="0"/>
              </a:spcBef>
              <a:buFont typeface="Arial" panose="020B0604020202020204" pitchFamily="34" charset="0"/>
              <a:buChar char="•"/>
            </a:pPr>
            <a:r>
              <a:rPr lang="en-US" altLang="en-US" sz="1600" dirty="0">
                <a:solidFill>
                  <a:schemeClr val="tx1"/>
                </a:solidFill>
              </a:rPr>
              <a:t>W</a:t>
            </a:r>
            <a:r>
              <a:rPr lang="en-US" altLang="en-US" sz="1600" kern="0" dirty="0">
                <a:solidFill>
                  <a:schemeClr val="tx1"/>
                </a:solidFill>
              </a:rPr>
              <a:t>ireless mics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 – any action on Wireless mic  FNPRM</a:t>
            </a:r>
          </a:p>
          <a:p>
            <a:pPr lvl="1">
              <a:spcBef>
                <a:spcPts val="0"/>
              </a:spcBef>
              <a:buFont typeface="Arial" panose="020B0604020202020204" pitchFamily="34" charset="0"/>
              <a:buChar char="•"/>
            </a:pPr>
            <a:r>
              <a:rPr lang="en-US" altLang="en-US" sz="1400" dirty="0">
                <a:solidFill>
                  <a:schemeClr val="tx1"/>
                </a:solidFill>
              </a:rPr>
              <a:t>All-ongoing input external influence (restructuring)</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Wireless mics, FCC FNPRM </a:t>
            </a:r>
          </a:p>
          <a:p>
            <a:pPr lvl="1">
              <a:spcBef>
                <a:spcPts val="0"/>
              </a:spcBef>
              <a:buFont typeface="Arial" panose="020B0604020202020204" pitchFamily="34" charset="0"/>
              <a:buChar char="•"/>
            </a:pPr>
            <a:r>
              <a:rPr lang="en-US" altLang="en-US" sz="1400" b="0" kern="0" dirty="0">
                <a:solidFill>
                  <a:schemeClr val="tx1"/>
                </a:solidFill>
              </a:rPr>
              <a:t>Includes 900 and 6/7 GHz.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sz="1400" b="0" dirty="0">
                <a:solidFill>
                  <a:srgbClr val="333333"/>
                </a:solidFill>
                <a:ea typeface="Times New Roman" panose="02020603050405020304" pitchFamily="18" charset="0"/>
              </a:rPr>
              <a:t>FCC 5.9 GHz (ITS) R&amp;O</a:t>
            </a:r>
          </a:p>
          <a:p>
            <a:pPr lvl="1">
              <a:spcBef>
                <a:spcPts val="0"/>
              </a:spcBef>
              <a:buFont typeface="Arial" panose="020B0604020202020204" pitchFamily="34" charset="0"/>
              <a:buChar char="•"/>
            </a:pPr>
            <a:r>
              <a:rPr lang="en-US" altLang="en-US" sz="1400" b="0" kern="0" dirty="0">
                <a:solidFill>
                  <a:schemeClr val="tx1"/>
                </a:solidFill>
              </a:rPr>
              <a:t>R&amp;O effective 02jul21, comments NPRM 02jun21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Mike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600" b="0" dirty="0">
                <a:ea typeface="SimSun" panose="02010600030101010101" pitchFamily="2" charset="-122"/>
              </a:rPr>
              <a:t>To 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https://mentor.ieee.org/802.18/dcn/21/18-21-0048-01-0000-minutes-29apr21-rrtag-teleconference.docx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30-Apr-2021 22:18:25 ET </a:t>
            </a:r>
            <a:r>
              <a:rPr lang="en-US" sz="1600" b="0" dirty="0">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Vijay A.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6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59858</TotalTime>
  <Words>9136</Words>
  <Application>Microsoft Office PowerPoint</Application>
  <PresentationFormat>Widescreen</PresentationFormat>
  <Paragraphs>912</Paragraphs>
  <Slides>35</Slides>
  <Notes>26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50" baseType="lpstr">
      <vt:lpstr>Arial</vt:lpstr>
      <vt:lpstr>Calibri</vt:lpstr>
      <vt:lpstr>Consolas</vt:lpstr>
      <vt:lpstr>Helvetica</vt:lpstr>
      <vt:lpstr>Helvetica Neue</vt:lpstr>
      <vt:lpstr>Mina</vt:lpstr>
      <vt:lpstr>Monotype Sorts</vt:lpstr>
      <vt:lpstr>Segoe UI</vt:lpstr>
      <vt:lpstr>Symbol</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FCC NPRM for Wireless Mics</vt:lpstr>
      <vt:lpstr>FCC 5.9 GHz (ITS) R&amp;O</vt:lpstr>
      <vt:lpstr>FCC 5.9 GHz (ITS) FNPRM </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3853</cp:revision>
  <cp:lastPrinted>1601-01-01T00:00:00Z</cp:lastPrinted>
  <dcterms:created xsi:type="dcterms:W3CDTF">2016-03-03T14:54:45Z</dcterms:created>
  <dcterms:modified xsi:type="dcterms:W3CDTF">2021-05-06T13:46:13Z</dcterms:modified>
</cp:coreProperties>
</file>