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5">
  <p:sldMasterIdLst>
    <p:sldMasterId id="2147483648" r:id="rId1"/>
  </p:sldMasterIdLst>
  <p:notesMasterIdLst>
    <p:notesMasterId r:id="rId37"/>
  </p:notesMasterIdLst>
  <p:handoutMasterIdLst>
    <p:handoutMasterId r:id="rId38"/>
  </p:handoutMasterIdLst>
  <p:sldIdLst>
    <p:sldId id="256" r:id="rId2"/>
    <p:sldId id="341" r:id="rId3"/>
    <p:sldId id="329" r:id="rId4"/>
    <p:sldId id="604" r:id="rId5"/>
    <p:sldId id="624" r:id="rId6"/>
    <p:sldId id="605" r:id="rId7"/>
    <p:sldId id="516" r:id="rId8"/>
    <p:sldId id="596" r:id="rId9"/>
    <p:sldId id="690" r:id="rId10"/>
    <p:sldId id="776" r:id="rId11"/>
    <p:sldId id="762" r:id="rId12"/>
    <p:sldId id="763" r:id="rId13"/>
    <p:sldId id="735" r:id="rId14"/>
    <p:sldId id="769" r:id="rId15"/>
    <p:sldId id="766" r:id="rId16"/>
    <p:sldId id="743" r:id="rId17"/>
    <p:sldId id="778" r:id="rId18"/>
    <p:sldId id="779" r:id="rId19"/>
    <p:sldId id="781" r:id="rId20"/>
    <p:sldId id="780" r:id="rId21"/>
    <p:sldId id="650" r:id="rId22"/>
    <p:sldId id="498" r:id="rId23"/>
    <p:sldId id="402" r:id="rId24"/>
    <p:sldId id="403" r:id="rId25"/>
    <p:sldId id="736" r:id="rId26"/>
    <p:sldId id="770" r:id="rId27"/>
    <p:sldId id="777" r:id="rId28"/>
    <p:sldId id="774" r:id="rId29"/>
    <p:sldId id="717" r:id="rId30"/>
    <p:sldId id="768" r:id="rId31"/>
    <p:sldId id="737" r:id="rId32"/>
    <p:sldId id="739" r:id="rId33"/>
    <p:sldId id="728" r:id="rId34"/>
    <p:sldId id="656" r:id="rId35"/>
    <p:sldId id="655"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D5F4FF"/>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115" autoAdjust="0"/>
    <p:restoredTop sz="95333" autoAdjust="0"/>
  </p:normalViewPr>
  <p:slideViewPr>
    <p:cSldViewPr>
      <p:cViewPr varScale="1">
        <p:scale>
          <a:sx n="109" d="100"/>
          <a:sy n="109" d="100"/>
        </p:scale>
        <p:origin x="612" y="114"/>
      </p:cViewPr>
      <p:guideLst>
        <p:guide orient="horz" pos="2160"/>
        <p:guide pos="384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75" d="100"/>
        <a:sy n="75" d="100"/>
      </p:scale>
      <p:origin x="0" y="-112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06-May-21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mailto:stuart@ok-brit.com" TargetMode="External"/><Relationship Id="rId2" Type="http://schemas.openxmlformats.org/officeDocument/2006/relationships/slide" Target="../slides/slide21.xml"/><Relationship Id="rId1" Type="http://schemas.openxmlformats.org/officeDocument/2006/relationships/notesMaster" Target="../notesMasters/notesMaster1.xml"/><Relationship Id="rId4" Type="http://schemas.openxmlformats.org/officeDocument/2006/relationships/hyperlink" Target="https://www.ieee802.org/18/RRTAG_Voters.pdf" TargetMode="Externa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se/se-24/client/introduction/"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client/introduction/"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www.ecodocdb.dk/download/cc03c766-35f8/ECC%20Report%20302.pdf" TargetMode="External"/><Relationship Id="rId11" Type="http://schemas.openxmlformats.org/officeDocument/2006/relationships/hyperlink" Target="https://cept.org/ecc/groups/ecc/wg-fm/fm-57/" TargetMode="External"/><Relationship Id="rId5" Type="http://schemas.openxmlformats.org/officeDocument/2006/relationships/hyperlink" Target="https://cept.org/ecc/groups/ecc/wg-fm/client/introduction/" TargetMode="External"/><Relationship Id="rId10" Type="http://schemas.openxmlformats.org/officeDocument/2006/relationships/hyperlink" Target="https://cept.org/ecc/groups/ecc/wg-se/se-45/" TargetMode="External"/><Relationship Id="rId4" Type="http://schemas.openxmlformats.org/officeDocument/2006/relationships/hyperlink" Target="https://cept.org/ecc/groups/ecc/wg-se/se-45/client/introduction/" TargetMode="External"/><Relationship Id="rId9" Type="http://schemas.openxmlformats.org/officeDocument/2006/relationships/hyperlink" Target="https://cept.org/ecc/groups/ecc/wg-se/se-24/"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dms_pub/itu-r/oth/0a/06/R0A0600009D0001MSWE.docx"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www.itu.int/dms_pub/itu-r/oth/0c/0a/R0C0A00000D0041PDFE.pdf" TargetMode="External"/><Relationship Id="rId5" Type="http://schemas.openxmlformats.org/officeDocument/2006/relationships/hyperlink" Target="https://www.itu.int/en/ITU-R/study-groups/rcpm/Pages/wrc-23-studies.aspx" TargetMode="External"/><Relationship Id="rId4"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493427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1626038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9983319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756672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kern="1400" dirty="0">
                <a:effectLst/>
                <a:latin typeface="Times New Roman" panose="02020603050405020304" pitchFamily="18" charset="0"/>
                <a:ea typeface="Times New Roman" panose="02020603050405020304" pitchFamily="18" charset="0"/>
              </a:rPr>
              <a:t>Accommodation of other services.  </a:t>
            </a:r>
            <a:r>
              <a:rPr lang="en-US" sz="1200" kern="1400" dirty="0">
                <a:effectLst/>
                <a:latin typeface="Times New Roman" panose="02020603050405020304" pitchFamily="18" charset="0"/>
                <a:ea typeface="Times New Roman" panose="02020603050405020304" pitchFamily="18" charset="0"/>
              </a:rPr>
              <a:t>We sought comment above on potential restrictions to the non-Federal radiolocation allocation in the 5650-5925 MHz band to enable coexistence with other operations in portions of this band.  These other operations include the Intelligent Transportation Systems that operate in 5895-5925 MHz, U-NII devices that operate in 5650-5895 MHz, and fixed-satellite service uplinks that operate in 5850-5925 </a:t>
            </a:r>
            <a:r>
              <a:rPr lang="en-US" sz="1200" kern="1400" dirty="0" err="1">
                <a:effectLst/>
                <a:latin typeface="Times New Roman" panose="02020603050405020304" pitchFamily="18" charset="0"/>
                <a:ea typeface="Times New Roman" panose="02020603050405020304" pitchFamily="18" charset="0"/>
              </a:rPr>
              <a:t>MHz.</a:t>
            </a:r>
            <a:r>
              <a:rPr lang="en-US" sz="1200" kern="1400" dirty="0">
                <a:effectLst/>
                <a:latin typeface="Times New Roman" panose="02020603050405020304" pitchFamily="18" charset="0"/>
                <a:ea typeface="Times New Roman" panose="02020603050405020304" pitchFamily="18" charset="0"/>
              </a:rPr>
              <a:t>  We seek comment on whether to adopt requirements or restrictions in the service rules for the radiolocation service to facilitate coexistence with these other operations.  These may include, for example, limiting the portions of the band and/or locations where radiolocation operations may be conducted, restricting use of the radiolocation service only to transponders attached to launch vehicles, requiring coordination with these other operations, or limiting the power that radiolocation stations may transmit in the direction of the geostationary arc.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5436106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ClrTx/>
              <a:buFont typeface="Wingdings" panose="05000000000000000000" pitchFamily="2" charset="2"/>
              <a:buChar char="n"/>
            </a:pPr>
            <a:r>
              <a:rPr lang="en-US" altLang="en-US" sz="1800" b="0" dirty="0">
                <a:solidFill>
                  <a:schemeClr val="tx1"/>
                </a:solidFill>
              </a:rPr>
              <a:t>VC - to email members to verify affiliations.</a:t>
            </a:r>
          </a:p>
          <a:p>
            <a:pPr marL="571500" lvl="1" indent="-171450">
              <a:buClrTx/>
              <a:buFont typeface="Arial" panose="020B0604020202020204" pitchFamily="34" charset="0"/>
              <a:buChar char="•"/>
            </a:pPr>
            <a:r>
              <a:rPr lang="en-US" altLang="en-US" sz="1600" dirty="0">
                <a:solidFill>
                  <a:schemeClr val="tx1"/>
                </a:solidFill>
              </a:rPr>
              <a:t>Plan is in July electronic plenary announcement / call-in info, to ask all .18 members to check their affiliation in the voters list off the 802.18 web site and confirm their affiliation.  </a:t>
            </a:r>
            <a:r>
              <a:rPr lang="en-US" sz="1600" dirty="0">
                <a:solidFill>
                  <a:schemeClr val="tx1"/>
                </a:solidFill>
              </a:rPr>
              <a:t>If an update is needed, then inform the 802.18 VC by sending an email directly to him at </a:t>
            </a:r>
            <a:r>
              <a:rPr lang="en-US" sz="16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rPr>
              <a:t>stuart@ok-brit.com</a:t>
            </a: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hlinkClick r:id="rId4"/>
              </a:rPr>
              <a:t>https://www.ieee802.org/18/RRTAG_Voters.pdf</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rPr>
              <a:t>You may want to be sure your </a:t>
            </a:r>
            <a:r>
              <a:rPr lang="en-US" altLang="en-US" sz="1600" dirty="0" err="1">
                <a:solidFill>
                  <a:schemeClr val="tx1"/>
                </a:solidFill>
              </a:rPr>
              <a:t>myProject</a:t>
            </a:r>
            <a:r>
              <a:rPr lang="en-US" altLang="en-US" sz="1600" dirty="0">
                <a:solidFill>
                  <a:schemeClr val="tx1"/>
                </a:solidFill>
              </a:rPr>
              <a:t> is up to date also: </a:t>
            </a:r>
            <a:r>
              <a:rPr lang="en-US" altLang="en-US" sz="1600" dirty="0">
                <a:solidFill>
                  <a:schemeClr val="tx1"/>
                </a:solidFill>
                <a:hlinkClick r:id="rId4"/>
              </a:rPr>
              <a:t>https://development.standards.ieee.org/myproject-web/public/view.html#landing</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8862696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079847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1770440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445405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call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5"/>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a:p>
            <a:pPr>
              <a:spcBef>
                <a:spcPts val="0"/>
              </a:spcBef>
              <a:buFont typeface="Arial" panose="020B0604020202020204" pitchFamily="34" charset="0"/>
              <a:buChar char="•"/>
            </a:pP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18471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spcAft>
                <a:spcPts val="0"/>
              </a:spcAft>
              <a:buFont typeface="Arial" panose="020B0604020202020204" pitchFamily="34" charset="0"/>
              <a:buChar cha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200" dirty="0">
                <a:solidFill>
                  <a:schemeClr val="tx1"/>
                </a:solidFill>
              </a:rPr>
              <a:t>CEPT – ECC </a:t>
            </a:r>
            <a:r>
              <a:rPr lang="en-US" altLang="en-US" sz="1200" b="0" dirty="0">
                <a:hlinkClick r:id="rId4"/>
              </a:rPr>
              <a:t>&lt;SE45&gt;</a:t>
            </a:r>
            <a:r>
              <a:rPr lang="en-US" altLang="en-US" sz="1200" b="0" dirty="0"/>
              <a:t> </a:t>
            </a:r>
            <a:r>
              <a:rPr lang="en-US" altLang="en-US" sz="1200" dirty="0"/>
              <a:t>next call #13, 01-02Jun21 </a:t>
            </a:r>
            <a:r>
              <a:rPr lang="en-US" altLang="en-US" sz="1200" b="0" dirty="0"/>
              <a:t>(13:30-18:30CEST)</a:t>
            </a:r>
            <a:endParaRPr lang="en-US" altLang="en-US" sz="1200" dirty="0">
              <a:solidFill>
                <a:schemeClr val="tx1"/>
              </a:solidFill>
            </a:endParaRPr>
          </a:p>
          <a:p>
            <a:pPr>
              <a:spcBef>
                <a:spcPts val="0"/>
              </a:spcBef>
              <a:spcAft>
                <a:spcPts val="0"/>
              </a:spcAft>
              <a:buFont typeface="Arial" panose="020B0604020202020204" pitchFamily="34" charset="0"/>
              <a:buChar char="•"/>
            </a:pPr>
            <a:r>
              <a:rPr lang="en-US" sz="1200" dirty="0">
                <a:solidFill>
                  <a:schemeClr val="tx1"/>
                </a:solidFill>
              </a:rPr>
              <a:t>CEPT – ECC </a:t>
            </a:r>
            <a:r>
              <a:rPr lang="en-US" altLang="en-US" sz="1200" b="0" dirty="0">
                <a:hlinkClick r:id="rId5"/>
              </a:rPr>
              <a:t>&lt;WGFM&gt;</a:t>
            </a:r>
            <a:r>
              <a:rPr lang="en-US" altLang="en-US" sz="1200" b="0" dirty="0"/>
              <a:t>  </a:t>
            </a:r>
            <a:r>
              <a:rPr lang="en-US" altLang="en-US" sz="1200" dirty="0">
                <a:solidFill>
                  <a:schemeClr val="tx1"/>
                </a:solidFill>
              </a:rPr>
              <a:t>next call #99, 24-28May21</a:t>
            </a:r>
            <a:endParaRPr lang="en-US" sz="1200" dirty="0">
              <a:ea typeface="SimSun" panose="02010600030101010101" pitchFamily="2" charset="-122"/>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6"/>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6"/>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7"/>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8"/>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9"/>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fr-FR" sz="1200" b="0" i="0" u="none" strike="noStrike" kern="1200" dirty="0">
                <a:solidFill>
                  <a:srgbClr val="000000"/>
                </a:solidFill>
                <a:effectLst/>
                <a:latin typeface="Times New Roman" pitchFamily="16" charset="0"/>
                <a:ea typeface="+mn-ea"/>
                <a:cs typeface="+mn-cs"/>
                <a:hlinkClick r:id="rId9"/>
              </a:rPr>
              <a:t>SE 24 - Short Range </a:t>
            </a:r>
            <a:r>
              <a:rPr lang="fr-FR" sz="1200" b="0" i="0" u="none" strike="noStrike" kern="1200" dirty="0" err="1">
                <a:solidFill>
                  <a:srgbClr val="000000"/>
                </a:solidFill>
                <a:effectLst/>
                <a:latin typeface="Times New Roman" pitchFamily="16" charset="0"/>
                <a:ea typeface="+mn-ea"/>
                <a:cs typeface="+mn-cs"/>
                <a:hlinkClick r:id="rId9"/>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10"/>
            </a:endParaRPr>
          </a:p>
          <a:p>
            <a:r>
              <a:rPr lang="en-US" sz="1200" b="0" i="0" u="none" strike="noStrike" kern="1200" dirty="0">
                <a:solidFill>
                  <a:srgbClr val="000000"/>
                </a:solidFill>
                <a:effectLst/>
                <a:latin typeface="Times New Roman" pitchFamily="16" charset="0"/>
                <a:ea typeface="+mn-ea"/>
                <a:cs typeface="+mn-cs"/>
                <a:hlinkClick r:id="rId10"/>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1"/>
            </a:endParaRPr>
          </a:p>
          <a:p>
            <a:r>
              <a:rPr lang="en-US" sz="1200" b="0" i="0" u="none" strike="noStrike" kern="1200" dirty="0">
                <a:solidFill>
                  <a:srgbClr val="000000"/>
                </a:solidFill>
                <a:effectLst/>
                <a:latin typeface="Times New Roman" pitchFamily="16" charset="0"/>
                <a:ea typeface="+mn-ea"/>
                <a:cs typeface="+mn-cs"/>
                <a:hlinkClick r:id="rId11"/>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54192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What is the demand for spectrum for RLAN use in the 6 GHz band (5925–7125 MHz)?</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Should the ACMA proceed, as proposed, to consult on a formal variation to the LIPD class licence that adds the frequency range 5925–6425 MHz for RLAN use, bounded by the parameters described in the ACMA’s preliminary view section of this paper?</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If class licensing arrangements are to be made in the lower 6 GHz band (by variation to the LIPD class licence), should alternative/additional power limits and/or other conditions be considered? </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Is it appropriate to consider inclusion of the upper 6 GHz band (6425–7125 MHz) in the LIPD class licence or should this be deferred to monitor future developments (for example, in the wide-area International Mobile Telecommunications (IMT) space) as outlined in the ACMA’s preliminary view?  We invite comments from submitters on the utility of the band for IMT use.</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Should standard power (that is, higher power devices, including for outdoor use) operating under a dynamic spectrum access system such as the automatic frequency coordination (AFC) system adopted in the USA, be adopted in Australia for some or all of the 6 GHz band? Is there an appetite and capability for industry to provide the necessary systems to enable such use? We welcome views and evidence on the commercial and technical feasibility of introducing AFC systems in the band.</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Should the higher power regulatory arrangements and associated interference mitigation measures added to the International Telecommunication Union (ITU) Radio Regulations at WRC-19 (see </a:t>
            </a:r>
            <a:r>
              <a:rPr lang="en-AU" sz="1800" i="1" u="sng" cap="all" dirty="0">
                <a:solidFill>
                  <a:srgbClr val="0000FF"/>
                </a:solidFill>
                <a:effectLst/>
                <a:uFill>
                  <a:solidFill>
                    <a:srgbClr val="0000FF"/>
                  </a:solidFill>
                </a:uFill>
                <a:latin typeface="Arial" panose="020B0604020202020204" pitchFamily="34" charset="0"/>
                <a:ea typeface="Times New Roman" panose="02020603050405020304" pitchFamily="18" charset="0"/>
                <a:cs typeface="Times New Roman" panose="02020603050405020304" pitchFamily="18" charset="0"/>
                <a:hlinkClick r:id="rId3"/>
              </a:rPr>
              <a:t>Resolution 229 (Rev WRC-19)</a:t>
            </a: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 in the 5 GHz band be included in any amendment to the LIPD class licence?</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4" action="ppaction://hlinksldjump"/>
              </a:rPr>
              <a:t>see back up slides later</a:t>
            </a:r>
            <a:r>
              <a:rPr lang="en-US" sz="1050" dirty="0">
                <a:solidFill>
                  <a:schemeClr val="tx1"/>
                </a:solidFill>
                <a:hlinkClick r:id="rId4"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5"/>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6"/>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3"/>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821103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06may21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06may21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06may21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802.18-21/0051r00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cept.org/ecc/groups/ecc/wg-fm/fm-57/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11" Type="http://schemas.openxmlformats.org/officeDocument/2006/relationships/image" Target="../media/image4.wmf"/><Relationship Id="rId5" Type="http://schemas.openxmlformats.org/officeDocument/2006/relationships/hyperlink" Target="https://cept.org/Documents/wg-se/64177/se-21-079_minutes-of-88th-wg-se-meeting" TargetMode="External"/><Relationship Id="rId10" Type="http://schemas.openxmlformats.org/officeDocument/2006/relationships/hyperlink" Target="https://cept.org/Documents/fm-57/64032/fm57-21-008_country-determination-capability-cdc-requirements-for-was-rlan-operating-in-58-ghz" TargetMode="External"/><Relationship Id="rId4" Type="http://schemas.openxmlformats.org/officeDocument/2006/relationships/hyperlink" Target="https://cept.org/ecc/groups/ecc/wg-se/client/introduction/" TargetMode="External"/><Relationship Id="rId9" Type="http://schemas.openxmlformats.org/officeDocument/2006/relationships/hyperlink" Target="https://cept.org/Documents/fm-57/64031/fm57-21-007_revisions-to-draft-ecc-report-on-national-measures-for-wasrlan-zip-file-cover-plus-anne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realwire.com/releases/DSA-celebrates-MTCs-decision-to-enable-unlicensed-access-to-the-6-GHz-band"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21/18-21-0041-00-0000-citc-spectrum-outlook-for-commercial-innovative-use-2021-23.pdf" TargetMode="External"/><Relationship Id="rId5" Type="http://schemas.openxmlformats.org/officeDocument/2006/relationships/hyperlink" Target="https://www.ofcom.org.uk/consultations-and-statements/category-2/licence-exemption-licensing-equipment-changes" TargetMode="External"/><Relationship Id="rId4" Type="http://schemas.openxmlformats.org/officeDocument/2006/relationships/hyperlink" Target="https://www.ofcom.org.uk/__data/assets/pdf_file/0028/84970/ir-2030.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1/18-21-0039-00-0000-ieee-802-viewpoints-on-wrc-23-agenda-items.ppt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fcc.gov/us-contributions-sent-citel-pccii-wrc-23" TargetMode="External"/><Relationship Id="rId4" Type="http://schemas.openxmlformats.org/officeDocument/2006/relationships/hyperlink" Target="https://www.tra.gov.om/En/ViewPublicConsultations.jsp?code=33"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urldefense.com/v3/__https:/groups.wirelessinnovation.org/wg/6GHz-MSG-WS1/document/16060__;!!F7jv3iA!ivim7mUl4J61_76KJL-rC6chy96h7Az9WLSZLOiSYPDClL47btdAt_QPJ1oi5bLnVw$" TargetMode="External"/><Relationship Id="rId5" Type="http://schemas.openxmlformats.org/officeDocument/2006/relationships/hyperlink" Target="https://groups.wirelessinnovation.org/wg/6GHz-MSG-WS1/document/16057" TargetMode="External"/><Relationship Id="rId4" Type="http://schemas.openxmlformats.org/officeDocument/2006/relationships/hyperlink" Target="https://groups.wirelessinnovation.org/wg/6MSG/dashboard"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36-04-0000-frequency-table-template.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fcc.gov/document/fcc-looks-open-door-new-wireless-microphone-technologies-0"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ww.gov.uk/government/publications/designated-standards-radio-equipment" TargetMode="External"/><Relationship Id="rId5" Type="http://schemas.openxmlformats.org/officeDocument/2006/relationships/hyperlink" Target="https://www.etsi.org/deliver/etsi_en/300400_300499/30042201/02.01.02_60/" TargetMode="External"/><Relationship Id="rId4" Type="http://schemas.openxmlformats.org/officeDocument/2006/relationships/hyperlink" Target="https://mentor.ieee.org/802.18/dcn/21/18-21-0046-00-0000-fcc-nprm-new-wireless-microphone-technologies-fcc-21-46a1.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urldefense.com/v3/__https:/www.federalregister.gov/documents/2021/05/03/2021-08802/use-of-the-5850-5925-ghz-band?utm_campaign=subscription*mailing*list&amp;utm_source=federalregister.gov&amp;utm_medium=email__;Kys!!F7jv3iA!jqS68X-_tLlwEGW4shkEjeLvGvz3AHIcSUlv8diJBD2EAMcZGUiekBvywVI_mGXpaA$"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ww.fcc.gov/ecfs/search/filings?q=((proceedings.name:((19%5C-138*))%20OR%20proceedings.description:((19%5C-138*))))&amp;sort=date_disseminated,DESC" TargetMode="External"/><Relationship Id="rId5" Type="http://schemas.openxmlformats.org/officeDocument/2006/relationships/hyperlink" Target="https://urldefense.com/v3/__https:/www.federalregister.gov/d/2021-08802?utm_campaign=subscription*mailing*list&amp;utm_source=federalregister.gov&amp;utm_medium=email__;Kys!!F7jv3iA!jqS68X-_tLlwEGW4shkEjeLvGvz3AHIcSUlv8diJBD2EAMcZGUiekBvywVJIGTjQtA$" TargetMode="External"/><Relationship Id="rId4" Type="http://schemas.openxmlformats.org/officeDocument/2006/relationships/hyperlink" Target="https://urldefense.com/v3/__https:/www.govinfo.gov/content/pkg/FR-2021-05-03/pdf/2021-08802.pdf?utm_campaign=subscription*mailing*list&amp;utm_source=federalregister.gov&amp;utm_medium=email__;Kys!!F7jv3iA!jqS68X-_tLlwEGW4shkEjeLvGvz3AHIcSUlv8diJBD2EAMcZGUiekBvywVLQkXLoMQ$"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urldefense.com/v3/__https:/www.federalregister.gov/documents/2021/05/03/2021-08801/use-of-the-5850-5925-ghz-band?utm_source=federalregister.gov&amp;utm_medium=email&amp;utm_campaign=subscription*mailing*list__;Kys!!F7jv3iA!jqS68X-_tLlwEGW4shkEjeLvGvz3AHIcSUlv8diJBD2EAMcZGUiekBvywVJZcbQ_7w$"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urldefense.com/v3/__https:/www.federalregister.gov/d/2021-08801?utm_medium=email&amp;utm_campaign=subscription*mailing*list&amp;utm_source=federalregister.gov__;Kys!!F7jv3iA!jqS68X-_tLlwEGW4shkEjeLvGvz3AHIcSUlv8diJBD2EAMcZGUiekBvywVJWlNAKuw$" TargetMode="External"/><Relationship Id="rId4" Type="http://schemas.openxmlformats.org/officeDocument/2006/relationships/hyperlink" Target="https://urldefense.com/v3/__https:/www.govinfo.gov/content/pkg/FR-2021-05-03/pdf/2021-08801.pdf?utm_campaign=subscription*mailing*list&amp;utm_source=federalregister.gov&amp;utm_medium=email__;Kys!!F7jv3iA!jqS68X-_tLlwEGW4shkEjeLvGvz3AHIcSUlv8diJBD2EAMcZGUiekBvywVIJqtBPgw$"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3" Type="http://schemas.openxmlformats.org/officeDocument/2006/relationships/hyperlink" Target="mailto:al@jpasoc.com" TargetMode="External"/><Relationship Id="rId7" Type="http://schemas.openxmlformats.org/officeDocument/2006/relationships/hyperlink" Target="https://standards.ieee.org/faqs/copyrights/index.html#1" TargetMode="External"/><Relationship Id="rId12" Type="http://schemas.openxmlformats.org/officeDocument/2006/relationships/image" Target="../media/image3.wmf"/><Relationship Id="rId2" Type="http://schemas.openxmlformats.org/officeDocument/2006/relationships/hyperlink" Target="mailto:stuart@ok-brit.com"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oleObject" Target="../embeddings/oleObject3.bin"/><Relationship Id="rId5" Type="http://schemas.openxmlformats.org/officeDocument/2006/relationships/hyperlink" Target="http://standards.ieee.org/resources/antitrust-guidelines.pdf" TargetMode="External"/><Relationship Id="rId10" Type="http://schemas.openxmlformats.org/officeDocument/2006/relationships/image" Target="../media/image2.wmf"/><Relationship Id="rId4" Type="http://schemas.openxmlformats.org/officeDocument/2006/relationships/hyperlink" Target="http://standards.ieee.org/faqs/affiliationFAQ.html" TargetMode="External"/><Relationship Id="rId9"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cisco.com/c/en/us/solutions/executive-perspectives/annual-internet-report/air-highlights.html"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hyperlink" Target="https://www.imf.org/en/Publications/WEO/Issues/2020/09/30/world-economic-outlook-october-2020" TargetMode="External"/><Relationship Id="rId4" Type="http://schemas.openxmlformats.org/officeDocument/2006/relationships/hyperlink" Target="https://www.imf.org/~/media/Files/Publications/WEO/2020/October/English/data/WEOOctober-2020Ch2.ashx?la=en"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slide" Target="slide35.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738924292.ieeesa@lync.webex.com" TargetMode="External"/><Relationship Id="rId3" Type="http://schemas.openxmlformats.org/officeDocument/2006/relationships/hyperlink" Target="https://ieeesa.webex.com/ieeesa/j.php?MTID=m6704707797b7b5b06c6b1c3e87852ea7" TargetMode="External"/><Relationship Id="rId7" Type="http://schemas.openxmlformats.org/officeDocument/2006/relationships/hyperlink" Target="file:///C:\Users\jholcomb\OneDrive%20-%20Itron\Documents\2standards\+stuff_stds\%20sip:1738924292@ieeesa.webex.com"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4d244ffb03debb92f779bb9ba3bad29__;!!F7jv3iA!g-ld8pUJbcg6A36lumKdHjk_3RK4Y8cDoPSm4WH0rq2rMF-TmvidGlOtpOaQOkmkGw$" TargetMode="External"/><Relationship Id="rId5" Type="http://schemas.openxmlformats.org/officeDocument/2006/relationships/hyperlink" Target="tel:%2B1-213-306-3065,,*01*1738924292%23%23*01*" TargetMode="External"/><Relationship Id="rId4" Type="http://schemas.openxmlformats.org/officeDocument/2006/relationships/hyperlink" Target="tel:%2B1-646-992-2010,,*01*1738924292%23%23*01*" TargetMode="External"/><Relationship Id="rId9" Type="http://schemas.openxmlformats.org/officeDocument/2006/relationships/hyperlink" Target="https://urldefense.com/v3/__https:/help.webex.com__;!!F7jv3iA!g-ld8pUJbcg6A36lumKdHjk_3RK4Y8cDoPSm4WH0rq2rMF-TmvidGlOtpOa2GE05Ng$"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3066020.ieeesa@lync.webex.com" TargetMode="External"/><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file:///C:\Users\jholcomb\OneDrive%20-%20Itron\Documents\2standards\+stuff_stds\%20sip:1293066020@ieeesa.webex.com"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klDD3bz4X3oXWPM0PYZAYe20lTkdJQmQcBtBnHbitN-ABnkDBFhDfYXtEaURwkfVj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 Id="rId9" Type="http://schemas.openxmlformats.org/officeDocument/2006/relationships/hyperlink" Target="https://urldefense.com/v3/__https:/help.webex.com__;!!F7jv3iA!klDD3bz4X3oXWPM0PYZAYe20lTkdJQmQcBtBnHbitN-ABnkDBFhDfYXtEaWxy4B5yA$"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6.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48-01-0000-minutes-29apr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2262"/>
            <a:ext cx="2303451" cy="273050"/>
          </a:xfrm>
        </p:spPr>
        <p:txBody>
          <a:bodyPr/>
          <a:lstStyle/>
          <a:p>
            <a:r>
              <a:rPr lang="en-US"/>
              <a:t>06may21</a:t>
            </a:r>
            <a:endParaRPr lang="en-GB" dirty="0"/>
          </a:p>
        </p:txBody>
      </p:sp>
      <p:sp>
        <p:nvSpPr>
          <p:cNvPr id="7" name="Footer Placeholder 4"/>
          <p:cNvSpPr>
            <a:spLocks noGrp="1"/>
          </p:cNvSpPr>
          <p:nvPr>
            <p:ph type="ftr" idx="14"/>
          </p:nvPr>
        </p:nvSpPr>
        <p:spPr>
          <a:xfrm>
            <a:off x="8380499" y="6476207"/>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2128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06 May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210880817"/>
              </p:ext>
            </p:extLst>
          </p:nvPr>
        </p:nvGraphicFramePr>
        <p:xfrm>
          <a:off x="2133601" y="3584576"/>
          <a:ext cx="7997825" cy="2468563"/>
        </p:xfrm>
        <a:graphic>
          <a:graphicData uri="http://schemas.openxmlformats.org/presentationml/2006/ole">
            <mc:AlternateContent xmlns:mc="http://schemas.openxmlformats.org/markup-compatibility/2006">
              <mc:Choice xmlns:v="urn:schemas-microsoft-com:vml" Requires="v">
                <p:oleObj name="Document" r:id="rId3" imgW="8469037" imgH="2630326" progId="Word.Document.8">
                  <p:embed/>
                </p:oleObj>
              </mc:Choice>
              <mc:Fallback>
                <p:oleObj name="Document" r:id="rId3" imgW="8469037" imgH="2630326" progId="Word.Document.8">
                  <p:embed/>
                  <p:pic>
                    <p:nvPicPr>
                      <p:cNvPr id="0" name="Picture 3"/>
                      <p:cNvPicPr>
                        <a:picLocks noChangeAspect="1" noChangeArrowheads="1"/>
                      </p:cNvPicPr>
                      <p:nvPr/>
                    </p:nvPicPr>
                    <p:blipFill>
                      <a:blip r:embed="rId4"/>
                      <a:srcRect/>
                      <a:stretch>
                        <a:fillRect/>
                      </a:stretch>
                    </p:blipFill>
                    <p:spPr bwMode="auto">
                      <a:xfrm>
                        <a:off x="2133601" y="3584576"/>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3</a:t>
            </a:r>
            <a:endParaRPr lang="en-US" altLang="en-US" sz="2400" i="1" u="sng" dirty="0">
              <a:solidFill>
                <a:srgbClr val="7030A0"/>
              </a:solidFill>
            </a:endParaRPr>
          </a:p>
        </p:txBody>
      </p:sp>
      <p:sp>
        <p:nvSpPr>
          <p:cNvPr id="16387" name="Content Placeholder 2"/>
          <p:cNvSpPr>
            <a:spLocks noGrp="1"/>
          </p:cNvSpPr>
          <p:nvPr>
            <p:ph idx="1"/>
          </p:nvPr>
        </p:nvSpPr>
        <p:spPr>
          <a:xfrm>
            <a:off x="922106" y="815668"/>
            <a:ext cx="10475384" cy="5659746"/>
          </a:xfrm>
        </p:spPr>
        <p:txBody>
          <a:bodyPr/>
          <a:lstStyle/>
          <a:p>
            <a:pPr>
              <a:buFont typeface="Arial" panose="020B0604020202020204" pitchFamily="34" charset="0"/>
              <a:buChar char="•"/>
            </a:pPr>
            <a:endParaRPr lang="en-US" altLang="en-US" sz="2000" b="0" dirty="0">
              <a:solidFill>
                <a:schemeClr val="tx1"/>
              </a:solidFill>
            </a:endParaRPr>
          </a:p>
          <a:p>
            <a:pPr>
              <a:buFont typeface="Arial" panose="020B0604020202020204" pitchFamily="34" charset="0"/>
              <a:buChar char="•"/>
            </a:pPr>
            <a:r>
              <a:rPr lang="en-US" altLang="en-US" sz="2000" b="0" dirty="0">
                <a:solidFill>
                  <a:schemeClr val="tx1"/>
                </a:solidFill>
              </a:rPr>
              <a:t>For </a:t>
            </a:r>
            <a:r>
              <a:rPr lang="en-US" altLang="en-US" sz="2000" dirty="0">
                <a:solidFill>
                  <a:schemeClr val="tx1"/>
                </a:solidFill>
              </a:rPr>
              <a:t>Sept 2021</a:t>
            </a:r>
            <a:r>
              <a:rPr lang="en-US" altLang="en-US" sz="2000" b="0" dirty="0">
                <a:solidFill>
                  <a:schemeClr val="tx1"/>
                </a:solidFill>
              </a:rPr>
              <a:t>, the </a:t>
            </a:r>
            <a:r>
              <a:rPr lang="en-GB" sz="1800" b="0" dirty="0" err="1"/>
              <a:t>ePoll</a:t>
            </a:r>
            <a:r>
              <a:rPr lang="en-GB" sz="1800" b="0" dirty="0"/>
              <a:t> result:	</a:t>
            </a:r>
          </a:p>
          <a:p>
            <a:pPr>
              <a:buFont typeface="Arial" panose="020B0604020202020204" pitchFamily="34" charset="0"/>
              <a:buChar char="•"/>
            </a:pPr>
            <a:r>
              <a:rPr lang="en-GB" sz="1800" b="0" dirty="0"/>
              <a:t>  														.11		.15		.19</a:t>
            </a:r>
          </a:p>
          <a:p>
            <a:pPr lvl="4" indent="-342900">
              <a:spcBef>
                <a:spcPts val="0"/>
              </a:spcBef>
              <a:spcAft>
                <a:spcPts val="0"/>
              </a:spcAft>
              <a:buFont typeface="Symbol" panose="05050102010706020507" pitchFamily="18" charset="2"/>
              <a:buChar char=""/>
            </a:pPr>
            <a:r>
              <a:rPr lang="en-US" dirty="0">
                <a:effectLst/>
                <a:latin typeface="Arial" panose="020B0604020202020204" pitchFamily="34" charset="0"/>
                <a:ea typeface="Times New Roman" panose="02020603050405020304" pitchFamily="18" charset="0"/>
                <a:cs typeface="Times New Roman" panose="02020603050405020304" pitchFamily="18" charset="0"/>
              </a:rPr>
              <a:t>Yes      11        47.8%  I can attend in person		 67		14		13</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lvl="4" indent="-342900">
              <a:spcBef>
                <a:spcPts val="0"/>
              </a:spcBef>
              <a:spcAft>
                <a:spcPts val="0"/>
              </a:spcAft>
              <a:buFont typeface="Symbol" panose="05050102010706020507" pitchFamily="18" charset="2"/>
              <a:buChar char=""/>
            </a:pPr>
            <a:r>
              <a:rPr lang="en-US" dirty="0">
                <a:effectLst/>
                <a:latin typeface="Arial" panose="020B0604020202020204" pitchFamily="34" charset="0"/>
                <a:ea typeface="Times New Roman" panose="02020603050405020304" pitchFamily="18" charset="0"/>
                <a:cs typeface="Times New Roman" panose="02020603050405020304" pitchFamily="18" charset="0"/>
              </a:rPr>
              <a:t>No        12        52.2%  I cannot attend in person	108		21		14</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lvl="4" indent="-342900">
              <a:spcBef>
                <a:spcPts val="0"/>
              </a:spcBef>
              <a:spcAft>
                <a:spcPts val="0"/>
              </a:spcAft>
              <a:buFont typeface="Symbol" panose="05050102010706020507" pitchFamily="18" charset="2"/>
              <a:buChar char=""/>
            </a:pPr>
            <a:endParaRPr lang="en-US" dirty="0">
              <a:effectLst/>
              <a:latin typeface="Arial" panose="020B0604020202020204" pitchFamily="34" charset="0"/>
              <a:ea typeface="Times New Roman" panose="02020603050405020304" pitchFamily="18" charset="0"/>
              <a:cs typeface="Times New Roman" panose="02020603050405020304" pitchFamily="18" charset="0"/>
            </a:endParaRPr>
          </a:p>
          <a:p>
            <a:pPr lvl="4" indent="-342900">
              <a:spcBef>
                <a:spcPts val="0"/>
              </a:spcBef>
              <a:spcAft>
                <a:spcPts val="0"/>
              </a:spcAft>
              <a:buFont typeface="Symbol" panose="05050102010706020507" pitchFamily="18" charset="2"/>
              <a:buChar char=""/>
            </a:pPr>
            <a:r>
              <a:rPr lang="en-US" dirty="0">
                <a:effectLst/>
                <a:latin typeface="Arial" panose="020B0604020202020204" pitchFamily="34" charset="0"/>
                <a:ea typeface="Times New Roman" panose="02020603050405020304" pitchFamily="18" charset="0"/>
                <a:cs typeface="Times New Roman" panose="02020603050405020304" pitchFamily="18" charset="0"/>
              </a:rPr>
              <a:t>Yes        1          4.3%  I cannot pay the fee		  59		8		  7</a:t>
            </a:r>
            <a:endParaRPr lang="en-US" dirty="0">
              <a:latin typeface="Calibri" panose="020F0502020204030204" pitchFamily="34" charset="0"/>
              <a:ea typeface="Times New Roman" panose="02020603050405020304" pitchFamily="18" charset="0"/>
              <a:cs typeface="Times New Roman" panose="02020603050405020304" pitchFamily="18" charset="0"/>
            </a:endParaRPr>
          </a:p>
          <a:p>
            <a:pPr lvl="4" indent="-342900">
              <a:spcBef>
                <a:spcPts val="0"/>
              </a:spcBef>
              <a:spcAft>
                <a:spcPts val="0"/>
              </a:spcAft>
              <a:buFont typeface="Symbol" panose="05050102010706020507" pitchFamily="18" charset="2"/>
              <a:buChar char=""/>
            </a:pPr>
            <a:r>
              <a:rPr lang="en-US" dirty="0">
                <a:effectLst/>
                <a:latin typeface="Arial" panose="020B0604020202020204" pitchFamily="34" charset="0"/>
                <a:ea typeface="Times New Roman" panose="02020603050405020304" pitchFamily="18" charset="0"/>
              </a:rPr>
              <a:t>No        22        95.7%  I can pay the fee			116		27		20</a:t>
            </a:r>
            <a:endParaRPr lang="en-GB" dirty="0"/>
          </a:p>
          <a:p>
            <a:pPr>
              <a:buFont typeface="Arial" panose="020B0604020202020204" pitchFamily="34" charset="0"/>
              <a:buChar char="•"/>
            </a:pPr>
            <a:endParaRPr lang="en-US" altLang="en-US" sz="2000" b="0" dirty="0">
              <a:solidFill>
                <a:schemeClr val="tx1"/>
              </a:solidFill>
            </a:endParaRPr>
          </a:p>
          <a:p>
            <a:pPr>
              <a:buFont typeface="Arial" panose="020B0604020202020204" pitchFamily="34" charset="0"/>
              <a:buChar char="•"/>
            </a:pPr>
            <a:r>
              <a:rPr lang="en-US" altLang="en-US" sz="2000" b="0" dirty="0">
                <a:solidFill>
                  <a:schemeClr val="tx1"/>
                </a:solidFill>
              </a:rPr>
              <a:t>With that, the WCSC approved yesterday, 05may21, to cancel the in person f2f sept 2021 Wireless Interim at the Hilton in </a:t>
            </a:r>
            <a:r>
              <a:rPr lang="en-GB" sz="1800" b="0" dirty="0"/>
              <a:t>Waikoloa, HI, 12</a:t>
            </a:r>
            <a:r>
              <a:rPr lang="en-GB" sz="1800" b="0" baseline="30000" dirty="0"/>
              <a:t>th</a:t>
            </a:r>
            <a:r>
              <a:rPr lang="en-GB" sz="1800" b="0" dirty="0"/>
              <a:t>-17</a:t>
            </a:r>
            <a:r>
              <a:rPr lang="en-GB" sz="1800" b="0" baseline="30000" dirty="0"/>
              <a:t>th</a:t>
            </a:r>
            <a:r>
              <a:rPr lang="en-GB" sz="1800" b="0" dirty="0"/>
              <a:t>. </a:t>
            </a:r>
          </a:p>
          <a:p>
            <a:pPr>
              <a:buFont typeface="Arial" panose="020B0604020202020204" pitchFamily="34" charset="0"/>
              <a:buChar char="•"/>
            </a:pPr>
            <a:r>
              <a:rPr lang="en-GB" sz="1800" b="0" dirty="0"/>
              <a:t>Also, WCSC approved yesterday to have a 3-tier fee for the September 2021 (electronic) Wireless interim; $50 up to 15 days before, $75 to start of interim and $125 after the start of the interim. </a:t>
            </a:r>
          </a:p>
          <a:p>
            <a:pPr>
              <a:buFont typeface="Arial" panose="020B0604020202020204" pitchFamily="34" charset="0"/>
              <a:buChar char="•"/>
            </a:pPr>
            <a:endParaRPr lang="en-GB" sz="1800" b="0" dirty="0"/>
          </a:p>
          <a:p>
            <a:pPr>
              <a:buFont typeface="Arial" panose="020B0604020202020204" pitchFamily="34" charset="0"/>
              <a:buChar char="•"/>
            </a:pPr>
            <a:endParaRPr lang="en-GB"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06may21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84161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50384" y="914400"/>
            <a:ext cx="10439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(daily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sz="1800" dirty="0">
                <a:solidFill>
                  <a:schemeClr val="tx1"/>
                </a:solidFill>
                <a:sym typeface="Wingdings" panose="05000000000000000000" pitchFamily="2" charset="2"/>
              </a:rPr>
              <a:t>calls are #110 18-25jun21</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p>
          <a:p>
            <a:pPr lvl="1">
              <a:spcBef>
                <a:spcPts val="0"/>
              </a:spcBef>
              <a:buFont typeface="Arial" panose="020B0604020202020204" pitchFamily="34" charset="0"/>
              <a:buChar char="•"/>
            </a:pPr>
            <a:endPar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endParaRP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29apr: UAR was today, a new draft version of EN 301 893 was posted for decision at Friday’s call; along with 6 GHz standards updates.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What a notified body has to do had a good discussion also.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UAR had a discussion on interference to other users and just how that will work.  e.g. even in TVWS</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There was no consensus on Narrow Band FHSS (VLP)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15apr: 109a-Agenda has comments from ENAP on, multi-GB, RLAN 302 567 (60GHzAN) and if needed a revised draft for ENAP again.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r>
              <a:rPr lang="en-US" sz="1400" b="0" dirty="0">
                <a:effectLst/>
                <a:ea typeface="Calibri" panose="020F0502020204030204" pitchFamily="34" charset="0"/>
                <a:cs typeface="Times New Roman" panose="02020603050405020304" pitchFamily="18" charset="0"/>
              </a:rPr>
              <a:t>25mar: In BRAN(21)109061, ETSI TC BRAN ad hoc meeting #109e (26 thru 30Apr21) will focus on</a:t>
            </a:r>
          </a:p>
          <a:p>
            <a:pPr marL="1257300" lvl="3">
              <a:spcBef>
                <a:spcPts val="0"/>
              </a:spcBef>
              <a:spcAft>
                <a:spcPts val="0"/>
              </a:spcAft>
            </a:pPr>
            <a:r>
              <a:rPr lang="en-US" sz="1400" b="0" dirty="0">
                <a:effectLst/>
                <a:ea typeface="Calibri" panose="020F0502020204030204" pitchFamily="34" charset="0"/>
                <a:cs typeface="Times New Roman" panose="02020603050405020304" pitchFamily="18" charset="0"/>
              </a:rPr>
              <a:t>• EN 301 893 (5 GHz), and • EN 303 687 (6 GHz), and User Access Restrictions (UAR).</a:t>
            </a:r>
            <a:endParaRPr lang="en-US" sz="1400" dirty="0">
              <a:solidFill>
                <a:schemeClr val="tx1"/>
              </a:solidFill>
              <a:ea typeface="Calibri" panose="020F0502020204030204" pitchFamily="34" charset="0"/>
            </a:endParaRPr>
          </a:p>
          <a:p>
            <a:pPr marL="457200" lvl="1" indent="0">
              <a:spcBef>
                <a:spcPts val="0"/>
              </a:spcBef>
            </a:pPr>
            <a:endParaRPr lang="en-US" sz="16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06may21</a:t>
            </a:r>
            <a:endParaRPr lang="en-GB" dirty="0"/>
          </a:p>
        </p:txBody>
      </p:sp>
    </p:spTree>
    <p:extLst>
      <p:ext uri="{BB962C8B-B14F-4D97-AF65-F5344CB8AC3E}">
        <p14:creationId xmlns:p14="http://schemas.microsoft.com/office/powerpoint/2010/main" val="3399011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00910"/>
            <a:ext cx="10972800" cy="5574503"/>
          </a:xfrm>
        </p:spPr>
        <p:txBody>
          <a:bodyPr/>
          <a:lstStyle/>
          <a:p>
            <a:pPr>
              <a:buFont typeface="Arial" panose="020B0604020202020204" pitchFamily="34" charset="0"/>
              <a:buChar char="•"/>
            </a:pPr>
            <a:r>
              <a:rPr lang="en-US" sz="1800" dirty="0">
                <a:solidFill>
                  <a:schemeClr val="tx1"/>
                </a:solidFill>
              </a:rPr>
              <a:t>Note: CEPT will only have virtual meetings through 01Sep21, at this point. </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(and more) next call #56, 29Jun-02Jul21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calls</a:t>
            </a:r>
            <a:r>
              <a:rPr lang="en-US" sz="1800" dirty="0">
                <a:sym typeface="Wingdings" panose="05000000000000000000" pitchFamily="2" charset="2"/>
              </a:rPr>
              <a:t> #89 27Sep-01Oct21</a:t>
            </a:r>
            <a:endParaRPr lang="en-US" sz="1800" dirty="0">
              <a:solidFill>
                <a:schemeClr val="tx1"/>
              </a:solidFill>
            </a:endParaRPr>
          </a:p>
          <a:p>
            <a:pPr lvl="1">
              <a:spcBef>
                <a:spcPts val="0"/>
              </a:spcBef>
              <a:spcAft>
                <a:spcPts val="0"/>
              </a:spcAft>
              <a:buFont typeface="Arial" panose="020B0604020202020204" pitchFamily="34" charset="0"/>
              <a:buChar char="•"/>
            </a:pPr>
            <a:endParaRPr lang="en-US" sz="1600" dirty="0">
              <a:solidFill>
                <a:schemeClr val="tx1"/>
              </a:solidFill>
            </a:endParaRPr>
          </a:p>
          <a:p>
            <a:pPr lvl="1">
              <a:spcBef>
                <a:spcPts val="0"/>
              </a:spcBef>
              <a:spcAft>
                <a:spcPts val="0"/>
              </a:spcAft>
              <a:buFont typeface="Arial" panose="020B0604020202020204" pitchFamily="34" charset="0"/>
              <a:buChar char="•"/>
            </a:pPr>
            <a:endParaRPr lang="en-US" sz="1600" dirty="0">
              <a:solidFill>
                <a:schemeClr val="tx1"/>
              </a:solidFill>
            </a:endParaRPr>
          </a:p>
          <a:p>
            <a:pPr lvl="1">
              <a:spcBef>
                <a:spcPts val="0"/>
              </a:spcBef>
              <a:spcAft>
                <a:spcPts val="0"/>
              </a:spcAft>
              <a:buFont typeface="Arial" panose="020B0604020202020204" pitchFamily="34" charset="0"/>
              <a:buChar char="•"/>
            </a:pPr>
            <a:r>
              <a:rPr lang="en-US" sz="1600" dirty="0">
                <a:solidFill>
                  <a:schemeClr val="tx1"/>
                </a:solidFill>
              </a:rPr>
              <a:t>29apr: Minutes are in </a:t>
            </a:r>
            <a:r>
              <a:rPr lang="en-US" sz="1400" b="0" i="0" u="none" strike="noStrike" dirty="0">
                <a:solidFill>
                  <a:srgbClr val="293285"/>
                </a:solidFill>
                <a:effectLst/>
                <a:latin typeface="Mina"/>
                <a:hlinkClick r:id="rId5"/>
              </a:rPr>
              <a:t>SE(21)079</a:t>
            </a:r>
            <a:r>
              <a:rPr lang="en-US" sz="1600" dirty="0">
                <a:solidFill>
                  <a:schemeClr val="tx1"/>
                </a:solidFill>
              </a:rPr>
              <a:t>.   WI 63  for SE 24 – short term interference into fixed systems, like into </a:t>
            </a:r>
            <a:r>
              <a:rPr lang="en-US" sz="1600" dirty="0" err="1">
                <a:solidFill>
                  <a:schemeClr val="tx1"/>
                </a:solidFill>
              </a:rPr>
              <a:t>uWave</a:t>
            </a:r>
            <a:r>
              <a:rPr lang="en-US" sz="1600" dirty="0">
                <a:solidFill>
                  <a:schemeClr val="tx1"/>
                </a:solidFill>
              </a:rPr>
              <a:t> stations at 6GHz.  Need to watch this one close.  </a:t>
            </a:r>
          </a:p>
          <a:p>
            <a:pPr lvl="1">
              <a:spcBef>
                <a:spcPts val="0"/>
              </a:spcBef>
              <a:spcAft>
                <a:spcPts val="0"/>
              </a:spcAft>
              <a:buFont typeface="Arial" panose="020B0604020202020204" pitchFamily="34" charset="0"/>
              <a:buChar char="•"/>
            </a:pPr>
            <a:r>
              <a:rPr lang="en-US" sz="1600" dirty="0">
                <a:solidFill>
                  <a:schemeClr val="tx1"/>
                </a:solidFill>
              </a:rPr>
              <a:t>15apr: SE21 – ECC recommendation on receiver performance.	This is also with ERM, on the ETSI side. </a:t>
            </a:r>
          </a:p>
          <a:p>
            <a:pPr lvl="2">
              <a:spcBef>
                <a:spcPts val="0"/>
              </a:spcBef>
              <a:spcAft>
                <a:spcPts val="0"/>
              </a:spcAft>
              <a:buFont typeface="Arial" panose="020B0604020202020204" pitchFamily="34" charset="0"/>
              <a:buChar char="•"/>
            </a:pPr>
            <a:r>
              <a:rPr lang="en-US" sz="1400" dirty="0">
                <a:solidFill>
                  <a:schemeClr val="tx1"/>
                </a:solidFill>
              </a:rPr>
              <a:t>New phases of the RED are coming and will have new rules that will be adding more to the receiver standards.</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&lt;SE45&gt;</a:t>
            </a:r>
            <a:r>
              <a:rPr lang="en-US" altLang="en-US" sz="1800" b="0" dirty="0"/>
              <a:t> </a:t>
            </a:r>
            <a:r>
              <a:rPr lang="en-US" altLang="en-US" sz="1800" dirty="0"/>
              <a:t>next call #13, 01-02Jun21 </a:t>
            </a:r>
            <a:r>
              <a:rPr lang="en-US" altLang="en-US" sz="1800" b="0" dirty="0"/>
              <a:t>(13:30-18:30CEST)</a:t>
            </a:r>
            <a:endParaRPr lang="en-US" alt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&lt;WGFM&gt;</a:t>
            </a:r>
            <a:r>
              <a:rPr lang="en-US" altLang="en-US" sz="1800" b="0" dirty="0"/>
              <a:t>  </a:t>
            </a:r>
            <a:r>
              <a:rPr lang="en-US" altLang="en-US" sz="1800" dirty="0">
                <a:solidFill>
                  <a:schemeClr val="tx1"/>
                </a:solidFill>
              </a:rPr>
              <a:t>next call #99, 24-28May21</a:t>
            </a:r>
            <a:endParaRPr lang="en-US" sz="18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8"/>
              </a:rPr>
              <a:t>&lt;FM57&gt;</a:t>
            </a:r>
            <a:r>
              <a:rPr lang="en-US" altLang="en-US" sz="1800" b="0" dirty="0"/>
              <a:t>  </a:t>
            </a:r>
            <a:r>
              <a:rPr lang="en-US" altLang="en-US" sz="1800" dirty="0"/>
              <a:t>calls </a:t>
            </a:r>
            <a:r>
              <a:rPr lang="en-US" sz="1800" dirty="0">
                <a:sym typeface="Wingdings" panose="05000000000000000000" pitchFamily="2" charset="2"/>
              </a:rPr>
              <a:t>#15 10-12May21;  #16 12-13Jul21 (provisional)</a:t>
            </a:r>
          </a:p>
          <a:p>
            <a:pPr lvl="1">
              <a:spcBef>
                <a:spcPts val="0"/>
              </a:spcBef>
              <a:buFont typeface="Arial" panose="020B0604020202020204" pitchFamily="34" charset="0"/>
              <a:buChar char="•"/>
            </a:pPr>
            <a:endParaRPr lang="en-US" sz="1600" i="0" dirty="0">
              <a:solidFill>
                <a:schemeClr val="tx1"/>
              </a:solidFill>
              <a:effectLst/>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i="0" dirty="0">
              <a:solidFill>
                <a:schemeClr val="tx1"/>
              </a:solidFill>
              <a:effectLst/>
            </a:endParaRPr>
          </a:p>
          <a:p>
            <a:pPr lvl="1">
              <a:spcBef>
                <a:spcPts val="0"/>
              </a:spcBef>
              <a:buFont typeface="Arial" panose="020B0604020202020204" pitchFamily="34" charset="0"/>
              <a:buChar char="•"/>
            </a:pPr>
            <a:r>
              <a:rPr lang="en-US" sz="1600" i="0" dirty="0">
                <a:solidFill>
                  <a:schemeClr val="tx1"/>
                </a:solidFill>
                <a:effectLst/>
              </a:rPr>
              <a:t>29apr: Meeting last week progressed the draft ECC Report on enabling WAS/RLAN on a national basis in the 5.8 GHz.</a:t>
            </a:r>
          </a:p>
          <a:p>
            <a:pPr lvl="1">
              <a:spcBef>
                <a:spcPts val="0"/>
              </a:spcBef>
              <a:buFont typeface="Arial" panose="020B0604020202020204" pitchFamily="34" charset="0"/>
              <a:buChar char="•"/>
            </a:pPr>
            <a:r>
              <a:rPr lang="en-US" sz="1600" dirty="0">
                <a:solidFill>
                  <a:schemeClr val="tx1"/>
                </a:solidFill>
              </a:rPr>
              <a:t> Temp Doc TEMP 004 (CEPT login) outdoor operation and registration for outdoor operation, inputs from Czech and UK . </a:t>
            </a:r>
          </a:p>
          <a:p>
            <a:pPr lvl="1">
              <a:spcBef>
                <a:spcPts val="0"/>
              </a:spcBef>
              <a:buFont typeface="Arial" panose="020B0604020202020204" pitchFamily="34" charset="0"/>
              <a:buChar char="•"/>
            </a:pPr>
            <a:r>
              <a:rPr lang="en-US" sz="1600" dirty="0">
                <a:solidFill>
                  <a:schemeClr val="tx1"/>
                </a:solidFill>
              </a:rPr>
              <a:t>15apr: Contributions have been posted, e.g. </a:t>
            </a:r>
            <a:r>
              <a:rPr lang="en-US" sz="1400" b="0" i="0" u="none" strike="noStrike" dirty="0">
                <a:solidFill>
                  <a:srgbClr val="293285"/>
                </a:solidFill>
                <a:effectLst/>
                <a:latin typeface="Mina"/>
                <a:hlinkClick r:id="rId9"/>
              </a:rPr>
              <a:t>FM57(21)007</a:t>
            </a:r>
            <a:r>
              <a:rPr lang="en-US" sz="1600" dirty="0">
                <a:solidFill>
                  <a:schemeClr val="tx1"/>
                </a:solidFill>
              </a:rPr>
              <a:t> on 5.8 GHz.  Also, </a:t>
            </a:r>
            <a:r>
              <a:rPr lang="en-US" sz="1400" b="0" i="0" u="none" strike="noStrike" dirty="0">
                <a:solidFill>
                  <a:srgbClr val="293285"/>
                </a:solidFill>
                <a:effectLst/>
                <a:latin typeface="Mina"/>
                <a:hlinkClick r:id="rId10"/>
              </a:rPr>
              <a:t>FM57(21)008</a:t>
            </a:r>
            <a:r>
              <a:rPr lang="en-US" sz="1600" dirty="0">
                <a:solidFill>
                  <a:schemeClr val="tx1"/>
                </a:solidFill>
              </a:rPr>
              <a:t> France has country determination capability input, it is back again.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08apr: Only topic at #14, is on 5.8 GHz sharing EC 04(08).  Other docs are not through public EC consultations yet, so nothing to discuss.   </a:t>
            </a:r>
            <a:endParaRPr lang="en-US" sz="1400" dirty="0">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06may21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964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028556"/>
            <a:ext cx="10820400" cy="5439152"/>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spcBef>
                <a:spcPts val="0"/>
              </a:spcBef>
              <a:spcAft>
                <a:spcPts val="0"/>
              </a:spcAft>
              <a:buFont typeface="Arial" panose="020B0604020202020204" pitchFamily="34" charset="0"/>
              <a:buChar char="•"/>
              <a:tabLst>
                <a:tab pos="457200" algn="l"/>
              </a:tabLst>
            </a:pPr>
            <a:endParaRPr lang="en-US" sz="1800" i="0" dirty="0">
              <a:effectLst/>
            </a:endParaRPr>
          </a:p>
          <a:p>
            <a:pPr>
              <a:spcBef>
                <a:spcPts val="0"/>
              </a:spcBef>
              <a:spcAft>
                <a:spcPts val="0"/>
              </a:spcAft>
              <a:buFont typeface="Arial" panose="020B0604020202020204" pitchFamily="34" charset="0"/>
              <a:buChar char="•"/>
              <a:tabLst>
                <a:tab pos="457200" algn="l"/>
              </a:tabLst>
            </a:pPr>
            <a:r>
              <a:rPr lang="en-US" sz="1800" i="0" dirty="0">
                <a:effectLst/>
              </a:rPr>
              <a:t>Peru, MTC</a:t>
            </a:r>
            <a:r>
              <a:rPr lang="en-US" sz="1800" b="0" i="0" dirty="0">
                <a:effectLst/>
              </a:rPr>
              <a:t>,  adopted 6 GHz (5925-7125MHz) for unlicensed use. </a:t>
            </a:r>
            <a:r>
              <a:rPr lang="en-US" sz="1800" b="0" i="0" dirty="0">
                <a:effectLst/>
                <a:hlinkClick r:id="rId3" tooltip="https://www.realwire.com/releases/dsa-celebrates-mtcs-decision-to-enable-unlicensed-access-to-the-6-ghz-band"/>
              </a:rPr>
              <a:t>https://www.realwire.com/releases/DSA-celebrates-MTCs-decision-to-enable-unlicensed-access-to-the-6-GHz-band</a:t>
            </a:r>
            <a:endParaRPr lang="en-US" sz="1800" b="0" i="0" dirty="0">
              <a:effectLst/>
            </a:endParaRPr>
          </a:p>
          <a:p>
            <a:pPr marL="342900" marR="0" lvl="0" indent="-342900">
              <a:spcBef>
                <a:spcPts val="0"/>
              </a:spcBef>
              <a:spcAft>
                <a:spcPts val="0"/>
              </a:spcAft>
              <a:buFont typeface="Arial" panose="020B0604020202020204" pitchFamily="34" charset="0"/>
              <a:buChar char="•"/>
              <a:tabLst>
                <a:tab pos="457200" algn="l"/>
              </a:tabLst>
            </a:pPr>
            <a:r>
              <a:rPr lang="en-US" sz="1800" b="0" dirty="0">
                <a:effectLst/>
                <a:ea typeface="Calibri" panose="020F0502020204030204" pitchFamily="34" charset="0"/>
                <a:cs typeface="Times New Roman" panose="02020603050405020304" pitchFamily="18" charset="0"/>
              </a:rPr>
              <a:t> </a:t>
            </a:r>
          </a:p>
          <a:p>
            <a:pPr marL="342900" marR="0" lvl="0" indent="-342900">
              <a:spcBef>
                <a:spcPts val="0"/>
              </a:spcBef>
              <a:spcAft>
                <a:spcPts val="0"/>
              </a:spcAft>
              <a:buFont typeface="Arial" panose="020B0604020202020204" pitchFamily="34" charset="0"/>
              <a:buChar char="•"/>
              <a:tabLst>
                <a:tab pos="457200" algn="l"/>
              </a:tabLst>
            </a:pPr>
            <a:endParaRPr lang="en-US" sz="1200" b="0" dirty="0">
              <a:effectLs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457200" algn="l"/>
              </a:tabLst>
            </a:pPr>
            <a:endParaRPr lang="en-US" sz="1200" b="0" dirty="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457200" algn="l"/>
              </a:tabLst>
            </a:pPr>
            <a:endParaRPr lang="en-US" sz="1200" b="0" dirty="0">
              <a:effectLs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457200" algn="l"/>
              </a:tabLst>
            </a:pPr>
            <a:endParaRPr lang="en-US" sz="1200" b="0" dirty="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457200" algn="l"/>
              </a:tabLst>
            </a:pPr>
            <a:endParaRPr lang="en-US" sz="1200" b="0" dirty="0">
              <a:effectLs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457200" algn="l"/>
              </a:tabLst>
            </a:pPr>
            <a:r>
              <a:rPr lang="en-US" sz="1400" dirty="0">
                <a:effectLst/>
                <a:ea typeface="Calibri" panose="020F0502020204030204" pitchFamily="34" charset="0"/>
                <a:cs typeface="Times New Roman" panose="02020603050405020304" pitchFamily="18" charset="0"/>
              </a:rPr>
              <a:t>UK, OFCOM, </a:t>
            </a:r>
            <a:r>
              <a:rPr lang="en-US" sz="1400" b="0" dirty="0">
                <a:effectLst/>
                <a:ea typeface="Calibri" panose="020F0502020204030204" pitchFamily="34" charset="0"/>
                <a:cs typeface="Times New Roman" panose="02020603050405020304" pitchFamily="18" charset="0"/>
              </a:rPr>
              <a:t>SRD list of where specific rules are:   </a:t>
            </a:r>
            <a:r>
              <a:rPr lang="en-US" sz="1400" b="0" u="sng" dirty="0">
                <a:solidFill>
                  <a:srgbClr val="0563C1"/>
                </a:solidFill>
                <a:effectLst/>
                <a:ea typeface="Calibri" panose="020F0502020204030204" pitchFamily="34" charset="0"/>
                <a:cs typeface="Times New Roman" panose="02020603050405020304" pitchFamily="18" charset="0"/>
                <a:hlinkClick r:id="rId4"/>
              </a:rPr>
              <a:t>https://www.ofcom.org.uk/__data/assets/pdf_file/0028/84970/ir-2030.pdf</a:t>
            </a:r>
            <a:r>
              <a:rPr lang="en-US" sz="1400" b="0" dirty="0">
                <a:effectLst/>
                <a:ea typeface="Calibri" panose="020F0502020204030204" pitchFamily="34" charset="0"/>
                <a:cs typeface="Times New Roman" panose="02020603050405020304" pitchFamily="18" charset="0"/>
              </a:rPr>
              <a:t> </a:t>
            </a:r>
          </a:p>
          <a:p>
            <a:pPr lvl="1" indent="-342900">
              <a:spcBef>
                <a:spcPts val="0"/>
              </a:spcBef>
              <a:spcAft>
                <a:spcPts val="0"/>
              </a:spcAft>
              <a:buFont typeface="Arial" panose="020B0604020202020204" pitchFamily="34" charset="0"/>
              <a:buChar char="•"/>
              <a:tabLst>
                <a:tab pos="457200" algn="l"/>
              </a:tabLst>
            </a:pPr>
            <a:r>
              <a:rPr lang="en-US" sz="1400" b="0" dirty="0">
                <a:effectLst/>
                <a:ea typeface="Calibri" panose="020F0502020204030204" pitchFamily="34" charset="0"/>
                <a:cs typeface="Times New Roman" panose="02020603050405020304" pitchFamily="18" charset="0"/>
              </a:rPr>
              <a:t>These rules take effect on 12may21.</a:t>
            </a:r>
          </a:p>
          <a:p>
            <a:pPr lvl="1" indent="-342900">
              <a:spcBef>
                <a:spcPts val="0"/>
              </a:spcBef>
              <a:spcAft>
                <a:spcPts val="0"/>
              </a:spcAft>
              <a:buFont typeface="Arial" panose="020B0604020202020204" pitchFamily="34" charset="0"/>
              <a:buChar char="•"/>
              <a:tabLst>
                <a:tab pos="457200" algn="l"/>
              </a:tabLst>
            </a:pPr>
            <a:r>
              <a:rPr lang="en-US" sz="1400" b="0" dirty="0">
                <a:effectLst/>
                <a:ea typeface="Calibri" panose="020F0502020204030204" pitchFamily="34" charset="0"/>
                <a:cs typeface="Times New Roman" panose="02020603050405020304" pitchFamily="18" charset="0"/>
              </a:rPr>
              <a:t>And, UK rules are different from the EU side, by a little. so need to review.  </a:t>
            </a:r>
          </a:p>
          <a:p>
            <a:pPr lvl="1" indent="-342900">
              <a:spcBef>
                <a:spcPts val="0"/>
              </a:spcBef>
              <a:spcAft>
                <a:spcPts val="0"/>
              </a:spcAft>
              <a:buFont typeface="Arial" panose="020B0604020202020204" pitchFamily="34" charset="0"/>
              <a:buChar char="•"/>
              <a:tabLst>
                <a:tab pos="457200" algn="l"/>
              </a:tabLst>
            </a:pPr>
            <a:r>
              <a:rPr lang="en-US" sz="1400" b="0" dirty="0">
                <a:effectLst/>
                <a:ea typeface="Calibri" panose="020F0502020204030204" pitchFamily="34" charset="0"/>
                <a:cs typeface="Times New Roman" panose="02020603050405020304" pitchFamily="18" charset="0"/>
              </a:rPr>
              <a:t>Release news: </a:t>
            </a:r>
            <a:r>
              <a:rPr lang="en-US" sz="1400" b="0" u="sng" dirty="0">
                <a:solidFill>
                  <a:srgbClr val="0563C1"/>
                </a:solidFill>
                <a:effectLst/>
                <a:ea typeface="Calibri" panose="020F0502020204030204" pitchFamily="34" charset="0"/>
                <a:cs typeface="Times New Roman" panose="02020603050405020304" pitchFamily="18" charset="0"/>
                <a:hlinkClick r:id="rId5"/>
              </a:rPr>
              <a:t>https://www.ofcom.org.uk/consultations-and-statements/category-2/licence-exemption-licensing-equipment-changes</a:t>
            </a:r>
            <a:r>
              <a:rPr lang="en-US" sz="1400" b="0" dirty="0">
                <a:effectLst/>
                <a:ea typeface="Calibri" panose="020F0502020204030204" pitchFamily="34" charset="0"/>
                <a:cs typeface="Times New Roman" panose="02020603050405020304" pitchFamily="18" charset="0"/>
              </a:rPr>
              <a:t>  </a:t>
            </a: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Saudi Arabia, CITC</a:t>
            </a:r>
            <a:r>
              <a:rPr lang="en-US" sz="1800" b="0" dirty="0">
                <a:solidFill>
                  <a:schemeClr val="tx1"/>
                </a:solidFill>
                <a:ea typeface="Times New Roman" panose="02020603050405020304" pitchFamily="18" charset="0"/>
                <a:cs typeface="Times New Roman" panose="02020603050405020304" pitchFamily="18" charset="0"/>
              </a:rPr>
              <a:t>, released a 3-year outlook for commercial and innovative use of spectrum there: </a:t>
            </a:r>
          </a:p>
          <a:p>
            <a:pPr marL="40005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Mentor:  </a:t>
            </a:r>
            <a:r>
              <a:rPr lang="en-US" sz="1400" dirty="0">
                <a:solidFill>
                  <a:schemeClr val="tx1"/>
                </a:solidFill>
                <a:ea typeface="Calibri" panose="020F0502020204030204" pitchFamily="34" charset="0"/>
                <a:hlinkClick r:id="rId6"/>
              </a:rPr>
              <a:t>https://mentor.ieee.org/802.18/dcn/21/18-21-0041-00-0000-citc-spectrum-outlook-for-commercial-innovative-use-2021-23.pdf</a:t>
            </a:r>
            <a:r>
              <a:rPr lang="en-US" sz="1400" dirty="0">
                <a:solidFill>
                  <a:schemeClr val="tx1"/>
                </a:solidFill>
                <a:ea typeface="Calibri" panose="020F0502020204030204" pitchFamily="34" charset="0"/>
              </a:rPr>
              <a:t> </a:t>
            </a:r>
          </a:p>
          <a:p>
            <a:pPr marL="800100" lvl="2">
              <a:spcBef>
                <a:spcPts val="0"/>
              </a:spcBef>
              <a:spcAft>
                <a:spcPts val="0"/>
              </a:spcAft>
              <a:buFont typeface="Arial" panose="020B0604020202020204" pitchFamily="34" charset="0"/>
              <a:buChar char="•"/>
            </a:pPr>
            <a:r>
              <a:rPr lang="en-US" b="0" i="0" u="none" strike="noStrike" baseline="0" dirty="0">
                <a:solidFill>
                  <a:schemeClr val="tx1"/>
                </a:solidFill>
              </a:rPr>
              <a:t>One of the items: </a:t>
            </a:r>
            <a:endParaRPr lang="en-US" dirty="0">
              <a:solidFill>
                <a:schemeClr val="tx1"/>
              </a:solidFill>
            </a:endParaRPr>
          </a:p>
          <a:p>
            <a:r>
              <a:rPr lang="en-US" sz="1800" b="0" i="0" u="none" strike="noStrike" baseline="0" dirty="0">
                <a:solidFill>
                  <a:srgbClr val="001F5F"/>
                </a:solidFill>
              </a:rPr>
              <a:t>	Unlicensed consultation (5925 – 7125 MHz and 66 – 71 GHz) 	Detailed plans for the 6 GHz and 66 – 71 GHz bands including power levels and any restrictions 	Consultation 	Q2 2021 	</a:t>
            </a:r>
          </a:p>
          <a:p>
            <a:pPr>
              <a:buFont typeface="Arial" panose="020B0604020202020204" pitchFamily="34" charset="0"/>
              <a:buChar char="•"/>
            </a:pPr>
            <a:r>
              <a:rPr lang="en-US" sz="1800" b="0" dirty="0">
                <a:solidFill>
                  <a:srgbClr val="001F5F"/>
                </a:solidFill>
              </a:rPr>
              <a:t>Looking for the consultation, not out yet. </a:t>
            </a:r>
            <a:endParaRPr lang="en-US" sz="1800" b="0" i="0" u="none" strike="noStrike" baseline="0" dirty="0">
              <a:solidFill>
                <a:srgbClr val="001F5F"/>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06may21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0515600" cy="5448768"/>
          </a:xfrm>
        </p:spPr>
        <p:txBody>
          <a:bodyPr/>
          <a:lstStyle/>
          <a:p>
            <a:pPr marL="285750" indent="-285750">
              <a:spcBef>
                <a:spcPts val="0"/>
              </a:spcBef>
              <a:buFont typeface="Arial" panose="020B0604020202020204" pitchFamily="34" charset="0"/>
              <a:buChar char="•"/>
            </a:pPr>
            <a:r>
              <a:rPr lang="en-US" sz="1800" b="0" dirty="0">
                <a:solidFill>
                  <a:schemeClr val="tx1"/>
                </a:solidFill>
              </a:rPr>
              <a:t>WP 5A meeting going and the 3 contributions from IEEE 802 are there. </a:t>
            </a:r>
          </a:p>
          <a:p>
            <a:pPr marL="285750" indent="-285750">
              <a:spcBef>
                <a:spcPts val="0"/>
              </a:spcBef>
              <a:buFont typeface="Arial" panose="020B0604020202020204" pitchFamily="34" charset="0"/>
              <a:buChar char="•"/>
            </a:pPr>
            <a:r>
              <a:rPr lang="en-US" sz="1800" b="0" dirty="0">
                <a:solidFill>
                  <a:schemeClr val="tx1"/>
                </a:solidFill>
              </a:rPr>
              <a:t>The THz contribution has been incorporated into the draft, </a:t>
            </a:r>
            <a:r>
              <a:rPr lang="en-US" sz="1800" u="sng" dirty="0">
                <a:solidFill>
                  <a:schemeClr val="tx1"/>
                </a:solidFill>
              </a:rPr>
              <a:t>and IEEE 802 was thanked for the contribution. </a:t>
            </a:r>
          </a:p>
          <a:p>
            <a:pPr marL="285750" indent="-285750">
              <a:spcBef>
                <a:spcPts val="0"/>
              </a:spcBef>
              <a:buFont typeface="Arial" panose="020B0604020202020204" pitchFamily="34" charset="0"/>
              <a:buChar char="•"/>
            </a:pPr>
            <a:r>
              <a:rPr lang="en-US" sz="1800" b="0" dirty="0">
                <a:solidFill>
                  <a:schemeClr val="tx1"/>
                </a:solidFill>
              </a:rPr>
              <a:t>The other 2 contributions, M.1801 and M.1450  ____(status…)____</a:t>
            </a:r>
          </a:p>
          <a:p>
            <a:pPr marL="685800" lvl="1">
              <a:spcBef>
                <a:spcPts val="0"/>
              </a:spcBef>
              <a:buFont typeface="Arial" panose="020B0604020202020204" pitchFamily="34" charset="0"/>
              <a:buChar char="•"/>
            </a:pPr>
            <a:endParaRPr lang="en-US" sz="1400" b="0" dirty="0">
              <a:solidFill>
                <a:schemeClr val="tx1"/>
              </a:solidFill>
            </a:endParaRPr>
          </a:p>
          <a:p>
            <a:pPr marL="685800" lvl="1">
              <a:spcBef>
                <a:spcPts val="0"/>
              </a:spcBef>
              <a:buFont typeface="Arial" panose="020B0604020202020204" pitchFamily="34" charset="0"/>
              <a:buChar char="•"/>
            </a:pPr>
            <a:r>
              <a:rPr lang="en-US" sz="1400" b="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rPr>
              <a:t> </a:t>
            </a:r>
          </a:p>
          <a:p>
            <a:pPr marL="685800" lvl="1">
              <a:spcBef>
                <a:spcPts val="0"/>
              </a:spcBef>
              <a:buFont typeface="Arial" panose="020B0604020202020204" pitchFamily="34" charset="0"/>
              <a:buChar char="•"/>
            </a:pPr>
            <a:r>
              <a:rPr lang="en-US" sz="1400" b="0" dirty="0">
                <a:solidFill>
                  <a:schemeClr val="tx1"/>
                </a:solidFill>
              </a:rPr>
              <a:t> </a:t>
            </a:r>
          </a:p>
          <a:p>
            <a:pPr marL="285750" indent="-285750">
              <a:spcBef>
                <a:spcPts val="0"/>
              </a:spcBef>
              <a:buFont typeface="Arial" panose="020B0604020202020204" pitchFamily="34" charset="0"/>
              <a:buChar char="•"/>
            </a:pPr>
            <a:endParaRPr lang="en-US" sz="1400" b="0" dirty="0">
              <a:solidFill>
                <a:schemeClr val="tx1"/>
              </a:solidFill>
            </a:endParaRPr>
          </a:p>
          <a:p>
            <a:pPr marL="285750" indent="-285750">
              <a:spcBef>
                <a:spcPts val="0"/>
              </a:spcBef>
              <a:buFont typeface="Arial" panose="020B0604020202020204" pitchFamily="34" charset="0"/>
              <a:buChar char="•"/>
            </a:pPr>
            <a:r>
              <a:rPr lang="en-US" sz="1400" b="0" dirty="0">
                <a:solidFill>
                  <a:schemeClr val="tx1"/>
                </a:solidFill>
              </a:rPr>
              <a:t> IEEE 802 viewpoints on WRC-23 agenda items. </a:t>
            </a:r>
            <a:r>
              <a:rPr lang="en-US" sz="1200" dirty="0">
                <a:solidFill>
                  <a:schemeClr val="tx1"/>
                </a:solidFill>
              </a:rPr>
              <a:t>ad hoc: 5 folks stepped up.   </a:t>
            </a:r>
            <a:r>
              <a:rPr lang="en-US" sz="1200" b="1" u="sng" dirty="0">
                <a:solidFill>
                  <a:schemeClr val="tx1"/>
                </a:solidFill>
              </a:rPr>
              <a:t>Are there any others to help? </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Doc for viewpoints:  </a:t>
            </a:r>
            <a:r>
              <a:rPr lang="en-US" sz="1400" dirty="0">
                <a:solidFill>
                  <a:schemeClr val="tx1"/>
                </a:solidFill>
                <a:hlinkClick r:id="rId3"/>
              </a:rPr>
              <a:t>https://mentor.ieee.org/802.18/dcn/21/18-21-0039-00-0000-ieee-802-viewpoints-on-wrc-23-agenda-items.pptx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Key item was to review what we can on responses to consultations many countries are doing on topics related to WRC-23 AIs, e.g. on 6 GHz that is included in AI 1.2</a:t>
            </a:r>
          </a:p>
          <a:p>
            <a:pPr lvl="1">
              <a:spcBef>
                <a:spcPts val="0"/>
              </a:spcBef>
              <a:buFont typeface="Arial" panose="020B0604020202020204" pitchFamily="34" charset="0"/>
              <a:buChar char="•"/>
            </a:pPr>
            <a:r>
              <a:rPr lang="en-US" sz="1400" dirty="0">
                <a:solidFill>
                  <a:schemeClr val="tx1"/>
                </a:solidFill>
              </a:rPr>
              <a:t>Though this process could work for other Agenda Items that  maybe of interest to us also.  </a:t>
            </a:r>
          </a:p>
          <a:p>
            <a:pPr lvl="2">
              <a:spcBef>
                <a:spcPts val="0"/>
              </a:spcBef>
              <a:buFont typeface="Arial" panose="020B0604020202020204" pitchFamily="34" charset="0"/>
              <a:buChar char="•"/>
            </a:pPr>
            <a:endParaRPr lang="en-US" sz="1400" dirty="0">
              <a:solidFill>
                <a:schemeClr val="tx1"/>
              </a:solidFill>
            </a:endParaRPr>
          </a:p>
          <a:p>
            <a:pPr lvl="2">
              <a:spcBef>
                <a:spcPts val="0"/>
              </a:spcBef>
              <a:buFont typeface="Arial" panose="020B0604020202020204" pitchFamily="34" charset="0"/>
              <a:buChar char="•"/>
            </a:pPr>
            <a:r>
              <a:rPr lang="en-US" sz="1400" dirty="0">
                <a:solidFill>
                  <a:schemeClr val="tx1"/>
                </a:solidFill>
              </a:rPr>
              <a:t>It does seem the Arab states are engaging quicker than other regions, e.g. on 6 GHz.  </a:t>
            </a:r>
          </a:p>
          <a:p>
            <a:pPr lvl="2">
              <a:spcBef>
                <a:spcPts val="0"/>
              </a:spcBef>
              <a:buFont typeface="Arial" panose="020B0604020202020204" pitchFamily="34" charset="0"/>
              <a:buChar char="•"/>
            </a:pPr>
            <a:r>
              <a:rPr lang="en-US" sz="1400" dirty="0">
                <a:solidFill>
                  <a:schemeClr val="tx1"/>
                </a:solidFill>
              </a:rPr>
              <a:t>Oman has a consultation out on Wi-Fi 6;</a:t>
            </a:r>
          </a:p>
          <a:p>
            <a:pPr lvl="3">
              <a:spcBef>
                <a:spcPts val="0"/>
              </a:spcBef>
              <a:buFont typeface="Arial" panose="020B0604020202020204" pitchFamily="34" charset="0"/>
              <a:buChar char="•"/>
            </a:pPr>
            <a:r>
              <a:rPr lang="en-US" sz="1400" dirty="0">
                <a:solidFill>
                  <a:schemeClr val="tx1"/>
                </a:solidFill>
                <a:hlinkClick r:id="rId4"/>
              </a:rPr>
              <a:t>https://www.tra.gov.om/En/ViewPublicConsultations.jsp?code=33</a:t>
            </a:r>
            <a:endParaRPr lang="en-US" sz="1400" dirty="0">
              <a:solidFill>
                <a:schemeClr val="tx1"/>
              </a:solidFill>
            </a:endParaRPr>
          </a:p>
          <a:p>
            <a:pPr lvl="2">
              <a:spcBef>
                <a:spcPts val="0"/>
              </a:spcBef>
              <a:buFont typeface="Arial" panose="020B0604020202020204" pitchFamily="34" charset="0"/>
              <a:buChar char="•"/>
            </a:pPr>
            <a:r>
              <a:rPr lang="en-US" sz="1400" dirty="0">
                <a:solidFill>
                  <a:schemeClr val="tx1"/>
                </a:solidFill>
              </a:rPr>
              <a:t>FCC WAC has a </a:t>
            </a:r>
            <a:r>
              <a:rPr lang="en-US" sz="1400" i="1" u="sng" dirty="0">
                <a:solidFill>
                  <a:schemeClr val="tx1"/>
                </a:solidFill>
              </a:rPr>
              <a:t>preliminary</a:t>
            </a:r>
            <a:r>
              <a:rPr lang="en-US" sz="1400" dirty="0">
                <a:solidFill>
                  <a:schemeClr val="tx1"/>
                </a:solidFill>
              </a:rPr>
              <a:t> view on AI 1.2, we should look at this.</a:t>
            </a:r>
          </a:p>
          <a:p>
            <a:pPr lvl="3">
              <a:spcBef>
                <a:spcPts val="0"/>
              </a:spcBef>
              <a:buFont typeface="Arial" panose="020B0604020202020204" pitchFamily="34" charset="0"/>
              <a:buChar char="•"/>
            </a:pPr>
            <a:r>
              <a:rPr lang="en-US" sz="1400" dirty="0">
                <a:solidFill>
                  <a:schemeClr val="tx1"/>
                </a:solidFill>
                <a:hlinkClick r:id="rId5"/>
              </a:rPr>
              <a:t>https://www.fcc.gov/us-contributions-sent-citel-pccii-wrc-23</a:t>
            </a:r>
            <a:r>
              <a:rPr lang="en-US" sz="1400" dirty="0">
                <a:solidFill>
                  <a:schemeClr val="tx1"/>
                </a:solidFill>
              </a:rPr>
              <a:t>  </a:t>
            </a:r>
          </a:p>
          <a:p>
            <a:pPr lvl="2">
              <a:spcBef>
                <a:spcPts val="0"/>
              </a:spcBef>
              <a:buFont typeface="Arial" panose="020B0604020202020204" pitchFamily="34" charset="0"/>
              <a:buChar char="•"/>
            </a:pPr>
            <a:r>
              <a:rPr lang="en-US" sz="1400" dirty="0">
                <a:solidFill>
                  <a:schemeClr val="tx1"/>
                </a:solidFill>
              </a:rPr>
              <a:t>Don’t forget the actual ITU-R WPs will be working AIs they have. </a:t>
            </a:r>
          </a:p>
          <a:p>
            <a:pPr lvl="2">
              <a:spcBef>
                <a:spcPts val="0"/>
              </a:spcBef>
              <a:buFont typeface="Arial" panose="020B0604020202020204" pitchFamily="34" charset="0"/>
              <a:buChar char="•"/>
            </a:pPr>
            <a:r>
              <a:rPr lang="en-US" b="1" dirty="0">
                <a:solidFill>
                  <a:schemeClr val="tx1"/>
                </a:solidFill>
              </a:rPr>
              <a:t>Next discussions will be during July 2021 electronic plenary.</a:t>
            </a:r>
            <a:endParaRPr lang="en-US" sz="1600"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06may21</a:t>
            </a:r>
            <a:endParaRPr lang="en-GB" dirty="0"/>
          </a:p>
        </p:txBody>
      </p:sp>
      <p:sp>
        <p:nvSpPr>
          <p:cNvPr id="8" name="TextBox 7">
            <a:extLst>
              <a:ext uri="{FF2B5EF4-FFF2-40B4-BE49-F238E27FC236}">
                <a16:creationId xmlns:a16="http://schemas.microsoft.com/office/drawing/2014/main" id="{8C0705B1-4B85-47C0-BDF0-3B1246CD6F01}"/>
              </a:ext>
            </a:extLst>
          </p:cNvPr>
          <p:cNvSpPr txBox="1"/>
          <p:nvPr/>
        </p:nvSpPr>
        <p:spPr>
          <a:xfrm>
            <a:off x="914400" y="6075303"/>
            <a:ext cx="10744200" cy="400110"/>
          </a:xfrm>
          <a:prstGeom prst="rect">
            <a:avLst/>
          </a:prstGeom>
          <a:noFill/>
        </p:spPr>
        <p:txBody>
          <a:bodyPr wrap="square" rtlCol="0">
            <a:spAutoFit/>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2000" dirty="0">
                <a:solidFill>
                  <a:schemeClr val="tx1"/>
                </a:solidFill>
              </a:rPr>
              <a:t>For miscellaneous links for ITU-R , SGs, WPs and calendars, </a:t>
            </a:r>
            <a:r>
              <a:rPr lang="en-US" sz="2000" dirty="0">
                <a:solidFill>
                  <a:schemeClr val="tx1"/>
                </a:solidFill>
                <a:hlinkClick r:id="" action="ppaction://noaction"/>
              </a:rPr>
              <a:t>see back up slides later</a:t>
            </a:r>
            <a:r>
              <a:rPr lang="en-US" sz="1600" dirty="0">
                <a:solidFill>
                  <a:schemeClr val="tx1"/>
                </a:solidFill>
                <a:hlinkClick r:id="" action="ppaction://noaction"/>
              </a:rPr>
              <a:t>. </a:t>
            </a:r>
            <a:endParaRPr lang="en-US" sz="500" dirty="0"/>
          </a:p>
        </p:txBody>
      </p:sp>
    </p:spTree>
    <p:extLst>
      <p:ext uri="{BB962C8B-B14F-4D97-AF65-F5344CB8AC3E}">
        <p14:creationId xmlns:p14="http://schemas.microsoft.com/office/powerpoint/2010/main" val="1521421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585107"/>
            <a:ext cx="7770813" cy="464123"/>
          </a:xfrm>
        </p:spPr>
        <p:txBody>
          <a:bodyPr/>
          <a:lstStyle/>
          <a:p>
            <a:r>
              <a:rPr lang="en-US" altLang="en-US" sz="2400" dirty="0"/>
              <a:t>MSG 6 GHz</a:t>
            </a:r>
            <a:endParaRPr lang="en-US" sz="2400" dirty="0"/>
          </a:p>
        </p:txBody>
      </p:sp>
      <p:sp>
        <p:nvSpPr>
          <p:cNvPr id="3" name="Content Placeholder 2"/>
          <p:cNvSpPr>
            <a:spLocks noGrp="1"/>
          </p:cNvSpPr>
          <p:nvPr>
            <p:ph idx="1"/>
          </p:nvPr>
        </p:nvSpPr>
        <p:spPr>
          <a:xfrm>
            <a:off x="914400" y="990600"/>
            <a:ext cx="10668000" cy="5484814"/>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3GPP-TG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400" dirty="0">
                <a:solidFill>
                  <a:schemeClr val="tx1"/>
                </a:solidFill>
                <a:effectLst/>
                <a:ea typeface="SimSun" panose="02010600030101010101" pitchFamily="2" charset="-122"/>
              </a:rPr>
              <a:t>Nothing to share</a:t>
            </a:r>
            <a:endParaRPr lang="en-US" sz="1400" dirty="0">
              <a:solidFill>
                <a:schemeClr val="tx1"/>
              </a:solidFill>
              <a:ea typeface="Times New Roman" panose="02020603050405020304" pitchFamily="18" charset="0"/>
            </a:endParaRP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p>
          <a:p>
            <a:pPr marL="466725" lvl="1">
              <a:spcBef>
                <a:spcPts val="0"/>
              </a:spcBef>
              <a:spcAft>
                <a:spcPts val="0"/>
              </a:spcAft>
              <a:buFont typeface="Arial" panose="020B0604020202020204" pitchFamily="34" charset="0"/>
              <a:buChar char="•"/>
            </a:pPr>
            <a:r>
              <a:rPr lang="en-US" sz="1600" dirty="0">
                <a:solidFill>
                  <a:schemeClr val="tx1"/>
                </a:solidFill>
              </a:rPr>
              <a:t> </a:t>
            </a:r>
          </a:p>
          <a:p>
            <a:pPr marL="466725" lvl="1">
              <a:spcBef>
                <a:spcPts val="0"/>
              </a:spcBef>
              <a:spcAft>
                <a:spcPts val="0"/>
              </a:spcAft>
              <a:buFont typeface="Arial" panose="020B0604020202020204" pitchFamily="34" charset="0"/>
              <a:buChar char="•"/>
            </a:pPr>
            <a:endParaRPr lang="en-US" sz="1600" dirty="0">
              <a:solidFill>
                <a:schemeClr val="tx1"/>
              </a:solidFill>
            </a:endParaRPr>
          </a:p>
          <a:p>
            <a:pPr marL="466725" lvl="1">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29apr: The monthly meeting is tomorrow, 30April.   May know more next week.   Best is to watch WS1 – open to anyone. </a:t>
            </a:r>
            <a:endParaRPr lang="en-US" sz="14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22apr: There was a WS1 call this morning, has a introductory presentation on studies between real fixed service links and wireless LPI available devices,  already available.  This was live in the field.   More to come  the results in detail.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This is the same link used as reported in prior FCC dockets, out of Columbus, GA. </a:t>
            </a:r>
            <a:endParaRPr lang="en-US" sz="16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Here are links to two good reports, you may need to request username/password which is open to anyone. </a:t>
            </a:r>
          </a:p>
          <a:p>
            <a:pPr marL="800100" lvl="2">
              <a:spcBef>
                <a:spcPts val="0"/>
              </a:spcBef>
              <a:spcAft>
                <a:spcPts val="0"/>
              </a:spcAft>
            </a:pPr>
            <a:r>
              <a:rPr lang="en-US" sz="1600" b="0" dirty="0">
                <a:effectLst/>
                <a:ea typeface="Calibri" panose="020F0502020204030204" pitchFamily="34" charset="0"/>
              </a:rPr>
              <a:t>Nokia </a:t>
            </a:r>
            <a:r>
              <a:rPr lang="en-US" sz="1600" b="0" u="sng" dirty="0">
                <a:solidFill>
                  <a:srgbClr val="0563C1"/>
                </a:solidFill>
                <a:effectLst/>
                <a:ea typeface="Calibri" panose="020F0502020204030204" pitchFamily="34" charset="0"/>
                <a:hlinkClick r:id="rId5"/>
              </a:rPr>
              <a:t>https://groups.wirelessinnovation.org/wg/6GHz-MSG-WS1/document/16057</a:t>
            </a:r>
            <a:endParaRPr lang="en-US" sz="1600" b="0" u="sng" dirty="0">
              <a:solidFill>
                <a:srgbClr val="0563C1"/>
              </a:solidFill>
              <a:ea typeface="Calibri" panose="020F0502020204030204" pitchFamily="34" charset="0"/>
            </a:endParaRPr>
          </a:p>
          <a:p>
            <a:pPr marL="800100" lvl="2">
              <a:spcBef>
                <a:spcPts val="0"/>
              </a:spcBef>
              <a:spcAft>
                <a:spcPts val="0"/>
              </a:spcAft>
            </a:pPr>
            <a:r>
              <a:rPr lang="en-US" sz="1600" b="0" dirty="0" err="1">
                <a:effectLst/>
                <a:ea typeface="Calibri" panose="020F0502020204030204" pitchFamily="34" charset="0"/>
              </a:rPr>
              <a:t>Aviat</a:t>
            </a:r>
            <a:r>
              <a:rPr lang="en-US" sz="1600" b="0" dirty="0">
                <a:effectLst/>
                <a:ea typeface="Calibri" panose="020F0502020204030204" pitchFamily="34" charset="0"/>
              </a:rPr>
              <a:t> </a:t>
            </a:r>
            <a:r>
              <a:rPr lang="en-US" sz="1600" b="0" u="sng" dirty="0">
                <a:solidFill>
                  <a:srgbClr val="0563C1"/>
                </a:solidFill>
                <a:effectLst/>
                <a:ea typeface="Calibri" panose="020F0502020204030204" pitchFamily="34" charset="0"/>
                <a:hlinkClick r:id="rId6"/>
              </a:rPr>
              <a:t>https://groups.wirelessinnovation.org/wg/6GHz-MSG-WS1/document/16060</a:t>
            </a:r>
            <a:endParaRPr lang="en-US" sz="1600" b="0" dirty="0">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06may21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420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a:t>
            </a:r>
          </a:p>
        </p:txBody>
      </p:sp>
      <p:sp>
        <p:nvSpPr>
          <p:cNvPr id="3" name="Content Placeholder 2"/>
          <p:cNvSpPr>
            <a:spLocks noGrp="1"/>
          </p:cNvSpPr>
          <p:nvPr>
            <p:ph idx="1"/>
          </p:nvPr>
        </p:nvSpPr>
        <p:spPr>
          <a:xfrm>
            <a:off x="914400" y="990600"/>
            <a:ext cx="10439400" cy="5382854"/>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accurately identify all the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 identification of potential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for coexistence assessment.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8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https://mentor.ieee.org/802.18/dcn/21/18-21-0036-04-0000-frequency-table-template.xlsx</a:t>
            </a:r>
            <a:endParaRPr lang="en-US" sz="1800" dirty="0">
              <a:solidFill>
                <a:srgbClr val="0070C0"/>
              </a:solidFill>
              <a:ea typeface="Times New Roman" panose="02020603050405020304" pitchFamily="18" charset="0"/>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Made a few updates to the Table of Frequency Bands at the ad hoc, 27apr21.  A few include: </a:t>
            </a:r>
          </a:p>
          <a:p>
            <a:pPr marL="1600200" marR="0" lvl="3" indent="-228600">
              <a:spcBef>
                <a:spcPts val="0"/>
              </a:spcBef>
              <a:spcAft>
                <a:spcPts val="0"/>
              </a:spcAft>
              <a:buFont typeface="+mj-lt"/>
              <a:buAutoNum type="arabicParenBoth"/>
            </a:pPr>
            <a:r>
              <a:rPr lang="en-US" sz="1800" dirty="0">
                <a:solidFill>
                  <a:schemeClr val="tx1"/>
                </a:solidFill>
                <a:latin typeface="Times New Roman" panose="02020603050405020304" pitchFamily="18" charset="0"/>
                <a:ea typeface="Times New Roman" panose="02020603050405020304" pitchFamily="18" charset="0"/>
              </a:rPr>
              <a:t> A</a:t>
            </a:r>
            <a:r>
              <a:rPr lang="en-US" sz="1800" dirty="0">
                <a:solidFill>
                  <a:schemeClr val="tx1"/>
                </a:solidFill>
                <a:effectLst/>
                <a:latin typeface="Times New Roman" panose="02020603050405020304" pitchFamily="18" charset="0"/>
                <a:ea typeface="Times New Roman" panose="02020603050405020304" pitchFamily="18" charset="0"/>
              </a:rPr>
              <a:t>dded worksheet Frequency Range for  frequency range additional info, like names. </a:t>
            </a:r>
            <a:endParaRPr lang="en-US" sz="1800" dirty="0">
              <a:solidFill>
                <a:schemeClr val="tx1"/>
              </a:solidFill>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800" dirty="0">
                <a:solidFill>
                  <a:schemeClr val="tx1"/>
                </a:solidFill>
                <a:effectLst/>
                <a:latin typeface="Times New Roman" panose="02020603050405020304" pitchFamily="18" charset="0"/>
                <a:ea typeface="Times New Roman" panose="02020603050405020304" pitchFamily="18" charset="0"/>
              </a:rPr>
              <a:t>Added a column, Standard or Project, to the Stds (new name) worksheet. </a:t>
            </a:r>
            <a:endParaRPr lang="en-US" sz="1800" dirty="0">
              <a:solidFill>
                <a:schemeClr val="tx1"/>
              </a:solidFill>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800" dirty="0">
                <a:solidFill>
                  <a:schemeClr val="tx1"/>
                </a:solidFill>
                <a:effectLst/>
                <a:latin typeface="Times New Roman" panose="02020603050405020304" pitchFamily="18" charset="0"/>
                <a:ea typeface="Times New Roman" panose="02020603050405020304" pitchFamily="18" charset="0"/>
              </a:rPr>
              <a:t>Updated the instructions for above. </a:t>
            </a:r>
            <a:endParaRPr lang="en-US" sz="1800" dirty="0">
              <a:solidFill>
                <a:schemeClr val="tx1"/>
              </a:solidFill>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800" dirty="0">
                <a:solidFill>
                  <a:schemeClr val="tx1"/>
                </a:solidFill>
                <a:effectLst/>
                <a:latin typeface="Times New Roman" panose="02020603050405020304" pitchFamily="18" charset="0"/>
                <a:ea typeface="Times New Roman" panose="02020603050405020304" pitchFamily="18" charset="0"/>
              </a:rPr>
              <a:t>Then added a worksheet (will call them worksheets not tabs), for notes, e.g. pull in the future items from the .18 meeting a few weeks ago. </a:t>
            </a:r>
            <a:endParaRPr lang="en-US" sz="1800" dirty="0">
              <a:solidFill>
                <a:schemeClr val="tx1"/>
              </a:solidFill>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800" dirty="0">
                <a:solidFill>
                  <a:schemeClr val="tx1"/>
                </a:solidFill>
                <a:effectLst/>
                <a:latin typeface="Times New Roman" panose="02020603050405020304" pitchFamily="18" charset="0"/>
                <a:ea typeface="Times New Roman" panose="02020603050405020304" pitchFamily="18" charset="0"/>
              </a:rPr>
              <a:t>Moving forward try to get going adding in frequency ranges from the different WGs. </a:t>
            </a:r>
            <a:endParaRPr lang="en-US" sz="1800" dirty="0">
              <a:solidFill>
                <a:schemeClr val="tx1"/>
              </a:solidFill>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25may21.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06may21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77461"/>
            <a:ext cx="10475384" cy="5512522"/>
          </a:xfrm>
        </p:spPr>
        <p:txBody>
          <a:bodyPr/>
          <a:lstStyle/>
          <a:p>
            <a:pPr marL="400050" lvl="1">
              <a:spcBef>
                <a:spcPts val="0"/>
              </a:spcBef>
              <a:spcAft>
                <a:spcPts val="0"/>
              </a:spcAft>
              <a:buFont typeface="Arial" panose="020B0604020202020204" pitchFamily="34" charset="0"/>
              <a:buChar char="•"/>
            </a:pPr>
            <a:r>
              <a:rPr lang="en-US" dirty="0">
                <a:ea typeface="Times New Roman" panose="02020603050405020304" pitchFamily="18" charset="0"/>
              </a:rPr>
              <a:t>FCC </a:t>
            </a:r>
            <a:r>
              <a:rPr lang="en-US" dirty="0">
                <a:effectLst/>
                <a:ea typeface="Times New Roman" panose="02020603050405020304" pitchFamily="18" charset="0"/>
              </a:rPr>
              <a:t>Notice of Proposed Rulemaking (FCC 21-46)., ET Docket No. 21-115; RM-11821</a:t>
            </a:r>
          </a:p>
          <a:p>
            <a:pPr marL="800100" lvl="2">
              <a:spcBef>
                <a:spcPts val="0"/>
              </a:spcBef>
              <a:spcAft>
                <a:spcPts val="0"/>
              </a:spcAft>
              <a:buFont typeface="Arial" panose="020B0604020202020204" pitchFamily="34" charset="0"/>
              <a:buChar char="•"/>
            </a:pPr>
            <a:r>
              <a:rPr lang="en-US" dirty="0">
                <a:effectLst/>
                <a:ea typeface="Times New Roman" panose="02020603050405020304" pitchFamily="18" charset="0"/>
                <a:hlinkClick r:id="rId3"/>
              </a:rPr>
              <a:t>https://www.fcc.gov/document/fcc-looks-open-door-new-wireless-microphone-technologies-0</a:t>
            </a:r>
            <a:r>
              <a:rPr lang="en-US" dirty="0">
                <a:ea typeface="Times New Roman" panose="02020603050405020304" pitchFamily="18" charset="0"/>
              </a:rPr>
              <a:t> </a:t>
            </a:r>
          </a:p>
          <a:p>
            <a:pPr marL="800100" lvl="2">
              <a:spcBef>
                <a:spcPts val="0"/>
              </a:spcBef>
              <a:spcAft>
                <a:spcPts val="0"/>
              </a:spcAft>
              <a:buFont typeface="Arial" panose="020B0604020202020204" pitchFamily="34" charset="0"/>
              <a:buChar char="•"/>
            </a:pPr>
            <a:r>
              <a:rPr lang="en-US" dirty="0">
                <a:ea typeface="Calibri" panose="020F0502020204030204" pitchFamily="34" charset="0"/>
                <a:cs typeface="Times New Roman" panose="02020603050405020304" pitchFamily="18" charset="0"/>
              </a:rPr>
              <a:t>Or  </a:t>
            </a:r>
            <a:r>
              <a:rPr lang="en-US" dirty="0">
                <a:ea typeface="Calibri" panose="020F0502020204030204" pitchFamily="34" charset="0"/>
                <a:cs typeface="Times New Roman" panose="02020603050405020304" pitchFamily="18" charset="0"/>
                <a:hlinkClick r:id="rId4"/>
              </a:rPr>
              <a:t>https://mentor.ieee.org/802.18/dcn/21/18-21-0046-00-0000-fcc-nprm-new-wireless-microphone-technologies-fcc-21-46a1.docx</a:t>
            </a:r>
            <a:r>
              <a:rPr lang="en-US" dirty="0">
                <a:ea typeface="Calibri" panose="020F0502020204030204" pitchFamily="34" charset="0"/>
                <a:cs typeface="Times New Roman" panose="02020603050405020304" pitchFamily="18" charset="0"/>
              </a:rPr>
              <a:t>   (40 seek comments)</a:t>
            </a:r>
          </a:p>
          <a:p>
            <a:pPr marL="800100" lvl="2">
              <a:spcBef>
                <a:spcPts val="0"/>
              </a:spcBef>
              <a:spcAft>
                <a:spcPts val="0"/>
              </a:spcAft>
              <a:buFont typeface="Arial" panose="020B0604020202020204" pitchFamily="34" charset="0"/>
              <a:buChar char="•"/>
            </a:pPr>
            <a:endParaRPr lang="en-US" dirty="0">
              <a:ea typeface="Calibri" panose="020F0502020204030204" pitchFamily="34" charset="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dirty="0">
                <a:ea typeface="Calibri" panose="020F0502020204030204" pitchFamily="34" charset="0"/>
                <a:cs typeface="Times New Roman" panose="02020603050405020304" pitchFamily="18" charset="0"/>
              </a:rPr>
              <a:t>“Wireless Multi-Channel Audio System” (WMAS) in the US  (FCC 21-46)</a:t>
            </a:r>
          </a:p>
          <a:p>
            <a:pPr marL="800100" lvl="2">
              <a:spcBef>
                <a:spcPts val="0"/>
              </a:spcBef>
              <a:spcAft>
                <a:spcPts val="0"/>
              </a:spcAft>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Wireless Microphones are authorized 6875-6900 MHz and 7100-7125 MHz</a:t>
            </a:r>
            <a:r>
              <a:rPr lang="en-US" sz="1600" dirty="0">
                <a:ea typeface="Calibri" panose="020F0502020204030204" pitchFamily="34" charset="0"/>
                <a:cs typeface="Times New Roman" panose="02020603050405020304" pitchFamily="18" charset="0"/>
              </a:rPr>
              <a:t> and more bands. </a:t>
            </a:r>
            <a:endParaRPr lang="en-US" sz="1600" dirty="0">
              <a:solidFill>
                <a:srgbClr val="333333"/>
              </a:solidFill>
              <a:ea typeface="Calibri" panose="020F0502020204030204" pitchFamily="34" charset="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b="1" i="0" u="sng" dirty="0">
                <a:solidFill>
                  <a:srgbClr val="222222"/>
                </a:solidFill>
                <a:effectLst/>
              </a:rPr>
              <a:t>1W per microphone plus 1W per microphone channel = 2W in the air in the band per microphone</a:t>
            </a:r>
          </a:p>
          <a:p>
            <a:pPr marL="800100" lvl="2">
              <a:spcBef>
                <a:spcPts val="0"/>
              </a:spcBef>
              <a:spcAft>
                <a:spcPts val="0"/>
              </a:spcAft>
              <a:buFont typeface="Arial" panose="020B0604020202020204" pitchFamily="34" charset="0"/>
              <a:buChar char="•"/>
            </a:pPr>
            <a:r>
              <a:rPr lang="en-US" sz="1600" b="0" i="0" dirty="0">
                <a:solidFill>
                  <a:srgbClr val="222222"/>
                </a:solidFill>
                <a:effectLst/>
              </a:rPr>
              <a:t>Digitally combining multiple microphone signals</a:t>
            </a:r>
          </a:p>
          <a:p>
            <a:pPr marL="800100" lvl="2">
              <a:spcBef>
                <a:spcPts val="0"/>
              </a:spcBef>
              <a:spcAft>
                <a:spcPts val="0"/>
              </a:spcAft>
              <a:buFont typeface="Arial" panose="020B0604020202020204" pitchFamily="34" charset="0"/>
              <a:buChar char="•"/>
            </a:pPr>
            <a:r>
              <a:rPr lang="en-US" sz="1600" b="0" i="0" dirty="0">
                <a:solidFill>
                  <a:srgbClr val="222222"/>
                </a:solidFill>
                <a:effectLst/>
              </a:rPr>
              <a:t>NPRM seeks public comment allowing WMAS shared with incumbents  under Part 74 licensed devices</a:t>
            </a:r>
          </a:p>
          <a:p>
            <a:pPr marL="800100" lvl="2">
              <a:spcBef>
                <a:spcPts val="0"/>
              </a:spcBef>
              <a:spcAft>
                <a:spcPts val="0"/>
              </a:spcAft>
              <a:buFont typeface="Arial" panose="020B0604020202020204" pitchFamily="34" charset="0"/>
              <a:buChar char="•"/>
            </a:pPr>
            <a:r>
              <a:rPr lang="en-US" sz="1600" b="0" i="0" dirty="0">
                <a:solidFill>
                  <a:srgbClr val="222222"/>
                </a:solidFill>
                <a:effectLst/>
              </a:rPr>
              <a:t>NPRM seeks public comment should permit WMAS to operate unlicensed under Part 15 rules</a:t>
            </a:r>
          </a:p>
          <a:p>
            <a:pPr marL="800100" lvl="2">
              <a:spcBef>
                <a:spcPts val="0"/>
              </a:spcBef>
              <a:spcAft>
                <a:spcPts val="0"/>
              </a:spcAft>
              <a:buFont typeface="Arial" panose="020B0604020202020204" pitchFamily="34" charset="0"/>
              <a:buChar char="•"/>
            </a:pPr>
            <a:r>
              <a:rPr lang="en-US" sz="1600" b="0" i="0" dirty="0">
                <a:solidFill>
                  <a:srgbClr val="222222"/>
                </a:solidFill>
                <a:effectLst/>
              </a:rPr>
              <a:t>WMAS on a </a:t>
            </a:r>
            <a:r>
              <a:rPr lang="en-US" sz="1600" b="0" i="0" u="sng" dirty="0">
                <a:solidFill>
                  <a:srgbClr val="222222"/>
                </a:solidFill>
                <a:effectLst/>
              </a:rPr>
              <a:t>licensed basis</a:t>
            </a:r>
            <a:r>
              <a:rPr lang="en-US" sz="1600" b="0" i="0" dirty="0">
                <a:solidFill>
                  <a:srgbClr val="222222"/>
                </a:solidFill>
                <a:effectLst/>
              </a:rPr>
              <a:t> in frequency bands where wireless microphones already are currently authorized, including the TV bands, the 600 MHz duplex gap, and in portions of the 900 MHz, 1.4 GHz, and 7 GHz bands</a:t>
            </a:r>
          </a:p>
          <a:p>
            <a:pPr marL="800100" lvl="2">
              <a:spcBef>
                <a:spcPts val="0"/>
              </a:spcBef>
              <a:spcAft>
                <a:spcPts val="0"/>
              </a:spcAft>
              <a:buFont typeface="Arial" panose="020B0604020202020204" pitchFamily="34" charset="0"/>
              <a:buChar char="•"/>
            </a:pPr>
            <a:r>
              <a:rPr lang="en-US" sz="1600" b="0" i="0" dirty="0">
                <a:solidFill>
                  <a:srgbClr val="222222"/>
                </a:solidFill>
                <a:effectLst/>
              </a:rPr>
              <a:t>FCC not intend to impact  incumbents of the bands</a:t>
            </a:r>
          </a:p>
          <a:p>
            <a:pPr marL="800100" lvl="2">
              <a:spcBef>
                <a:spcPts val="0"/>
              </a:spcBef>
              <a:spcAft>
                <a:spcPts val="0"/>
              </a:spcAft>
              <a:buFont typeface="Arial" panose="020B0604020202020204" pitchFamily="34" charset="0"/>
              <a:buChar char="•"/>
            </a:pPr>
            <a:r>
              <a:rPr lang="en-US" sz="1600" b="0" i="0" dirty="0">
                <a:solidFill>
                  <a:srgbClr val="222222"/>
                </a:solidFill>
                <a:effectLst/>
              </a:rPr>
              <a:t>WMAS is permitted in EUROPE under ETSI</a:t>
            </a:r>
            <a:endParaRPr lang="en-US" sz="1600" dirty="0">
              <a:solidFill>
                <a:srgbClr val="222222"/>
              </a:solidFill>
            </a:endParaRPr>
          </a:p>
          <a:p>
            <a:pPr marL="800100" lvl="2">
              <a:spcBef>
                <a:spcPts val="0"/>
              </a:spcBef>
              <a:spcAft>
                <a:spcPts val="0"/>
              </a:spcAft>
              <a:buFont typeface="Arial" panose="020B0604020202020204" pitchFamily="34" charset="0"/>
              <a:buChar char="•"/>
            </a:pPr>
            <a:endParaRPr lang="en-US" sz="1600" b="0" i="0" dirty="0">
              <a:solidFill>
                <a:srgbClr val="00B0F0"/>
              </a:solidFill>
              <a:effectLst/>
            </a:endParaRPr>
          </a:p>
          <a:p>
            <a:pPr marL="800100" lvl="2">
              <a:spcBef>
                <a:spcPts val="0"/>
              </a:spcBef>
              <a:spcAft>
                <a:spcPts val="0"/>
              </a:spcAft>
              <a:buFont typeface="Arial" panose="020B0604020202020204" pitchFamily="34" charset="0"/>
              <a:buChar char="•"/>
            </a:pPr>
            <a:r>
              <a:rPr lang="en-US" sz="1600" b="0" i="0" dirty="0">
                <a:solidFill>
                  <a:srgbClr val="00B0F0"/>
                </a:solidFill>
                <a:effectLst/>
              </a:rPr>
              <a:t>All – please review </a:t>
            </a:r>
            <a:r>
              <a:rPr lang="en-US" sz="1600" dirty="0">
                <a:solidFill>
                  <a:srgbClr val="00B0F0"/>
                </a:solidFill>
              </a:rPr>
              <a:t>the FCC wireless mic action and is there anything .18 should review further or act upon? </a:t>
            </a:r>
          </a:p>
          <a:p>
            <a:pPr marL="800100" lvl="2">
              <a:spcBef>
                <a:spcPts val="0"/>
              </a:spcBef>
              <a:spcAft>
                <a:spcPts val="0"/>
              </a:spcAft>
              <a:buFont typeface="Arial" panose="020B0604020202020204" pitchFamily="34" charset="0"/>
              <a:buChar char="•"/>
            </a:pPr>
            <a:endParaRPr lang="en-US" sz="1600" b="0" i="0" dirty="0">
              <a:solidFill>
                <a:srgbClr val="00B0F0"/>
              </a:solidFill>
              <a:effectLst/>
            </a:endParaRPr>
          </a:p>
          <a:p>
            <a:pPr marL="800100" lvl="2">
              <a:spcBef>
                <a:spcPts val="0"/>
              </a:spcBef>
              <a:spcAft>
                <a:spcPts val="0"/>
              </a:spcAft>
              <a:buFont typeface="Arial" panose="020B0604020202020204" pitchFamily="34" charset="0"/>
              <a:buChar char="•"/>
            </a:pPr>
            <a:r>
              <a:rPr lang="en-US" sz="1600" dirty="0">
                <a:solidFill>
                  <a:schemeClr val="tx1"/>
                </a:solidFill>
              </a:rPr>
              <a:t>Current ETSI standard, 2017: </a:t>
            </a:r>
            <a:r>
              <a:rPr lang="en-US" sz="1600" b="0" i="0" dirty="0">
                <a:solidFill>
                  <a:schemeClr val="tx1"/>
                </a:solidFill>
                <a:effectLst/>
              </a:rPr>
              <a:t> </a:t>
            </a:r>
          </a:p>
          <a:p>
            <a:pPr marL="800100" lvl="2">
              <a:spcBef>
                <a:spcPts val="0"/>
              </a:spcBef>
              <a:spcAft>
                <a:spcPts val="0"/>
              </a:spcAft>
              <a:buFont typeface="Arial" panose="020B0604020202020204" pitchFamily="34" charset="0"/>
              <a:buChar char="•"/>
            </a:pPr>
            <a:r>
              <a:rPr lang="en-US" sz="1600" dirty="0">
                <a:solidFill>
                  <a:srgbClr val="00B0F0"/>
                </a:solidFill>
              </a:rPr>
              <a:t> </a:t>
            </a:r>
            <a:r>
              <a:rPr lang="en-US" sz="1600" b="0" i="0" dirty="0">
                <a:effectLst/>
                <a:latin typeface="Segoe UI" panose="020B0502040204020203" pitchFamily="34" charset="0"/>
                <a:hlinkClick r:id="rId5" tooltip="https://www.etsi.org/deliver/etsi_en/300400_300499/30042201/02.01.02_60/"/>
              </a:rPr>
              <a:t>https://www.etsi.org/deliver/etsi_en/300400_300499/30042201/02.01.02_60/</a:t>
            </a:r>
            <a:endParaRPr lang="en-US" sz="1600" b="0" i="0" dirty="0">
              <a:effectLst/>
              <a:latin typeface="Segoe UI" panose="020B0502040204020203" pitchFamily="34" charset="0"/>
            </a:endParaRPr>
          </a:p>
          <a:p>
            <a:pPr marL="800100" lvl="2">
              <a:spcBef>
                <a:spcPts val="0"/>
              </a:spcBef>
              <a:spcAft>
                <a:spcPts val="0"/>
              </a:spcAft>
              <a:buFont typeface="Arial" panose="020B0604020202020204" pitchFamily="34" charset="0"/>
              <a:buChar char="•"/>
            </a:pPr>
            <a:r>
              <a:rPr lang="en-US" sz="1600" b="0" i="0" dirty="0">
                <a:effectLst/>
                <a:latin typeface="Segoe UI" panose="020B0502040204020203" pitchFamily="34" charset="0"/>
              </a:rPr>
              <a:t>For UK:   </a:t>
            </a:r>
            <a:r>
              <a:rPr lang="en-US" sz="1600" b="0" i="0" dirty="0">
                <a:effectLst/>
                <a:latin typeface="Segoe UI" panose="020B0502040204020203" pitchFamily="34" charset="0"/>
                <a:hlinkClick r:id="rId6"/>
              </a:rPr>
              <a:t>https://www.gov.uk/government/publications/designated-standards-radio-equipment</a:t>
            </a:r>
            <a:r>
              <a:rPr lang="en-US" sz="1600" dirty="0">
                <a:latin typeface="Segoe UI" panose="020B0502040204020203" pitchFamily="34" charset="0"/>
              </a:rPr>
              <a:t> </a:t>
            </a:r>
            <a:endParaRPr lang="en-US" sz="1600" b="0" i="0" dirty="0">
              <a:effectLst/>
              <a:latin typeface="Segoe UI" panose="020B0502040204020203" pitchFamily="34" charset="0"/>
            </a:endParaRPr>
          </a:p>
          <a:p>
            <a:pPr marL="800100" lvl="2">
              <a:spcBef>
                <a:spcPts val="0"/>
              </a:spcBef>
              <a:spcAft>
                <a:spcPts val="0"/>
              </a:spcAft>
              <a:buFont typeface="Arial" panose="020B0604020202020204" pitchFamily="34" charset="0"/>
              <a:buChar char="•"/>
            </a:pPr>
            <a:endParaRPr lang="en-US" sz="1600" dirty="0">
              <a:solidFill>
                <a:srgbClr val="00B0F0"/>
              </a:solidFill>
            </a:endParaRPr>
          </a:p>
          <a:p>
            <a:pPr marL="800100" lvl="2">
              <a:spcBef>
                <a:spcPts val="0"/>
              </a:spcBef>
              <a:spcAft>
                <a:spcPts val="0"/>
              </a:spcAft>
              <a:buFont typeface="Arial" panose="020B0604020202020204" pitchFamily="34" charset="0"/>
              <a:buChar char="•"/>
            </a:pPr>
            <a:endParaRPr lang="en-US" sz="1600" b="0" i="0" dirty="0">
              <a:solidFill>
                <a:srgbClr val="00B0F0"/>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06may21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FCC NPRM for Wireless Mics</a:t>
            </a:r>
            <a:endParaRPr lang="en-US" sz="2000" dirty="0"/>
          </a:p>
        </p:txBody>
      </p:sp>
    </p:spTree>
    <p:extLst>
      <p:ext uri="{BB962C8B-B14F-4D97-AF65-F5344CB8AC3E}">
        <p14:creationId xmlns:p14="http://schemas.microsoft.com/office/powerpoint/2010/main" val="20612615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762000"/>
            <a:ext cx="10896600" cy="5727983"/>
          </a:xfrm>
        </p:spPr>
        <p:txBody>
          <a:bodyPr/>
          <a:lstStyle/>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6675" marR="0">
              <a:spcBef>
                <a:spcPts val="0"/>
              </a:spcBef>
              <a:spcAft>
                <a:spcPts val="0"/>
              </a:spcAft>
              <a:buFont typeface="Arial" panose="020B0604020202020204" pitchFamily="34" charset="0"/>
              <a:buChar char="•"/>
            </a:pPr>
            <a:r>
              <a:rPr lang="en-US" sz="1800" b="1" dirty="0">
                <a:solidFill>
                  <a:srgbClr val="191919"/>
                </a:solidFill>
                <a:effectLst/>
                <a:ea typeface="Calibri" panose="020F0502020204030204" pitchFamily="34" charset="0"/>
                <a:cs typeface="Times New Roman" panose="02020603050405020304" pitchFamily="18" charset="0"/>
              </a:rPr>
              <a:t>Rules, </a:t>
            </a:r>
            <a:r>
              <a:rPr lang="en-US" sz="1800" b="1" dirty="0">
                <a:solidFill>
                  <a:srgbClr val="333333"/>
                </a:solidFill>
                <a:effectLst/>
                <a:ea typeface="Calibri" panose="020F0502020204030204" pitchFamily="34" charset="0"/>
                <a:cs typeface="Times New Roman" panose="02020603050405020304" pitchFamily="18" charset="0"/>
              </a:rPr>
              <a:t>Use of the 5.850-5.925 GHz Band, </a:t>
            </a:r>
            <a:r>
              <a:rPr lang="en-US" sz="1800" b="1" dirty="0">
                <a:effectLst/>
                <a:ea typeface="Calibri" panose="020F0502020204030204" pitchFamily="34" charset="0"/>
                <a:cs typeface="Times New Roman" panose="02020603050405020304" pitchFamily="18" charset="0"/>
              </a:rPr>
              <a:t>FR Document:</a:t>
            </a:r>
            <a:r>
              <a:rPr lang="en-US" sz="1800" dirty="0">
                <a:solidFill>
                  <a:srgbClr val="000000"/>
                </a:solidFill>
                <a:effectLst/>
                <a:ea typeface="Calibri" panose="020F0502020204030204" pitchFamily="34" charset="0"/>
                <a:cs typeface="Times New Roman" panose="02020603050405020304" pitchFamily="18" charset="0"/>
              </a:rPr>
              <a:t> </a:t>
            </a:r>
            <a:r>
              <a:rPr lang="en-US" sz="1800" u="sng" dirty="0">
                <a:solidFill>
                  <a:srgbClr val="3071A9"/>
                </a:solidFill>
                <a:effectLst/>
                <a:ea typeface="Calibri" panose="020F0502020204030204" pitchFamily="34" charset="0"/>
                <a:cs typeface="Times New Roman" panose="02020603050405020304" pitchFamily="18" charset="0"/>
                <a:hlinkClick r:id="rId3"/>
              </a:rPr>
              <a:t>2021-08802</a:t>
            </a:r>
            <a:r>
              <a:rPr lang="en-US" sz="1800" u="sng" dirty="0">
                <a:solidFill>
                  <a:srgbClr val="3071A9"/>
                </a:solidFill>
                <a:effectLst/>
                <a:ea typeface="Calibri" panose="020F0502020204030204" pitchFamily="34" charset="0"/>
                <a:cs typeface="Times New Roman" panose="02020603050405020304" pitchFamily="18" charset="0"/>
              </a:rPr>
              <a:t>, </a:t>
            </a:r>
            <a:r>
              <a:rPr lang="en-US" sz="1800" b="1" dirty="0">
                <a:solidFill>
                  <a:srgbClr val="000000"/>
                </a:solidFill>
                <a:effectLst/>
                <a:ea typeface="Calibri" panose="020F0502020204030204" pitchFamily="34" charset="0"/>
                <a:cs typeface="Times New Roman" panose="02020603050405020304" pitchFamily="18" charset="0"/>
              </a:rPr>
              <a:t>Citation:</a:t>
            </a:r>
            <a:r>
              <a:rPr lang="en-US" sz="1800" dirty="0">
                <a:solidFill>
                  <a:srgbClr val="000000"/>
                </a:solidFill>
                <a:effectLst/>
                <a:ea typeface="Calibri" panose="020F0502020204030204" pitchFamily="34" charset="0"/>
                <a:cs typeface="Times New Roman" panose="02020603050405020304" pitchFamily="18" charset="0"/>
              </a:rPr>
              <a:t> 86 FR 23281 </a:t>
            </a:r>
            <a:endParaRPr lang="en-US" sz="1800" dirty="0">
              <a:effectLst/>
              <a:ea typeface="Calibri" panose="020F0502020204030204" pitchFamily="34" charset="0"/>
              <a:cs typeface="Times New Roman" panose="02020603050405020304" pitchFamily="18" charset="0"/>
            </a:endParaRPr>
          </a:p>
          <a:p>
            <a:pPr marL="95250" marR="0">
              <a:spcBef>
                <a:spcPts val="0"/>
              </a:spcBef>
              <a:spcAft>
                <a:spcPts val="0"/>
              </a:spcAft>
            </a:pPr>
            <a:r>
              <a:rPr lang="en-US" sz="1800" u="sng" dirty="0">
                <a:solidFill>
                  <a:srgbClr val="3071A9"/>
                </a:solidFill>
                <a:effectLst/>
                <a:ea typeface="Calibri" panose="020F0502020204030204" pitchFamily="34" charset="0"/>
                <a:cs typeface="Times New Roman" panose="02020603050405020304" pitchFamily="18" charset="0"/>
                <a:hlinkClick r:id="rId4"/>
              </a:rPr>
              <a:t>PDF</a:t>
            </a:r>
            <a:r>
              <a:rPr lang="en-US" sz="1800" b="1" dirty="0">
                <a:solidFill>
                  <a:srgbClr val="000000"/>
                </a:solidFill>
                <a:effectLst/>
                <a:ea typeface="Calibri" panose="020F0502020204030204" pitchFamily="34" charset="0"/>
                <a:cs typeface="Times New Roman" panose="02020603050405020304" pitchFamily="18" charset="0"/>
              </a:rPr>
              <a:t> </a:t>
            </a:r>
            <a:r>
              <a:rPr lang="en-US" sz="1800" dirty="0">
                <a:solidFill>
                  <a:srgbClr val="000000"/>
                </a:solidFill>
                <a:effectLst/>
                <a:ea typeface="Calibri" panose="020F0502020204030204" pitchFamily="34" charset="0"/>
                <a:cs typeface="Times New Roman" panose="02020603050405020304" pitchFamily="18" charset="0"/>
              </a:rPr>
              <a:t>Pages 23281-23299 </a:t>
            </a:r>
            <a:r>
              <a:rPr lang="en-US" sz="1800" i="1" dirty="0">
                <a:solidFill>
                  <a:srgbClr val="000000"/>
                </a:solidFill>
                <a:effectLst/>
                <a:ea typeface="Calibri" panose="020F0502020204030204" pitchFamily="34" charset="0"/>
                <a:cs typeface="Times New Roman" panose="02020603050405020304" pitchFamily="18" charset="0"/>
              </a:rPr>
              <a:t>(19 pages),  </a:t>
            </a:r>
            <a:r>
              <a:rPr lang="en-US" sz="1800" u="sng" dirty="0">
                <a:solidFill>
                  <a:srgbClr val="3071A9"/>
                </a:solidFill>
                <a:effectLst/>
                <a:ea typeface="Calibri" panose="020F0502020204030204" pitchFamily="34" charset="0"/>
                <a:cs typeface="Times New Roman" panose="02020603050405020304" pitchFamily="18" charset="0"/>
                <a:hlinkClick r:id="rId5"/>
              </a:rPr>
              <a:t>Permalink</a:t>
            </a:r>
            <a:r>
              <a:rPr lang="en-US" sz="1800" b="1" dirty="0">
                <a:solidFill>
                  <a:srgbClr val="000000"/>
                </a:solidFill>
                <a:effectLst/>
                <a:ea typeface="Calibri" panose="020F0502020204030204" pitchFamily="34" charset="0"/>
                <a:cs typeface="Times New Roman" panose="02020603050405020304" pitchFamily="18" charset="0"/>
              </a:rPr>
              <a:t> </a:t>
            </a:r>
            <a:endParaRPr lang="en-US" sz="1800" dirty="0">
              <a:effectLst/>
              <a:ea typeface="Calibri" panose="020F0502020204030204" pitchFamily="34" charset="0"/>
              <a:cs typeface="Times New Roman" panose="02020603050405020304" pitchFamily="18" charset="0"/>
            </a:endParaRPr>
          </a:p>
          <a:p>
            <a:pPr marL="0" marR="0">
              <a:spcBef>
                <a:spcPts val="0"/>
              </a:spcBef>
              <a:spcAft>
                <a:spcPts val="0"/>
              </a:spcAft>
              <a:buFont typeface="Arial" panose="020B0604020202020204" pitchFamily="34" charset="0"/>
              <a:buChar char="•"/>
            </a:pPr>
            <a:endParaRPr lang="en-US" sz="1800" b="0" dirty="0">
              <a:solidFill>
                <a:srgbClr val="000000"/>
              </a:solidFill>
              <a:effectLst/>
              <a:ea typeface="Calibri" panose="020F0502020204030204" pitchFamily="34"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cs typeface="Times New Roman" panose="02020603050405020304" pitchFamily="18" charset="0"/>
              </a:rPr>
              <a:t>Abstract: In this document, the Federal Communications Commission (Commission) adopts revised rules to repurpose the lower 45 megahertz of the 5.850-5.925 GHz band (5.9 GHz band) for the expansion of unlicensed mid-band spectrum operations, while retaining the upper 30 megahertz of spectrum in the 5.9 GHz band for intelligent transportation system (ITS) operations. Splitting the 5.9 GHz band between unlicensed and ITS uses is intended to optimize use of the spectrum resources in the 5.9 GHz band to... </a:t>
            </a:r>
          </a:p>
          <a:p>
            <a:pPr marL="0" marR="0">
              <a:spcBef>
                <a:spcPts val="0"/>
              </a:spcBef>
              <a:spcAft>
                <a:spcPts val="0"/>
              </a:spcAft>
              <a:buFont typeface="Arial" panose="020B0604020202020204" pitchFamily="34" charset="0"/>
              <a:buChar char="•"/>
            </a:pPr>
            <a:endParaRPr lang="en-US" sz="1800" b="0" dirty="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0" dirty="0">
                <a:cs typeface="Times New Roman" panose="02020603050405020304" pitchFamily="18" charset="0"/>
              </a:rPr>
              <a:t>The Commission modified the First Report and Order and Order of Proposed Modification released on November 20, 2020, with an Erratum released on December 11, 2020. The Commission released a Second Erratum on February 9, 2021. The corrections from these errata are included in this document.</a:t>
            </a:r>
          </a:p>
          <a:p>
            <a:pPr marL="0" marR="0">
              <a:spcBef>
                <a:spcPts val="0"/>
              </a:spcBef>
              <a:spcAft>
                <a:spcPts val="0"/>
              </a:spcAft>
              <a:buFont typeface="Arial" panose="020B0604020202020204" pitchFamily="34" charset="0"/>
              <a:buChar char="•"/>
            </a:pPr>
            <a:endParaRPr lang="en-US" sz="1800" b="0" dirty="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0" dirty="0">
                <a:cs typeface="Times New Roman" panose="02020603050405020304" pitchFamily="18" charset="0"/>
              </a:rPr>
              <a:t>Effective July </a:t>
            </a:r>
            <a:r>
              <a:rPr lang="en-US" sz="1800" b="0" i="0" dirty="0">
                <a:solidFill>
                  <a:srgbClr val="333333"/>
                </a:solidFill>
                <a:effectLst/>
              </a:rPr>
              <a:t>2, 2021, except for Sec. 90.372, which is delayed indefinitely. The Commission will publish a document in the Federal Register announcing the effective date for Sec. 90.372. The incorporation by reference of certain publications listed in the rules is approved by the Director of the Federal Register as of July 2, 2021.</a:t>
            </a:r>
          </a:p>
          <a:p>
            <a:pPr marL="0" marR="0">
              <a:spcBef>
                <a:spcPts val="0"/>
              </a:spcBef>
              <a:spcAft>
                <a:spcPts val="0"/>
              </a:spcAft>
              <a:buFont typeface="Arial" panose="020B0604020202020204" pitchFamily="34" charset="0"/>
              <a:buChar char="•"/>
            </a:pPr>
            <a:endParaRPr lang="en-US" sz="1800" b="0" dirty="0">
              <a:solidFill>
                <a:srgbClr val="333333"/>
              </a:solidFill>
              <a:effectLst/>
              <a:ea typeface="Calibri" panose="020F0502020204030204" pitchFamily="34"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0" dirty="0">
                <a:solidFill>
                  <a:srgbClr val="333333"/>
                </a:solidFill>
                <a:ea typeface="Calibri" panose="020F0502020204030204" pitchFamily="34" charset="0"/>
                <a:cs typeface="Times New Roman" panose="02020603050405020304" pitchFamily="18" charset="0"/>
              </a:rPr>
              <a:t>The proceeding:   </a:t>
            </a:r>
            <a:r>
              <a:rPr lang="en-US" sz="1800" b="0" dirty="0">
                <a:effectLst/>
                <a:ea typeface="Calibri" panose="020F0502020204030204" pitchFamily="34" charset="0"/>
                <a:cs typeface="Times New Roman" panose="02020603050405020304" pitchFamily="18" charset="0"/>
                <a:hlinkClick r:id="rId6"/>
              </a:rPr>
              <a:t>https://www.fcc.gov/ecfs/search/filings?q=((proceedings.name:((19%5C-138*))%20OR%20proceedings.description:((19%5C-138*))))&amp;sort=date_disseminated,DESC</a:t>
            </a:r>
            <a:r>
              <a:rPr lang="en-US" sz="1800" b="0" dirty="0">
                <a:solidFill>
                  <a:srgbClr val="333333"/>
                </a:solidFill>
                <a:ea typeface="Calibri" panose="020F0502020204030204" pitchFamily="34" charset="0"/>
                <a:cs typeface="Times New Roman" panose="02020603050405020304" pitchFamily="18" charset="0"/>
              </a:rPr>
              <a:t> </a:t>
            </a:r>
            <a:endParaRPr lang="en-US" sz="1800" b="0" dirty="0">
              <a:effectLst/>
              <a:ea typeface="Calibri" panose="020F0502020204030204" pitchFamily="34" charset="0"/>
              <a:cs typeface="Times New Roman" panose="02020603050405020304" pitchFamily="18" charset="0"/>
            </a:endParaRPr>
          </a:p>
          <a:p>
            <a:pPr marL="0" marR="0"/>
            <a:r>
              <a:rPr lang="en-US" sz="1800" dirty="0">
                <a:effectLst/>
                <a:ea typeface="Calibri" panose="020F0502020204030204" pitchFamily="34"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06may21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FCC 5.9 GHz (ITS) R&amp;O</a:t>
            </a:r>
            <a:endParaRPr lang="en-US" sz="2000" dirty="0"/>
          </a:p>
        </p:txBody>
      </p:sp>
    </p:spTree>
    <p:extLst>
      <p:ext uri="{BB962C8B-B14F-4D97-AF65-F5344CB8AC3E}">
        <p14:creationId xmlns:p14="http://schemas.microsoft.com/office/powerpoint/2010/main" val="16114245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10896600" cy="5499383"/>
          </a:xfrm>
        </p:spPr>
        <p:txBody>
          <a:bodyPr/>
          <a:lstStyle/>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dirty="0">
                <a:effectLst/>
                <a:latin typeface="Calibri" panose="020F0502020204030204" pitchFamily="34" charset="0"/>
                <a:ea typeface="Calibri" panose="020F0502020204030204" pitchFamily="34" charset="0"/>
              </a:rPr>
              <a:t> </a:t>
            </a:r>
            <a:r>
              <a:rPr lang="en-US" sz="1800" b="1" dirty="0">
                <a:solidFill>
                  <a:srgbClr val="191919"/>
                </a:solidFill>
                <a:effectLst/>
                <a:ea typeface="Calibri" panose="020F0502020204030204" pitchFamily="34" charset="0"/>
                <a:cs typeface="Times New Roman" panose="02020603050405020304" pitchFamily="18" charset="0"/>
              </a:rPr>
              <a:t>Proposed Rules,  </a:t>
            </a:r>
            <a:r>
              <a:rPr lang="en-US" sz="1800" b="1" dirty="0">
                <a:solidFill>
                  <a:srgbClr val="333333"/>
                </a:solidFill>
                <a:effectLst/>
                <a:ea typeface="Calibri" panose="020F0502020204030204" pitchFamily="34" charset="0"/>
                <a:cs typeface="Times New Roman" panose="02020603050405020304" pitchFamily="18" charset="0"/>
              </a:rPr>
              <a:t>Use of the 5.850-5.925 GHz Band, </a:t>
            </a:r>
            <a:r>
              <a:rPr lang="en-US" sz="1800" b="1" dirty="0">
                <a:effectLst/>
                <a:ea typeface="Calibri" panose="020F0502020204030204" pitchFamily="34" charset="0"/>
                <a:cs typeface="Times New Roman" panose="02020603050405020304" pitchFamily="18" charset="0"/>
              </a:rPr>
              <a:t>FR Document:</a:t>
            </a:r>
            <a:r>
              <a:rPr lang="en-US" sz="1800" dirty="0">
                <a:solidFill>
                  <a:srgbClr val="000000"/>
                </a:solidFill>
                <a:effectLst/>
                <a:ea typeface="Calibri" panose="020F0502020204030204" pitchFamily="34" charset="0"/>
                <a:cs typeface="Times New Roman" panose="02020603050405020304" pitchFamily="18" charset="0"/>
              </a:rPr>
              <a:t> </a:t>
            </a:r>
            <a:r>
              <a:rPr lang="en-US" sz="1800" u="sng" dirty="0">
                <a:solidFill>
                  <a:srgbClr val="3071A9"/>
                </a:solidFill>
                <a:effectLst/>
                <a:ea typeface="Calibri" panose="020F0502020204030204" pitchFamily="34" charset="0"/>
                <a:cs typeface="Times New Roman" panose="02020603050405020304" pitchFamily="18" charset="0"/>
                <a:hlinkClick r:id="rId3"/>
              </a:rPr>
              <a:t>2021-08801</a:t>
            </a:r>
            <a:r>
              <a:rPr lang="en-US" sz="1800" u="sng" dirty="0">
                <a:solidFill>
                  <a:srgbClr val="3071A9"/>
                </a:solidFill>
                <a:effectLst/>
                <a:ea typeface="Calibri" panose="020F0502020204030204" pitchFamily="34" charset="0"/>
                <a:cs typeface="Times New Roman" panose="02020603050405020304" pitchFamily="18" charset="0"/>
              </a:rPr>
              <a:t>,  </a:t>
            </a:r>
            <a:r>
              <a:rPr lang="en-US" sz="1800" b="1" dirty="0">
                <a:solidFill>
                  <a:srgbClr val="000000"/>
                </a:solidFill>
                <a:effectLst/>
                <a:ea typeface="Calibri" panose="020F0502020204030204" pitchFamily="34" charset="0"/>
                <a:cs typeface="Times New Roman" panose="02020603050405020304" pitchFamily="18" charset="0"/>
              </a:rPr>
              <a:t>Citation:</a:t>
            </a:r>
            <a:r>
              <a:rPr lang="en-US" sz="1800" dirty="0">
                <a:solidFill>
                  <a:srgbClr val="000000"/>
                </a:solidFill>
                <a:effectLst/>
                <a:ea typeface="Calibri" panose="020F0502020204030204" pitchFamily="34" charset="0"/>
                <a:cs typeface="Times New Roman" panose="02020603050405020304" pitchFamily="18" charset="0"/>
              </a:rPr>
              <a:t> 86 FR 23323, </a:t>
            </a:r>
            <a:r>
              <a:rPr lang="en-US" sz="1800" u="sng" dirty="0">
                <a:solidFill>
                  <a:srgbClr val="3071A9"/>
                </a:solidFill>
                <a:effectLst/>
                <a:ea typeface="Calibri" panose="020F0502020204030204" pitchFamily="34" charset="0"/>
                <a:cs typeface="Times New Roman" panose="02020603050405020304" pitchFamily="18" charset="0"/>
                <a:hlinkClick r:id="rId4"/>
              </a:rPr>
              <a:t>PDF</a:t>
            </a:r>
            <a:r>
              <a:rPr lang="en-US" sz="1800" b="1" dirty="0">
                <a:solidFill>
                  <a:srgbClr val="000000"/>
                </a:solidFill>
                <a:effectLst/>
                <a:ea typeface="Calibri" panose="020F0502020204030204" pitchFamily="34" charset="0"/>
                <a:cs typeface="Times New Roman" panose="02020603050405020304" pitchFamily="18" charset="0"/>
              </a:rPr>
              <a:t> </a:t>
            </a:r>
            <a:r>
              <a:rPr lang="en-US" sz="1800" dirty="0">
                <a:solidFill>
                  <a:srgbClr val="000000"/>
                </a:solidFill>
                <a:effectLst/>
                <a:ea typeface="Calibri" panose="020F0502020204030204" pitchFamily="34" charset="0"/>
                <a:cs typeface="Times New Roman" panose="02020603050405020304" pitchFamily="18" charset="0"/>
              </a:rPr>
              <a:t>Pages 23323-23340 </a:t>
            </a:r>
            <a:r>
              <a:rPr lang="en-US" sz="1800" i="1" dirty="0">
                <a:solidFill>
                  <a:srgbClr val="000000"/>
                </a:solidFill>
                <a:effectLst/>
                <a:ea typeface="Calibri" panose="020F0502020204030204" pitchFamily="34" charset="0"/>
                <a:cs typeface="Times New Roman" panose="02020603050405020304" pitchFamily="18" charset="0"/>
              </a:rPr>
              <a:t>(18 pages), </a:t>
            </a:r>
            <a:r>
              <a:rPr lang="en-US" sz="1800" u="sng" dirty="0">
                <a:solidFill>
                  <a:srgbClr val="3071A9"/>
                </a:solidFill>
                <a:effectLst/>
                <a:ea typeface="Calibri" panose="020F0502020204030204" pitchFamily="34" charset="0"/>
                <a:cs typeface="Times New Roman" panose="02020603050405020304" pitchFamily="18" charset="0"/>
                <a:hlinkClick r:id="rId5"/>
              </a:rPr>
              <a:t>Permalink</a:t>
            </a:r>
            <a:r>
              <a:rPr lang="en-US" sz="1800" b="1" dirty="0">
                <a:solidFill>
                  <a:srgbClr val="000000"/>
                </a:solidFill>
                <a:effectLst/>
                <a:ea typeface="Calibri" panose="020F0502020204030204" pitchFamily="34" charset="0"/>
                <a:cs typeface="Times New Roman" panose="02020603050405020304" pitchFamily="18" charset="0"/>
              </a:rPr>
              <a:t> </a:t>
            </a:r>
            <a:endParaRPr lang="en-US" sz="1800" dirty="0">
              <a:effectLst/>
              <a:ea typeface="Calibri" panose="020F0502020204030204" pitchFamily="34"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cs typeface="Times New Roman" panose="02020603050405020304" pitchFamily="18" charset="0"/>
              </a:rPr>
              <a:t>Abstract: In this document, the Commission addresses issues remaining to finalize the 	restructuring of the 5.9 GHz band. Specifically, the Commission addresses: The transition of 	ITS operations in the 5.895- 5.925 GHz band from Dedicated Short Range Communications (DSRC) based technology to Cellular Vehicle-to-Everything (C-V2X) based technology; the 	codification of C-V2X technical parameters in the Commission's rules; other transition considerations; and the transmitter power and emissions limits, and... 		53 seek comments</a:t>
            </a:r>
            <a:endParaRPr lang="en-US" sz="1800" b="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ea typeface="Calibri" panose="020F0502020204030204" pitchFamily="34" charset="0"/>
                <a:cs typeface="Times New Roman" panose="02020603050405020304" pitchFamily="18" charset="0"/>
              </a:rPr>
              <a:t> </a:t>
            </a:r>
          </a:p>
          <a:p>
            <a:pPr marL="0" marR="0">
              <a:spcBef>
                <a:spcPts val="0"/>
              </a:spcBef>
              <a:spcAft>
                <a:spcPts val="0"/>
              </a:spcAft>
              <a:buFont typeface="Arial" panose="020B0604020202020204" pitchFamily="34" charset="0"/>
              <a:buChar char="•"/>
            </a:pPr>
            <a:r>
              <a:rPr lang="en-US" sz="1800" dirty="0">
                <a:solidFill>
                  <a:srgbClr val="333333"/>
                </a:solidFill>
                <a:effectLst/>
                <a:ea typeface="Calibri" panose="020F0502020204030204" pitchFamily="34" charset="0"/>
                <a:cs typeface="Times New Roman" panose="02020603050405020304" pitchFamily="18" charset="0"/>
              </a:rPr>
              <a:t>Comments must be filed on or before June 2, 2021 and reply comments on or before June 17, 2021. </a:t>
            </a:r>
            <a:endParaRPr lang="en-US" sz="1800" dirty="0">
              <a:effectLst/>
              <a:ea typeface="Calibri" panose="020F0502020204030204" pitchFamily="34"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06may21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FCC 5.9 GHz (ITS) FNPRM </a:t>
            </a:r>
            <a:endParaRPr lang="en-US" sz="2000" dirty="0"/>
          </a:p>
        </p:txBody>
      </p:sp>
    </p:spTree>
    <p:extLst>
      <p:ext uri="{BB962C8B-B14F-4D97-AF65-F5344CB8AC3E}">
        <p14:creationId xmlns:p14="http://schemas.microsoft.com/office/powerpoint/2010/main" val="3542499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175544"/>
            <a:ext cx="10439400" cy="5225256"/>
          </a:xfrm>
        </p:spPr>
        <p:txBody>
          <a:bodyPr/>
          <a:lstStyle/>
          <a:p>
            <a:pPr>
              <a:buFont typeface="Arial" panose="020B0604020202020204" pitchFamily="34" charset="0"/>
              <a:buChar char="•"/>
              <a:defRPr/>
            </a:pPr>
            <a:r>
              <a:rPr lang="en-US" sz="2000" dirty="0"/>
              <a:t>Officers for the RR-TAG / IEEE 802.18:				</a:t>
            </a:r>
          </a:p>
          <a:p>
            <a:pPr lvl="1">
              <a:defRPr/>
            </a:pPr>
            <a:r>
              <a:rPr lang="en-US" sz="1600" dirty="0"/>
              <a:t>Chair is Jay Holcomb (Itron) 								</a:t>
            </a:r>
            <a:endParaRPr lang="en-US" sz="1600" b="1" dirty="0"/>
          </a:p>
          <a:p>
            <a:pPr lvl="1">
              <a:defRPr/>
            </a:pPr>
            <a:r>
              <a:rPr lang="en-US" sz="1600" dirty="0"/>
              <a:t>Co-Vice-chairs are </a:t>
            </a:r>
            <a:r>
              <a:rPr lang="en-US" sz="1600" dirty="0">
                <a:hlinkClick r:id="rId2"/>
              </a:rPr>
              <a:t>Stuart Kerry (OK-Brit/Self)</a:t>
            </a:r>
            <a:r>
              <a:rPr lang="en-US" sz="1600" dirty="0"/>
              <a:t> and </a:t>
            </a:r>
            <a:r>
              <a:rPr lang="en-US" sz="1600" dirty="0">
                <a:hlinkClick r:id="rId3"/>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42 (8 on LMSC);  Nearly Voters: 2; Aspirant members: 11</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5"/>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02jan18</a:t>
            </a:r>
          </a:p>
          <a:p>
            <a:pPr lvl="1">
              <a:spcBef>
                <a:spcPts val="600"/>
              </a:spcBef>
              <a:defRPr/>
            </a:pPr>
            <a:r>
              <a:rPr lang="en-US" sz="1600" kern="1600" dirty="0">
                <a:sym typeface="Wingdings" panose="05000000000000000000" pitchFamily="2" charset="2"/>
              </a:rPr>
              <a:t>Copyright notice slides,   new 11nov19  </a:t>
            </a:r>
            <a:r>
              <a:rPr lang="en-US" sz="1200" dirty="0">
                <a:hlinkClick r:id="rId7"/>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does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8"/>
              </a:rPr>
              <a:t>http://standards.ieee.org/develop/policies/opman/sb_om.pdf</a:t>
            </a:r>
            <a:r>
              <a:rPr lang="en-US" sz="1400" dirty="0"/>
              <a:t>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06may21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889220559"/>
              </p:ext>
            </p:extLst>
          </p:nvPr>
        </p:nvGraphicFramePr>
        <p:xfrm>
          <a:off x="8143565" y="5020076"/>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9" imgW="2391120" imgH="534600" progId="Package">
                  <p:embed/>
                </p:oleObj>
              </mc:Choice>
              <mc:Fallback>
                <p:oleObj name="Packager Shell Object" showAsIcon="1" r:id="rId9" imgW="2391120" imgH="534600" progId="Package">
                  <p:embed/>
                  <p:pic>
                    <p:nvPicPr>
                      <p:cNvPr id="0" name=""/>
                      <p:cNvPicPr/>
                      <p:nvPr/>
                    </p:nvPicPr>
                    <p:blipFill>
                      <a:blip r:embed="rId10"/>
                      <a:stretch>
                        <a:fillRect/>
                      </a:stretch>
                    </p:blipFill>
                    <p:spPr>
                      <a:xfrm>
                        <a:off x="8143565" y="5020076"/>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4001379206"/>
              </p:ext>
            </p:extLst>
          </p:nvPr>
        </p:nvGraphicFramePr>
        <p:xfrm>
          <a:off x="4724400" y="4800600"/>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11" imgW="2035440" imgH="534600" progId="Package">
                  <p:embed/>
                </p:oleObj>
              </mc:Choice>
              <mc:Fallback>
                <p:oleObj name="Packager Shell Object" showAsIcon="1" r:id="rId11" imgW="2035440" imgH="534600" progId="Package">
                  <p:embed/>
                  <p:pic>
                    <p:nvPicPr>
                      <p:cNvPr id="0" name=""/>
                      <p:cNvPicPr/>
                      <p:nvPr/>
                    </p:nvPicPr>
                    <p:blipFill>
                      <a:blip r:embed="rId12"/>
                      <a:stretch>
                        <a:fillRect/>
                      </a:stretch>
                    </p:blipFill>
                    <p:spPr>
                      <a:xfrm>
                        <a:off x="4724400" y="4800600"/>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10896600" cy="5499383"/>
          </a:xfrm>
        </p:spPr>
        <p:txBody>
          <a:bodyPr/>
          <a:lstStyle/>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06may21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10696584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896815" y="1102674"/>
            <a:ext cx="10820400" cy="3697926"/>
          </a:xfrm>
        </p:spPr>
        <p:txBody>
          <a:bodyPr/>
          <a:lstStyle/>
          <a:p>
            <a:pPr marL="285750" indent="-285750">
              <a:buClr>
                <a:srgbClr val="00B0F0"/>
              </a:buClr>
              <a:buFont typeface="Wingdings" panose="05000000000000000000" pitchFamily="2" charset="2"/>
              <a:buChar char="q"/>
            </a:pPr>
            <a:endParaRPr lang="en-US" sz="1800" b="0" i="0" dirty="0">
              <a:solidFill>
                <a:srgbClr val="00B0F0"/>
              </a:solidFill>
              <a:effectLst/>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indent="-285750">
              <a:buClr>
                <a:srgbClr val="00B0F0"/>
              </a:buClr>
              <a:buFont typeface="Wingdings" panose="05000000000000000000" pitchFamily="2" charset="2"/>
              <a:buChar char="q"/>
            </a:pPr>
            <a:r>
              <a:rPr lang="en-US" sz="1800" b="0" i="0" dirty="0">
                <a:solidFill>
                  <a:srgbClr val="00B0F0"/>
                </a:solidFill>
                <a:effectLst/>
              </a:rPr>
              <a:t>All – please review </a:t>
            </a:r>
            <a:r>
              <a:rPr lang="en-US" sz="1800" b="0" dirty="0">
                <a:solidFill>
                  <a:srgbClr val="00B0F0"/>
                </a:solidFill>
              </a:rPr>
              <a:t>the FCC wireless mic action and is there anything .18 should review further or act upon? </a:t>
            </a:r>
            <a:endParaRPr lang="en-US" sz="1800" b="0" i="0" dirty="0">
              <a:solidFill>
                <a:srgbClr val="00B0F0"/>
              </a:solidFill>
              <a:effectLst/>
            </a:endParaRPr>
          </a:p>
          <a:p>
            <a:pPr marL="285750" indent="-285750">
              <a:buClr>
                <a:srgbClr val="00B0F0"/>
              </a:buClr>
              <a:buFont typeface="Wingdings" panose="05000000000000000000" pitchFamily="2" charset="2"/>
              <a:buChar char="q"/>
            </a:pPr>
            <a:endParaRPr lang="en-US" sz="1400" b="0" dirty="0">
              <a:solidFill>
                <a:srgbClr val="00B0F0"/>
              </a:solidFill>
            </a:endParaRPr>
          </a:p>
          <a:p>
            <a:pPr marL="285750" indent="-285750">
              <a:buClr>
                <a:srgbClr val="00B0F0"/>
              </a:buClr>
              <a:buFont typeface="Wingdings" panose="05000000000000000000" pitchFamily="2" charset="2"/>
              <a:buChar char="q"/>
            </a:pPr>
            <a:r>
              <a:rPr lang="en-US" sz="1400" b="0" dirty="0">
                <a:solidFill>
                  <a:srgbClr val="00B0F0"/>
                </a:solidFill>
              </a:rPr>
              <a:t>All – ongoing - if you have any actionable possibilities to update/improve/etc. our external influence on regulatory bodies, as part of the IEEE 802 restructuring, please pass along to the chair. </a:t>
            </a:r>
          </a:p>
          <a:p>
            <a:pPr marL="285750" indent="-285750">
              <a:buClr>
                <a:srgbClr val="00B0F0"/>
              </a:buClr>
              <a:buFont typeface="Wingdings" panose="05000000000000000000" pitchFamily="2" charset="2"/>
              <a:buChar char="q"/>
            </a:pPr>
            <a:r>
              <a:rPr lang="en-US" altLang="en-US" sz="1400" b="0" dirty="0">
                <a:solidFill>
                  <a:srgbClr val="00B0F0"/>
                </a:solidFill>
              </a:rPr>
              <a:t>All – ongoing – bring to RR-TAG info they hear, e.g. different country consultations, on the WRC-23 AIs we are interested in. </a:t>
            </a: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0" indent="0">
              <a:buClr>
                <a:srgbClr val="00B0F0"/>
              </a:buClr>
            </a:pPr>
            <a:endParaRPr lang="en-US" altLang="en-US" sz="1800" b="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06may21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937373"/>
            <a:ext cx="10475383" cy="1615827"/>
          </a:xfrm>
          <a:prstGeom prst="rect">
            <a:avLst/>
          </a:prstGeom>
          <a:noFill/>
        </p:spPr>
        <p:txBody>
          <a:bodyPr wrap="squar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3"/>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4"/>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5"/>
              </a:rPr>
              <a:t>https://www.imf.org/en/Publications/WEO/Issues/2020/09/30/world-economic-outlook-october-2020</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287000" cy="5332414"/>
          </a:xfrm>
        </p:spPr>
        <p:txBody>
          <a:bodyPr/>
          <a:lstStyle/>
          <a:p>
            <a:pPr marL="0" indent="0"/>
            <a:endParaRPr lang="en-US" sz="1050" dirty="0">
              <a:solidFill>
                <a:schemeClr val="bg1">
                  <a:lumMod val="65000"/>
                </a:schemeClr>
              </a:solidFill>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a:t>
            </a:r>
          </a:p>
          <a:p>
            <a:pPr marL="0">
              <a:spcBef>
                <a:spcPts val="0"/>
              </a:spcBef>
              <a:spcAft>
                <a:spcPts val="0"/>
              </a:spcAft>
              <a:buFont typeface="Arial" panose="020B0604020202020204" pitchFamily="34" charset="0"/>
              <a:buChar char="•"/>
            </a:pPr>
            <a:endParaRPr lang="en-US" sz="1800" b="0" dirty="0">
              <a:solidFill>
                <a:schemeClr val="tx1"/>
              </a:solidFill>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06may21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990600"/>
            <a:ext cx="10475384" cy="5484814"/>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a:t>
            </a:r>
            <a:endParaRPr lang="en-US" sz="1600" dirty="0"/>
          </a:p>
          <a:p>
            <a:pPr>
              <a:buFont typeface="Arial" panose="020B0604020202020204" pitchFamily="34" charset="0"/>
              <a:buChar char="•"/>
            </a:pPr>
            <a:r>
              <a:rPr lang="en-US" sz="1800" dirty="0">
                <a:effectLst/>
                <a:latin typeface="Times New Roman" panose="02020603050405020304" pitchFamily="18" charset="0"/>
                <a:ea typeface="SimSun" panose="02010600030101010101" pitchFamily="2" charset="-122"/>
              </a:rPr>
              <a:t>Next 2 weeks, 13/20May21, will be labeled a wireless Interim.  Same call-in and time. </a:t>
            </a:r>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     </a:t>
            </a:r>
            <a:r>
              <a:rPr lang="en-US" sz="1800" dirty="0"/>
              <a:t>27may21–</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15:_____________________________00et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802.18 (wireless) interim will be electronic in May 2021</a:t>
            </a:r>
          </a:p>
          <a:p>
            <a:pPr>
              <a:spcBef>
                <a:spcPts val="0"/>
              </a:spcBef>
              <a:buFont typeface="Arial" panose="020B0604020202020204" pitchFamily="34" charset="0"/>
              <a:buChar char="•"/>
            </a:pPr>
            <a:r>
              <a:rPr lang="en-US" sz="1800" dirty="0"/>
              <a:t>The next IEEE 802 plenary will be electronic in July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Stay Safe</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06may21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05829"/>
            <a:ext cx="2211387" cy="273050"/>
          </a:xfrm>
        </p:spPr>
        <p:txBody>
          <a:bodyPr/>
          <a:lstStyle/>
          <a:p>
            <a:r>
              <a:rPr lang="en-US"/>
              <a:t>06may21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6259512" y="5638799"/>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738664"/>
          </a:xfrm>
          <a:prstGeom prst="rect">
            <a:avLst/>
          </a:prstGeom>
          <a:noFill/>
        </p:spPr>
        <p:txBody>
          <a:bodyPr wrap="square" rtlCol="0">
            <a:spAutoFit/>
          </a:bodyPr>
          <a:lstStyle/>
          <a:p>
            <a:pPr marL="457200" indent="-457200">
              <a:buFont typeface="Arial" panose="020B0604020202020204" pitchFamily="34" charset="0"/>
              <a:buChar char="•"/>
            </a:pPr>
            <a:r>
              <a:rPr lang="en-US"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599" y="2971801"/>
            <a:ext cx="10367427"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06may21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14399" y="115547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400" dirty="0">
                <a:ea typeface="Times New Roman" panose="02020603050405020304" pitchFamily="18" charset="0"/>
                <a:cs typeface="Times New Roman" panose="02020603050405020304" pitchFamily="18" charset="0"/>
              </a:rPr>
              <a:t>Subject: [EXTERNAL] Webex meeting invitation: 802.18 RR-TAG weekly teleconference</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When: Occurs every Thursday effective 14-Jan-21 until 19*-May-21 from 15:00 to 16:00 America/</a:t>
            </a:r>
            <a:r>
              <a:rPr lang="en-US" sz="1400" dirty="0" err="1">
                <a:ea typeface="Times New Roman" panose="02020603050405020304" pitchFamily="18" charset="0"/>
                <a:cs typeface="Times New Roman" panose="02020603050405020304" pitchFamily="18" charset="0"/>
              </a:rPr>
              <a:t>New_York</a:t>
            </a:r>
            <a:r>
              <a:rPr lang="en-US" sz="1400" dirty="0">
                <a:ea typeface="Times New Roman" panose="02020603050405020304" pitchFamily="18" charset="0"/>
                <a:cs typeface="Times New Roman" panose="02020603050405020304" pitchFamily="18" charset="0"/>
              </a:rPr>
              <a:t>.							(* bug in </a:t>
            </a:r>
            <a:r>
              <a:rPr lang="en-US" sz="1400" dirty="0" err="1">
                <a:ea typeface="Times New Roman" panose="02020603050405020304" pitchFamily="18" charset="0"/>
                <a:cs typeface="Times New Roman" panose="02020603050405020304" pitchFamily="18" charset="0"/>
              </a:rPr>
              <a:t>webex</a:t>
            </a:r>
            <a:r>
              <a:rPr lang="en-US" sz="1400" dirty="0">
                <a:ea typeface="Times New Roman" panose="02020603050405020304" pitchFamily="18" charset="0"/>
                <a:cs typeface="Times New Roman" panose="02020603050405020304" pitchFamily="18" charset="0"/>
              </a:rPr>
              <a:t>, to 20</a:t>
            </a:r>
            <a:r>
              <a:rPr lang="en-US" sz="1400" baseline="30000" dirty="0">
                <a:ea typeface="Times New Roman" panose="02020603050405020304" pitchFamily="18" charset="0"/>
                <a:cs typeface="Times New Roman" panose="02020603050405020304" pitchFamily="18" charset="0"/>
              </a:rPr>
              <a:t>th</a:t>
            </a:r>
            <a:r>
              <a:rPr lang="en-US" sz="1400" dirty="0">
                <a:ea typeface="Times New Roman" panose="02020603050405020304" pitchFamily="18" charset="0"/>
                <a:cs typeface="Times New Roman" panose="02020603050405020304" pitchFamily="18" charset="0"/>
              </a:rPr>
              <a:t>)</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Where: </a:t>
            </a:r>
            <a:r>
              <a:rPr lang="en-US" sz="1400" dirty="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a typeface="Times New Roman" panose="02020603050405020304" pitchFamily="18" charset="0"/>
                <a:cs typeface="Times New Roman" panose="02020603050405020304" pitchFamily="18" charset="0"/>
              </a:rPr>
              <a:t> </a:t>
            </a:r>
          </a:p>
          <a:p>
            <a:pPr marL="0">
              <a:spcBef>
                <a:spcPts val="0"/>
              </a:spcBef>
              <a:spcAft>
                <a:spcPts val="0"/>
              </a:spcAft>
            </a:pP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Jay Holcomb (Itron) invites you to join this Webex meeting.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number (access code): 179 964 7312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password: rrtag21a</a:t>
            </a:r>
          </a:p>
          <a:p>
            <a:pPr marL="0">
              <a:spcBef>
                <a:spcPts val="0"/>
              </a:spcBef>
              <a:spcAft>
                <a:spcPts val="0"/>
              </a:spcAft>
            </a:pPr>
            <a:endParaRPr lang="en-US" sz="1400" dirty="0">
              <a:solidFill>
                <a:srgbClr val="666666"/>
              </a:solidFill>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a typeface="Times New Roman" panose="02020603050405020304" pitchFamily="18" charset="0"/>
                <a:cs typeface="Times New Roman" panose="02020603050405020304" pitchFamily="18" charset="0"/>
              </a:rPr>
              <a:t>hr</a:t>
            </a:r>
            <a:r>
              <a:rPr lang="en-US" sz="1400" dirty="0">
                <a:solidFill>
                  <a:srgbClr val="666666"/>
                </a:solidFill>
                <a:ea typeface="Times New Roman" panose="02020603050405020304" pitchFamily="18" charset="0"/>
                <a:cs typeface="Times New Roman" panose="02020603050405020304" pitchFamily="18" charset="0"/>
              </a:rPr>
              <a:t>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u="sng" dirty="0">
                <a:solidFill>
                  <a:srgbClr val="FF0000"/>
                </a:solidFill>
                <a:ea typeface="Times New Roman" panose="02020603050405020304" pitchFamily="18" charset="0"/>
                <a:cs typeface="Times New Roman" panose="02020603050405020304" pitchFamily="18" charset="0"/>
                <a:hlinkClick r:id="rId3"/>
              </a:rPr>
              <a:t>Join meeting</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4"/>
              </a:rPr>
              <a:t>+1-646-992-2010,,1799647312##</a:t>
            </a:r>
            <a:r>
              <a:rPr lang="en-US" sz="1400" dirty="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5"/>
              </a:rPr>
              <a:t>+1-213-306-3065,,1799647312##</a:t>
            </a:r>
            <a:r>
              <a:rPr lang="en-US" sz="1400" dirty="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6"/>
              </a:rPr>
              <a:t>Global call-in numbers</a:t>
            </a:r>
            <a:endParaRPr lang="en-US" sz="1400" dirty="0">
              <a:ea typeface="Times New Roman" panose="02020603050405020304" pitchFamily="18" charset="0"/>
              <a:cs typeface="Times New Roman" panose="02020603050405020304" pitchFamily="18" charset="0"/>
            </a:endParaRPr>
          </a:p>
          <a:p>
            <a:r>
              <a:rPr lang="en-US" sz="1400" dirty="0">
                <a:ea typeface="Times New Roman" panose="02020603050405020304" pitchFamily="18" charset="0"/>
                <a:cs typeface="Times New Roman" panose="02020603050405020304" pitchFamily="18" charset="0"/>
              </a:rPr>
              <a:t>Need help? Go to </a:t>
            </a:r>
            <a:r>
              <a:rPr lang="en-US" sz="1400" u="sng" dirty="0">
                <a:solidFill>
                  <a:srgbClr val="049FD9"/>
                </a:solidFill>
                <a:ea typeface="Times New Roman" panose="02020603050405020304" pitchFamily="18" charset="0"/>
                <a:cs typeface="Times New Roman" panose="02020603050405020304" pitchFamily="18" charset="0"/>
                <a:hlinkClick r:id="rId7"/>
              </a:rPr>
              <a:t>http://help.webex.com</a:t>
            </a:r>
            <a:r>
              <a:rPr lang="en-US" sz="1400" dirty="0">
                <a:ea typeface="Times New Roman" panose="02020603050405020304" pitchFamily="18" charset="0"/>
                <a:cs typeface="Times New Roman" panose="02020603050405020304" pitchFamily="18" charset="0"/>
              </a:rPr>
              <a:t> </a:t>
            </a: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10431"/>
            <a:ext cx="2211387" cy="273050"/>
          </a:xfrm>
        </p:spPr>
        <p:txBody>
          <a:bodyPr/>
          <a:lstStyle/>
          <a:p>
            <a:r>
              <a:rPr lang="en-US"/>
              <a:t>06may21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14401" y="1021223"/>
            <a:ext cx="10443626"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200" dirty="0">
                <a:latin typeface="Consolas" panose="020B0609020204030204" pitchFamily="49" charset="0"/>
                <a:ea typeface="Times New Roman" panose="02020603050405020304" pitchFamily="18" charset="0"/>
                <a:cs typeface="Times New Roman" panose="02020603050405020304" pitchFamily="18" charset="0"/>
              </a:rPr>
            </a:br>
            <a:r>
              <a:rPr lang="en-US" sz="1200" dirty="0">
                <a:latin typeface="Consolas" panose="020B0609020204030204" pitchFamily="49" charset="0"/>
                <a:ea typeface="Times New Roman" panose="02020603050405020304" pitchFamily="18" charset="0"/>
                <a:cs typeface="Times New Roman" panose="02020603050405020304" pitchFamily="18" charset="0"/>
              </a:rPr>
              <a:t>When: Tuesday, 25 May, 2021 15:00-16:00 America/</a:t>
            </a:r>
            <a:r>
              <a:rPr lang="en-US" sz="12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latin typeface="Consolas" panose="020B0609020204030204" pitchFamily="49" charset="0"/>
                <a:ea typeface="Times New Roman" panose="02020603050405020304" pitchFamily="18" charset="0"/>
                <a:cs typeface="Times New Roman" panose="02020603050405020304" pitchFamily="18" charset="0"/>
              </a:rPr>
              <a:t>.</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2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Tuesday, May 25, 2021 3:00 PM  |  (UTC-04:00) Eastern Time (US &amp; Canada)  |  1 </a:t>
            </a:r>
            <a:r>
              <a:rPr lang="en-US" sz="12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from the meeting link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https://ieeesa.webex.com/ieeesa/j.php?MTID=m6704707797b7b5b06c6b1c3e87852ea7</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Calibri" panose="020F0502020204030204" pitchFamily="34" charset="0"/>
              </a:rPr>
              <a:t> </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Meeting number (access code): 	173 892 4292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Meeting password: 			freqtable5</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+1-646-992-2010,,1738924292##</a:t>
            </a:r>
            <a:r>
              <a:rPr lang="en-US" sz="1200" dirty="0">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+1-213-306-3065,,1738924292##</a:t>
            </a:r>
            <a:r>
              <a:rPr lang="en-US" sz="1200" dirty="0">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1738924292@ieeesa.webex.com</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1738924292.ieeesa@lync.webex.com</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80"/>
                </a:highlight>
              </a:rPr>
              <a:t>freq. table ad </a:t>
            </a:r>
            <a:r>
              <a:rPr lang="en-US" sz="2400" dirty="0" err="1">
                <a:highlight>
                  <a:srgbClr val="008080"/>
                </a:highlight>
              </a:rPr>
              <a:t>hoc</a:t>
            </a:r>
            <a:r>
              <a:rPr lang="en-US" sz="2400" dirty="0" err="1"/>
              <a:t>_telecon</a:t>
            </a:r>
            <a:r>
              <a:rPr lang="en-US" sz="2400" dirty="0"/>
              <a:t>. call-in, </a:t>
            </a:r>
            <a:r>
              <a:rPr lang="en-US" sz="2400" dirty="0">
                <a:highlight>
                  <a:srgbClr val="008080"/>
                </a:highlight>
              </a:rPr>
              <a:t>25may21</a:t>
            </a:r>
          </a:p>
        </p:txBody>
      </p:sp>
    </p:spTree>
    <p:extLst>
      <p:ext uri="{BB962C8B-B14F-4D97-AF65-F5344CB8AC3E}">
        <p14:creationId xmlns:p14="http://schemas.microsoft.com/office/powerpoint/2010/main" val="2121774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06may21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26235"/>
            <a:ext cx="2211387" cy="273050"/>
          </a:xfrm>
        </p:spPr>
        <p:txBody>
          <a:bodyPr/>
          <a:lstStyle/>
          <a:p>
            <a:r>
              <a:rPr lang="en-US"/>
              <a:t>06may21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28</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676400"/>
            <a:ext cx="10367426" cy="47244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Subject:</a:t>
            </a:r>
            <a:r>
              <a:rPr lang="en-US" sz="600" dirty="0">
                <a:solidFill>
                  <a:schemeClr val="bg1">
                    <a:lumMod val="75000"/>
                  </a:schemeClr>
                </a:solidFill>
                <a:effectLst/>
                <a:ea typeface="Times New Roman" panose="02020603050405020304" pitchFamily="18" charset="0"/>
                <a:cs typeface="Times New Roman" panose="02020603050405020304" pitchFamily="18" charset="0"/>
              </a:rPr>
              <a:t> [EXTERNAL] Webex meeting invitation: ad hoc on WRC-23 Agenda Items of interest to 802</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When:</a:t>
            </a:r>
            <a:r>
              <a:rPr lang="en-US" sz="600" dirty="0">
                <a:solidFill>
                  <a:schemeClr val="bg1">
                    <a:lumMod val="75000"/>
                  </a:schemeClr>
                </a:solidFill>
                <a:effectLst/>
                <a:ea typeface="Times New Roman" panose="02020603050405020304" pitchFamily="18" charset="0"/>
                <a:cs typeface="Times New Roman" panose="02020603050405020304" pitchFamily="18" charset="0"/>
              </a:rPr>
              <a:t> Wednesday, 7 April, 2021 16:00-17:00 America/</a:t>
            </a:r>
            <a:r>
              <a:rPr lang="en-US" sz="600" dirty="0" err="1">
                <a:solidFill>
                  <a:schemeClr val="bg1">
                    <a:lumMod val="75000"/>
                  </a:schemeClr>
                </a:solidFill>
                <a:effectLst/>
                <a:ea typeface="Times New Roman" panose="02020603050405020304" pitchFamily="18" charset="0"/>
                <a:cs typeface="Times New Roman" panose="02020603050405020304" pitchFamily="18" charset="0"/>
              </a:rPr>
              <a:t>New_York</a:t>
            </a:r>
            <a:r>
              <a:rPr lang="en-US" sz="600" dirty="0">
                <a:solidFill>
                  <a:schemeClr val="bg1">
                    <a:lumMod val="75000"/>
                  </a:schemeClr>
                </a:solidFill>
                <a:effectLst/>
                <a:ea typeface="Times New Roman" panose="02020603050405020304" pitchFamily="18" charset="0"/>
                <a:cs typeface="Times New Roman" panose="02020603050405020304" pitchFamily="18" charset="0"/>
              </a:rPr>
              <a:t>.</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Where:</a:t>
            </a:r>
            <a:r>
              <a:rPr lang="en-US" sz="600" dirty="0">
                <a:solidFill>
                  <a:schemeClr val="bg1">
                    <a:lumMod val="75000"/>
                  </a:schemeClr>
                </a:solidFill>
                <a:effectLst/>
                <a:ea typeface="Times New Roman" panose="02020603050405020304" pitchFamily="18" charset="0"/>
                <a:cs typeface="Times New Roman" panose="02020603050405020304" pitchFamily="18" charset="0"/>
              </a:rPr>
              <a:t> https://ieeesa.webex.com/ieeesa/j.php?MTID=m7c3f1ed3861a4ebdd693d17d47519a82</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6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Join meeting</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More ways to join:</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 </a:t>
            </a:r>
            <a:r>
              <a:rPr lang="en-US" sz="800" b="1" dirty="0">
                <a:solidFill>
                  <a:schemeClr val="bg1">
                    <a:lumMod val="75000"/>
                  </a:schemeClr>
                </a:solidFill>
                <a:effectLst/>
                <a:ea typeface="Times New Roman" panose="02020603050405020304" pitchFamily="18" charset="0"/>
                <a:cs typeface="Times New Roman" panose="02020603050405020304" pitchFamily="18" charset="0"/>
              </a:rPr>
              <a:t>Join from the meeting link;  	</a:t>
            </a:r>
            <a:r>
              <a:rPr lang="en-US" sz="8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https://ieeesa.webex.com/ieeesa/j.php?MTID=m7c3f1ed3861a4ebdd693d17d47519a82</a:t>
            </a: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Join by meeting number </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number (access code): 	129 306 6020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password: 			wrcai1</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Calibri" panose="020F0502020204030204" pitchFamily="34" charset="0"/>
              </a:rPr>
              <a:t> </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Tap to join from a mobile device (attendees only)</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+1-646-992-2010,,1293066020##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+1-213-306-3065,,1293066020##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by phone</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Global call-in numbers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from a video system or application</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1293066020@ieeesa.webex.com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using Microsoft Lync or Microsoft Skype for Business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1293066020.ieeesa@lync.webex.com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Need help? Go to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https://help.webex.com</a:t>
            </a:r>
            <a:r>
              <a:rPr lang="en-US" sz="500" dirty="0">
                <a:solidFill>
                  <a:schemeClr val="bg1">
                    <a:lumMod val="75000"/>
                  </a:schemeClr>
                </a:solidFill>
                <a:effectLst/>
                <a:ea typeface="Times New Roman" panose="02020603050405020304" pitchFamily="18" charset="0"/>
                <a:cs typeface="Times New Roman" panose="02020603050405020304" pitchFamily="18" charset="0"/>
              </a:rPr>
              <a:t> </a:t>
            </a:r>
            <a:endParaRPr lang="en-US" sz="1100" dirty="0">
              <a:solidFill>
                <a:schemeClr val="bg1">
                  <a:lumMod val="75000"/>
                </a:schemeClr>
              </a:solidFill>
              <a:effectLst/>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________21</a:t>
            </a:r>
          </a:p>
          <a:p>
            <a:pPr>
              <a:spcBef>
                <a:spcPts val="0"/>
              </a:spcBef>
            </a:pPr>
            <a:r>
              <a:rPr lang="en-US" sz="2400" dirty="0">
                <a:highlight>
                  <a:srgbClr val="FF9999"/>
                </a:highlight>
              </a:rPr>
              <a:t>Next will be during July 2021 Plenary</a:t>
            </a:r>
          </a:p>
        </p:txBody>
      </p:sp>
    </p:spTree>
    <p:extLst>
      <p:ext uri="{BB962C8B-B14F-4D97-AF65-F5344CB8AC3E}">
        <p14:creationId xmlns:p14="http://schemas.microsoft.com/office/powerpoint/2010/main" val="17955928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06may21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06may21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051718"/>
            <a:ext cx="10367426"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06may21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06may21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06may21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06may21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06may21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34</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679574"/>
            <a:ext cx="8229600" cy="5712353"/>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06may21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35</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2667000" y="679623"/>
            <a:ext cx="7135401" cy="5721178"/>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06may21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06may21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06may21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06may21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990601" y="584202"/>
            <a:ext cx="5791200" cy="5891210"/>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b="1" u="sng" dirty="0">
                <a:solidFill>
                  <a:schemeClr val="bg1"/>
                </a:solidFill>
              </a:rPr>
              <a:t>with Webex check</a:t>
            </a:r>
          </a:p>
          <a:p>
            <a:pPr lvl="2">
              <a:spcBef>
                <a:spcPts val="0"/>
              </a:spcBef>
              <a:buFont typeface="Arial" panose="020B0604020202020204" pitchFamily="34" charset="0"/>
              <a:buChar char="•"/>
            </a:pPr>
            <a:r>
              <a:rPr lang="en-US" altLang="en-US" sz="1400" b="1" u="sng" dirty="0">
                <a:solidFill>
                  <a:schemeClr val="bg1"/>
                </a:solidFill>
              </a:rPr>
              <a:t>Please check your affiliation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r>
              <a:rPr lang="en-US" altLang="en-US" sz="1600" dirty="0">
                <a:solidFill>
                  <a:schemeClr val="tx1"/>
                </a:solidFill>
              </a:rPr>
              <a:t>Discussion items </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sz="1600" dirty="0">
                <a:solidFill>
                  <a:srgbClr val="333333"/>
                </a:solidFill>
                <a:ea typeface="Times New Roman" panose="02020603050405020304" pitchFamily="18" charset="0"/>
              </a:rPr>
              <a:t>FCC 5.9 GHz (ITS) R&amp;O &amp; FNPRM</a:t>
            </a:r>
            <a:endParaRPr lang="en-US" sz="1600" dirty="0"/>
          </a:p>
          <a:p>
            <a:pPr lvl="1">
              <a:spcBef>
                <a:spcPts val="0"/>
              </a:spcBef>
              <a:buFont typeface="Arial" panose="020B0604020202020204" pitchFamily="34" charset="0"/>
              <a:buChar char="•"/>
            </a:pPr>
            <a:r>
              <a:rPr lang="en-US" altLang="en-US" sz="1600" dirty="0">
                <a:solidFill>
                  <a:schemeClr val="tx1"/>
                </a:solidFill>
              </a:rPr>
              <a:t>W</a:t>
            </a:r>
            <a:r>
              <a:rPr lang="en-US" altLang="en-US" sz="1600" kern="0" dirty="0">
                <a:solidFill>
                  <a:schemeClr val="tx1"/>
                </a:solidFill>
              </a:rPr>
              <a:t>ireless mics </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All – any action on Wireless mic  FNPRM</a:t>
            </a:r>
          </a:p>
          <a:p>
            <a:pPr lvl="1">
              <a:spcBef>
                <a:spcPts val="0"/>
              </a:spcBef>
              <a:buFont typeface="Arial" panose="020B0604020202020204" pitchFamily="34" charset="0"/>
              <a:buChar char="•"/>
            </a:pPr>
            <a:r>
              <a:rPr lang="en-US" altLang="en-US" sz="1400" dirty="0">
                <a:solidFill>
                  <a:schemeClr val="tx1"/>
                </a:solidFill>
              </a:rPr>
              <a:t>All-ongoing input external influence (restructuring)</a:t>
            </a:r>
          </a:p>
          <a:p>
            <a:pPr lvl="1">
              <a:spcBef>
                <a:spcPts val="0"/>
              </a:spcBef>
              <a:buFont typeface="Arial" panose="020B0604020202020204" pitchFamily="34" charset="0"/>
              <a:buChar char="•"/>
            </a:pPr>
            <a:r>
              <a:rPr lang="en-US" altLang="en-US" sz="1400" dirty="0">
                <a:solidFill>
                  <a:schemeClr val="tx1"/>
                </a:solidFill>
              </a:rPr>
              <a:t>All-ongoing-WRC-23 AIs viewpoints, &amp; restructure ext. influence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498168" y="1020380"/>
            <a:ext cx="4891616" cy="545503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b="0" dirty="0">
                <a:solidFill>
                  <a:schemeClr val="tx1"/>
                </a:solidFill>
              </a:rPr>
              <a:t>IEEE 802 viewpoints on WRC-23 agenda items </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and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IEEE 802 Stds Table of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Wireless mics, FCC FNPRM </a:t>
            </a:r>
          </a:p>
          <a:p>
            <a:pPr lvl="1">
              <a:spcBef>
                <a:spcPts val="0"/>
              </a:spcBef>
              <a:buFont typeface="Arial" panose="020B0604020202020204" pitchFamily="34" charset="0"/>
              <a:buChar char="•"/>
            </a:pPr>
            <a:r>
              <a:rPr lang="en-US" altLang="en-US" sz="1400" b="0" kern="0" dirty="0">
                <a:solidFill>
                  <a:schemeClr val="tx1"/>
                </a:solidFill>
              </a:rPr>
              <a:t>Includes 900 and 6/7 GHz. </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sz="1400" b="0" dirty="0">
                <a:solidFill>
                  <a:srgbClr val="333333"/>
                </a:solidFill>
                <a:ea typeface="Times New Roman" panose="02020603050405020304" pitchFamily="18" charset="0"/>
              </a:rPr>
              <a:t>FCC 5.9 GHz (ITS) R&amp;O</a:t>
            </a:r>
          </a:p>
          <a:p>
            <a:pPr lvl="1">
              <a:spcBef>
                <a:spcPts val="0"/>
              </a:spcBef>
              <a:buFont typeface="Arial" panose="020B0604020202020204" pitchFamily="34" charset="0"/>
              <a:buChar char="•"/>
            </a:pPr>
            <a:r>
              <a:rPr lang="en-US" altLang="en-US" sz="1400" b="0" kern="0" dirty="0">
                <a:solidFill>
                  <a:schemeClr val="tx1"/>
                </a:solidFill>
              </a:rPr>
              <a:t>R&amp;O effective 02jul21, comments NPRM 02jun21</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92964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Mike L.</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GB" sz="1600" b="0" dirty="0">
                <a:ea typeface="SimSun" panose="02010600030101010101" pitchFamily="2" charset="-122"/>
              </a:rPr>
              <a:t>To approve the minutes from the IEEE 802.18 teleconference in document </a:t>
            </a:r>
            <a:r>
              <a:rPr lang="en-GB" sz="1600" b="0" dirty="0">
                <a:solidFill>
                  <a:schemeClr val="bg1">
                    <a:lumMod val="75000"/>
                  </a:schemeClr>
                </a:solidFill>
                <a:ea typeface="SimSun" panose="02010600030101010101" pitchFamily="2" charset="-122"/>
                <a:hlinkClick r:id="rId3"/>
              </a:rPr>
              <a:t>https://mentor.ieee.org/802.18/dcn/21/18-21-0048-01-0000-minutes-29apr21-rrtag-teleconference.docx</a:t>
            </a:r>
            <a:r>
              <a:rPr lang="en-GB" sz="1600" b="0" dirty="0">
                <a:solidFill>
                  <a:schemeClr val="bg1">
                    <a:lumMod val="75000"/>
                  </a:schemeClr>
                </a:solidFill>
                <a:ea typeface="SimSun" panose="02010600030101010101" pitchFamily="2" charset="-122"/>
              </a:rPr>
              <a:t>    </a:t>
            </a:r>
            <a:r>
              <a:rPr lang="en-US" sz="1050" b="0" i="0" dirty="0">
                <a:solidFill>
                  <a:srgbClr val="000000"/>
                </a:solidFill>
                <a:effectLst/>
                <a:latin typeface="Verdana" panose="020B0604030504040204" pitchFamily="34" charset="0"/>
              </a:rPr>
              <a:t>30-Apr-2021 22:18:25 ET </a:t>
            </a:r>
            <a:r>
              <a:rPr lang="en-US" sz="1600" b="0" dirty="0">
                <a:ea typeface="SimSun" panose="02010600030101010101" pitchFamily="2" charset="-122"/>
              </a:rPr>
              <a:t>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Stuart K</a:t>
            </a:r>
          </a:p>
          <a:p>
            <a:pPr marL="0" indent="0">
              <a:spcBef>
                <a:spcPts val="0"/>
              </a:spcBef>
            </a:pPr>
            <a:r>
              <a:rPr lang="en-US" altLang="en-US" sz="1800" b="0" dirty="0">
                <a:solidFill>
                  <a:schemeClr val="bg1">
                    <a:lumMod val="75000"/>
                  </a:schemeClr>
                </a:solidFill>
              </a:rPr>
              <a:t>	Seconded by:  Vijay A. </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sz="1200" dirty="0">
              <a:solidFill>
                <a:schemeClr val="bg1">
                  <a:lumMod val="6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06may21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914400"/>
            <a:ext cx="10881783" cy="5542666"/>
          </a:xfrm>
        </p:spPr>
        <p:txBody>
          <a:bodyPr/>
          <a:lstStyle/>
          <a:p>
            <a:pPr lvl="4">
              <a:buFont typeface="Arial" panose="020B0604020202020204" pitchFamily="34" charset="0"/>
              <a:buChar char="•"/>
            </a:pPr>
            <a:endParaRPr lang="en-US" altLang="en-US" sz="100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a:t>
            </a:r>
            <a:r>
              <a:rPr lang="en-US" altLang="en-US" sz="1800" b="0" dirty="0">
                <a:solidFill>
                  <a:schemeClr val="tx1"/>
                </a:solidFill>
              </a:rPr>
              <a:t> that was at the Hilton in Panama City, Panama, the WCSC on 03Feb21 approved to cancel the in-person 802W interim.  This leaves the WGs and TAGs to hold interims as they wish.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At this point still no participation credit, no word from EC yet.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Other WGs/TAGs</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No overlap with:  .11: 10-18May21;		.15: 11-20(early)May21; 		.19:_n/a_			.24: _wed_</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For .18 will plan on: 13 &amp; 20May21 (normal Thursday’s call-in, 1500et, 55 mins)</a:t>
            </a:r>
          </a:p>
          <a:p>
            <a:pPr lvl="3">
              <a:buFont typeface="Arial" panose="020B0604020202020204" pitchFamily="34" charset="0"/>
              <a:buChar char="•"/>
            </a:pPr>
            <a:endParaRPr lang="en-US" altLang="en-US" sz="9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that was</a:t>
            </a:r>
            <a:r>
              <a:rPr lang="en-US" altLang="en-US" sz="1800" dirty="0">
                <a:solidFill>
                  <a:schemeClr val="tx1"/>
                </a:solidFill>
              </a:rPr>
              <a:t> </a:t>
            </a:r>
            <a:r>
              <a:rPr lang="en-US" altLang="en-US" sz="1800" b="0" dirty="0">
                <a:solidFill>
                  <a:schemeClr val="tx1"/>
                </a:solidFill>
              </a:rPr>
              <a:t>in Madrid, Spain, the LMSC(</a:t>
            </a:r>
            <a:r>
              <a:rPr lang="en-US" altLang="en-US" sz="1600" b="0" dirty="0">
                <a:solidFill>
                  <a:schemeClr val="tx1"/>
                </a:solidFill>
              </a:rPr>
              <a:t>EC) on 05Mar21 approved to cancel the in-person 802 Plenary.  It will be electronic like the past ones.</a:t>
            </a:r>
          </a:p>
          <a:p>
            <a:pPr lvl="1">
              <a:buFont typeface="Arial" panose="020B0604020202020204" pitchFamily="34" charset="0"/>
              <a:buChar char="•"/>
            </a:pPr>
            <a:r>
              <a:rPr lang="en-US" altLang="en-US" sz="1800" dirty="0">
                <a:solidFill>
                  <a:schemeClr val="tx1"/>
                </a:solidFill>
              </a:rPr>
              <a:t>At the EC teleconference Tuesday (06Apr), approved electronic plenary form 09-23 July 21 dates.</a:t>
            </a:r>
          </a:p>
          <a:p>
            <a:pPr lvl="1">
              <a:buFont typeface="Arial" panose="020B0604020202020204" pitchFamily="34" charset="0"/>
              <a:buChar char="•"/>
            </a:pPr>
            <a:r>
              <a:rPr lang="en-US" altLang="en-US" sz="1800" dirty="0">
                <a:solidFill>
                  <a:schemeClr val="tx1"/>
                </a:solidFill>
              </a:rPr>
              <a:t>Also, the registration fee was approved.  The plan: </a:t>
            </a:r>
          </a:p>
          <a:p>
            <a:pPr lvl="2">
              <a:buFont typeface="Arial" panose="020B0604020202020204" pitchFamily="34" charset="0"/>
              <a:buChar char="•"/>
            </a:pPr>
            <a:r>
              <a:rPr lang="en-US" sz="1600" dirty="0">
                <a:solidFill>
                  <a:schemeClr val="tx1"/>
                </a:solidFill>
              </a:rPr>
              <a:t>$50 – till 30June		$75 registration fee after 30june. </a:t>
            </a:r>
          </a:p>
          <a:p>
            <a:pPr lvl="2">
              <a:buFont typeface="Arial" panose="020B0604020202020204" pitchFamily="34" charset="0"/>
              <a:buChar char="•"/>
            </a:pPr>
            <a:r>
              <a:rPr lang="en-US" sz="1600" dirty="0">
                <a:solidFill>
                  <a:schemeClr val="tx1"/>
                </a:solidFill>
              </a:rPr>
              <a:t>registration opens: 10 May 21</a:t>
            </a:r>
          </a:p>
          <a:p>
            <a:pPr lvl="2">
              <a:buFont typeface="Arial" panose="020B0604020202020204" pitchFamily="34" charset="0"/>
              <a:buChar char="•"/>
            </a:pPr>
            <a:r>
              <a:rPr lang="en-US" sz="1600" dirty="0">
                <a:solidFill>
                  <a:schemeClr val="tx1"/>
                </a:solidFill>
              </a:rPr>
              <a:t>reminder sent on 28june (2 days, before fee increases) and on 30june last day before fee increases.</a:t>
            </a:r>
          </a:p>
          <a:p>
            <a:pPr lvl="2">
              <a:buFont typeface="Arial" panose="020B0604020202020204" pitchFamily="34" charset="0"/>
              <a:buChar char="•"/>
            </a:pPr>
            <a:r>
              <a:rPr lang="en-US" sz="1600" dirty="0">
                <a:solidFill>
                  <a:schemeClr val="tx1"/>
                </a:solidFill>
              </a:rPr>
              <a:t>reminder sent on 05 july – notifying of $75  fee started 01july</a:t>
            </a:r>
          </a:p>
          <a:p>
            <a:pPr lvl="1">
              <a:buFont typeface="Arial" panose="020B0604020202020204" pitchFamily="34" charset="0"/>
              <a:buChar char="•"/>
            </a:pPr>
            <a:r>
              <a:rPr lang="en-US" sz="1600" dirty="0">
                <a:solidFill>
                  <a:srgbClr val="333333"/>
                </a:solidFill>
                <a:ea typeface="Times New Roman" panose="02020603050405020304" pitchFamily="18" charset="0"/>
              </a:rPr>
              <a:t>For .18 will plan on: 15 &amp; 22Jul21 (normal Thursday’s 1500et, </a:t>
            </a:r>
            <a:r>
              <a:rPr lang="en-US" sz="1600" u="sng" dirty="0">
                <a:solidFill>
                  <a:srgbClr val="333333"/>
                </a:solidFill>
                <a:ea typeface="Times New Roman" panose="02020603050405020304" pitchFamily="18" charset="0"/>
              </a:rPr>
              <a:t>looking at 2-hour slot for one, possibly the 22</a:t>
            </a:r>
            <a:r>
              <a:rPr lang="en-US" sz="1600" u="sng" baseline="30000" dirty="0">
                <a:solidFill>
                  <a:srgbClr val="333333"/>
                </a:solidFill>
                <a:ea typeface="Times New Roman" panose="02020603050405020304" pitchFamily="18" charset="0"/>
              </a:rPr>
              <a:t>nd</a:t>
            </a:r>
            <a:r>
              <a:rPr lang="en-US" sz="1600" u="sng"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a:t>
            </a:r>
          </a:p>
          <a:p>
            <a:pPr lvl="2">
              <a:buFont typeface="Arial" panose="020B0604020202020204" pitchFamily="34" charset="0"/>
              <a:buChar char="•"/>
            </a:pPr>
            <a:r>
              <a:rPr lang="en-US" sz="1600" dirty="0">
                <a:solidFill>
                  <a:srgbClr val="333333"/>
                </a:solidFill>
                <a:ea typeface="Times New Roman" panose="02020603050405020304" pitchFamily="18" charset="0"/>
              </a:rPr>
              <a:t>Do not want to overlap with .19 with the 2 </a:t>
            </a:r>
            <a:r>
              <a:rPr lang="en-US" sz="1600" dirty="0" err="1">
                <a:solidFill>
                  <a:srgbClr val="333333"/>
                </a:solidFill>
                <a:ea typeface="Times New Roman" panose="02020603050405020304" pitchFamily="18" charset="0"/>
              </a:rPr>
              <a:t>hr</a:t>
            </a:r>
            <a:r>
              <a:rPr lang="en-US" sz="1600" dirty="0">
                <a:solidFill>
                  <a:srgbClr val="333333"/>
                </a:solidFill>
                <a:ea typeface="Times New Roman" panose="02020603050405020304" pitchFamily="18" charset="0"/>
              </a:rPr>
              <a:t> slot.</a:t>
            </a:r>
          </a:p>
          <a:p>
            <a:pPr lvl="2">
              <a:buFont typeface="Arial" panose="020B0604020202020204" pitchFamily="34" charset="0"/>
              <a:buChar char="•"/>
            </a:pPr>
            <a:r>
              <a:rPr lang="en-US" sz="1600" dirty="0">
                <a:solidFill>
                  <a:srgbClr val="333333"/>
                </a:solidFill>
                <a:ea typeface="Times New Roman" panose="02020603050405020304" pitchFamily="18" charset="0"/>
              </a:rPr>
              <a:t>The extra hour will focus on IEEE 802 WRC-23 AIs viewpoints. </a:t>
            </a:r>
          </a:p>
          <a:p>
            <a:pPr lvl="1">
              <a:buFont typeface="Arial" panose="020B0604020202020204" pitchFamily="34" charset="0"/>
              <a:buChar char="•"/>
            </a:pPr>
            <a:endParaRPr lang="en-US" sz="1600" dirty="0">
              <a:solidFill>
                <a:srgbClr val="333333"/>
              </a:solidFill>
              <a:ea typeface="Times New Roman" panose="02020603050405020304" pitchFamily="18" charset="0"/>
            </a:endParaRPr>
          </a:p>
          <a:p>
            <a:pPr lvl="3">
              <a:buFont typeface="Arial" panose="020B0604020202020204" pitchFamily="34" charset="0"/>
              <a:buChar char="•"/>
            </a:pPr>
            <a:endParaRPr lang="en-US" altLang="en-US" sz="900" b="0" dirty="0">
              <a:solidFill>
                <a:schemeClr val="tx1"/>
              </a:solidFill>
            </a:endParaRPr>
          </a:p>
          <a:p>
            <a:pPr>
              <a:buFont typeface="Arial" panose="020B0604020202020204" pitchFamily="34" charset="0"/>
              <a:buChar char="•"/>
            </a:pPr>
            <a:endParaRPr lang="en-US" altLang="en-US" sz="16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06may21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59858</TotalTime>
  <Words>9136</Words>
  <Application>Microsoft Office PowerPoint</Application>
  <PresentationFormat>Widescreen</PresentationFormat>
  <Paragraphs>912</Paragraphs>
  <Slides>35</Slides>
  <Notes>26</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2</vt:i4>
      </vt:variant>
      <vt:variant>
        <vt:lpstr>Slide Titles</vt:lpstr>
      </vt:variant>
      <vt:variant>
        <vt:i4>35</vt:i4>
      </vt:variant>
    </vt:vector>
  </HeadingPairs>
  <TitlesOfParts>
    <vt:vector size="50" baseType="lpstr">
      <vt:lpstr>Arial</vt:lpstr>
      <vt:lpstr>Calibri</vt:lpstr>
      <vt:lpstr>Consolas</vt:lpstr>
      <vt:lpstr>Helvetica</vt:lpstr>
      <vt:lpstr>Helvetica Neue</vt:lpstr>
      <vt:lpstr>Mina</vt:lpstr>
      <vt:lpstr>Monotype Sorts</vt:lpstr>
      <vt:lpstr>Segoe UI</vt:lpstr>
      <vt:lpstr>Symbol</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2</vt:lpstr>
      <vt:lpstr>Administrative–moving forward –  3</vt:lpstr>
      <vt:lpstr>EU items to share -1</vt:lpstr>
      <vt:lpstr>EU items to share -2</vt:lpstr>
      <vt:lpstr>Other regions (outside EU-Stds and USA), items to share</vt:lpstr>
      <vt:lpstr>ITU-R items to share  -</vt:lpstr>
      <vt:lpstr>MSG 6 GHz</vt:lpstr>
      <vt:lpstr>IEEE 802 Stds Table of Frequency Bands</vt:lpstr>
      <vt:lpstr>FCC NPRM for Wireless Mics</vt:lpstr>
      <vt:lpstr>FCC 5.9 GHz (ITS) R&amp;O</vt:lpstr>
      <vt:lpstr>FCC 5.9 GHz (ITS) FNPRM </vt:lpstr>
      <vt:lpstr>General Discussion</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General Discussion</vt:lpstr>
      <vt:lpstr>Table of IEEE 802 Stds Frequency Bands –fyi</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3853</cp:revision>
  <cp:lastPrinted>1601-01-01T00:00:00Z</cp:lastPrinted>
  <dcterms:created xsi:type="dcterms:W3CDTF">2016-03-03T14:54:45Z</dcterms:created>
  <dcterms:modified xsi:type="dcterms:W3CDTF">2021-05-06T13:46:13Z</dcterms:modified>
</cp:coreProperties>
</file>