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7"/>
  </p:notesMasterIdLst>
  <p:handoutMasterIdLst>
    <p:handoutMasterId r:id="rId28"/>
  </p:handoutMasterIdLst>
  <p:sldIdLst>
    <p:sldId id="256" r:id="rId2"/>
    <p:sldId id="341" r:id="rId3"/>
    <p:sldId id="329" r:id="rId4"/>
    <p:sldId id="604" r:id="rId5"/>
    <p:sldId id="624" r:id="rId6"/>
    <p:sldId id="605" r:id="rId7"/>
    <p:sldId id="516" r:id="rId8"/>
    <p:sldId id="744" r:id="rId9"/>
    <p:sldId id="750" r:id="rId10"/>
    <p:sldId id="650" r:id="rId11"/>
    <p:sldId id="747" r:id="rId12"/>
    <p:sldId id="498" r:id="rId13"/>
    <p:sldId id="746" r:id="rId14"/>
    <p:sldId id="402" r:id="rId15"/>
    <p:sldId id="403" r:id="rId16"/>
    <p:sldId id="743" r:id="rId17"/>
    <p:sldId id="770" r:id="rId18"/>
    <p:sldId id="777" r:id="rId19"/>
    <p:sldId id="768" r:id="rId20"/>
    <p:sldId id="763" r:id="rId21"/>
    <p:sldId id="742" r:id="rId22"/>
    <p:sldId id="752" r:id="rId23"/>
    <p:sldId id="737" r:id="rId24"/>
    <p:sldId id="739" r:id="rId25"/>
    <p:sldId id="740"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71" autoAdjust="0"/>
    <p:restoredTop sz="96206" autoAdjust="0"/>
  </p:normalViewPr>
  <p:slideViewPr>
    <p:cSldViewPr>
      <p:cViewPr varScale="1">
        <p:scale>
          <a:sx n="84" d="100"/>
          <a:sy n="84" d="100"/>
        </p:scale>
        <p:origin x="108" y="780"/>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27-Apr-21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14879704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37296922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118848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30798479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364188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27apr21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27apr21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27apr21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802.18-21/0049r01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calendar.google.com/calendar/embed?src=c2gedttabtbj4bps23j4847004%40group.calendar.google.com&amp;ctz=America%2FNew_York" TargetMode="External"/><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ieeesa.webex.com/ieeesa/j.php?MTID=mac8a92e41db417f3b4a55e5686090488" TargetMode="External"/><Relationship Id="rId7" Type="http://schemas.openxmlformats.org/officeDocument/2006/relationships/hyperlink" Target="https://urldefense.com/v3/__http:/help.webex.com__;!!F7jv3iA!jMWfp7yrDk_1zsVTNSmSP-W8awfUwSy3R6_W-gNQ8GFb7t5lcWS7jwj0aCYtK4W78g$"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c77c259096d9d70a1c9ba651be7a6e3__;!!F7jv3iA!jMWfp7yrDk_1zsVTNSmSP-W8awfUwSy3R6_W-gNQ8GFb7t5lcWS7jwj0aCaTt0YGMA$" TargetMode="External"/><Relationship Id="rId5" Type="http://schemas.openxmlformats.org/officeDocument/2006/relationships/hyperlink" Target="tel:%2B1-213-306-3065,,*01*1799647312%23%23*01*" TargetMode="External"/><Relationship Id="rId4" Type="http://schemas.openxmlformats.org/officeDocument/2006/relationships/hyperlink" Target="tel:%2B1-646-992-2010,,*01*1799647312%23%23*01*" TargetMode="External"/></Relationships>
</file>

<file path=ppt/slides/_rels/slide17.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738924292.ieeesa@lync.webex.com" TargetMode="External"/><Relationship Id="rId3" Type="http://schemas.openxmlformats.org/officeDocument/2006/relationships/hyperlink" Target="https://ieeesa.webex.com/ieeesa/j.php?MTID=m6704707797b7b5b06c6b1c3e87852ea7" TargetMode="External"/><Relationship Id="rId7" Type="http://schemas.openxmlformats.org/officeDocument/2006/relationships/hyperlink" Target="file:///C:\Users\jholcomb\OneDrive%20-%20Itron\Documents\2standards\+stuff_stds\%20sip:1738924292@ieeesa.webex.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4d244ffb03debb92f779bb9ba3bad29__;!!F7jv3iA!g-ld8pUJbcg6A36lumKdHjk_3RK4Y8cDoPSm4WH0rq2rMF-TmvidGlOtpOaQOkmkGw$" TargetMode="External"/><Relationship Id="rId5" Type="http://schemas.openxmlformats.org/officeDocument/2006/relationships/hyperlink" Target="tel:%2B1-213-306-3065,,*01*1738924292%23%23*01*" TargetMode="External"/><Relationship Id="rId4" Type="http://schemas.openxmlformats.org/officeDocument/2006/relationships/hyperlink" Target="tel:%2B1-646-992-2010,,*01*1738924292%23%23*01*" TargetMode="External"/><Relationship Id="rId9" Type="http://schemas.openxmlformats.org/officeDocument/2006/relationships/hyperlink" Target="https://urldefense.com/v3/__https:/help.webex.com__;!!F7jv3iA!g-ld8pUJbcg6A36lumKdHjk_3RK4Y8cDoPSm4WH0rq2rMF-TmvidGlOtpOa2GE05Ng$" TargetMode="External"/></Relationships>
</file>

<file path=ppt/slides/_rels/slide18.xml.rels><?xml version="1.0" encoding="UTF-8" standalone="yes"?>
<Relationships xmlns="http://schemas.openxmlformats.org/package/2006/relationships"><Relationship Id="rId8" Type="http://schemas.openxmlformats.org/officeDocument/2006/relationships/hyperlink" Target="file:///C:\Users\jholcomb\OneDrive%20-%20Itron\Documents\2standards\+stuff_stds\%20sip:1292314140.ieeesa@lync.webex.com" TargetMode="External"/><Relationship Id="rId3" Type="http://schemas.openxmlformats.org/officeDocument/2006/relationships/hyperlink" Target="https://ieeesa.webex.com/ieeesa/j.php?MTID=m755ab94a63535e46bf04429654757914" TargetMode="External"/><Relationship Id="rId7" Type="http://schemas.openxmlformats.org/officeDocument/2006/relationships/hyperlink" Target="file:///C:\Users\jholcomb\OneDrive%20-%20Itron\Documents\2standards\+stuff_stds\%20sip:1292314140@ieeesa.webex.com"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3d28595b0e49e809e299f132f481bf8f__;!!F7jv3iA!n6P6_hputRq0MzCvXMLH53IyiAf16OKrEl3FEqSBAi-x9I80kvMycRYbGHzzmDRrVw$" TargetMode="External"/><Relationship Id="rId5" Type="http://schemas.openxmlformats.org/officeDocument/2006/relationships/hyperlink" Target="tel:%2B1-213-306-3065,,*01*1292314140%23%23*01*" TargetMode="External"/><Relationship Id="rId4" Type="http://schemas.openxmlformats.org/officeDocument/2006/relationships/hyperlink" Target="tel:%2B1-646-992-2010,,*01*1292314140%23%23*01*" TargetMode="External"/><Relationship Id="rId9" Type="http://schemas.openxmlformats.org/officeDocument/2006/relationships/hyperlink" Target="https://urldefense.com/v3/__https:/help.webex.com__;!!F7jv3iA!n6P6_hputRq0MzCvXMLH53IyiAf16OKrEl3FEqSBAi-x9I80kvMycRYbGHwWmifpAw$" TargetMode="Externa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resources/antitrust-guidelines.pdf" TargetMode="External"/><Relationship Id="rId7" Type="http://schemas.openxmlformats.org/officeDocument/2006/relationships/oleObject" Target="../embeddings/oleObject2.bin"/><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1.xml"/><Relationship Id="rId6"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5" Type="http://schemas.openxmlformats.org/officeDocument/2006/relationships/hyperlink" Target="https://standards.ieee.org/faqs/copyrights/index.html#1" TargetMode="External"/><Relationship Id="rId10" Type="http://schemas.openxmlformats.org/officeDocument/2006/relationships/image" Target="../media/image3.wmf"/><Relationship Id="rId4" Type="http://schemas.openxmlformats.org/officeDocument/2006/relationships/hyperlink" Target="http://www.ieee802.org/devdocs.shtml" TargetMode="External"/><Relationship Id="rId9" Type="http://schemas.openxmlformats.org/officeDocument/2006/relationships/oleObject" Target="../embeddings/oleObject3.bin"/></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31-00-0000-minutes-30mar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20-01-0000-proposed-frequency-table-format.ppt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8/dcn/21/18-21-0036-02-0000-frequency-table-template.xls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27apr21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 Stds Frequency Table </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27 April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Open Discussion</a:t>
            </a:r>
            <a:endParaRPr 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
        <p:nvSpPr>
          <p:cNvPr id="11" name="Content Placeholder 2">
            <a:extLst>
              <a:ext uri="{FF2B5EF4-FFF2-40B4-BE49-F238E27FC236}">
                <a16:creationId xmlns:a16="http://schemas.microsoft.com/office/drawing/2014/main" id="{F11F591E-B52C-4FD3-9909-58B382132AE2}"/>
              </a:ext>
            </a:extLst>
          </p:cNvPr>
          <p:cNvSpPr>
            <a:spLocks noGrp="1"/>
          </p:cNvSpPr>
          <p:nvPr>
            <p:ph idx="1"/>
          </p:nvPr>
        </p:nvSpPr>
        <p:spPr>
          <a:xfrm>
            <a:off x="709973" y="1076178"/>
            <a:ext cx="8153400" cy="5477022"/>
          </a:xfrm>
        </p:spPr>
        <p:txBody>
          <a:bodyPr/>
          <a:lstStyle/>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steps:  </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Next meeting:  25may21,  </a:t>
            </a: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00B0F0"/>
                </a:solidFill>
                <a:ea typeface="Times New Roman" panose="02020603050405020304" pitchFamily="18" charset="0"/>
              </a:rPr>
              <a:t>Agenda next time: how do we start to get the spreadsheet filled in.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Approach, what to adjust?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Nothing heard</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285750" marR="0" indent="-285750">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Before we took a look at Annex E of 802.11-2016.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The Annex E does focus on 3 regions (USA, EU and Japan), along with a global section. </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Remember, </a:t>
            </a:r>
            <a:r>
              <a:rPr lang="en-US" sz="1600" b="0" dirty="0">
                <a:solidFill>
                  <a:schemeClr val="tx1"/>
                </a:solidFill>
                <a:ea typeface="Times New Roman" panose="02020603050405020304" pitchFamily="18" charset="0"/>
              </a:rPr>
              <a:t>&lt;1 GHz was not there, as it will be </a:t>
            </a:r>
            <a:r>
              <a:rPr lang="en-US" sz="1600" dirty="0">
                <a:solidFill>
                  <a:schemeClr val="tx1"/>
                </a:solidFill>
                <a:ea typeface="Times New Roman" panose="02020603050405020304" pitchFamily="18" charset="0"/>
              </a:rPr>
              <a:t>in the 802.11-2020 version when it is out. </a:t>
            </a:r>
            <a:r>
              <a:rPr lang="en-US" sz="1600" b="0" dirty="0">
                <a:solidFill>
                  <a:schemeClr val="tx1"/>
                </a:solidFill>
                <a:ea typeface="Times New Roman" panose="02020603050405020304" pitchFamily="18" charset="0"/>
              </a:rPr>
              <a:t> </a:t>
            </a:r>
          </a:p>
          <a:p>
            <a:pPr marL="285750">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Two future consideration lists are in back up slides here</a:t>
            </a:r>
          </a:p>
          <a:p>
            <a:pPr marL="685800" lvl="1">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Country/regions	and	Final tool/maintenance.</a:t>
            </a:r>
            <a:endParaRPr lang="en-US" sz="1600" b="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b="0" dirty="0">
              <a:solidFill>
                <a:schemeClr val="tx1"/>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Tree>
    <p:extLst>
      <p:ext uri="{BB962C8B-B14F-4D97-AF65-F5344CB8AC3E}">
        <p14:creationId xmlns:p14="http://schemas.microsoft.com/office/powerpoint/2010/main" val="22392880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.18 co-lead set up next ad hoc for 25may21. will add call-in in back up slides here. </a:t>
            </a:r>
          </a:p>
          <a:p>
            <a:pPr marL="285750" indent="-285750">
              <a:buClr>
                <a:srgbClr val="00B0F0"/>
              </a:buClr>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.18 co-lead - spreadsheet to be updated per discussion</a:t>
            </a:r>
          </a:p>
          <a:p>
            <a:pPr marL="285750" indent="-285750">
              <a:buClr>
                <a:srgbClr val="00B0F0"/>
              </a:buClr>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.19 co-lead will investigate how to get .11 going.  </a:t>
            </a: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Ran out of time</a:t>
            </a:r>
          </a:p>
          <a:p>
            <a:pPr marL="0">
              <a:spcBef>
                <a:spcPts val="0"/>
              </a:spcBef>
              <a:spcAft>
                <a:spcPts val="0"/>
              </a:spcAft>
              <a:buFont typeface="Arial" panose="020B0604020202020204" pitchFamily="34" charset="0"/>
              <a:buChar char="•"/>
            </a:pPr>
            <a:r>
              <a:rPr lang="en-US" sz="1800" b="0" dirty="0">
                <a:solidFill>
                  <a:schemeClr val="tx1"/>
                </a:solidFill>
              </a:rPr>
              <a:t>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27apr21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IEEE 802 Stds Frequency Bands – the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though just point to </a:t>
            </a:r>
            <a:r>
              <a:rPr lang="en-GB" sz="1800" dirty="0">
                <a:solidFill>
                  <a:srgbClr val="1F497D"/>
                </a:solidFill>
                <a:effectLst/>
                <a:ea typeface="Calibri" panose="020F0502020204030204" pitchFamily="34" charset="0"/>
              </a:rPr>
              <a:t>Annex E in IEEE Std 802.11™-2020</a:t>
            </a:r>
          </a:p>
          <a:p>
            <a:pPr marL="857250" lvl="2" indent="0" algn="r">
              <a:spcBef>
                <a:spcPts val="0"/>
              </a:spcBef>
              <a:spcAft>
                <a:spcPts val="0"/>
              </a:spcAft>
            </a:pPr>
            <a:r>
              <a:rPr lang="en-GB" dirty="0">
                <a:solidFill>
                  <a:srgbClr val="1F497D"/>
                </a:solidFill>
                <a:ea typeface="Calibri" panose="020F0502020204030204" pitchFamily="34" charset="0"/>
              </a:rPr>
              <a:t>(Dorothy for now for .11) </a:t>
            </a:r>
          </a:p>
          <a:p>
            <a:pPr marL="1085850"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.15 	Ben			</a:t>
            </a:r>
            <a:r>
              <a:rPr lang="en-GB" dirty="0">
                <a:solidFill>
                  <a:srgbClr val="1F497D"/>
                </a:solidFill>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 (Tuncer)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Edward (w/jay)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See back up slides for different lists and discussions.</a:t>
            </a:r>
          </a:p>
          <a:p>
            <a:pPr marL="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__8___ total</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25may21</a:t>
            </a:r>
            <a:r>
              <a:rPr lang="en-US" sz="2000" b="0" dirty="0">
                <a:solidFill>
                  <a:schemeClr val="tx1"/>
                </a:solidFill>
              </a:rPr>
              <a:t>, 15:00 et</a:t>
            </a:r>
          </a:p>
          <a:p>
            <a:pPr marL="685800" lvl="1">
              <a:buFont typeface="Arial" panose="020B0604020202020204" pitchFamily="34" charset="0"/>
              <a:buChar char="•"/>
            </a:pPr>
            <a:r>
              <a:rPr lang="en-US" sz="1600" dirty="0">
                <a:solidFill>
                  <a:schemeClr val="tx1"/>
                </a:solidFill>
              </a:rPr>
              <a:t>Call-in will be sent out and is in back up slide here. </a:t>
            </a:r>
            <a:endParaRPr lang="en-US" sz="1600" b="0" dirty="0">
              <a:solidFill>
                <a:schemeClr val="tx1"/>
              </a:solidFill>
            </a:endParaRP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lvl="1">
              <a:spcBef>
                <a:spcPts val="0"/>
              </a:spcBef>
              <a:buFont typeface="Arial" panose="020B0604020202020204" pitchFamily="34" charset="0"/>
              <a:buChar char="•"/>
            </a:pPr>
            <a:r>
              <a:rPr lang="en-US" sz="1800" dirty="0"/>
              <a:t>or only 802.18:  </a:t>
            </a:r>
            <a:r>
              <a:rPr lang="en-US" sz="1800" dirty="0">
                <a:hlinkClick r:id="rId3"/>
              </a:rPr>
              <a:t>IEEE 802.18 TAG Calendar</a:t>
            </a:r>
            <a:endParaRPr lang="en-US" sz="18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16:00et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27apr21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701224" y="1030737"/>
            <a:ext cx="8214175" cy="44180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[EXTERNAL]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meeting invitation: 802.18 RR-TAG weekly teleconference</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Occurs every Thursday effective 14-Jan-21 until 19*-May-21 from 15:00 to 16:00 America/</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 bug in </a:t>
            </a:r>
            <a:r>
              <a:rPr lang="en-US" sz="1400" dirty="0" err="1">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to 20</a:t>
            </a:r>
            <a:r>
              <a:rPr lang="en-US" sz="1400" baseline="30000" dirty="0">
                <a:effectLst/>
                <a:latin typeface="Consolas" panose="020B0609020204030204" pitchFamily="49" charset="0"/>
                <a:ea typeface="Times New Roman" panose="02020603050405020304" pitchFamily="18" charset="0"/>
                <a:cs typeface="Times New Roman" panose="02020603050405020304" pitchFamily="18" charset="0"/>
              </a:rPr>
              <a:t>th</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4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4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400" dirty="0">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https://ieeesa.webex.com/ieeesa/j.php?MTID=mac8a92e41db417f3b4a55e5686090488</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(Itron) invites you to join this </a:t>
            </a:r>
            <a:r>
              <a:rPr lang="en-US" sz="1400" b="1" dirty="0" err="1">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Webex</a:t>
            </a: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meeting.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179 964 7312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Meeting password: rrtag21a</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every Thursday effective Thursday, January 14, 2021 until Thursday, May 20, 2021 from 3:00 PM to 4:00 PM, (UTC-05:00) Eastern Time (US &amp; Canada)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4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4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+1-213-306-3065,,1799647312##</a:t>
            </a: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400" u="sng" dirty="0">
                <a:solidFill>
                  <a:srgbClr val="00AFF9"/>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400" dirty="0">
              <a:effectLst/>
              <a:latin typeface="Calibri" panose="020F0502020204030204" pitchFamily="34" charset="0"/>
              <a:ea typeface="Times New Roman" panose="02020603050405020304" pitchFamily="18" charset="0"/>
              <a:cs typeface="Times New Roman" panose="02020603050405020304" pitchFamily="18" charset="0"/>
            </a:endParaRPr>
          </a:p>
          <a:p>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400" u="sng" dirty="0">
                <a:solidFill>
                  <a:srgbClr val="049FD9"/>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http://help.webex.com</a:t>
            </a:r>
            <a:r>
              <a:rPr lang="en-US" sz="14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p>
          <a:p>
            <a:r>
              <a:rPr lang="en-US" sz="1100" dirty="0">
                <a:latin typeface="Times New Roman" pitchFamily="16" charset="0"/>
              </a:rPr>
              <a:t>IMPORTANT NOTICE: Please note that this </a:t>
            </a:r>
            <a:r>
              <a:rPr lang="en-US" sz="1100" dirty="0" err="1">
                <a:latin typeface="Times New Roman" pitchFamily="16" charset="0"/>
              </a:rPr>
              <a:t>Webex</a:t>
            </a:r>
            <a:r>
              <a:rPr lang="en-US" sz="1100" dirty="0">
                <a:latin typeface="Times New Roman" pitchFamily="16" charset="0"/>
              </a:rPr>
              <a:t>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 </a:t>
            </a:r>
            <a:r>
              <a:rPr lang="en-US" sz="2400" dirty="0">
                <a:highlight>
                  <a:srgbClr val="00FFFF"/>
                </a:highlight>
              </a:rPr>
              <a:t>weekly</a:t>
            </a:r>
            <a:r>
              <a:rPr lang="en-US" sz="2400" dirty="0"/>
              <a:t> teleconference call-in, </a:t>
            </a:r>
            <a:r>
              <a:rPr lang="en-US" sz="2400" dirty="0">
                <a:highlight>
                  <a:srgbClr val="00FFFF"/>
                </a:highlight>
              </a:rPr>
              <a:t>14Jan21-20May21</a:t>
            </a:r>
          </a:p>
        </p:txBody>
      </p:sp>
    </p:spTree>
    <p:extLst>
      <p:ext uri="{BB962C8B-B14F-4D97-AF65-F5344CB8AC3E}">
        <p14:creationId xmlns:p14="http://schemas.microsoft.com/office/powerpoint/2010/main" val="8006299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27apr21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17</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0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0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0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Tuesday, 25 May, 2021 15:00-16:00 America/</a:t>
            </a:r>
            <a:r>
              <a:rPr lang="en-US" sz="100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00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0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00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https://ieeesa.webex.com/ieeesa/j.php?MTID=m6704707797b7b5b06c6b1c3e87852ea7</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Tuesday, May 25, 2021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00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00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0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https://ieeesa.webex.com/ieeesa/j.php?MTID=m6704707797b7b5b06c6b1c3e87852ea7</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Calibri" panose="020F0502020204030204" pitchFamily="34"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173 892 4292 </a:t>
            </a: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freqtable5</a:t>
            </a: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+1-646-992-2010,,1738924292##</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+1-213-306-3065,,1738924292##</a:t>
            </a: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1738924292@ieeesa.webex.com</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00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using Microsoft Lync or Microsoft Skype for Business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1738924292.ieeesa@lync.webex.com</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9"/>
              </a:rPr>
              <a:t>https://help.webex.com</a:t>
            </a:r>
            <a:r>
              <a:rPr lang="en-US" sz="100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Times New Roman" pitchFamily="16"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770813"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8080"/>
                </a:highlight>
              </a:rPr>
              <a:t>freq. table ad </a:t>
            </a:r>
            <a:r>
              <a:rPr lang="en-US" sz="2400" dirty="0" err="1">
                <a:highlight>
                  <a:srgbClr val="008080"/>
                </a:highlight>
              </a:rPr>
              <a:t>hoc</a:t>
            </a:r>
            <a:r>
              <a:rPr lang="en-US" sz="2400" dirty="0" err="1"/>
              <a:t>_telecon</a:t>
            </a:r>
            <a:r>
              <a:rPr lang="en-US" sz="2400" dirty="0"/>
              <a:t>. call-in, </a:t>
            </a:r>
            <a:r>
              <a:rPr lang="en-US" sz="2400" dirty="0">
                <a:highlight>
                  <a:srgbClr val="008080"/>
                </a:highlight>
              </a:rPr>
              <a:t>25may21</a:t>
            </a:r>
          </a:p>
        </p:txBody>
      </p:sp>
    </p:spTree>
    <p:extLst>
      <p:ext uri="{BB962C8B-B14F-4D97-AF65-F5344CB8AC3E}">
        <p14:creationId xmlns:p14="http://schemas.microsoft.com/office/powerpoint/2010/main" val="21217748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18</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15953" y="1026604"/>
            <a:ext cx="7832720" cy="3887106"/>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Subject: [EXTERNAL] Webex meeting invitation: 802.18 RR-TAG weekly teleconference</a:t>
            </a:r>
            <a:br>
              <a:rPr lang="en-US" sz="1050" dirty="0">
                <a:latin typeface="Calibri" panose="020F0502020204030204" pitchFamily="34" charset="0"/>
                <a:ea typeface="Times New Roman" panose="02020603050405020304" pitchFamily="18" charset="0"/>
                <a:cs typeface="Times New Roman" panose="02020603050405020304" pitchFamily="18" charset="0"/>
              </a:rPr>
            </a:br>
            <a:r>
              <a:rPr lang="en-US" sz="1050" dirty="0">
                <a:latin typeface="Calibri" panose="020F0502020204030204" pitchFamily="34" charset="0"/>
                <a:ea typeface="Times New Roman" panose="02020603050405020304" pitchFamily="18" charset="0"/>
                <a:cs typeface="Times New Roman" panose="02020603050405020304" pitchFamily="18" charset="0"/>
              </a:rPr>
              <a:t>When: Occurs every Thursday effective 27-May-21 until 01-Sep-21 from 15:00 to 16:00 America/</a:t>
            </a:r>
            <a:r>
              <a:rPr lang="en-US" sz="1050" dirty="0" err="1">
                <a:latin typeface="Calibri" panose="020F0502020204030204" pitchFamily="34" charset="0"/>
                <a:ea typeface="Times New Roman" panose="02020603050405020304" pitchFamily="18" charset="0"/>
                <a:cs typeface="Times New Roman" panose="02020603050405020304" pitchFamily="18" charset="0"/>
              </a:rPr>
              <a:t>New_York</a:t>
            </a:r>
            <a:r>
              <a:rPr lang="en-US" sz="1050" dirty="0">
                <a:latin typeface="Calibri" panose="020F0502020204030204" pitchFamily="34" charset="0"/>
                <a:ea typeface="Times New Roman" panose="02020603050405020304" pitchFamily="18" charset="0"/>
                <a:cs typeface="Times New Roman" panose="02020603050405020304" pitchFamily="18" charset="0"/>
              </a:rPr>
              <a:t>.</a:t>
            </a:r>
            <a:br>
              <a:rPr lang="en-US" sz="1050" dirty="0">
                <a:latin typeface="Calibri" panose="020F0502020204030204" pitchFamily="34" charset="0"/>
                <a:ea typeface="Times New Roman" panose="02020603050405020304" pitchFamily="18" charset="0"/>
                <a:cs typeface="Times New Roman" panose="02020603050405020304" pitchFamily="18" charset="0"/>
              </a:rPr>
            </a:br>
            <a:r>
              <a:rPr lang="en-US" sz="1050" dirty="0">
                <a:latin typeface="Calibri" panose="020F0502020204030204" pitchFamily="34" charset="0"/>
                <a:ea typeface="Times New Roman" panose="02020603050405020304" pitchFamily="18" charset="0"/>
                <a:cs typeface="Times New Roman" panose="02020603050405020304" pitchFamily="18" charset="0"/>
              </a:rPr>
              <a:t>Where: </a:t>
            </a:r>
            <a:r>
              <a:rPr lang="en-US" sz="1050" u="sng" dirty="0">
                <a:solidFill>
                  <a:srgbClr val="0000FF"/>
                </a:solidFill>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Jay Holcomb  is inviting you to a scheduled Webex meeting. </a:t>
            </a:r>
          </a:p>
          <a:p>
            <a:pPr marL="0">
              <a:spcBef>
                <a:spcPts val="0"/>
              </a:spcBef>
              <a:spcAft>
                <a:spcPts val="0"/>
              </a:spcAft>
            </a:pP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Occurs every Thursday effective Thursday, May 27, 2021 until Thursday, September 2, 2021 from 3:00 PM to 4:00 PM, (UTC-04:00) Eastern Time (US &amp; Canada)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3:00 PM  |  (UTC-04:00) Eastern Time (US &amp; Canada)  |  1 </a:t>
            </a:r>
            <a:r>
              <a:rPr lang="en-US" sz="1050" dirty="0" err="1">
                <a:solidFill>
                  <a:srgbClr val="666666"/>
                </a:solidFill>
                <a:latin typeface="Calibri" panose="020F0502020204030204" pitchFamily="34" charset="0"/>
                <a:ea typeface="Times New Roman" panose="02020603050405020304" pitchFamily="18" charset="0"/>
                <a:cs typeface="Times New Roman" panose="02020603050405020304" pitchFamily="18" charset="0"/>
              </a:rPr>
              <a:t>hr</a:t>
            </a:r>
            <a:r>
              <a:rPr lang="en-US" sz="1050" dirty="0">
                <a:solidFill>
                  <a:srgbClr val="666666"/>
                </a:solidFill>
                <a:latin typeface="Calibri" panose="020F0502020204030204" pitchFamily="34" charset="0"/>
                <a:ea typeface="Times New Roman" panose="02020603050405020304" pitchFamily="18" charset="0"/>
                <a:cs typeface="Times New Roman" panose="02020603050405020304" pitchFamily="18" charset="0"/>
              </a:rPr>
              <a:t>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u="sng" dirty="0">
                <a:solidFill>
                  <a:srgbClr val="FF0000"/>
                </a:solidFill>
                <a:latin typeface="Calibri" panose="020F0502020204030204" pitchFamily="34" charset="0"/>
                <a:ea typeface="Times New Roman" panose="02020603050405020304" pitchFamily="18" charset="0"/>
                <a:cs typeface="Times New Roman" panose="02020603050405020304" pitchFamily="18" charset="0"/>
                <a:hlinkClick r:id="rId3"/>
              </a:rPr>
              <a:t>Join meeting</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More ways to join:	Join from the meeting link</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3"/>
              </a:rPr>
              <a:t>https://ieeesa.webex.com/ieeesa/j.php?MTID=m755ab94a63535e46bf04429654757914</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by meeting number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Meeting number (access code): 129 231 4140 </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Meeting password: rrtag21b</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Calibri" panose="020F0502020204030204" pitchFamily="34" charset="0"/>
              </a:rPr>
              <a:t> </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Tap to join from a mobile device (attendees only)</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4"/>
              </a:rPr>
              <a:t>+1-646-992-2010,,1292314140##</a:t>
            </a:r>
            <a:r>
              <a:rPr lang="en-US" sz="1050" dirty="0">
                <a:latin typeface="Calibri" panose="020F0502020204030204" pitchFamily="34" charset="0"/>
                <a:ea typeface="Times New Roman" panose="02020603050405020304" pitchFamily="18" charset="0"/>
                <a:cs typeface="Times New Roman" panose="02020603050405020304" pitchFamily="18" charset="0"/>
              </a:rPr>
              <a:t> United States Toll (New York City)</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5"/>
              </a:rPr>
              <a:t>+1-213-306-3065,,1292314140##</a:t>
            </a:r>
            <a:r>
              <a:rPr lang="en-US" sz="1050" dirty="0">
                <a:latin typeface="Calibri" panose="020F0502020204030204" pitchFamily="34" charset="0"/>
                <a:ea typeface="Times New Roman" panose="02020603050405020304" pitchFamily="18" charset="0"/>
                <a:cs typeface="Times New Roman" panose="02020603050405020304" pitchFamily="18" charset="0"/>
              </a:rPr>
              <a:t> United States Toll (Los Angeles)</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by phone</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+1-646-992-2010 United States Toll (New York City)</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+1-213-306-3065 United States Toll (Los Angeles)</a:t>
            </a:r>
          </a:p>
          <a:p>
            <a:pPr marL="0">
              <a:spcBef>
                <a:spcPts val="0"/>
              </a:spcBef>
              <a:spcAft>
                <a:spcPts val="0"/>
              </a:spcAft>
            </a:pP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6"/>
              </a:rPr>
              <a:t>Global call-in numbers</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from a video system or application</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Dial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7"/>
              </a:rPr>
              <a:t>1292314140@ieeesa.webex.com</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You can also dial 173.243.2.68 and enter your meeting number.</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Join using Microsoft Lync or Microsoft Skype for Business</a:t>
            </a: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Dial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8"/>
              </a:rPr>
              <a:t>1292314140.ieeesa@lync.webex.com</a:t>
            </a:r>
            <a:endParaRPr lang="en-US" sz="1050" dirty="0">
              <a:latin typeface="Calibri" panose="020F0502020204030204" pitchFamily="34" charset="0"/>
              <a:ea typeface="Times New Roman" panose="02020603050405020304" pitchFamily="18" charset="0"/>
              <a:cs typeface="Times New Roman" panose="02020603050405020304" pitchFamily="18" charset="0"/>
            </a:endParaRPr>
          </a:p>
          <a:p>
            <a:pPr marL="0">
              <a:spcBef>
                <a:spcPts val="0"/>
              </a:spcBef>
              <a:spcAft>
                <a:spcPts val="0"/>
              </a:spcAft>
            </a:pPr>
            <a:r>
              <a:rPr lang="en-US" sz="1050" dirty="0">
                <a:latin typeface="Calibri" panose="020F0502020204030204" pitchFamily="34" charset="0"/>
                <a:ea typeface="Times New Roman" panose="02020603050405020304" pitchFamily="18" charset="0"/>
                <a:cs typeface="Times New Roman" panose="02020603050405020304" pitchFamily="18" charset="0"/>
              </a:rPr>
              <a:t>Need help? Go to </a:t>
            </a:r>
            <a:r>
              <a:rPr lang="en-US" sz="1050" u="sng" dirty="0">
                <a:solidFill>
                  <a:srgbClr val="005E7D"/>
                </a:solidFill>
                <a:latin typeface="Calibri" panose="020F0502020204030204" pitchFamily="34" charset="0"/>
                <a:ea typeface="Times New Roman" panose="02020603050405020304" pitchFamily="18" charset="0"/>
                <a:cs typeface="Times New Roman" panose="02020603050405020304" pitchFamily="18" charset="0"/>
                <a:hlinkClick r:id="rId9"/>
              </a:rPr>
              <a:t>https://help.webex.com</a:t>
            </a:r>
            <a:r>
              <a:rPr lang="en-US" sz="1050" dirty="0">
                <a:latin typeface="Calibri" panose="020F0502020204030204" pitchFamily="34" charset="0"/>
                <a:ea typeface="Times New Roman" panose="02020603050405020304" pitchFamily="18" charset="0"/>
                <a:cs typeface="Times New Roman" panose="02020603050405020304" pitchFamily="18" charset="0"/>
              </a:rPr>
              <a:t> </a:t>
            </a:r>
          </a:p>
          <a:p>
            <a:r>
              <a:rPr lang="en-US" sz="105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825" dirty="0"/>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1657945" y="612093"/>
            <a:ext cx="5828110" cy="41451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spcBef>
                <a:spcPts val="0"/>
              </a:spcBef>
            </a:pPr>
            <a:r>
              <a:rPr lang="en-US" sz="1800" dirty="0"/>
              <a:t>802.18 </a:t>
            </a:r>
            <a:r>
              <a:rPr lang="en-US" sz="1800" dirty="0">
                <a:highlight>
                  <a:srgbClr val="808000"/>
                </a:highlight>
              </a:rPr>
              <a:t>weekly</a:t>
            </a:r>
            <a:r>
              <a:rPr lang="en-US" sz="1800" dirty="0"/>
              <a:t> teleconference call-in, </a:t>
            </a:r>
            <a:r>
              <a:rPr lang="en-US" sz="1800" dirty="0">
                <a:highlight>
                  <a:srgbClr val="808000"/>
                </a:highlight>
              </a:rPr>
              <a:t>27may21-02sep21</a:t>
            </a:r>
          </a:p>
        </p:txBody>
      </p:sp>
    </p:spTree>
    <p:extLst>
      <p:ext uri="{BB962C8B-B14F-4D97-AF65-F5344CB8AC3E}">
        <p14:creationId xmlns:p14="http://schemas.microsoft.com/office/powerpoint/2010/main" val="112247413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357" y="765487"/>
            <a:ext cx="5828110" cy="269026"/>
          </a:xfrm>
        </p:spPr>
        <p:txBody>
          <a:bodyPr/>
          <a:lstStyle/>
          <a:p>
            <a:r>
              <a:rPr lang="en-US" sz="1800" dirty="0"/>
              <a:t>Table of IEEE 802 Stds Frequency Bands 17mar21</a:t>
            </a:r>
          </a:p>
        </p:txBody>
      </p:sp>
      <p:sp>
        <p:nvSpPr>
          <p:cNvPr id="3" name="Content Placeholder 2"/>
          <p:cNvSpPr>
            <a:spLocks noGrp="1"/>
          </p:cNvSpPr>
          <p:nvPr>
            <p:ph idx="1"/>
          </p:nvPr>
        </p:nvSpPr>
        <p:spPr>
          <a:xfrm>
            <a:off x="685800" y="1034513"/>
            <a:ext cx="7856538" cy="4679297"/>
          </a:xfrm>
        </p:spPr>
        <p:txBody>
          <a:bodyPr/>
          <a:lstStyle/>
          <a:p>
            <a:pPr marL="214313" indent="-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indent="-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adding of countries / regions. </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Different countries/regions have different users/services for same frequency range.</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How to handle regulators always updating users/services for different frequency ranges?</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Does licensed and licensed-exempt come into this table?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300038" lvl="1" indent="0">
              <a:spcBef>
                <a:spcPts val="0"/>
              </a:spcBef>
              <a:spcAft>
                <a:spcPts val="0"/>
              </a:spcAft>
            </a:pPr>
            <a:r>
              <a:rPr lang="en-US" sz="1050" dirty="0">
                <a:ea typeface="Calibri" panose="020F0502020204030204" pitchFamily="34" charset="0"/>
              </a:rPr>
              <a:t> </a:t>
            </a:r>
          </a:p>
          <a:p>
            <a:pPr marL="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going to a user-friendly tool, and how to maintain</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Stay with spreadsheet?</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Or a Data Base online, easier to search and sort possibly.</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If so how far out to change over?  tbd</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Where to keep it?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Stay with .18 mentor for now.</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Can IEEE SA post it if it goes to a data base?   (and maintain) </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How often to update it? Or what is trigger?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Consider a living document, then how a team is formed to maintain </a:t>
            </a:r>
          </a:p>
          <a:p>
            <a:pPr marL="514350" lvl="1">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 </a:t>
            </a:r>
            <a:r>
              <a:rPr lang="en-US" sz="1200" dirty="0">
                <a:ea typeface="Calibri" panose="020F0502020204030204" pitchFamily="34" charset="0"/>
              </a:rPr>
              <a:t>We need a clear source of the data, along with date</a:t>
            </a:r>
            <a:r>
              <a:rPr lang="en-US" sz="1200" dirty="0">
                <a:solidFill>
                  <a:srgbClr val="333333"/>
                </a:solidFill>
                <a:ea typeface="Times New Roman" panose="02020603050405020304" pitchFamily="18" charset="0"/>
              </a:rPr>
              <a:t> of last info/update.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Something to keep in mind, if too old, how good is the data?</a:t>
            </a:r>
            <a:endParaRPr lang="en-US" sz="1050" dirty="0"/>
          </a:p>
          <a:p>
            <a:pPr lvl="2">
              <a:buFont typeface="Arial" panose="020B0604020202020204" pitchFamily="34" charset="0"/>
              <a:buChar char="•"/>
            </a:pPr>
            <a:r>
              <a:rPr lang="en-US" sz="1200" dirty="0">
                <a:latin typeface="Times New Roman" panose="02020603050405020304" pitchFamily="18" charset="0"/>
                <a:ea typeface="Calibri" panose="020F0502020204030204" pitchFamily="34" charset="0"/>
              </a:rPr>
              <a:t>That is, a</a:t>
            </a:r>
            <a:r>
              <a:rPr lang="en-US" sz="1050" dirty="0">
                <a:ea typeface="Calibri" panose="020F0502020204030204" pitchFamily="34" charset="0"/>
              </a:rPr>
              <a:t>dd URL per item (if possible) and it should be the date *per* item not the overall document</a:t>
            </a:r>
            <a:r>
              <a:rPr lang="en-US" sz="1050" dirty="0"/>
              <a:t> .</a:t>
            </a:r>
          </a:p>
          <a:p>
            <a:pPr lvl="1">
              <a:buFont typeface="Arial" panose="020B0604020202020204" pitchFamily="34" charset="0"/>
              <a:buChar char="•"/>
            </a:pPr>
            <a:endParaRPr lang="en-US" sz="9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Steve Shellhammer (Qualcomm)</a:t>
            </a:r>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2"/>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3"/>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4"/>
              </a:rPr>
              <a:t>http://www.ieee802.org/devdocs.shtml</a:t>
            </a:r>
            <a:r>
              <a:rPr lang="en-US" sz="1600" u="sng" kern="1600" dirty="0"/>
              <a:t> </a:t>
            </a:r>
          </a:p>
          <a:p>
            <a:pPr lvl="1">
              <a:defRPr/>
            </a:pPr>
            <a:r>
              <a:rPr lang="en-US" sz="1600" kern="1600" dirty="0"/>
              <a:t>Patent &amp; administration slides, </a:t>
            </a:r>
            <a:r>
              <a:rPr lang="en-US" sz="1600" kern="1600" dirty="0">
                <a:sym typeface="Wingdings" panose="05000000000000000000" pitchFamily="2" charset="2"/>
              </a:rPr>
              <a:t> 02jan18</a:t>
            </a:r>
          </a:p>
          <a:p>
            <a:pPr lvl="1">
              <a:defRPr/>
            </a:pPr>
            <a:r>
              <a:rPr lang="en-US" sz="1600" kern="1600" dirty="0">
                <a:sym typeface="Wingdings" panose="05000000000000000000" pitchFamily="2" charset="2"/>
              </a:rPr>
              <a:t>Copyright notice slides,   new 11nov19</a:t>
            </a:r>
          </a:p>
          <a:p>
            <a:pPr lvl="8">
              <a:defRPr/>
            </a:pPr>
            <a:r>
              <a:rPr lang="en-US" sz="1200" dirty="0">
                <a:hlinkClick r:id="rId5"/>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6"/>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27apr21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698767016"/>
              </p:ext>
            </p:extLst>
          </p:nvPr>
        </p:nvGraphicFramePr>
        <p:xfrm>
          <a:off x="6115938" y="49542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7" imgW="2391120" imgH="534600" progId="Package">
                  <p:embed/>
                </p:oleObj>
              </mc:Choice>
              <mc:Fallback>
                <p:oleObj name="Packager Shell Object" showAsIcon="1" r:id="rId7" imgW="2391120" imgH="534600" progId="Package">
                  <p:embed/>
                  <p:pic>
                    <p:nvPicPr>
                      <p:cNvPr id="0" name=""/>
                      <p:cNvPicPr/>
                      <p:nvPr/>
                    </p:nvPicPr>
                    <p:blipFill>
                      <a:blip r:embed="rId8"/>
                      <a:stretch>
                        <a:fillRect/>
                      </a:stretch>
                    </p:blipFill>
                    <p:spPr>
                      <a:xfrm>
                        <a:off x="6115938" y="4954206"/>
                        <a:ext cx="2390775" cy="498988"/>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EFED75A4-618A-4F94-BA33-B373D0EDF6C1}"/>
              </a:ext>
            </a:extLst>
          </p:cNvPr>
          <p:cNvGraphicFramePr>
            <a:graphicFrameLocks noChangeAspect="1"/>
          </p:cNvGraphicFramePr>
          <p:nvPr>
            <p:extLst>
              <p:ext uri="{D42A27DB-BD31-4B8C-83A1-F6EECF244321}">
                <p14:modId xmlns:p14="http://schemas.microsoft.com/office/powerpoint/2010/main" val="3424450284"/>
              </p:ext>
            </p:extLst>
          </p:nvPr>
        </p:nvGraphicFramePr>
        <p:xfrm>
          <a:off x="4570412" y="4794297"/>
          <a:ext cx="2076140" cy="498988"/>
        </p:xfrm>
        <a:graphic>
          <a:graphicData uri="http://schemas.openxmlformats.org/presentationml/2006/ole">
            <mc:AlternateContent xmlns:mc="http://schemas.openxmlformats.org/markup-compatibility/2006">
              <mc:Choice xmlns:v="urn:schemas-microsoft-com:vml" Requires="v">
                <p:oleObj name="Packager Shell Object" showAsIcon="1" r:id="rId9" imgW="2035440" imgH="534600" progId="Package">
                  <p:embed/>
                </p:oleObj>
              </mc:Choice>
              <mc:Fallback>
                <p:oleObj name="Packager Shell Object" showAsIcon="1" r:id="rId9" imgW="2035440" imgH="534600" progId="Package">
                  <p:embed/>
                  <p:pic>
                    <p:nvPicPr>
                      <p:cNvPr id="0" name=""/>
                      <p:cNvPicPr/>
                      <p:nvPr/>
                    </p:nvPicPr>
                    <p:blipFill>
                      <a:blip r:embed="rId10"/>
                      <a:stretch>
                        <a:fillRect/>
                      </a:stretch>
                    </p:blipFill>
                    <p:spPr>
                      <a:xfrm>
                        <a:off x="4570412" y="4794297"/>
                        <a:ext cx="2076140" cy="498988"/>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04mar21</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last week,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p>
          <a:p>
            <a:pPr lvl="1" indent="-342900">
              <a:lnSpc>
                <a:spcPct val="105000"/>
              </a:lnSpc>
              <a:spcBef>
                <a:spcPts val="0"/>
              </a:spcBef>
              <a:spcAft>
                <a:spcPts val="0"/>
              </a:spcAft>
              <a:buFont typeface="+mj-lt"/>
              <a:buAutoNum type="arabicPeriod"/>
            </a:pPr>
            <a:endParaRPr lang="en-US" sz="1600" b="0" dirty="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Next week will start/clarify 2 lists for future considerations.   Goal is to capture what has been brought in 2 clear lists;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Countries/regions</a:t>
            </a: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Final tool/maintenance</a:t>
            </a:r>
            <a:endParaRPr lang="en-US" sz="16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925676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23</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24</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25</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27apr21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27apr21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27apr21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27apr21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27apr21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r>
              <a:rPr lang="en-US" altLang="en-US" sz="1600" b="0" dirty="0">
                <a:solidFill>
                  <a:schemeClr val="tx1"/>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https://mentor.ieee.org/802.18/dcn/21/18-21-0031-00-0000-minutes-30mar21-adhoc-frequency-table.docx</a:t>
            </a:r>
            <a:r>
              <a:rPr lang="en-GB" sz="1600" b="0" dirty="0">
                <a:solidFill>
                  <a:schemeClr val="bg1">
                    <a:lumMod val="75000"/>
                  </a:schemeClr>
                </a:solidFill>
                <a:ea typeface="SimSun" panose="02010600030101010101" pitchFamily="2" charset="-122"/>
              </a:rPr>
              <a:t> </a:t>
            </a:r>
            <a:r>
              <a:rPr lang="en-US" sz="1050" b="0" i="0" dirty="0">
                <a:solidFill>
                  <a:srgbClr val="000000"/>
                </a:solidFill>
                <a:effectLst/>
                <a:latin typeface="Verdana" panose="020B0604030504040204" pitchFamily="34" charset="0"/>
              </a:rPr>
              <a:t>31-Mar-2021 10:40:48 ET</a:t>
            </a:r>
            <a:r>
              <a:rPr lang="en-US" sz="1600" b="0" dirty="0">
                <a:effectLst/>
                <a:ea typeface="SimSun" panose="02010600030101010101" pitchFamily="2" charset="-122"/>
              </a:rPr>
              <a:t>, 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tx1"/>
                </a:solidFill>
              </a:rPr>
              <a:t>None heard.</a:t>
            </a:r>
          </a:p>
          <a:p>
            <a:pPr lvl="1">
              <a:buFont typeface="Arial" panose="020B0604020202020204" pitchFamily="34" charset="0"/>
              <a:buChar char="•"/>
            </a:pPr>
            <a:r>
              <a:rPr lang="en-US" altLang="en-US" sz="1600" dirty="0">
                <a:solidFill>
                  <a:schemeClr val="tx1"/>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notes,_jay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a:t>
            </a:r>
          </a:p>
          <a:p>
            <a:pPr lvl="1">
              <a:spcBef>
                <a:spcPts val="0"/>
              </a:spcBef>
              <a:buFont typeface="Arial" panose="020B0604020202020204" pitchFamily="34" charset="0"/>
              <a:buChar char="•"/>
            </a:pPr>
            <a:r>
              <a:rPr lang="en-US" altLang="en-US" sz="1600" kern="0" dirty="0">
                <a:solidFill>
                  <a:schemeClr val="tx1"/>
                </a:solidFill>
              </a:rPr>
              <a:t>Filling in spreadsheet</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400" kern="0" dirty="0">
                <a:solidFill>
                  <a:schemeClr val="tx1"/>
                </a:solidFill>
              </a:rPr>
              <a:t>Filling in spreadsheet</a:t>
            </a:r>
          </a:p>
          <a:p>
            <a:pPr lvl="1">
              <a:buFont typeface="Arial" panose="020B0604020202020204" pitchFamily="34" charset="0"/>
              <a:buChar char="•"/>
            </a:pPr>
            <a:r>
              <a:rPr lang="en-US" sz="1400" kern="0" dirty="0">
                <a:ea typeface="SimSun" panose="02010600030101010101" pitchFamily="2" charset="-122"/>
              </a:rPr>
              <a:t>Anything new today</a:t>
            </a:r>
          </a:p>
          <a:p>
            <a:pPr>
              <a:buFont typeface="Arial" panose="020B0604020202020204" pitchFamily="34" charset="0"/>
              <a:buChar char="•"/>
            </a:pPr>
            <a:endParaRPr lang="en-US" altLang="en-US" sz="18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IEEE 802 Stds Frequency Table</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Key: simple to start, there are many things that can be added over time after that.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The Table – how to get it filled in? </a:t>
            </a:r>
          </a:p>
        </p:txBody>
      </p:sp>
      <p:sp>
        <p:nvSpPr>
          <p:cNvPr id="3" name="Content Placeholder 2"/>
          <p:cNvSpPr>
            <a:spLocks noGrp="1"/>
          </p:cNvSpPr>
          <p:nvPr>
            <p:ph idx="1"/>
          </p:nvPr>
        </p:nvSpPr>
        <p:spPr>
          <a:xfrm>
            <a:off x="698889" y="990600"/>
            <a:ext cx="8153400" cy="5484813"/>
          </a:xfrm>
        </p:spPr>
        <p:txBody>
          <a:bodyPr/>
          <a:lstStyle/>
          <a:p>
            <a:pPr marL="285750" marR="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format for the initial table of IEEE 802 Stds Frequency Bands:</a:t>
            </a:r>
          </a:p>
          <a:p>
            <a:pPr marL="685800" lvl="1">
              <a:spcBef>
                <a:spcPts val="0"/>
              </a:spcBef>
              <a:spcAft>
                <a:spcPts val="0"/>
              </a:spcAft>
              <a:buFont typeface="Arial" panose="020B0604020202020204" pitchFamily="34" charset="0"/>
              <a:buChar char="•"/>
            </a:pPr>
            <a:r>
              <a:rPr lang="en-US" sz="1400" b="0" u="sng" dirty="0">
                <a:solidFill>
                  <a:srgbClr val="0000FF"/>
                </a:solidFill>
                <a:effectLst/>
                <a:ea typeface="Calibri" panose="020F0502020204030204" pitchFamily="34" charset="0"/>
                <a:hlinkClick r:id="rId3"/>
              </a:rPr>
              <a:t>https://mentor.ieee.org/802.18/dcn/21/18-21-0020-01-0000-proposed-frequency-table-format.pptx</a:t>
            </a:r>
            <a:endParaRPr lang="en-US" sz="1400" b="0" u="sng" dirty="0">
              <a:solidFill>
                <a:srgbClr val="0000FF"/>
              </a:solidFill>
              <a:effectLst/>
              <a:ea typeface="Calibri" panose="020F0502020204030204" pitchFamily="34" charset="0"/>
            </a:endParaRP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spreadsheet / initial table of IEEE 802 Stds Frequency Bands:</a:t>
            </a:r>
          </a:p>
          <a:p>
            <a:pPr marL="685800" lvl="1">
              <a:spcBef>
                <a:spcPts val="0"/>
              </a:spcBef>
              <a:spcAft>
                <a:spcPts val="0"/>
              </a:spcAft>
              <a:buFont typeface="Arial" panose="020B0604020202020204" pitchFamily="34" charset="0"/>
              <a:buChar char="•"/>
            </a:pPr>
            <a:r>
              <a:rPr lang="en-US" sz="1400" b="0" dirty="0">
                <a:solidFill>
                  <a:srgbClr val="333333"/>
                </a:solidFill>
                <a:ea typeface="Times New Roman" panose="02020603050405020304" pitchFamily="18" charset="0"/>
                <a:hlinkClick r:id="rId4"/>
              </a:rPr>
              <a:t>https://mentor.ieee.org/802.18/dcn/21/18-21-0036-02-0000-frequency-table-template.xlsx</a:t>
            </a:r>
            <a:r>
              <a:rPr lang="en-US" sz="1400" b="0" dirty="0">
                <a:solidFill>
                  <a:srgbClr val="333333"/>
                </a:solidFill>
                <a:ea typeface="Times New Roman" panose="02020603050405020304" pitchFamily="18" charset="0"/>
              </a:rPr>
              <a:t> </a:t>
            </a: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b="0" dirty="0">
                <a:solidFill>
                  <a:srgbClr val="333333"/>
                </a:solidFill>
                <a:ea typeface="Times New Roman" panose="02020603050405020304" pitchFamily="18" charset="0"/>
              </a:rPr>
              <a:t>Some proposed updates to discuss in r02.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Column A and B as start and stop frequencies.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Column H as a common ‘frequency range’ name.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Review on attempt adding some UWB and THz and update/edit  as needed to meet intent.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Could end up with multiple rows for same frequency range for multiple standards/amendments. </a:t>
            </a:r>
          </a:p>
          <a:p>
            <a:pPr marL="685800" lvl="1">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Will review a proposed r03 adding a worksheet tab for the additional info,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Including adding a date and where to find columns that was requested earlier. </a:t>
            </a: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Some feedback from 27mar21 ad hoc call:</a:t>
            </a:r>
          </a:p>
          <a:p>
            <a:pPr marL="1143000" marR="0" lvl="2" indent="-228600">
              <a:spcBef>
                <a:spcPts val="0"/>
              </a:spcBef>
              <a:spcAft>
                <a:spcPts val="0"/>
              </a:spcAft>
              <a:buFont typeface="+mj-lt"/>
              <a:buAutoNum type="romanLcParenR"/>
            </a:pPr>
            <a:r>
              <a:rPr lang="en-US" sz="1200" dirty="0">
                <a:effectLst/>
                <a:latin typeface="Times New Roman" panose="02020603050405020304" pitchFamily="18" charset="0"/>
                <a:ea typeface="Times New Roman" panose="02020603050405020304" pitchFamily="18" charset="0"/>
              </a:rPr>
              <a:t>Clarified / added to some of the instructions. </a:t>
            </a:r>
            <a:endParaRPr lang="en-US" sz="1100" dirty="0">
              <a:effectLst/>
              <a:latin typeface="Times New Roman" panose="02020603050405020304" pitchFamily="18" charset="0"/>
              <a:ea typeface="SimSun" panose="02010600030101010101" pitchFamily="2" charset="-122"/>
            </a:endParaRPr>
          </a:p>
          <a:p>
            <a:pPr marL="1143000" marR="0" lvl="2" indent="-228600">
              <a:spcBef>
                <a:spcPts val="0"/>
              </a:spcBef>
              <a:spcAft>
                <a:spcPts val="0"/>
              </a:spcAft>
              <a:buFont typeface="+mj-lt"/>
              <a:buAutoNum type="romanLcParenR"/>
            </a:pPr>
            <a:r>
              <a:rPr lang="en-US" sz="1200" dirty="0">
                <a:effectLst/>
                <a:latin typeface="Times New Roman" panose="02020603050405020304" pitchFamily="18" charset="0"/>
                <a:ea typeface="Times New Roman" panose="02020603050405020304" pitchFamily="18" charset="0"/>
              </a:rPr>
              <a:t>plan to add a column on the date of the info, per feedback from .18 plenary. </a:t>
            </a:r>
            <a:endParaRPr lang="en-US" sz="1100" dirty="0">
              <a:effectLst/>
              <a:latin typeface="Times New Roman" panose="02020603050405020304" pitchFamily="18" charset="0"/>
              <a:ea typeface="SimSun" panose="02010600030101010101" pitchFamily="2" charset="-122"/>
            </a:endParaRPr>
          </a:p>
          <a:p>
            <a:pPr marL="1143000" marR="0" lvl="2" indent="-228600">
              <a:spcBef>
                <a:spcPts val="0"/>
              </a:spcBef>
              <a:spcAft>
                <a:spcPts val="0"/>
              </a:spcAft>
              <a:buFont typeface="+mj-lt"/>
              <a:buAutoNum type="romanLcParenR"/>
            </a:pPr>
            <a:r>
              <a:rPr lang="en-US" sz="1200" dirty="0">
                <a:effectLst/>
                <a:latin typeface="Times New Roman" panose="02020603050405020304" pitchFamily="18" charset="0"/>
                <a:ea typeface="Times New Roman" panose="02020603050405020304" pitchFamily="18" charset="0"/>
              </a:rPr>
              <a:t>Thinking to make the frequency on rows / vertical.  yes, then multiple rows for a specific standard/amendment, but more row and less columns makes a ‘spreadsheet’ more what folks are use too and, in some opinions, easier to use. </a:t>
            </a:r>
            <a:endParaRPr lang="en-US" sz="11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so maybe column A and B are start and stop frequencies.</a:t>
            </a:r>
            <a:endParaRPr lang="en-US" sz="1100" dirty="0">
              <a:effectLst/>
              <a:latin typeface="Times New Roman" panose="02020603050405020304" pitchFamily="18" charset="0"/>
              <a:ea typeface="SimSun" panose="02010600030101010101" pitchFamily="2" charset="-122"/>
            </a:endParaRPr>
          </a:p>
          <a:p>
            <a:pPr marL="1600200" marR="0" lvl="3" indent="-228600">
              <a:spcBef>
                <a:spcPts val="0"/>
              </a:spcBef>
              <a:spcAft>
                <a:spcPts val="0"/>
              </a:spcAft>
              <a:buFont typeface="+mj-lt"/>
              <a:buAutoNum type="arabicParenBoth"/>
            </a:pPr>
            <a:r>
              <a:rPr lang="en-US" sz="1200" dirty="0">
                <a:effectLst/>
                <a:latin typeface="Times New Roman" panose="02020603050405020304" pitchFamily="18" charset="0"/>
                <a:ea typeface="Times New Roman" panose="02020603050405020304" pitchFamily="18" charset="0"/>
              </a:rPr>
              <a:t>Will look at that next ad hoc call. </a:t>
            </a:r>
            <a:endParaRPr lang="en-US" sz="1100" dirty="0">
              <a:effectLst/>
              <a:latin typeface="Times New Roman" panose="02020603050405020304" pitchFamily="18" charset="0"/>
              <a:ea typeface="SimSun" panose="02010600030101010101" pitchFamily="2" charset="-122"/>
            </a:endParaRP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27apr21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57290</TotalTime>
  <Words>4638</Words>
  <Application>Microsoft Office PowerPoint</Application>
  <PresentationFormat>On-screen Show (4:3)</PresentationFormat>
  <Paragraphs>545</Paragraphs>
  <Slides>25</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7" baseType="lpstr">
      <vt:lpstr>Arial</vt:lpstr>
      <vt:lpstr>Calibri</vt:lpstr>
      <vt:lpstr>Century Gothic</vt:lpstr>
      <vt:lpstr>Consolas</vt:lpstr>
      <vt:lpstr>Helvetica</vt:lpstr>
      <vt:lpstr>Monotype Sorts</vt:lpstr>
      <vt:lpstr>Times New Roman</vt:lpstr>
      <vt:lpstr>Verdana</vt:lpstr>
      <vt:lpstr>Wingdings</vt:lpstr>
      <vt:lpstr>Office Theme</vt:lpstr>
      <vt:lpstr>Document</vt:lpstr>
      <vt:lpstr>Packager Shell Object</vt:lpstr>
      <vt:lpstr>IEEE 802 Stds Frequency Table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IEEE 802 Stds Frequency Table</vt:lpstr>
      <vt:lpstr>The Table – how to get it filled in? </vt:lpstr>
      <vt:lpstr>Open Discussion</vt:lpstr>
      <vt:lpstr>Actions Required</vt:lpstr>
      <vt:lpstr>Any Other Business</vt:lpstr>
      <vt:lpstr>Table of IEEE 802 Stds Frequency Bands – the Ad Hoc</vt:lpstr>
      <vt:lpstr>Adjourn</vt:lpstr>
      <vt:lpstr>PowerPoint Presentation</vt:lpstr>
      <vt:lpstr>PowerPoint Presentation</vt:lpstr>
      <vt:lpstr>PowerPoint Presentation</vt:lpstr>
      <vt:lpstr>PowerPoint Presentation</vt:lpstr>
      <vt:lpstr>Table of IEEE 802 Stds Frequency Bands 17mar21</vt:lpstr>
      <vt:lpstr>Table of Frequency Bands – IEEE 802 Stds 04mar21</vt:lpstr>
      <vt:lpstr>Table of Frequency Bands – IEEE 802 Stds </vt:lpstr>
      <vt:lpstr>Table of Frequency Bands – IEEE 802 Stds </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3583</cp:revision>
  <cp:lastPrinted>1601-01-01T00:00:00Z</cp:lastPrinted>
  <dcterms:created xsi:type="dcterms:W3CDTF">2016-03-03T14:54:45Z</dcterms:created>
  <dcterms:modified xsi:type="dcterms:W3CDTF">2021-04-27T21:30:20Z</dcterms:modified>
</cp:coreProperties>
</file>