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7"/>
  </p:notesMasterIdLst>
  <p:handoutMasterIdLst>
    <p:handoutMasterId r:id="rId28"/>
  </p:handoutMasterIdLst>
  <p:sldIdLst>
    <p:sldId id="256" r:id="rId2"/>
    <p:sldId id="341" r:id="rId3"/>
    <p:sldId id="329" r:id="rId4"/>
    <p:sldId id="604" r:id="rId5"/>
    <p:sldId id="624" r:id="rId6"/>
    <p:sldId id="605" r:id="rId7"/>
    <p:sldId id="516" r:id="rId8"/>
    <p:sldId id="744" r:id="rId9"/>
    <p:sldId id="750" r:id="rId10"/>
    <p:sldId id="650" r:id="rId11"/>
    <p:sldId id="747" r:id="rId12"/>
    <p:sldId id="498" r:id="rId13"/>
    <p:sldId id="746" r:id="rId14"/>
    <p:sldId id="402" r:id="rId15"/>
    <p:sldId id="403" r:id="rId16"/>
    <p:sldId id="769" r:id="rId17"/>
    <p:sldId id="743" r:id="rId18"/>
    <p:sldId id="770" r:id="rId19"/>
    <p:sldId id="768" r:id="rId20"/>
    <p:sldId id="763" r:id="rId21"/>
    <p:sldId id="742" r:id="rId22"/>
    <p:sldId id="752" r:id="rId23"/>
    <p:sldId id="737" r:id="rId24"/>
    <p:sldId id="739" r:id="rId25"/>
    <p:sldId id="740"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371" autoAdjust="0"/>
    <p:restoredTop sz="96206" autoAdjust="0"/>
  </p:normalViewPr>
  <p:slideViewPr>
    <p:cSldViewPr>
      <p:cViewPr varScale="1">
        <p:scale>
          <a:sx n="112" d="100"/>
          <a:sy n="112" d="100"/>
        </p:scale>
        <p:origin x="666" y="108"/>
      </p:cViewPr>
      <p:guideLst>
        <p:guide orient="horz" pos="2160"/>
        <p:guide pos="288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50" d="100"/>
        <a:sy n="15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27-Apr-21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451829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4879704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9846440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729692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35869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61043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290928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5694017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172891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118848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079847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27apr21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27apr21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27apr21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802.18-21/00___r00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calendar.google.com/calendar/embed?src=c2gedttabtbj4bps23j4847004%40group.calendar.google.com&amp;ctz=America%2FNew_York" TargetMode="External"/><Relationship Id="rId2" Type="http://schemas.openxmlformats.org/officeDocument/2006/relationships/hyperlink" Target="http://ieee802.org/802tele_calendar.html"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9925523.ieeesa@lync.webex.com" TargetMode="External"/><Relationship Id="rId3" Type="http://schemas.openxmlformats.org/officeDocument/2006/relationships/hyperlink" Target="https://ieeesa.webex.com/ieeesa/j.php?MTID=mb29b067845a3bd3a7d064922514fd44d" TargetMode="External"/><Relationship Id="rId7" Type="http://schemas.openxmlformats.org/officeDocument/2006/relationships/hyperlink" Target="file:///C:\Users\jholcomb\OneDrive%20-%20Itron\Documents\2standards\+stuff_stds\%20sip:1299925523@ieeesa.webex.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604125d4b15aa8eaa80aa7bcc131105__;!!F7jv3iA!kooq2J6Vxc8HA3WGVrhgTjXPX5ZvZqxsm1TuBLPVqMv9m_MjZf5cM9yr4sd2Zs7StQ$" TargetMode="External"/><Relationship Id="rId5" Type="http://schemas.openxmlformats.org/officeDocument/2006/relationships/hyperlink" Target="tel:%2B1-213-306-3065,,*01*1299925523%23%23*01*" TargetMode="External"/><Relationship Id="rId4" Type="http://schemas.openxmlformats.org/officeDocument/2006/relationships/hyperlink" Target="tel:%2B1-646-992-2010,,*01*1299925523%23%23*01*" TargetMode="External"/><Relationship Id="rId9" Type="http://schemas.openxmlformats.org/officeDocument/2006/relationships/hyperlink" Target="https://help.webex.com/"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9925523.ieeesa@lync.webex.com" TargetMode="External"/><Relationship Id="rId3" Type="http://schemas.openxmlformats.org/officeDocument/2006/relationships/hyperlink" Target="https://ieeesa.webex.com/ieeesa/j.php?MTID=mb29b067845a3bd3a7d064922514fd44d" TargetMode="External"/><Relationship Id="rId7" Type="http://schemas.openxmlformats.org/officeDocument/2006/relationships/hyperlink" Target="file:///C:\Users\jholcomb\OneDrive%20-%20Itron\Documents\2standards\+stuff_stds\%20sip:1299925523@ieeesa.webex.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604125d4b15aa8eaa80aa7bcc131105__;!!F7jv3iA!kooq2J6Vxc8HA3WGVrhgTjXPX5ZvZqxsm1TuBLPVqMv9m_MjZf5cM9yr4sd2Zs7StQ$" TargetMode="External"/><Relationship Id="rId5" Type="http://schemas.openxmlformats.org/officeDocument/2006/relationships/hyperlink" Target="tel:%2B1-213-306-3065,,*01*1299925523%23%23*01*" TargetMode="External"/><Relationship Id="rId4" Type="http://schemas.openxmlformats.org/officeDocument/2006/relationships/hyperlink" Target="tel:%2B1-646-992-2010,,*01*1299925523%23%23*01*" TargetMode="External"/><Relationship Id="rId9" Type="http://schemas.openxmlformats.org/officeDocument/2006/relationships/hyperlink" Target="https://help.webex.com/"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resources/antitrust-guidelines.pdf" TargetMode="External"/><Relationship Id="rId7" Type="http://schemas.openxmlformats.org/officeDocument/2006/relationships/oleObject" Target="../embeddings/oleObject2.bin"/><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1.x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s://standards.ieee.org/faqs/copyrights/index.html#1" TargetMode="External"/><Relationship Id="rId10" Type="http://schemas.openxmlformats.org/officeDocument/2006/relationships/image" Target="../media/image3.wmf"/><Relationship Id="rId4" Type="http://schemas.openxmlformats.org/officeDocument/2006/relationships/hyperlink" Target="http://www.ieee802.org/devdocs.shtml"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21/18-21-0005-00-0000-freq-table-802-15-work.xls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8/dcn/21/18-21-0005-00-0000-freq-table-802-15-work.xls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21/18-21-0031-00-0000-minutes-30mar21-adhoc-frequency-table.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1/18-21-0020-01-0000-proposed-frequency-table-format.ppt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8/dcn/21/18-21-0036-01-0000-frequency-table-template.xls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27apr21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 Stds Frequency Table </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280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27 April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52720611"/>
              </p:ext>
            </p:extLst>
          </p:nvPr>
        </p:nvGraphicFramePr>
        <p:xfrm>
          <a:off x="682841" y="3757967"/>
          <a:ext cx="8894194" cy="2362200"/>
        </p:xfrm>
        <a:graphic>
          <a:graphicData uri="http://schemas.openxmlformats.org/presentationml/2006/ole">
            <mc:AlternateContent xmlns:mc="http://schemas.openxmlformats.org/markup-compatibility/2006">
              <mc:Choice xmlns:v="urn:schemas-microsoft-com:vml" Requires="v">
                <p:oleObj name="Document" r:id="rId3" imgW="10608966" imgH="2834738" progId="Word.Document.8">
                  <p:embed/>
                </p:oleObj>
              </mc:Choice>
              <mc:Fallback>
                <p:oleObj name="Document" r:id="rId3" imgW="10608966" imgH="2834738" progId="Word.Document.8">
                  <p:embed/>
                  <p:pic>
                    <p:nvPicPr>
                      <p:cNvPr id="0" name="Picture 3"/>
                      <p:cNvPicPr>
                        <a:picLocks noChangeAspect="1" noChangeArrowheads="1"/>
                      </p:cNvPicPr>
                      <p:nvPr/>
                    </p:nvPicPr>
                    <p:blipFill>
                      <a:blip r:embed="rId4"/>
                      <a:srcRect/>
                      <a:stretch>
                        <a:fillRect/>
                      </a:stretch>
                    </p:blipFill>
                    <p:spPr bwMode="auto">
                      <a:xfrm>
                        <a:off x="682841" y="3757967"/>
                        <a:ext cx="8894194" cy="2362200"/>
                      </a:xfrm>
                      <a:prstGeom prst="rect">
                        <a:avLst/>
                      </a:prstGeom>
                      <a:noFill/>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Open Discussion</a:t>
            </a: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27apr21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1" name="Content Placeholder 2">
            <a:extLst>
              <a:ext uri="{FF2B5EF4-FFF2-40B4-BE49-F238E27FC236}">
                <a16:creationId xmlns:a16="http://schemas.microsoft.com/office/drawing/2014/main" id="{F11F591E-B52C-4FD3-9909-58B382132AE2}"/>
              </a:ext>
            </a:extLst>
          </p:cNvPr>
          <p:cNvSpPr>
            <a:spLocks noGrp="1"/>
          </p:cNvSpPr>
          <p:nvPr>
            <p:ph idx="1"/>
          </p:nvPr>
        </p:nvSpPr>
        <p:spPr>
          <a:xfrm>
            <a:off x="709973" y="1076178"/>
            <a:ext cx="8153400" cy="5477022"/>
          </a:xfrm>
        </p:spPr>
        <p:txBody>
          <a:bodyPr/>
          <a:lstStyle/>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Next steps:  </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Next meeting:  25may21 </a:t>
            </a:r>
          </a:p>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endParaRPr lang="en-US" sz="1600" dirty="0">
              <a:solidFill>
                <a:srgbClr val="00B0F0"/>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Approach, what to adjust?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Nothing heard</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Parking lot: </a:t>
            </a:r>
          </a:p>
          <a:p>
            <a:pPr marL="285750" marR="0" indent="-285750">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rPr>
              <a:t>Before we took a look at Annex E of 802.11-2016. </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The Annex E does focus on 3 regions (USA, EU and Japan), along with a global section. </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Remember, </a:t>
            </a:r>
            <a:r>
              <a:rPr lang="en-US" sz="1600" b="0" dirty="0">
                <a:solidFill>
                  <a:schemeClr val="tx1"/>
                </a:solidFill>
                <a:ea typeface="Times New Roman" panose="02020603050405020304" pitchFamily="18" charset="0"/>
              </a:rPr>
              <a:t>&lt;1 GHz was not there, as it will be </a:t>
            </a:r>
            <a:r>
              <a:rPr lang="en-US" sz="1600" dirty="0">
                <a:solidFill>
                  <a:schemeClr val="tx1"/>
                </a:solidFill>
                <a:ea typeface="Times New Roman" panose="02020603050405020304" pitchFamily="18" charset="0"/>
              </a:rPr>
              <a:t>in the 802.11-2020 version when it is out. </a:t>
            </a:r>
            <a:r>
              <a:rPr lang="en-US" sz="1600" b="0" dirty="0">
                <a:solidFill>
                  <a:schemeClr val="tx1"/>
                </a:solidFill>
                <a:ea typeface="Times New Roman" panose="02020603050405020304" pitchFamily="18" charset="0"/>
              </a:rPr>
              <a:t> </a:t>
            </a:r>
          </a:p>
          <a:p>
            <a:pPr marL="285750">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rPr>
              <a:t>Two future consideration lists are in back up slides here</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Country/regions	and	Final tool/maintenance.</a:t>
            </a:r>
            <a:endParaRPr lang="en-US" sz="1600" b="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b="0" dirty="0">
              <a:solidFill>
                <a:schemeClr val="tx1"/>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Tree>
    <p:extLst>
      <p:ext uri="{BB962C8B-B14F-4D97-AF65-F5344CB8AC3E}">
        <p14:creationId xmlns:p14="http://schemas.microsoft.com/office/powerpoint/2010/main" val="2239288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1800" dirty="0"/>
          </a:p>
        </p:txBody>
      </p:sp>
      <p:sp>
        <p:nvSpPr>
          <p:cNvPr id="3" name="Content Placeholder 2"/>
          <p:cNvSpPr>
            <a:spLocks noGrp="1"/>
          </p:cNvSpPr>
          <p:nvPr>
            <p:ph idx="1"/>
          </p:nvPr>
        </p:nvSpPr>
        <p:spPr>
          <a:xfrm>
            <a:off x="685800" y="1102673"/>
            <a:ext cx="8292711" cy="3798739"/>
          </a:xfrm>
        </p:spPr>
        <p:txBody>
          <a:bodyPr/>
          <a:lstStyle/>
          <a:p>
            <a:pPr marL="0" indent="0">
              <a:buClrTx/>
            </a:pPr>
            <a:endParaRPr lang="en-US" sz="1800" b="0" dirty="0">
              <a:solidFill>
                <a:schemeClr val="tx1"/>
              </a:solidFill>
              <a:latin typeface="Times New Roman" panose="02020603050405020304" pitchFamily="18" charset="0"/>
              <a:ea typeface="Times New Roman" panose="02020603050405020304" pitchFamily="18" charset="0"/>
            </a:endParaRPr>
          </a:p>
          <a:p>
            <a:pPr marL="285750" indent="-285750">
              <a:buClr>
                <a:srgbClr val="00B0F0"/>
              </a:buClr>
              <a:buFont typeface="Wingdings" panose="05000000000000000000" pitchFamily="2" charset="2"/>
              <a:buChar char="q"/>
            </a:pPr>
            <a:r>
              <a:rPr lang="en-US" sz="1800" b="0" dirty="0">
                <a:solidFill>
                  <a:srgbClr val="00B0F0"/>
                </a:solidFill>
                <a:latin typeface="Times New Roman" panose="02020603050405020304" pitchFamily="18" charset="0"/>
                <a:ea typeface="Times New Roman" panose="02020603050405020304" pitchFamily="18" charset="0"/>
              </a:rPr>
              <a:t>.18 co-lead set up next ad hoc for 25may21. will add call-in in back up slides here. </a:t>
            </a:r>
          </a:p>
          <a:p>
            <a:pPr marL="285750" indent="-285750">
              <a:buClr>
                <a:srgbClr val="00B0F0"/>
              </a:buClr>
              <a:buFont typeface="Wingdings" panose="05000000000000000000" pitchFamily="2" charset="2"/>
              <a:buChar char="q"/>
            </a:pPr>
            <a:r>
              <a:rPr lang="en-US" sz="1800" b="0" dirty="0">
                <a:solidFill>
                  <a:srgbClr val="00B0F0"/>
                </a:solidFill>
                <a:latin typeface="Times New Roman" panose="02020603050405020304" pitchFamily="18" charset="0"/>
                <a:ea typeface="Times New Roman" panose="02020603050405020304" pitchFamily="18" charset="0"/>
              </a:rPr>
              <a:t>Spreadsheet to be updated per discussion</a:t>
            </a: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27apr21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31967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a:spcBef>
                <a:spcPts val="0"/>
              </a:spcBef>
              <a:spcAft>
                <a:spcPts val="0"/>
              </a:spcAft>
              <a:buFont typeface="Arial" panose="020B0604020202020204" pitchFamily="34" charset="0"/>
              <a:buChar char="•"/>
            </a:pPr>
            <a:r>
              <a:rPr lang="en-US" sz="1800" b="0" dirty="0">
                <a:solidFill>
                  <a:schemeClr val="bg1">
                    <a:lumMod val="75000"/>
                  </a:schemeClr>
                </a:solidFill>
              </a:rPr>
              <a:t>None heard. </a:t>
            </a:r>
          </a:p>
          <a:p>
            <a:pPr marL="0">
              <a:spcBef>
                <a:spcPts val="0"/>
              </a:spcBef>
              <a:spcAft>
                <a:spcPts val="0"/>
              </a:spcAft>
              <a:buFont typeface="Arial" panose="020B0604020202020204" pitchFamily="34" charset="0"/>
              <a:buChar char="•"/>
            </a:pPr>
            <a:r>
              <a:rPr lang="en-US" sz="1800" b="0" dirty="0">
                <a:solidFill>
                  <a:schemeClr val="tx1"/>
                </a:solidFill>
              </a:rPr>
              <a:t> </a:t>
            </a:r>
          </a:p>
          <a:p>
            <a:pPr marL="0">
              <a:spcBef>
                <a:spcPts val="0"/>
              </a:spcBef>
              <a:spcAft>
                <a:spcPts val="0"/>
              </a:spcAft>
              <a:buFont typeface="Arial" panose="020B0604020202020204" pitchFamily="34" charset="0"/>
              <a:buChar char="•"/>
            </a:pPr>
            <a:r>
              <a:rPr lang="en-US" sz="1800" b="0" dirty="0">
                <a:solidFill>
                  <a:schemeClr val="tx1"/>
                </a:solidFill>
              </a:rPr>
              <a:t> </a:t>
            </a: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27apr21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IEEE 802 Stds Frequency Bands – the Ad Hoc</a:t>
            </a:r>
          </a:p>
        </p:txBody>
      </p:sp>
      <p:sp>
        <p:nvSpPr>
          <p:cNvPr id="3" name="Content Placeholder 2"/>
          <p:cNvSpPr>
            <a:spLocks noGrp="1"/>
          </p:cNvSpPr>
          <p:nvPr>
            <p:ph idx="1"/>
          </p:nvPr>
        </p:nvSpPr>
        <p:spPr>
          <a:xfrm>
            <a:off x="709973" y="1076178"/>
            <a:ext cx="8153400" cy="514992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Ad hoc team, .18/.19 chairs to lead the .18/.19 joint effort with all the wireless groups participating.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.11	tbd – though just point to </a:t>
            </a:r>
            <a:r>
              <a:rPr lang="en-GB" sz="1800" dirty="0">
                <a:solidFill>
                  <a:srgbClr val="1F497D"/>
                </a:solidFill>
                <a:effectLst/>
                <a:ea typeface="Calibri" panose="020F0502020204030204" pitchFamily="34" charset="0"/>
              </a:rPr>
              <a:t>Annex E in IEEE Std 802.11™-2020</a:t>
            </a:r>
          </a:p>
          <a:p>
            <a:pPr marL="857250" lvl="2" indent="0" algn="r">
              <a:spcBef>
                <a:spcPts val="0"/>
              </a:spcBef>
              <a:spcAft>
                <a:spcPts val="0"/>
              </a:spcAft>
            </a:pPr>
            <a:r>
              <a:rPr lang="en-GB" dirty="0">
                <a:solidFill>
                  <a:srgbClr val="1F497D"/>
                </a:solidFill>
                <a:ea typeface="Calibri" panose="020F0502020204030204" pitchFamily="34" charset="0"/>
              </a:rPr>
              <a:t>(Dorothy for now for .11) </a:t>
            </a:r>
          </a:p>
          <a:p>
            <a:pPr marL="1085850" lvl="2">
              <a:spcBef>
                <a:spcPts val="0"/>
              </a:spcBef>
              <a:spcAft>
                <a:spcPts val="0"/>
              </a:spcAft>
              <a:buFont typeface="Arial" panose="020B0604020202020204" pitchFamily="34" charset="0"/>
              <a:buChar char="•"/>
            </a:pPr>
            <a:r>
              <a:rPr lang="en-GB" dirty="0">
                <a:solidFill>
                  <a:schemeClr val="tx1"/>
                </a:solidFill>
                <a:ea typeface="Calibri" panose="020F0502020204030204" pitchFamily="34" charset="0"/>
              </a:rPr>
              <a:t>.15 	Ben			</a:t>
            </a:r>
            <a:r>
              <a:rPr lang="en-GB" dirty="0">
                <a:solidFill>
                  <a:srgbClr val="1F497D"/>
                </a:solidFill>
                <a:ea typeface="Calibri" panose="020F0502020204030204" pitchFamily="34" charset="0"/>
              </a:rPr>
              <a:t>					</a:t>
            </a:r>
            <a:endParaRPr lang="en-US"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.16	Roger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.22	reached out</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.18	Edward (w/jay)</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.19	Steve (co-lead)</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.24	Tim</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-EC	Paul/Geoff</a:t>
            </a:r>
          </a:p>
          <a:p>
            <a:pPr marL="1085850" lvl="2">
              <a:spcBef>
                <a:spcPts val="0"/>
              </a:spcBef>
              <a:spcAft>
                <a:spcPts val="0"/>
              </a:spcAft>
              <a:buFont typeface="Arial" panose="020B0604020202020204" pitchFamily="34" charset="0"/>
              <a:buChar char="•"/>
            </a:pPr>
            <a:endParaRPr lang="en-US"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See back up slides for different lists and discussions.</a:t>
            </a:r>
          </a:p>
          <a:p>
            <a:pPr marL="285750">
              <a:spcBef>
                <a:spcPts val="0"/>
              </a:spcBef>
              <a:spcAft>
                <a:spcPts val="0"/>
              </a:spcAft>
              <a:buFont typeface="Arial" panose="020B0604020202020204" pitchFamily="34" charset="0"/>
              <a:buChar char="•"/>
            </a:pPr>
            <a:endParaRPr lang="en-US" sz="20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How to move forward / how often to meet?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Plan:    1/month – 4</a:t>
            </a:r>
            <a:r>
              <a:rPr lang="en-US" sz="1800" baseline="30000" dirty="0">
                <a:solidFill>
                  <a:srgbClr val="333333"/>
                </a:solidFill>
                <a:ea typeface="Times New Roman" panose="02020603050405020304" pitchFamily="18" charset="0"/>
              </a:rPr>
              <a:t>th</a:t>
            </a:r>
            <a:r>
              <a:rPr lang="en-US" sz="1800" dirty="0">
                <a:solidFill>
                  <a:srgbClr val="333333"/>
                </a:solidFill>
                <a:ea typeface="Times New Roman" panose="02020603050405020304" pitchFamily="18" charset="0"/>
              </a:rPr>
              <a:t> Tuesday 15:00 et.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Will keep docs on .18 mentor and let .19 know. </a:t>
            </a:r>
          </a:p>
          <a:p>
            <a:pPr marL="0" indent="0">
              <a:spcBef>
                <a:spcPts val="0"/>
              </a:spcBef>
              <a:spcAft>
                <a:spcPts val="0"/>
              </a:spcAft>
            </a:pPr>
            <a:endParaRPr lang="en-US" sz="20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27apr21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587565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_____ total</a:t>
            </a:r>
          </a:p>
          <a:p>
            <a:pPr marL="285750" indent="-285750">
              <a:buFont typeface="Arial" panose="020B0604020202020204" pitchFamily="34" charset="0"/>
              <a:buChar char="•"/>
            </a:pPr>
            <a:endParaRPr lang="en-US" sz="2000" b="0" dirty="0">
              <a:solidFill>
                <a:schemeClr val="tx1"/>
              </a:solidFill>
            </a:endParaRPr>
          </a:p>
          <a:p>
            <a:pPr marL="285750" indent="-285750">
              <a:buFont typeface="Arial" panose="020B0604020202020204" pitchFamily="34" charset="0"/>
              <a:buChar char="•"/>
            </a:pPr>
            <a:r>
              <a:rPr lang="en-US" sz="2000" b="0" dirty="0">
                <a:solidFill>
                  <a:schemeClr val="tx1"/>
                </a:solidFill>
              </a:rPr>
              <a:t>Next Ad Hoc – </a:t>
            </a:r>
            <a:r>
              <a:rPr lang="en-US" sz="2000" dirty="0">
                <a:solidFill>
                  <a:schemeClr val="tx1"/>
                </a:solidFill>
              </a:rPr>
              <a:t>25may21</a:t>
            </a:r>
            <a:r>
              <a:rPr lang="en-US" sz="2000" b="0" dirty="0">
                <a:solidFill>
                  <a:schemeClr val="tx1"/>
                </a:solidFill>
              </a:rPr>
              <a:t>, 15:00 et</a:t>
            </a:r>
          </a:p>
          <a:p>
            <a:pPr marL="685800" lvl="1">
              <a:buFont typeface="Arial" panose="020B0604020202020204" pitchFamily="34" charset="0"/>
              <a:buChar char="•"/>
            </a:pPr>
            <a:r>
              <a:rPr lang="en-US" sz="1600" dirty="0">
                <a:solidFill>
                  <a:schemeClr val="tx1"/>
                </a:solidFill>
              </a:rPr>
              <a:t>Call-in will be sent out and is in back up slide here. </a:t>
            </a:r>
            <a:endParaRPr lang="en-US" sz="1600" b="0" dirty="0">
              <a:solidFill>
                <a:schemeClr val="tx1"/>
              </a:solidFill>
            </a:endParaRPr>
          </a:p>
          <a:p>
            <a:pPr marL="285750" indent="-285750">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1800" dirty="0"/>
              <a:t>Overall IEEE 802 schedule: </a:t>
            </a:r>
            <a:r>
              <a:rPr lang="en-US" sz="1800" dirty="0">
                <a:hlinkClick r:id="rId2"/>
              </a:rPr>
              <a:t>http://ieee802.org/802tele_calendar.html</a:t>
            </a:r>
            <a:endParaRPr lang="en-US" sz="1800" dirty="0"/>
          </a:p>
          <a:p>
            <a:pPr lvl="1">
              <a:spcBef>
                <a:spcPts val="0"/>
              </a:spcBef>
              <a:buFont typeface="Arial" panose="020B0604020202020204" pitchFamily="34" charset="0"/>
              <a:buChar char="•"/>
            </a:pPr>
            <a:r>
              <a:rPr lang="en-US" sz="1800" dirty="0"/>
              <a:t>or only 802.18:  </a:t>
            </a:r>
            <a:r>
              <a:rPr lang="en-US" sz="1800" dirty="0">
                <a:hlinkClick r:id="rId3"/>
              </a:rPr>
              <a:t>IEEE 802.18 TAG Calendar</a:t>
            </a:r>
            <a:endParaRPr lang="en-US" sz="18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15:_________________59et</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27apr21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27apr21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27apr21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990600"/>
            <a:ext cx="8214175"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802.18-.19 frequency table ad hoc</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Tuesday, 27 April, 2021 15:00-16:00 America/</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2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https://ieeesa.webex.com/ieeesa/j.php?MTID=mb29b067845a3bd3a7d064922514fd44d</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a:t>
            </a: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is inviting you to a scheduled Webex meeting.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chemeClr val="accent1">
                    <a:lumMod val="75000"/>
                  </a:schemeClr>
                </a:solidFill>
                <a:effectLst/>
                <a:latin typeface="Consolas" panose="020B0609020204030204" pitchFamily="49" charset="0"/>
                <a:ea typeface="Times New Roman" panose="02020603050405020304" pitchFamily="18" charset="0"/>
                <a:cs typeface="Times New Roman" panose="02020603050405020304" pitchFamily="18" charset="0"/>
              </a:rPr>
              <a:t>Tuesday, April 27, 2021 </a:t>
            </a:r>
          </a:p>
          <a:p>
            <a:pPr marL="0" marR="0">
              <a:spcBef>
                <a:spcPts val="0"/>
              </a:spcBef>
              <a:spcAft>
                <a:spcPts val="0"/>
              </a:spcAft>
            </a:pPr>
            <a:r>
              <a:rPr lang="en-US" sz="1200" dirty="0">
                <a:solidFill>
                  <a:schemeClr val="accent1">
                    <a:lumMod val="75000"/>
                  </a:schemeClr>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200" dirty="0" err="1">
                <a:solidFill>
                  <a:schemeClr val="accent1">
                    <a:lumMod val="75000"/>
                  </a:schemeClr>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chemeClr val="accent1">
                    <a:lumMod val="75000"/>
                  </a:schemeClr>
                </a:solidFill>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6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20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2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https://ieeesa.webex.com/ieeesa/j.php?MTID=mb29b067845a3bd3a7d064922514fd44d</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129 992 5523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freqtable4</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+1-646-992-2010,,1299925523##</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+1-213-306-3065,,1299925523##</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1299925523@ieeesa.webex.com</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1299925523.ieeesa@lync.webex.com</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802.18/19 </a:t>
            </a:r>
            <a:r>
              <a:rPr lang="en-US" sz="2400" dirty="0">
                <a:highlight>
                  <a:srgbClr val="FFFF00"/>
                </a:highlight>
              </a:rPr>
              <a:t>freq. table ad </a:t>
            </a:r>
            <a:r>
              <a:rPr lang="en-US" sz="2400" dirty="0" err="1">
                <a:highlight>
                  <a:srgbClr val="FFFF00"/>
                </a:highlight>
              </a:rPr>
              <a:t>hoc</a:t>
            </a:r>
            <a:r>
              <a:rPr lang="en-US" sz="2400" dirty="0" err="1"/>
              <a:t>_telecon</a:t>
            </a:r>
            <a:r>
              <a:rPr lang="en-US" sz="2400" dirty="0"/>
              <a:t>. call-in, </a:t>
            </a:r>
            <a:r>
              <a:rPr lang="en-US" sz="2400" dirty="0">
                <a:highlight>
                  <a:srgbClr val="FFFF00"/>
                </a:highlight>
              </a:rPr>
              <a:t>27apr21</a:t>
            </a:r>
          </a:p>
        </p:txBody>
      </p:sp>
    </p:spTree>
    <p:extLst>
      <p:ext uri="{BB962C8B-B14F-4D97-AF65-F5344CB8AC3E}">
        <p14:creationId xmlns:p14="http://schemas.microsoft.com/office/powerpoint/2010/main" val="28998916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27apr21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4" y="1030737"/>
            <a:ext cx="8214175"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meeting invitation: 802.18 RR-TAG weekly teleconference</a:t>
            </a:r>
            <a:br>
              <a:rPr lang="en-US" sz="14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14-Jan-21 until 19*-May-21 from 15:00 to 16:00 America/</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 bug in </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to 20</a:t>
            </a:r>
            <a:r>
              <a:rPr lang="en-US" sz="1400" baseline="30000" dirty="0">
                <a:effectLst/>
                <a:latin typeface="Consolas" panose="020B0609020204030204" pitchFamily="49" charset="0"/>
                <a:ea typeface="Times New Roman" panose="02020603050405020304" pitchFamily="18" charset="0"/>
                <a:cs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4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400" dirty="0">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https://ieeesa.webex.com/ieeesa/j.php?MTID=mac8a92e41db417f3b4a55e5686090488</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invites you to join this </a:t>
            </a:r>
            <a:r>
              <a:rPr lang="en-US" sz="14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179 964 7312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password: rrtag21a</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4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+1-646-992-2010,,1799647312##</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+1-213-306-3065,,1799647312##</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400" u="sng" dirty="0">
                <a:solidFill>
                  <a:srgbClr val="049FD9"/>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http://help.webex.com</a:t>
            </a: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8006299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27apr21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85800" y="1021222"/>
            <a:ext cx="8214175"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endParaRPr lang="en-US" sz="500" b="1"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500" dirty="0">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b="1" dirty="0">
                <a:effectLst/>
                <a:latin typeface="Consolas" panose="020B0609020204030204" pitchFamily="49" charset="0"/>
                <a:ea typeface="Times New Roman" panose="02020603050405020304" pitchFamily="18" charset="0"/>
                <a:cs typeface="Times New Roman" panose="02020603050405020304" pitchFamily="18" charset="0"/>
              </a:rPr>
              <a:t>Coming</a:t>
            </a:r>
          </a:p>
          <a:p>
            <a:pPr marL="0" marR="0">
              <a:spcBef>
                <a:spcPts val="0"/>
              </a:spcBef>
              <a:spcAft>
                <a:spcPts val="0"/>
              </a:spcAft>
            </a:pPr>
            <a:endParaRPr lang="en-US" sz="1600" dirty="0">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600" b="1"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600" dirty="0">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600" b="1"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600" dirty="0">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600" b="1"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600" b="1"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500" dirty="0">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500" b="1"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500" dirty="0">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5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802.18-.19 frequency table ad hoc</a:t>
            </a:r>
            <a:br>
              <a:rPr lang="en-US" sz="500" dirty="0">
                <a:effectLst/>
                <a:latin typeface="Consolas" panose="020B0609020204030204" pitchFamily="49" charset="0"/>
                <a:ea typeface="Times New Roman" panose="02020603050405020304" pitchFamily="18" charset="0"/>
                <a:cs typeface="Times New Roman" panose="02020603050405020304" pitchFamily="18" charset="0"/>
              </a:rPr>
            </a:br>
            <a:r>
              <a:rPr lang="en-US" sz="5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500" dirty="0">
                <a:effectLst/>
                <a:latin typeface="Consolas" panose="020B0609020204030204" pitchFamily="49" charset="0"/>
                <a:ea typeface="Times New Roman" panose="02020603050405020304" pitchFamily="18" charset="0"/>
                <a:cs typeface="Times New Roman" panose="02020603050405020304" pitchFamily="18" charset="0"/>
              </a:rPr>
              <a:t> Tuesday, 27 April, 2021 15:00-16:00 America/</a:t>
            </a:r>
            <a:r>
              <a:rPr lang="en-US" sz="5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5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500" dirty="0">
                <a:effectLst/>
                <a:latin typeface="Consolas" panose="020B0609020204030204" pitchFamily="49" charset="0"/>
                <a:ea typeface="Times New Roman" panose="02020603050405020304" pitchFamily="18" charset="0"/>
                <a:cs typeface="Times New Roman" panose="02020603050405020304" pitchFamily="18" charset="0"/>
              </a:rPr>
            </a:br>
            <a:r>
              <a:rPr lang="en-US" sz="5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5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5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https://ieeesa.webex.com/ieeesa/j.php?MTID=mb29b067845a3bd3a7d064922514fd44d</a:t>
            </a:r>
            <a:r>
              <a:rPr lang="en-US" sz="5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5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endParaRPr lang="en-US" sz="5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accent1">
                    <a:lumMod val="75000"/>
                  </a:schemeClr>
                </a:solidFill>
                <a:effectLst/>
                <a:latin typeface="Consolas" panose="020B0609020204030204" pitchFamily="49" charset="0"/>
                <a:ea typeface="Times New Roman" panose="02020603050405020304" pitchFamily="18" charset="0"/>
                <a:cs typeface="Times New Roman" panose="02020603050405020304" pitchFamily="18" charset="0"/>
              </a:rPr>
              <a:t>Tuesday, April 27, 2021 </a:t>
            </a:r>
          </a:p>
          <a:p>
            <a:pPr marL="0" marR="0">
              <a:spcBef>
                <a:spcPts val="0"/>
              </a:spcBef>
              <a:spcAft>
                <a:spcPts val="0"/>
              </a:spcAft>
            </a:pPr>
            <a:r>
              <a:rPr lang="en-US" sz="500" dirty="0">
                <a:solidFill>
                  <a:schemeClr val="accent1">
                    <a:lumMod val="75000"/>
                  </a:schemeClr>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500" dirty="0" err="1">
                <a:solidFill>
                  <a:schemeClr val="accent1">
                    <a:lumMod val="75000"/>
                  </a:schemeClr>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500" dirty="0">
                <a:solidFill>
                  <a:schemeClr val="accent1">
                    <a:lumMod val="75000"/>
                  </a:schemeClr>
                </a:solidFill>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9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9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5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5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5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https://ieeesa.webex.com/ieeesa/j.php?MTID=mb29b067845a3bd3a7d064922514fd44d</a:t>
            </a:r>
            <a:r>
              <a:rPr lang="en-US" sz="5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5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5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129 992 5523 </a:t>
            </a:r>
          </a:p>
          <a:p>
            <a:pPr marL="0" marR="0">
              <a:spcBef>
                <a:spcPts val="0"/>
              </a:spcBef>
              <a:spcAft>
                <a:spcPts val="0"/>
              </a:spcAft>
            </a:pPr>
            <a:r>
              <a:rPr lang="en-US" sz="500" dirty="0">
                <a:effectLst/>
                <a:latin typeface="Consolas" panose="020B0609020204030204" pitchFamily="49" charset="0"/>
                <a:ea typeface="Times New Roman" panose="02020603050405020304" pitchFamily="18" charset="0"/>
                <a:cs typeface="Times New Roman" panose="02020603050405020304" pitchFamily="18" charset="0"/>
              </a:rPr>
              <a:t>Meeting password: freqtable4</a:t>
            </a:r>
          </a:p>
          <a:p>
            <a:pPr marL="0" marR="0">
              <a:spcBef>
                <a:spcPts val="0"/>
              </a:spcBef>
              <a:spcAft>
                <a:spcPts val="0"/>
              </a:spcAft>
            </a:pPr>
            <a:r>
              <a:rPr lang="en-US" sz="5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5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5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+1-646-992-2010,,1299925523##</a:t>
            </a:r>
            <a:r>
              <a:rPr lang="en-US" sz="5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5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+1-213-306-3065,,1299925523##</a:t>
            </a:r>
            <a:r>
              <a:rPr lang="en-US" sz="5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5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5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5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5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5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5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5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1299925523@ieeesa.webex.com</a:t>
            </a:r>
            <a:endParaRPr lang="en-US" sz="5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5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endParaRPr lang="en-US" sz="5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5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1299925523.ieeesa@lync.webex.com</a:t>
            </a:r>
            <a:endParaRPr lang="en-US" sz="5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5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5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5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802.18/19 </a:t>
            </a:r>
            <a:r>
              <a:rPr lang="en-US" sz="2400" dirty="0">
                <a:highlight>
                  <a:srgbClr val="008080"/>
                </a:highlight>
              </a:rPr>
              <a:t>freq. table ad </a:t>
            </a:r>
            <a:r>
              <a:rPr lang="en-US" sz="2400" dirty="0" err="1">
                <a:highlight>
                  <a:srgbClr val="008080"/>
                </a:highlight>
              </a:rPr>
              <a:t>hoc</a:t>
            </a:r>
            <a:r>
              <a:rPr lang="en-US" sz="2400" dirty="0" err="1"/>
              <a:t>_telecon</a:t>
            </a:r>
            <a:r>
              <a:rPr lang="en-US" sz="2400" dirty="0"/>
              <a:t>. call-in, </a:t>
            </a:r>
            <a:r>
              <a:rPr lang="en-US" sz="2400" dirty="0">
                <a:highlight>
                  <a:srgbClr val="008080"/>
                </a:highlight>
              </a:rPr>
              <a:t>25may21</a:t>
            </a:r>
          </a:p>
        </p:txBody>
      </p:sp>
    </p:spTree>
    <p:extLst>
      <p:ext uri="{BB962C8B-B14F-4D97-AF65-F5344CB8AC3E}">
        <p14:creationId xmlns:p14="http://schemas.microsoft.com/office/powerpoint/2010/main" val="2121774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6357" y="765487"/>
            <a:ext cx="5828110" cy="269026"/>
          </a:xfrm>
        </p:spPr>
        <p:txBody>
          <a:bodyPr/>
          <a:lstStyle/>
          <a:p>
            <a:r>
              <a:rPr lang="en-US" sz="1800" dirty="0"/>
              <a:t>Table of IEEE 802 Stds Frequency Bands 17mar21</a:t>
            </a:r>
          </a:p>
        </p:txBody>
      </p:sp>
      <p:sp>
        <p:nvSpPr>
          <p:cNvPr id="3" name="Content Placeholder 2"/>
          <p:cNvSpPr>
            <a:spLocks noGrp="1"/>
          </p:cNvSpPr>
          <p:nvPr>
            <p:ph idx="1"/>
          </p:nvPr>
        </p:nvSpPr>
        <p:spPr>
          <a:xfrm>
            <a:off x="685800" y="1034513"/>
            <a:ext cx="7856538" cy="4679297"/>
          </a:xfrm>
        </p:spPr>
        <p:txBody>
          <a:bodyPr/>
          <a:lstStyle/>
          <a:p>
            <a:pPr marL="214313" indent="-214313">
              <a:spcBef>
                <a:spcPts val="0"/>
              </a:spcBef>
              <a:spcAft>
                <a:spcPts val="0"/>
              </a:spcAft>
              <a:buFont typeface="Arial" panose="020B0604020202020204" pitchFamily="34" charset="0"/>
              <a:buChar char="•"/>
            </a:pPr>
            <a:endParaRPr lang="en-US" sz="1350" dirty="0">
              <a:solidFill>
                <a:srgbClr val="333333"/>
              </a:solidFill>
              <a:ea typeface="Times New Roman" panose="02020603050405020304" pitchFamily="18" charset="0"/>
            </a:endParaRPr>
          </a:p>
          <a:p>
            <a:pPr marL="214313" indent="-214313">
              <a:spcBef>
                <a:spcPts val="0"/>
              </a:spcBef>
              <a:spcAft>
                <a:spcPts val="0"/>
              </a:spcAft>
              <a:buFont typeface="Arial" panose="020B0604020202020204" pitchFamily="34" charset="0"/>
              <a:buChar char="•"/>
            </a:pPr>
            <a:r>
              <a:rPr lang="en-US" sz="1350" dirty="0">
                <a:solidFill>
                  <a:srgbClr val="333333"/>
                </a:solidFill>
                <a:ea typeface="Times New Roman" panose="02020603050405020304" pitchFamily="18" charset="0"/>
              </a:rPr>
              <a:t>Points for future adding of countries / regions. </a:t>
            </a:r>
          </a:p>
          <a:p>
            <a:pPr marL="514350" lvl="1">
              <a:spcBef>
                <a:spcPts val="0"/>
              </a:spcBef>
              <a:spcAft>
                <a:spcPts val="0"/>
              </a:spcAft>
              <a:buFont typeface="Arial" panose="020B0604020202020204" pitchFamily="34" charset="0"/>
              <a:buChar char="•"/>
            </a:pPr>
            <a:r>
              <a:rPr lang="en-US" sz="1200" dirty="0">
                <a:ea typeface="Calibri" panose="020F0502020204030204" pitchFamily="34" charset="0"/>
              </a:rPr>
              <a:t>Different countries/regions have different users/services for same frequency range.</a:t>
            </a:r>
          </a:p>
          <a:p>
            <a:pPr marL="514350" lvl="1">
              <a:spcBef>
                <a:spcPts val="0"/>
              </a:spcBef>
              <a:spcAft>
                <a:spcPts val="0"/>
              </a:spcAft>
              <a:buFont typeface="Arial" panose="020B0604020202020204" pitchFamily="34" charset="0"/>
              <a:buChar char="•"/>
            </a:pPr>
            <a:r>
              <a:rPr lang="en-US" sz="1200" dirty="0">
                <a:ea typeface="Calibri" panose="020F0502020204030204" pitchFamily="34" charset="0"/>
              </a:rPr>
              <a:t>How to handle regulators always updating users/services for different frequency ranges?</a:t>
            </a:r>
          </a:p>
          <a:p>
            <a:pPr marL="514350" lvl="1">
              <a:spcBef>
                <a:spcPts val="0"/>
              </a:spcBef>
              <a:spcAft>
                <a:spcPts val="0"/>
              </a:spcAft>
              <a:buFont typeface="Arial" panose="020B0604020202020204" pitchFamily="34" charset="0"/>
              <a:buChar char="•"/>
            </a:pPr>
            <a:r>
              <a:rPr lang="en-US" sz="1200" dirty="0">
                <a:ea typeface="Calibri" panose="020F0502020204030204" pitchFamily="34" charset="0"/>
              </a:rPr>
              <a:t>Does licensed and licensed-exempt come into this table?  </a:t>
            </a:r>
          </a:p>
          <a:p>
            <a:pPr marL="514350" lvl="1">
              <a:spcBef>
                <a:spcPts val="0"/>
              </a:spcBef>
              <a:spcAft>
                <a:spcPts val="0"/>
              </a:spcAft>
              <a:buFont typeface="Arial" panose="020B0604020202020204" pitchFamily="34" charset="0"/>
              <a:buChar char="•"/>
            </a:pPr>
            <a:r>
              <a:rPr lang="en-US" sz="1050" dirty="0">
                <a:ea typeface="Calibri" panose="020F0502020204030204" pitchFamily="34" charset="0"/>
              </a:rPr>
              <a:t> </a:t>
            </a:r>
          </a:p>
          <a:p>
            <a:pPr marL="514350" lvl="1">
              <a:spcBef>
                <a:spcPts val="0"/>
              </a:spcBef>
              <a:spcAft>
                <a:spcPts val="0"/>
              </a:spcAft>
              <a:buFont typeface="Arial" panose="020B0604020202020204" pitchFamily="34" charset="0"/>
              <a:buChar char="•"/>
            </a:pPr>
            <a:r>
              <a:rPr lang="en-US" sz="1050" dirty="0">
                <a:ea typeface="Calibri" panose="020F0502020204030204" pitchFamily="34" charset="0"/>
              </a:rPr>
              <a:t> </a:t>
            </a:r>
          </a:p>
          <a:p>
            <a:pPr marL="514350" lvl="1">
              <a:spcBef>
                <a:spcPts val="0"/>
              </a:spcBef>
              <a:spcAft>
                <a:spcPts val="0"/>
              </a:spcAft>
              <a:buFont typeface="Arial" panose="020B0604020202020204" pitchFamily="34" charset="0"/>
              <a:buChar char="•"/>
            </a:pPr>
            <a:r>
              <a:rPr lang="en-US" sz="1050" dirty="0">
                <a:ea typeface="Calibri" panose="020F0502020204030204" pitchFamily="34" charset="0"/>
              </a:rPr>
              <a:t> </a:t>
            </a:r>
          </a:p>
          <a:p>
            <a:pPr marL="300038" lvl="1" indent="0">
              <a:spcBef>
                <a:spcPts val="0"/>
              </a:spcBef>
              <a:spcAft>
                <a:spcPts val="0"/>
              </a:spcAft>
            </a:pPr>
            <a:r>
              <a:rPr lang="en-US" sz="1050" dirty="0">
                <a:ea typeface="Calibri" panose="020F0502020204030204" pitchFamily="34" charset="0"/>
              </a:rPr>
              <a:t> </a:t>
            </a:r>
          </a:p>
          <a:p>
            <a:pPr marL="214313">
              <a:spcBef>
                <a:spcPts val="0"/>
              </a:spcBef>
              <a:spcAft>
                <a:spcPts val="0"/>
              </a:spcAft>
              <a:buFont typeface="Arial" panose="020B0604020202020204" pitchFamily="34" charset="0"/>
              <a:buChar char="•"/>
            </a:pPr>
            <a:endParaRPr lang="en-US" sz="1350" dirty="0">
              <a:solidFill>
                <a:srgbClr val="333333"/>
              </a:solidFill>
              <a:ea typeface="Times New Roman" panose="02020603050405020304" pitchFamily="18" charset="0"/>
            </a:endParaRPr>
          </a:p>
          <a:p>
            <a:pPr marL="214313">
              <a:spcBef>
                <a:spcPts val="0"/>
              </a:spcBef>
              <a:spcAft>
                <a:spcPts val="0"/>
              </a:spcAft>
              <a:buFont typeface="Arial" panose="020B0604020202020204" pitchFamily="34" charset="0"/>
              <a:buChar char="•"/>
            </a:pPr>
            <a:r>
              <a:rPr lang="en-US" sz="1350" dirty="0">
                <a:solidFill>
                  <a:srgbClr val="333333"/>
                </a:solidFill>
                <a:ea typeface="Times New Roman" panose="02020603050405020304" pitchFamily="18" charset="0"/>
              </a:rPr>
              <a:t>Points for future going to a user-friendly tool, and how to maintain</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Stay with spreadsheet?</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Or a Data Base online, easier to search and sort possibly.</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If so how far out to change over?  tbd</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Where to keep it?   </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Stay with .18 mentor for now.</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Can IEEE SA post it if it goes to a data base?   (and maintain) </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 How often to update it? Or what is trigger? </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Consider a living document, then how a team is formed to maintain </a:t>
            </a:r>
          </a:p>
          <a:p>
            <a:pPr marL="514350" lvl="1">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 </a:t>
            </a:r>
            <a:r>
              <a:rPr lang="en-US" sz="1200" dirty="0">
                <a:ea typeface="Calibri" panose="020F0502020204030204" pitchFamily="34" charset="0"/>
              </a:rPr>
              <a:t>We need a clear source of the data, along with date</a:t>
            </a:r>
            <a:r>
              <a:rPr lang="en-US" sz="1200" dirty="0">
                <a:solidFill>
                  <a:srgbClr val="333333"/>
                </a:solidFill>
                <a:ea typeface="Times New Roman" panose="02020603050405020304" pitchFamily="18" charset="0"/>
              </a:rPr>
              <a:t> of last info/update.  </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Something to keep in mind, if too old, how good is the data?</a:t>
            </a:r>
            <a:endParaRPr lang="en-US" sz="1050" dirty="0"/>
          </a:p>
          <a:p>
            <a:pPr lvl="2">
              <a:buFont typeface="Arial" panose="020B0604020202020204" pitchFamily="34" charset="0"/>
              <a:buChar char="•"/>
            </a:pPr>
            <a:r>
              <a:rPr lang="en-US" sz="1200" dirty="0">
                <a:latin typeface="Times New Roman" panose="02020603050405020304" pitchFamily="18" charset="0"/>
                <a:ea typeface="Calibri" panose="020F0502020204030204" pitchFamily="34" charset="0"/>
              </a:rPr>
              <a:t>That is, a</a:t>
            </a:r>
            <a:r>
              <a:rPr lang="en-US" sz="1050" dirty="0">
                <a:ea typeface="Calibri" panose="020F0502020204030204" pitchFamily="34" charset="0"/>
              </a:rPr>
              <a:t>dd URL per item (if possible) and it should be the date *per* item not the overall document</a:t>
            </a:r>
            <a:r>
              <a:rPr lang="en-US" sz="1050" dirty="0"/>
              <a:t> .</a:t>
            </a:r>
          </a:p>
          <a:p>
            <a:pPr lvl="1">
              <a:buFont typeface="Arial" panose="020B0604020202020204" pitchFamily="34" charset="0"/>
              <a:buChar char="•"/>
            </a:pPr>
            <a:endParaRPr lang="en-US" sz="9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27apr21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27160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Leaders</a:t>
            </a:r>
          </a:p>
          <a:p>
            <a:pPr lvl="1">
              <a:defRPr/>
            </a:pPr>
            <a:r>
              <a:rPr lang="en-US" sz="1600" dirty="0"/>
              <a:t>Co-Lead Jay Holcomb (Itron) </a:t>
            </a:r>
          </a:p>
          <a:p>
            <a:pPr lvl="1">
              <a:defRPr/>
            </a:pPr>
            <a:r>
              <a:rPr lang="en-US" sz="1600" dirty="0"/>
              <a:t>Co-Lead Steve Shellhammer (Qualcomm)</a:t>
            </a:r>
          </a:p>
          <a:p>
            <a:pPr lvl="1">
              <a:defRPr/>
            </a:pPr>
            <a:endParaRPr lang="en-US" sz="1600" dirty="0"/>
          </a:p>
          <a:p>
            <a:pPr lvl="1">
              <a:defRPr/>
            </a:pPr>
            <a:r>
              <a:rPr lang="en-US" sz="1600" dirty="0"/>
              <a:t>Secretary, anyone?</a:t>
            </a:r>
          </a:p>
          <a:p>
            <a:pPr lvl="1">
              <a:defRPr/>
            </a:pPr>
            <a:endParaRPr lang="en-US" sz="1600" dirty="0">
              <a:solidFill>
                <a:srgbClr val="FF0000"/>
              </a:solidFill>
            </a:endParaRPr>
          </a:p>
          <a:p>
            <a:pPr lvl="1">
              <a:defRP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2"/>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3"/>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4"/>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5"/>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27apr21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Table of Frequency Bands – IEEE 802 Stds 04mar21</a:t>
            </a:r>
          </a:p>
        </p:txBody>
      </p:sp>
      <p:sp>
        <p:nvSpPr>
          <p:cNvPr id="3" name="Content Placeholder 2"/>
          <p:cNvSpPr>
            <a:spLocks noGrp="1"/>
          </p:cNvSpPr>
          <p:nvPr>
            <p:ph idx="1"/>
          </p:nvPr>
        </p:nvSpPr>
        <p:spPr>
          <a:xfrm>
            <a:off x="698889" y="942973"/>
            <a:ext cx="7987911" cy="5532439"/>
          </a:xfrm>
        </p:spPr>
        <p:txBody>
          <a:bodyPr/>
          <a:lstStyle/>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Good discussion last week, basically standards, products and markets. </a:t>
            </a:r>
          </a:p>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Here are some topics discussed, will get to the ad hoc.</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Country/region will be complex, will be done later</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Audience, keep in mind</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Need clarity on purpose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C</a:t>
            </a:r>
            <a:r>
              <a:rPr lang="en-US" sz="1600" b="0" dirty="0">
                <a:effectLst/>
                <a:ea typeface="Times New Roman" panose="02020603050405020304" pitchFamily="18" charset="0"/>
                <a:cs typeface="Times New Roman" panose="02020603050405020304" pitchFamily="18" charset="0"/>
              </a:rPr>
              <a:t>larify the clause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Is the </a:t>
            </a:r>
            <a:r>
              <a:rPr lang="en-US" sz="1600" b="0" dirty="0">
                <a:effectLst/>
                <a:ea typeface="Times New Roman" panose="02020603050405020304" pitchFamily="18" charset="0"/>
                <a:cs typeface="Times New Roman" panose="02020603050405020304" pitchFamily="18" charset="0"/>
              </a:rPr>
              <a:t>band based in the standard and know to be used by the standard</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Cover unlicensed, licensed  or shared use bands (could be both)</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Need explanation text, where does that go</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How will </a:t>
            </a:r>
            <a:r>
              <a:rPr lang="en-US" sz="1600" b="0" dirty="0">
                <a:effectLst/>
                <a:ea typeface="Times New Roman" panose="02020603050405020304" pitchFamily="18" charset="0"/>
                <a:cs typeface="Times New Roman" panose="02020603050405020304" pitchFamily="18" charset="0"/>
              </a:rPr>
              <a:t>search  work in the spreadsheet or final tool </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Maintenance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Columns to right, bands or frequencies?</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Have non-wireless folks review maybe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Long term, what industry uses the standard/frequency range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Keep to a frequency table, don’t replicate the standards. </a:t>
            </a:r>
          </a:p>
          <a:p>
            <a:pPr lvl="1" indent="-342900">
              <a:lnSpc>
                <a:spcPct val="105000"/>
              </a:lnSpc>
              <a:spcBef>
                <a:spcPts val="0"/>
              </a:spcBef>
              <a:spcAft>
                <a:spcPts val="0"/>
              </a:spcAft>
              <a:buFont typeface="+mj-lt"/>
              <a:buAutoNum type="arabicPeriod"/>
            </a:pPr>
            <a:r>
              <a:rPr lang="en-US" sz="1600" dirty="0">
                <a:ea typeface="Times New Roman" panose="02020603050405020304" pitchFamily="18" charset="0"/>
                <a:cs typeface="Times New Roman" panose="02020603050405020304" pitchFamily="18" charset="0"/>
              </a:rPr>
              <a:t>Initial focus is for coexistence and 802.19</a:t>
            </a:r>
          </a:p>
          <a:p>
            <a:pPr lvl="1" indent="-342900">
              <a:lnSpc>
                <a:spcPct val="105000"/>
              </a:lnSpc>
              <a:spcBef>
                <a:spcPts val="0"/>
              </a:spcBef>
              <a:spcAft>
                <a:spcPts val="0"/>
              </a:spcAft>
              <a:buFont typeface="+mj-lt"/>
              <a:buAutoNum type="arabicPeriod"/>
            </a:pPr>
            <a:endParaRPr lang="en-US" sz="1600" b="0" dirty="0">
              <a:ea typeface="Times New Roman" panose="02020603050405020304" pitchFamily="18" charset="0"/>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Next week will start/clarify 2 lists for future considerations.   Goal is to capture what has been brought in 2 clear lists;</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Countries/regions</a:t>
            </a:r>
          </a:p>
          <a:p>
            <a:pPr marL="685800" lvl="1">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Final tool/maintenance</a:t>
            </a:r>
            <a:endParaRPr lang="en-US" sz="1600" b="0" dirty="0">
              <a:ea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27apr21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18213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Example:</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.15 lead will provide what had been started on an 802.15 table before to review and see if that gets the overall table started.</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hlinkClick r:id="rId3"/>
              </a:rPr>
              <a:t>https://mentor.ieee.org/802.18/dcn/21/18-21-0005-00-0000-freq-table-802-15-work.xlsx</a:t>
            </a:r>
            <a:r>
              <a:rPr lang="en-US" sz="1600" b="0" dirty="0">
                <a:solidFill>
                  <a:schemeClr val="tx1"/>
                </a:solidFill>
                <a:ea typeface="Times New Roman" panose="02020603050405020304" pitchFamily="18" charset="0"/>
              </a:rPr>
              <a:t>  </a:t>
            </a:r>
            <a:endParaRPr lang="en-US" sz="160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chemeClr val="tx1"/>
                </a:solidFill>
                <a:effectLst/>
                <a:ea typeface="Times New Roman" panose="02020603050405020304" pitchFamily="18" charset="0"/>
              </a:rPr>
              <a:t>From the review in the teleconference</a:t>
            </a:r>
            <a:r>
              <a:rPr lang="en-US" sz="1600" dirty="0">
                <a:solidFill>
                  <a:schemeClr val="tx1"/>
                </a:solidFill>
                <a:ea typeface="Times New Roman" panose="02020603050405020304" pitchFamily="18" charset="0"/>
              </a:rPr>
              <a:t>:</a:t>
            </a: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O</a:t>
            </a:r>
            <a:r>
              <a:rPr lang="en-US" sz="1600" dirty="0">
                <a:effectLst/>
                <a:ea typeface="Times New Roman" panose="02020603050405020304" pitchFamily="18" charset="0"/>
              </a:rPr>
              <a:t>ther 15.x standards need to be looked at yet to update the spreadsheet. </a:t>
            </a:r>
          </a:p>
          <a:p>
            <a:pPr marL="1085850" lvl="2">
              <a:spcBef>
                <a:spcPts val="0"/>
              </a:spcBef>
              <a:spcAft>
                <a:spcPts val="0"/>
              </a:spcAft>
              <a:buFont typeface="Arial" panose="020B0604020202020204" pitchFamily="34" charset="0"/>
              <a:buChar char="•"/>
            </a:pPr>
            <a:r>
              <a:rPr lang="en-US" sz="1600" dirty="0">
                <a:ea typeface="SimSun" panose="02010600030101010101" pitchFamily="2" charset="-122"/>
              </a:rPr>
              <a:t>The </a:t>
            </a:r>
            <a:r>
              <a:rPr lang="en-US" sz="1600" dirty="0">
                <a:effectLst/>
                <a:ea typeface="Times New Roman" panose="02020603050405020304" pitchFamily="18" charset="0"/>
              </a:rPr>
              <a:t>number of  channels column did not seem as important as table was generated, </a:t>
            </a:r>
            <a:r>
              <a:rPr lang="en-US" sz="1600" dirty="0">
                <a:ea typeface="Times New Roman" panose="02020603050405020304" pitchFamily="18" charset="0"/>
              </a:rPr>
              <a:t>not needed initially anyway.  Could hide the column and review later if it is worthwhile. </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ffectLst/>
                <a:ea typeface="SimSun" panose="02010600030101010101" pitchFamily="2" charset="-122"/>
              </a:rPr>
              <a:t>The </a:t>
            </a:r>
            <a:r>
              <a:rPr lang="en-US" sz="1600" dirty="0">
                <a:effectLst/>
                <a:ea typeface="Times New Roman" panose="02020603050405020304" pitchFamily="18" charset="0"/>
              </a:rPr>
              <a:t>use category could be helpful for coexistence but is subjective.  So how do we get this area under the standard process for definition.</a:t>
            </a: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r>
              <a:rPr lang="en-US" sz="1600" dirty="0">
                <a:ea typeface="SimSun" panose="02010600030101010101" pitchFamily="2" charset="-122"/>
              </a:rPr>
              <a:t>Discussion went to start with </a:t>
            </a:r>
            <a:r>
              <a:rPr lang="en-US" sz="1600" dirty="0">
                <a:effectLst/>
                <a:ea typeface="Times New Roman" panose="02020603050405020304" pitchFamily="18" charset="0"/>
              </a:rPr>
              <a:t>2 sheets  1) given name to clause (cleaner)   2) then expand e.g. the multiple clauses, etc. in a follow-on worksheet. </a:t>
            </a:r>
          </a:p>
          <a:p>
            <a:pPr marL="1085850" lvl="2">
              <a:spcBef>
                <a:spcPts val="0"/>
              </a:spcBef>
              <a:spcAft>
                <a:spcPts val="0"/>
              </a:spcAft>
              <a:buFont typeface="Arial" panose="020B0604020202020204" pitchFamily="34" charset="0"/>
              <a:buChar char="•"/>
            </a:pPr>
            <a:r>
              <a:rPr lang="en-US" sz="1600" dirty="0">
                <a:solidFill>
                  <a:srgbClr val="00B0F0"/>
                </a:solidFill>
                <a:effectLst/>
                <a:ea typeface="Times New Roman" panose="02020603050405020304" pitchFamily="18" charset="0"/>
              </a:rPr>
              <a:t>action:  Steve and Ben to do an example of the hierarchy/multiple sheets. </a:t>
            </a:r>
            <a:endParaRPr lang="en-US" sz="1600" dirty="0">
              <a:solidFill>
                <a:srgbClr val="00B0F0"/>
              </a:solidFill>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Something to consider, t</a:t>
            </a:r>
            <a:r>
              <a:rPr lang="en-US" sz="1600" dirty="0">
                <a:effectLst/>
                <a:ea typeface="Times New Roman" panose="02020603050405020304" pitchFamily="18" charset="0"/>
              </a:rPr>
              <a:t>he PHY name can have the hyper link to the clause in the standard.  </a:t>
            </a:r>
            <a:endParaRPr lang="en-US" sz="1600" dirty="0">
              <a:ea typeface="SimSun" panose="02010600030101010101" pitchFamily="2" charset="-122"/>
            </a:endParaRP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Also, to consider the format </a:t>
            </a:r>
            <a:r>
              <a:rPr lang="en-US" sz="1600" dirty="0">
                <a:ea typeface="Times New Roman" panose="02020603050405020304" pitchFamily="18" charset="0"/>
              </a:rPr>
              <a:t>of the doc when it is </a:t>
            </a:r>
            <a:r>
              <a:rPr lang="en-US" sz="1600" dirty="0">
                <a:effectLst/>
                <a:ea typeface="Times New Roman" panose="02020603050405020304" pitchFamily="18" charset="0"/>
              </a:rPr>
              <a:t>‘published’ for external use by the public.</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M</a:t>
            </a:r>
            <a:r>
              <a:rPr lang="en-US" sz="1600" dirty="0">
                <a:effectLst/>
                <a:ea typeface="Times New Roman" panose="02020603050405020304" pitchFamily="18" charset="0"/>
              </a:rPr>
              <a:t>aybe start </a:t>
            </a:r>
            <a:r>
              <a:rPr lang="en-US" sz="1600" dirty="0">
                <a:ea typeface="Times New Roman" panose="02020603050405020304" pitchFamily="18" charset="0"/>
              </a:rPr>
              <a:t>with s</a:t>
            </a:r>
            <a:r>
              <a:rPr lang="en-US" sz="1600" dirty="0">
                <a:effectLst/>
                <a:ea typeface="Times New Roman" panose="02020603050405020304" pitchFamily="18" charset="0"/>
              </a:rPr>
              <a:t>imple spreadsheet, then later a data base. </a:t>
            </a:r>
            <a:endParaRPr lang="en-US" sz="1600" dirty="0">
              <a:ea typeface="SimSun" panose="02010600030101010101" pitchFamily="2" charset="-122"/>
            </a:endParaRPr>
          </a:p>
          <a:p>
            <a:pPr marL="285750">
              <a:spcBef>
                <a:spcPts val="0"/>
              </a:spcBef>
              <a:spcAft>
                <a:spcPts val="0"/>
              </a:spcAft>
              <a:buFont typeface="Arial" panose="020B0604020202020204" pitchFamily="34" charset="0"/>
              <a:buChar char="•"/>
            </a:pPr>
            <a:endParaRPr lang="en-US" sz="1600" dirty="0">
              <a:effectLst/>
              <a:ea typeface="SimSun" panose="02010600030101010101" pitchFamily="2" charset="-122"/>
            </a:endParaRPr>
          </a:p>
          <a:p>
            <a:pPr marL="285750">
              <a:spcBef>
                <a:spcPts val="0"/>
              </a:spcBef>
              <a:spcAft>
                <a:spcPts val="0"/>
              </a:spcAft>
              <a:buFont typeface="Arial" panose="020B0604020202020204" pitchFamily="34" charset="0"/>
              <a:buChar char="•"/>
            </a:pPr>
            <a:r>
              <a:rPr lang="en-US" sz="1600" dirty="0">
                <a:effectLst/>
                <a:ea typeface="SimSun" panose="02010600030101010101" pitchFamily="2" charset="-122"/>
              </a:rPr>
              <a:t>Key point,</a:t>
            </a:r>
            <a:r>
              <a:rPr lang="en-US" sz="1600" dirty="0">
                <a:ea typeface="SimSun" panose="02010600030101010101" pitchFamily="2" charset="-122"/>
              </a:rPr>
              <a:t> for coexistence need to </a:t>
            </a:r>
            <a:r>
              <a:rPr lang="en-US" sz="1600" dirty="0">
                <a:effectLst/>
                <a:ea typeface="Times New Roman" panose="02020603050405020304" pitchFamily="18" charset="0"/>
              </a:rPr>
              <a:t> look up frequency first then what amendments</a:t>
            </a:r>
            <a:endParaRPr lang="en-US" sz="1600" dirty="0">
              <a:effectLst/>
              <a:ea typeface="SimSun" panose="02010600030101010101" pitchFamily="2" charset="-122"/>
            </a:endParaRPr>
          </a:p>
          <a:p>
            <a:pPr marL="0" marR="0">
              <a:spcBef>
                <a:spcPts val="0"/>
              </a:spcBef>
              <a:spcAft>
                <a:spcPts val="0"/>
              </a:spcAft>
            </a:pPr>
            <a:r>
              <a:rPr lang="en-US" sz="1600" dirty="0">
                <a:effectLst/>
                <a:latin typeface="Times New Roman" panose="02020603050405020304" pitchFamily="18" charset="0"/>
                <a:ea typeface="Times New Roman" panose="02020603050405020304" pitchFamily="18" charset="0"/>
              </a:rPr>
              <a:t> </a:t>
            </a: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27apr21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664638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Example:</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.15 lead will provide what had been started on an 802.15 table before to review and see if that gets the overall table started.</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hlinkClick r:id="rId3"/>
              </a:rPr>
              <a:t>https://mentor.ieee.org/802.18/dcn/21/18-21-0005-00-0000-freq-table-802-15-work.xlsx</a:t>
            </a:r>
            <a:r>
              <a:rPr lang="en-US" sz="1600" b="0" dirty="0">
                <a:solidFill>
                  <a:schemeClr val="tx1"/>
                </a:solidFill>
                <a:ea typeface="Times New Roman" panose="02020603050405020304" pitchFamily="18" charset="0"/>
              </a:rPr>
              <a:t>  </a:t>
            </a:r>
            <a:endParaRPr lang="en-US" sz="160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chemeClr val="tx1"/>
                </a:solidFill>
                <a:effectLst/>
                <a:ea typeface="Times New Roman" panose="02020603050405020304" pitchFamily="18" charset="0"/>
              </a:rPr>
              <a:t>From the review in the teleconference</a:t>
            </a:r>
            <a:r>
              <a:rPr lang="en-US" sz="1600" dirty="0">
                <a:solidFill>
                  <a:schemeClr val="tx1"/>
                </a:solidFill>
                <a:ea typeface="Times New Roman" panose="02020603050405020304" pitchFamily="18" charset="0"/>
              </a:rPr>
              <a:t>:</a:t>
            </a: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O</a:t>
            </a:r>
            <a:r>
              <a:rPr lang="en-US" sz="1600" dirty="0">
                <a:effectLst/>
                <a:ea typeface="Times New Roman" panose="02020603050405020304" pitchFamily="18" charset="0"/>
              </a:rPr>
              <a:t>ther 15.x standards need to be looked at yet to update the spreadsheet. </a:t>
            </a:r>
          </a:p>
          <a:p>
            <a:pPr marL="1085850" lvl="2">
              <a:spcBef>
                <a:spcPts val="0"/>
              </a:spcBef>
              <a:spcAft>
                <a:spcPts val="0"/>
              </a:spcAft>
              <a:buFont typeface="Arial" panose="020B0604020202020204" pitchFamily="34" charset="0"/>
              <a:buChar char="•"/>
            </a:pPr>
            <a:r>
              <a:rPr lang="en-US" sz="1600" dirty="0">
                <a:ea typeface="SimSun" panose="02010600030101010101" pitchFamily="2" charset="-122"/>
              </a:rPr>
              <a:t>The </a:t>
            </a:r>
            <a:r>
              <a:rPr lang="en-US" sz="1600" dirty="0">
                <a:effectLst/>
                <a:ea typeface="Times New Roman" panose="02020603050405020304" pitchFamily="18" charset="0"/>
              </a:rPr>
              <a:t>number of  channels column did not seem as important as table was generated, </a:t>
            </a:r>
            <a:r>
              <a:rPr lang="en-US" sz="1600" dirty="0">
                <a:ea typeface="Times New Roman" panose="02020603050405020304" pitchFamily="18" charset="0"/>
              </a:rPr>
              <a:t>not needed initially anyway.  Could hide the column and review later if it is worthwhile. </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ffectLst/>
                <a:ea typeface="SimSun" panose="02010600030101010101" pitchFamily="2" charset="-122"/>
              </a:rPr>
              <a:t>The </a:t>
            </a:r>
            <a:r>
              <a:rPr lang="en-US" sz="1600" dirty="0">
                <a:effectLst/>
                <a:ea typeface="Times New Roman" panose="02020603050405020304" pitchFamily="18" charset="0"/>
              </a:rPr>
              <a:t>use category could be helpful for coexistence but is subjective.  So how do we get this area under the standard process for definition.</a:t>
            </a: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r>
              <a:rPr lang="en-US" sz="1600" dirty="0">
                <a:ea typeface="SimSun" panose="02010600030101010101" pitchFamily="2" charset="-122"/>
              </a:rPr>
              <a:t>Discussion went to start with </a:t>
            </a:r>
            <a:r>
              <a:rPr lang="en-US" sz="1600" dirty="0">
                <a:effectLst/>
                <a:ea typeface="Times New Roman" panose="02020603050405020304" pitchFamily="18" charset="0"/>
              </a:rPr>
              <a:t>2 sheets  1) given name to clause (cleaner)   2) then expand e.g. the multiple clauses, etc. in a follow-on worksheet. </a:t>
            </a:r>
          </a:p>
          <a:p>
            <a:pPr marL="1085850" lvl="2">
              <a:spcBef>
                <a:spcPts val="0"/>
              </a:spcBef>
              <a:spcAft>
                <a:spcPts val="0"/>
              </a:spcAft>
              <a:buFont typeface="Arial" panose="020B0604020202020204" pitchFamily="34" charset="0"/>
              <a:buChar char="•"/>
            </a:pPr>
            <a:r>
              <a:rPr lang="en-US" sz="1600" dirty="0">
                <a:solidFill>
                  <a:srgbClr val="00B0F0"/>
                </a:solidFill>
                <a:effectLst/>
                <a:ea typeface="Times New Roman" panose="02020603050405020304" pitchFamily="18" charset="0"/>
              </a:rPr>
              <a:t>action:  Steve and Ben to do an example of the hierarchy/multiple sheets. </a:t>
            </a:r>
            <a:endParaRPr lang="en-US" sz="1600" dirty="0">
              <a:solidFill>
                <a:srgbClr val="00B0F0"/>
              </a:solidFill>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Something to consider, t</a:t>
            </a:r>
            <a:r>
              <a:rPr lang="en-US" sz="1600" dirty="0">
                <a:effectLst/>
                <a:ea typeface="Times New Roman" panose="02020603050405020304" pitchFamily="18" charset="0"/>
              </a:rPr>
              <a:t>he PHY name can have the hyper link to the clause in the standard.  </a:t>
            </a:r>
            <a:endParaRPr lang="en-US" sz="1600" dirty="0">
              <a:ea typeface="SimSun" panose="02010600030101010101" pitchFamily="2" charset="-122"/>
            </a:endParaRP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Also, to consider the format </a:t>
            </a:r>
            <a:r>
              <a:rPr lang="en-US" sz="1600" dirty="0">
                <a:ea typeface="Times New Roman" panose="02020603050405020304" pitchFamily="18" charset="0"/>
              </a:rPr>
              <a:t>of the doc when it is </a:t>
            </a:r>
            <a:r>
              <a:rPr lang="en-US" sz="1600" dirty="0">
                <a:effectLst/>
                <a:ea typeface="Times New Roman" panose="02020603050405020304" pitchFamily="18" charset="0"/>
              </a:rPr>
              <a:t>‘published’ for external use by the public.</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M</a:t>
            </a:r>
            <a:r>
              <a:rPr lang="en-US" sz="1600" dirty="0">
                <a:effectLst/>
                <a:ea typeface="Times New Roman" panose="02020603050405020304" pitchFamily="18" charset="0"/>
              </a:rPr>
              <a:t>aybe start </a:t>
            </a:r>
            <a:r>
              <a:rPr lang="en-US" sz="1600" dirty="0">
                <a:ea typeface="Times New Roman" panose="02020603050405020304" pitchFamily="18" charset="0"/>
              </a:rPr>
              <a:t>with s</a:t>
            </a:r>
            <a:r>
              <a:rPr lang="en-US" sz="1600" dirty="0">
                <a:effectLst/>
                <a:ea typeface="Times New Roman" panose="02020603050405020304" pitchFamily="18" charset="0"/>
              </a:rPr>
              <a:t>imple spreadsheet, then later a data base. </a:t>
            </a:r>
            <a:endParaRPr lang="en-US" sz="1600" dirty="0">
              <a:ea typeface="SimSun" panose="02010600030101010101" pitchFamily="2" charset="-122"/>
            </a:endParaRPr>
          </a:p>
          <a:p>
            <a:pPr marL="285750">
              <a:spcBef>
                <a:spcPts val="0"/>
              </a:spcBef>
              <a:spcAft>
                <a:spcPts val="0"/>
              </a:spcAft>
              <a:buFont typeface="Arial" panose="020B0604020202020204" pitchFamily="34" charset="0"/>
              <a:buChar char="•"/>
            </a:pPr>
            <a:endParaRPr lang="en-US" sz="1600" dirty="0">
              <a:effectLst/>
              <a:ea typeface="SimSun" panose="02010600030101010101" pitchFamily="2" charset="-122"/>
            </a:endParaRPr>
          </a:p>
          <a:p>
            <a:pPr marL="285750">
              <a:spcBef>
                <a:spcPts val="0"/>
              </a:spcBef>
              <a:spcAft>
                <a:spcPts val="0"/>
              </a:spcAft>
              <a:buFont typeface="Arial" panose="020B0604020202020204" pitchFamily="34" charset="0"/>
              <a:buChar char="•"/>
            </a:pPr>
            <a:r>
              <a:rPr lang="en-US" sz="1600" dirty="0">
                <a:effectLst/>
                <a:ea typeface="SimSun" panose="02010600030101010101" pitchFamily="2" charset="-122"/>
              </a:rPr>
              <a:t>Key point,</a:t>
            </a:r>
            <a:r>
              <a:rPr lang="en-US" sz="1600" dirty="0">
                <a:ea typeface="SimSun" panose="02010600030101010101" pitchFamily="2" charset="-122"/>
              </a:rPr>
              <a:t> for coexistence need to </a:t>
            </a:r>
            <a:r>
              <a:rPr lang="en-US" sz="1600" dirty="0">
                <a:effectLst/>
                <a:ea typeface="Times New Roman" panose="02020603050405020304" pitchFamily="18" charset="0"/>
              </a:rPr>
              <a:t> look up frequency first then what amendments</a:t>
            </a:r>
            <a:endParaRPr lang="en-US" sz="1600" dirty="0">
              <a:effectLst/>
              <a:ea typeface="SimSun" panose="02010600030101010101" pitchFamily="2" charset="-122"/>
            </a:endParaRPr>
          </a:p>
          <a:p>
            <a:pPr marL="0" marR="0">
              <a:spcBef>
                <a:spcPts val="0"/>
              </a:spcBef>
              <a:spcAft>
                <a:spcPts val="0"/>
              </a:spcAft>
            </a:pPr>
            <a:r>
              <a:rPr lang="en-US" sz="1600" dirty="0">
                <a:effectLst/>
                <a:latin typeface="Times New Roman" panose="02020603050405020304" pitchFamily="18" charset="0"/>
                <a:ea typeface="Times New Roman" panose="02020603050405020304" pitchFamily="18" charset="0"/>
              </a:rPr>
              <a:t> </a:t>
            </a: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27apr21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92567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 background</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this week</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27apr21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background - 2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27apr21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a:t>
            </a:r>
          </a:p>
        </p:txBody>
      </p:sp>
      <p:sp>
        <p:nvSpPr>
          <p:cNvPr id="3" name="Content Placeholder 2"/>
          <p:cNvSpPr>
            <a:spLocks noGrp="1"/>
          </p:cNvSpPr>
          <p:nvPr>
            <p:ph idx="1"/>
          </p:nvPr>
        </p:nvSpPr>
        <p:spPr>
          <a:xfrm>
            <a:off x="709973" y="1076178"/>
            <a:ext cx="8153400" cy="5477022"/>
          </a:xfrm>
        </p:spPr>
        <p:txBody>
          <a:bodyPr/>
          <a:lstStyle/>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Possible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bands for coexistence assessment.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Key starting priority:  start with frequency bands then list the standards</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Later we can build on that with what domains, licensed exempt or licensed and other areas as previously discussed. </a:t>
            </a:r>
            <a:r>
              <a:rPr lang="en-US" sz="1800" b="1"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endParaRPr lang="en-US" sz="18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Possible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3</a:t>
            </a:r>
            <a:r>
              <a:rPr lang="en-US" sz="1600" dirty="0">
                <a:effectLst/>
                <a:ea typeface="Calibri" panose="020F0502020204030204" pitchFamily="34" charset="0"/>
              </a:rPr>
              <a:t>) non-802 wireless standards developers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4</a:t>
            </a:r>
            <a:r>
              <a:rPr lang="en-US" sz="1600" dirty="0">
                <a:effectLst/>
                <a:ea typeface="Calibri" panose="020F0502020204030204" pitchFamily="34" charset="0"/>
              </a:rPr>
              <a:t>) Global regulators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5</a:t>
            </a:r>
            <a:r>
              <a:rPr lang="en-US" sz="1600" dirty="0">
                <a:effectLst/>
                <a:ea typeface="Calibri" panose="020F0502020204030204" pitchFamily="34" charset="0"/>
              </a:rPr>
              <a:t>) ITU-R</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6) 802.18 Radio Regulatory TAG.</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7) I</a:t>
            </a:r>
            <a:r>
              <a:rPr lang="en-US" sz="1600" dirty="0">
                <a:ea typeface="Calibri" panose="020F0502020204030204" pitchFamily="34" charset="0"/>
              </a:rPr>
              <a:t>mplementors </a:t>
            </a:r>
            <a:r>
              <a:rPr lang="en-US" sz="1600" dirty="0">
                <a:effectLst/>
                <a:ea typeface="Calibri" panose="020F0502020204030204" pitchFamily="34" charset="0"/>
              </a:rPr>
              <a:t>of 802 wireless standards-based products and services</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8) Wireless academic researchers</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27apr21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34123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27apr21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27apr21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27apr21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27apr21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27apr21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5116687" y="1074653"/>
            <a:ext cx="3722513" cy="5474748"/>
          </a:xfrm>
        </p:spPr>
        <p:txBody>
          <a:bodyPr/>
          <a:lstStyle/>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p>
          <a:p>
            <a:pPr lvl="1">
              <a:buFont typeface="Arial" panose="020B0604020202020204" pitchFamily="34" charset="0"/>
              <a:buChar char="•"/>
            </a:pPr>
            <a:r>
              <a:rPr lang="en-US" altLang="en-US" sz="1600" dirty="0">
                <a:solidFill>
                  <a:schemeClr val="bg1">
                    <a:lumMod val="75000"/>
                  </a:schemeClr>
                </a:solidFill>
              </a:rPr>
              <a:t>None heard.</a:t>
            </a:r>
          </a:p>
          <a:p>
            <a:pPr lvl="1">
              <a:buFont typeface="Arial" panose="020B0604020202020204" pitchFamily="34" charset="0"/>
              <a:buChar char="•"/>
            </a:pPr>
            <a:r>
              <a:rPr lang="en-US" altLang="en-US" sz="1600" dirty="0">
                <a:solidFill>
                  <a:schemeClr val="bg1">
                    <a:lumMod val="75000"/>
                  </a:schemeClr>
                </a:solidFill>
              </a:rPr>
              <a:t>Results:  Approved by unanimous consent</a:t>
            </a:r>
          </a:p>
          <a:p>
            <a:pPr>
              <a:buFont typeface="Arial" panose="020B0604020202020204" pitchFamily="34" charset="0"/>
              <a:buChar char="•"/>
            </a:pPr>
            <a:r>
              <a:rPr lang="en-US" altLang="en-US" sz="1600" b="0" dirty="0">
                <a:solidFill>
                  <a:schemeClr val="tx1"/>
                </a:solidFill>
              </a:rPr>
              <a:t> </a:t>
            </a:r>
          </a:p>
          <a:p>
            <a:pPr>
              <a:buFont typeface="Arial" panose="020B0604020202020204" pitchFamily="34" charset="0"/>
              <a:buChar char="•"/>
            </a:pPr>
            <a:r>
              <a:rPr lang="en-US" altLang="en-US" sz="1600" u="sng" dirty="0"/>
              <a:t>Motion:</a:t>
            </a:r>
            <a:r>
              <a:rPr lang="en-US" altLang="en-US" sz="1600" dirty="0"/>
              <a:t> </a:t>
            </a:r>
            <a:r>
              <a:rPr lang="en-US" altLang="en-US" sz="1600" b="0" dirty="0">
                <a:solidFill>
                  <a:schemeClr val="tx1"/>
                </a:solidFill>
              </a:rPr>
              <a:t>Any objection to approving </a:t>
            </a:r>
            <a:r>
              <a:rPr lang="en-GB" sz="1600" b="0" dirty="0">
                <a:effectLst/>
                <a:ea typeface="SimSun" panose="02010600030101010101" pitchFamily="2" charset="-122"/>
              </a:rPr>
              <a:t>minutes from the last frequency table ad hoc call, in document </a:t>
            </a:r>
            <a:r>
              <a:rPr lang="en-GB" sz="1600" b="0" dirty="0">
                <a:solidFill>
                  <a:schemeClr val="bg1">
                    <a:lumMod val="75000"/>
                  </a:schemeClr>
                </a:solidFill>
                <a:ea typeface="SimSun" panose="02010600030101010101" pitchFamily="2" charset="-122"/>
                <a:hlinkClick r:id="rId2"/>
              </a:rPr>
              <a:t>https://mentor.ieee.org/802.18/dcn/21/18-21-0031-00-0000-minutes-30mar21-adhoc-frequency-table.docx</a:t>
            </a:r>
            <a:r>
              <a:rPr lang="en-GB" sz="1600" b="0" dirty="0">
                <a:solidFill>
                  <a:schemeClr val="bg1">
                    <a:lumMod val="75000"/>
                  </a:schemeClr>
                </a:solidFill>
                <a:ea typeface="SimSun" panose="02010600030101010101" pitchFamily="2" charset="-122"/>
              </a:rPr>
              <a:t> </a:t>
            </a:r>
            <a:r>
              <a:rPr lang="en-US" sz="1050" b="0" i="0" dirty="0">
                <a:solidFill>
                  <a:srgbClr val="000000"/>
                </a:solidFill>
                <a:effectLst/>
                <a:latin typeface="Verdana" panose="020B0604030504040204" pitchFamily="34" charset="0"/>
              </a:rPr>
              <a:t>31-Mar-2021 10:40:48 ET</a:t>
            </a:r>
            <a:r>
              <a:rPr lang="en-US" sz="1600" b="0" dirty="0">
                <a:effectLst/>
                <a:ea typeface="SimSun" panose="02010600030101010101" pitchFamily="2" charset="-122"/>
              </a:rPr>
              <a:t>, with editorial privilege for the 802.18/.19 chairs.</a:t>
            </a:r>
            <a:r>
              <a:rPr lang="en-US" altLang="en-US" sz="1600" b="0" dirty="0">
                <a:solidFill>
                  <a:schemeClr val="tx1"/>
                </a:solidFill>
              </a:rPr>
              <a:t>	</a:t>
            </a:r>
          </a:p>
          <a:p>
            <a:pPr lvl="1">
              <a:buFont typeface="Arial" panose="020B0604020202020204" pitchFamily="34" charset="0"/>
              <a:buChar char="•"/>
            </a:pPr>
            <a:r>
              <a:rPr lang="en-US" altLang="en-US" sz="1600" dirty="0">
                <a:solidFill>
                  <a:schemeClr val="bg1">
                    <a:lumMod val="75000"/>
                  </a:schemeClr>
                </a:solidFill>
              </a:rPr>
              <a:t>None heard.</a:t>
            </a:r>
          </a:p>
          <a:p>
            <a:pPr lvl="1">
              <a:buFont typeface="Arial" panose="020B0604020202020204" pitchFamily="34" charset="0"/>
              <a:buChar char="•"/>
            </a:pPr>
            <a:r>
              <a:rPr lang="en-US" altLang="en-US" sz="1600" dirty="0">
                <a:solidFill>
                  <a:schemeClr val="bg1">
                    <a:lumMod val="75000"/>
                  </a:schemeClr>
                </a:solidFill>
              </a:rPr>
              <a:t>Results:  Approved by unanimous consent</a:t>
            </a:r>
          </a:p>
          <a:p>
            <a:pPr>
              <a:buFont typeface="Arial" panose="020B0604020202020204" pitchFamily="34" charset="0"/>
              <a:buChar char="•"/>
            </a:pPr>
            <a:endParaRPr lang="en-US" altLang="en-US" sz="1200" dirty="0">
              <a:solidFill>
                <a:schemeClr val="tx1"/>
              </a:solidFill>
            </a:endParaRPr>
          </a:p>
        </p:txBody>
      </p:sp>
      <p:sp>
        <p:nvSpPr>
          <p:cNvPr id="8" name="Content Placeholder 2">
            <a:extLst>
              <a:ext uri="{FF2B5EF4-FFF2-40B4-BE49-F238E27FC236}">
                <a16:creationId xmlns:a16="http://schemas.microsoft.com/office/drawing/2014/main" id="{C96D639E-F92E-4200-B67D-BEF28E485EBE}"/>
              </a:ext>
            </a:extLst>
          </p:cNvPr>
          <p:cNvSpPr txBox="1">
            <a:spLocks/>
          </p:cNvSpPr>
          <p:nvPr/>
        </p:nvSpPr>
        <p:spPr bwMode="auto">
          <a:xfrm>
            <a:off x="608011" y="1041402"/>
            <a:ext cx="4725989" cy="54747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solidFill>
                  <a:schemeClr val="tx1"/>
                </a:solidFill>
              </a:rPr>
              <a:t>Call to Order</a:t>
            </a:r>
          </a:p>
          <a:p>
            <a:pPr lvl="1">
              <a:spcBef>
                <a:spcPts val="0"/>
              </a:spcBef>
              <a:buFont typeface="Arial" panose="020B0604020202020204" pitchFamily="34" charset="0"/>
              <a:buChar char="•"/>
            </a:pPr>
            <a:r>
              <a:rPr lang="en-US" altLang="en-US" sz="1200" b="1" u="sng" kern="0"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kern="0" dirty="0">
                <a:solidFill>
                  <a:schemeClr val="tx1"/>
                </a:solidFill>
              </a:rPr>
              <a:t>Please request Q in chat window.</a:t>
            </a:r>
          </a:p>
          <a:p>
            <a:pPr>
              <a:buFont typeface="Arial" panose="020B0604020202020204" pitchFamily="34" charset="0"/>
              <a:buChar char="•"/>
            </a:pPr>
            <a:r>
              <a:rPr lang="en-US" altLang="en-US" sz="1600" kern="0" dirty="0">
                <a:solidFill>
                  <a:schemeClr val="tx1"/>
                </a:solidFill>
              </a:rPr>
              <a:t>Administrative items</a:t>
            </a:r>
          </a:p>
          <a:p>
            <a:pPr lvl="1">
              <a:spcBef>
                <a:spcPts val="0"/>
              </a:spcBef>
              <a:buFont typeface="Arial" panose="020B0604020202020204" pitchFamily="34" charset="0"/>
              <a:buChar char="•"/>
            </a:pPr>
            <a:r>
              <a:rPr lang="en-US" altLang="en-US" sz="1400" kern="0" dirty="0">
                <a:solidFill>
                  <a:schemeClr val="tx1"/>
                </a:solidFill>
              </a:rPr>
              <a:t>Someone to take some </a:t>
            </a:r>
            <a:r>
              <a:rPr lang="en-US" altLang="en-US" sz="1400" kern="0" dirty="0" err="1">
                <a:solidFill>
                  <a:schemeClr val="tx1"/>
                </a:solidFill>
              </a:rPr>
              <a:t>notes,_jay</a:t>
            </a:r>
            <a:r>
              <a:rPr lang="en-US" altLang="en-US" sz="1400" kern="0" dirty="0">
                <a:solidFill>
                  <a:schemeClr val="tx1"/>
                </a:solidFill>
              </a:rPr>
              <a:t>_</a:t>
            </a:r>
          </a:p>
          <a:p>
            <a:pPr lvl="1">
              <a:spcBef>
                <a:spcPts val="0"/>
              </a:spcBef>
              <a:buFont typeface="Arial" panose="020B0604020202020204" pitchFamily="34" charset="0"/>
              <a:buChar char="•"/>
            </a:pPr>
            <a:r>
              <a:rPr lang="en-US" altLang="en-US" sz="1400" kern="0" dirty="0">
                <a:solidFill>
                  <a:schemeClr val="tx1"/>
                </a:solidFill>
              </a:rPr>
              <a:t>Attendance &amp; monitor chat window, Stuart  K. </a:t>
            </a:r>
          </a:p>
          <a:p>
            <a:pPr>
              <a:buFont typeface="Arial" panose="020B0604020202020204" pitchFamily="34" charset="0"/>
              <a:buChar char="•"/>
            </a:pPr>
            <a:r>
              <a:rPr lang="en-US" altLang="en-US" sz="1600" kern="0" dirty="0">
                <a:solidFill>
                  <a:schemeClr val="tx1"/>
                </a:solidFill>
              </a:rPr>
              <a:t>Approve agenda and last minutes</a:t>
            </a: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Discussion items</a:t>
            </a:r>
            <a:endParaRPr lang="en-US" altLang="en-US" sz="1400" kern="0" dirty="0">
              <a:solidFill>
                <a:schemeClr val="tx1"/>
              </a:solidFill>
            </a:endParaRPr>
          </a:p>
          <a:p>
            <a:pPr lvl="1">
              <a:spcBef>
                <a:spcPts val="0"/>
              </a:spcBef>
              <a:buFont typeface="Arial" panose="020B0604020202020204" pitchFamily="34" charset="0"/>
              <a:buChar char="•"/>
            </a:pPr>
            <a:r>
              <a:rPr lang="en-US" altLang="en-US" sz="1600" kern="0" dirty="0">
                <a:solidFill>
                  <a:schemeClr val="tx1"/>
                </a:solidFill>
              </a:rPr>
              <a:t>Problem Statement/audience </a:t>
            </a:r>
          </a:p>
          <a:p>
            <a:pPr lvl="1">
              <a:spcBef>
                <a:spcPts val="0"/>
              </a:spcBef>
              <a:buFont typeface="Arial" panose="020B0604020202020204" pitchFamily="34" charset="0"/>
              <a:buChar char="•"/>
            </a:pPr>
            <a:r>
              <a:rPr lang="en-US" altLang="en-US" sz="1600" kern="0" dirty="0">
                <a:solidFill>
                  <a:schemeClr val="tx1"/>
                </a:solidFill>
              </a:rPr>
              <a:t>Filling in spreadsheet</a:t>
            </a:r>
          </a:p>
          <a:p>
            <a:pPr lvl="1">
              <a:spcBef>
                <a:spcPts val="0"/>
              </a:spcBef>
              <a:buFont typeface="Arial" panose="020B0604020202020204" pitchFamily="34" charset="0"/>
              <a:buChar char="•"/>
            </a:pPr>
            <a:r>
              <a:rPr lang="en-US" altLang="en-US" sz="1600" kern="0" dirty="0">
                <a:solidFill>
                  <a:schemeClr val="tx1"/>
                </a:solidFill>
              </a:rPr>
              <a:t>Next steps, moving forward, etc. </a:t>
            </a: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Actions required,</a:t>
            </a:r>
          </a:p>
          <a:p>
            <a:pPr lvl="1">
              <a:buFont typeface="Arial" panose="020B0604020202020204" pitchFamily="34" charset="0"/>
              <a:buChar char="•"/>
            </a:pPr>
            <a:r>
              <a:rPr lang="en-US" altLang="en-US" sz="1400" kern="0" dirty="0">
                <a:solidFill>
                  <a:schemeClr val="tx1"/>
                </a:solidFill>
              </a:rPr>
              <a:t>Filling in spreadsheet</a:t>
            </a:r>
          </a:p>
          <a:p>
            <a:pPr lvl="1">
              <a:buFont typeface="Arial" panose="020B0604020202020204" pitchFamily="34" charset="0"/>
              <a:buChar char="•"/>
            </a:pPr>
            <a:r>
              <a:rPr lang="en-US" sz="1400" kern="0" dirty="0">
                <a:ea typeface="SimSun" panose="02010600030101010101" pitchFamily="2" charset="-122"/>
              </a:rPr>
              <a:t>Anything new today</a:t>
            </a:r>
          </a:p>
          <a:p>
            <a:pPr>
              <a:buFont typeface="Arial" panose="020B0604020202020204" pitchFamily="34" charset="0"/>
              <a:buChar char="•"/>
            </a:pPr>
            <a:endParaRPr lang="en-US" altLang="en-US" sz="1800" dirty="0">
              <a:solidFill>
                <a:schemeClr val="tx1"/>
              </a:solidFill>
            </a:endParaRPr>
          </a:p>
          <a:p>
            <a:pPr>
              <a:buFont typeface="Arial" panose="020B0604020202020204" pitchFamily="34" charset="0"/>
              <a:buChar char="•"/>
            </a:pPr>
            <a:r>
              <a:rPr lang="en-US" altLang="en-US" sz="1800" dirty="0">
                <a:solidFill>
                  <a:schemeClr val="tx1"/>
                </a:solidFill>
              </a:rPr>
              <a:t>AOB and Adjourn</a:t>
            </a:r>
          </a:p>
          <a:p>
            <a:pPr lvl="1">
              <a:buFont typeface="Arial" panose="020B0604020202020204" pitchFamily="34" charset="0"/>
              <a:buChar char="•"/>
            </a:pPr>
            <a:endParaRPr lang="en-US" sz="1400" kern="0" dirty="0">
              <a:ea typeface="SimSun" panose="02010600030101010101" pitchFamily="2" charset="-122"/>
            </a:endParaRPr>
          </a:p>
          <a:p>
            <a:pPr>
              <a:buFont typeface="Arial" panose="020B0604020202020204" pitchFamily="34" charset="0"/>
              <a:buChar char="•"/>
            </a:pPr>
            <a:endParaRPr lang="en-US" altLang="en-US" sz="12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273051"/>
          </a:xfrm>
        </p:spPr>
        <p:txBody>
          <a:bodyPr/>
          <a:lstStyle/>
          <a:p>
            <a:r>
              <a:rPr lang="en-US" sz="2400" dirty="0"/>
              <a:t>IEEE 802 Stds Frequency Table</a:t>
            </a:r>
          </a:p>
        </p:txBody>
      </p:sp>
      <p:sp>
        <p:nvSpPr>
          <p:cNvPr id="3" name="Content Placeholder 2"/>
          <p:cNvSpPr>
            <a:spLocks noGrp="1"/>
          </p:cNvSpPr>
          <p:nvPr>
            <p:ph idx="1"/>
          </p:nvPr>
        </p:nvSpPr>
        <p:spPr>
          <a:xfrm>
            <a:off x="698889" y="871149"/>
            <a:ext cx="8153400" cy="561145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800" strike="dblStrike" dirty="0">
                <a:solidFill>
                  <a:srgbClr val="333333"/>
                </a:solidFill>
                <a:ea typeface="Times New Roman" panose="02020603050405020304" pitchFamily="18" charset="0"/>
              </a:rPr>
              <a:t>Possible</a:t>
            </a:r>
            <a:r>
              <a:rPr lang="en-US" sz="1800" dirty="0">
                <a:solidFill>
                  <a:srgbClr val="333333"/>
                </a:solidFill>
                <a:ea typeface="Times New Roman" panose="02020603050405020304" pitchFamily="18" charset="0"/>
              </a:rPr>
              <a:t>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for coexistence assessment.</a:t>
            </a: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Key: simple to start, there are many things that can be added over time after that. </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600" dirty="0">
              <a:effectLst/>
              <a:ea typeface="Calibri" panose="020F0502020204030204" pitchFamily="34" charset="0"/>
            </a:endParaRPr>
          </a:p>
          <a:p>
            <a:pPr marL="400050" lvl="1" indent="0">
              <a:spcBef>
                <a:spcPts val="0"/>
              </a:spcBef>
              <a:spcAft>
                <a:spcPts val="0"/>
              </a:spcAft>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ffectLst/>
                <a:ea typeface="Calibri" panose="020F0502020204030204" pitchFamily="34" charset="0"/>
              </a:rPr>
              <a:t> </a:t>
            </a:r>
            <a:r>
              <a:rPr lang="en-US" sz="1800" b="1" strike="dblStrike" dirty="0">
                <a:solidFill>
                  <a:srgbClr val="333333"/>
                </a:solidFill>
                <a:ea typeface="Times New Roman" panose="02020603050405020304" pitchFamily="18" charset="0"/>
              </a:rPr>
              <a:t>Possible </a:t>
            </a:r>
            <a:r>
              <a:rPr lang="en-US" sz="1800" b="1" dirty="0">
                <a:solidFill>
                  <a:srgbClr val="333333"/>
                </a:solidFill>
                <a:ea typeface="Times New Roman" panose="02020603050405020304" pitchFamily="18" charset="0"/>
              </a:rPr>
              <a:t>Initial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	</a:t>
            </a:r>
          </a:p>
          <a:p>
            <a:pPr marL="685800" lvl="1">
              <a:spcBef>
                <a:spcPts val="0"/>
              </a:spcBef>
              <a:spcAft>
                <a:spcPts val="0"/>
              </a:spcAft>
              <a:buFont typeface="Arial" panose="020B0604020202020204" pitchFamily="34" charset="0"/>
              <a:buChar char="•"/>
            </a:pPr>
            <a:endParaRPr lang="en-US" sz="1600" dirty="0">
              <a:effectLst/>
              <a:ea typeface="Calibri" panose="020F0502020204030204" pitchFamily="34" charset="0"/>
            </a:endParaRPr>
          </a:p>
          <a:p>
            <a:pPr marL="1085850" lvl="2">
              <a:spcBef>
                <a:spcPts val="0"/>
              </a:spcBef>
              <a:spcAft>
                <a:spcPts val="0"/>
              </a:spcAft>
              <a:buFont typeface="Arial" panose="020B0604020202020204" pitchFamily="34" charset="0"/>
              <a:buChar char="•"/>
            </a:pPr>
            <a:r>
              <a:rPr lang="en-US" sz="1400" u="sng" dirty="0">
                <a:effectLst/>
                <a:ea typeface="Calibri" panose="020F0502020204030204" pitchFamily="34" charset="0"/>
              </a:rPr>
              <a:t>17Dec20: Stop here for now, </a:t>
            </a:r>
            <a:r>
              <a:rPr lang="en-US" sz="1400" dirty="0">
                <a:effectLst/>
                <a:ea typeface="Calibri" panose="020F0502020204030204" pitchFamily="34" charset="0"/>
              </a:rPr>
              <a:t> then below are secondary audiences for later. </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3</a:t>
            </a:r>
            <a:r>
              <a:rPr lang="en-US" sz="1400" dirty="0">
                <a:solidFill>
                  <a:schemeClr val="bg1">
                    <a:lumMod val="50000"/>
                  </a:schemeClr>
                </a:solidFill>
                <a:effectLst/>
                <a:ea typeface="Calibri" panose="020F0502020204030204" pitchFamily="34" charset="0"/>
              </a:rPr>
              <a:t>) non-802 wireless standards developers  	</a:t>
            </a:r>
            <a:r>
              <a:rPr lang="en-US" sz="1400" dirty="0">
                <a:solidFill>
                  <a:schemeClr val="bg1">
                    <a:lumMod val="50000"/>
                  </a:schemeClr>
                </a:solidFill>
                <a:ea typeface="Calibri" panose="020F0502020204030204" pitchFamily="34" charset="0"/>
              </a:rPr>
              <a:t>4</a:t>
            </a:r>
            <a:r>
              <a:rPr lang="en-US" sz="1400" dirty="0">
                <a:solidFill>
                  <a:schemeClr val="bg1">
                    <a:lumMod val="50000"/>
                  </a:schemeClr>
                </a:solidFill>
                <a:effectLst/>
                <a:ea typeface="Calibri" panose="020F0502020204030204" pitchFamily="34" charset="0"/>
              </a:rPr>
              <a:t>) Global regulators</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5</a:t>
            </a:r>
            <a:r>
              <a:rPr lang="en-US" sz="1400" dirty="0">
                <a:solidFill>
                  <a:schemeClr val="bg1">
                    <a:lumMod val="50000"/>
                  </a:schemeClr>
                </a:solidFill>
                <a:effectLst/>
                <a:ea typeface="Calibri" panose="020F0502020204030204" pitchFamily="34" charset="0"/>
              </a:rPr>
              <a:t>) ITU-R							</a:t>
            </a:r>
            <a:r>
              <a:rPr lang="en-US" sz="1400" dirty="0">
                <a:solidFill>
                  <a:schemeClr val="bg1">
                    <a:lumMod val="50000"/>
                  </a:schemeClr>
                </a:solidFill>
                <a:ea typeface="Calibri" panose="020F0502020204030204" pitchFamily="34" charset="0"/>
              </a:rPr>
              <a:t>6) 802.18 Radio Regulatory TAG.</a:t>
            </a:r>
            <a:endParaRPr lang="en-US" sz="1400" dirty="0">
              <a:solidFill>
                <a:schemeClr val="bg1">
                  <a:lumMod val="50000"/>
                </a:schemeClr>
              </a:solidFill>
              <a:effectLst/>
              <a:ea typeface="Calibri" panose="020F0502020204030204" pitchFamily="34" charset="0"/>
            </a:endParaRPr>
          </a:p>
          <a:p>
            <a:pPr marL="1085850" lvl="2">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7) I</a:t>
            </a:r>
            <a:r>
              <a:rPr lang="en-US" sz="1400" dirty="0">
                <a:solidFill>
                  <a:schemeClr val="bg1">
                    <a:lumMod val="50000"/>
                  </a:schemeClr>
                </a:solidFill>
                <a:ea typeface="Calibri" panose="020F0502020204030204" pitchFamily="34" charset="0"/>
              </a:rPr>
              <a:t>mplementors </a:t>
            </a:r>
            <a:r>
              <a:rPr lang="en-US" sz="1400" dirty="0">
                <a:solidFill>
                  <a:schemeClr val="bg1">
                    <a:lumMod val="50000"/>
                  </a:schemeClr>
                </a:solidFill>
                <a:effectLst/>
                <a:ea typeface="Calibri" panose="020F0502020204030204" pitchFamily="34" charset="0"/>
              </a:rPr>
              <a:t>of 802 wireless standards-based products and services</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8) Wireless academic researchers</a:t>
            </a:r>
          </a:p>
          <a:p>
            <a:pPr marL="285750">
              <a:spcBef>
                <a:spcPts val="0"/>
              </a:spcBef>
              <a:spcAft>
                <a:spcPts val="0"/>
              </a:spcAft>
              <a:buFont typeface="Arial" panose="020B0604020202020204" pitchFamily="34" charset="0"/>
              <a:buChar char="•"/>
            </a:pPr>
            <a:endParaRPr lang="en-US" sz="1600" b="1"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27apr21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82542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The Table – how to get it filled in? </a:t>
            </a:r>
          </a:p>
        </p:txBody>
      </p:sp>
      <p:sp>
        <p:nvSpPr>
          <p:cNvPr id="3" name="Content Placeholder 2"/>
          <p:cNvSpPr>
            <a:spLocks noGrp="1"/>
          </p:cNvSpPr>
          <p:nvPr>
            <p:ph idx="1"/>
          </p:nvPr>
        </p:nvSpPr>
        <p:spPr>
          <a:xfrm>
            <a:off x="698889" y="990600"/>
            <a:ext cx="8153400" cy="5484813"/>
          </a:xfrm>
        </p:spPr>
        <p:txBody>
          <a:bodyPr/>
          <a:lstStyle/>
          <a:p>
            <a:pPr marL="285750" marR="0" indent="-28575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The format for the initial table of IEEE 802 Stds Frequency Bands:</a:t>
            </a:r>
          </a:p>
          <a:p>
            <a:pPr marL="685800" lvl="1">
              <a:spcBef>
                <a:spcPts val="0"/>
              </a:spcBef>
              <a:spcAft>
                <a:spcPts val="0"/>
              </a:spcAft>
              <a:buFont typeface="Arial" panose="020B0604020202020204" pitchFamily="34" charset="0"/>
              <a:buChar char="•"/>
            </a:pPr>
            <a:r>
              <a:rPr lang="en-US" sz="1400" b="0" u="sng" dirty="0">
                <a:solidFill>
                  <a:srgbClr val="0000FF"/>
                </a:solidFill>
                <a:effectLst/>
                <a:ea typeface="Calibri" panose="020F0502020204030204" pitchFamily="34" charset="0"/>
                <a:hlinkClick r:id="rId3"/>
              </a:rPr>
              <a:t>https://mentor.ieee.org/802.18/dcn/21/18-21-0020-01-0000-proposed-frequency-table-format.pptx</a:t>
            </a:r>
            <a:endParaRPr lang="en-US" sz="1400" b="0" u="sng" dirty="0">
              <a:solidFill>
                <a:srgbClr val="0000FF"/>
              </a:solidFill>
              <a:effectLst/>
              <a:ea typeface="Calibri" panose="020F0502020204030204" pitchFamily="34" charset="0"/>
            </a:endParaRPr>
          </a:p>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The spreadsheet / initial table of IEEE 802 Stds Frequency Bands:</a:t>
            </a:r>
          </a:p>
          <a:p>
            <a:pPr marL="685800" lvl="1">
              <a:spcBef>
                <a:spcPts val="0"/>
              </a:spcBef>
              <a:spcAft>
                <a:spcPts val="0"/>
              </a:spcAft>
              <a:buFont typeface="Arial" panose="020B0604020202020204" pitchFamily="34" charset="0"/>
              <a:buChar char="•"/>
            </a:pPr>
            <a:r>
              <a:rPr lang="en-US" sz="1400" b="0" dirty="0">
                <a:solidFill>
                  <a:srgbClr val="333333"/>
                </a:solidFill>
                <a:ea typeface="Times New Roman" panose="02020603050405020304" pitchFamily="18" charset="0"/>
                <a:hlinkClick r:id="rId4"/>
              </a:rPr>
              <a:t>https://mentor.ieee.org/802.18/dcn/21/18-21-0036-01-0000-frequency-table-template.xlsx</a:t>
            </a:r>
            <a:r>
              <a:rPr lang="en-US" sz="1400" b="0" dirty="0">
                <a:solidFill>
                  <a:srgbClr val="333333"/>
                </a:solidFill>
                <a:ea typeface="Times New Roman" panose="02020603050405020304" pitchFamily="18" charset="0"/>
              </a:rPr>
              <a:t> </a:t>
            </a: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800" b="0" dirty="0">
                <a:solidFill>
                  <a:srgbClr val="333333"/>
                </a:solidFill>
                <a:ea typeface="Times New Roman" panose="02020603050405020304" pitchFamily="18" charset="0"/>
              </a:rPr>
              <a:t>Some proposed updates to discuss in r02.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Column A and B as start and stop frequencies.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Column H as a common ‘frequency range’ name.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Review on attempt adding some UWB and THz and update/edit  as needed to meet intent.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Could end up with multiple rows for same frequency range for multiple standards/amendments. </a:t>
            </a:r>
          </a:p>
          <a:p>
            <a:pPr marL="685800" lvl="1">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Will review a proposed r03 adding a worksheet tab for the additional info,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Including adding a date and where to find columns that was requested earlier. </a:t>
            </a:r>
          </a:p>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Some feedback from 27mar21 ad hoc call:</a:t>
            </a:r>
          </a:p>
          <a:p>
            <a:pPr marL="1143000" marR="0" lvl="2" indent="-228600">
              <a:spcBef>
                <a:spcPts val="0"/>
              </a:spcBef>
              <a:spcAft>
                <a:spcPts val="0"/>
              </a:spcAft>
              <a:buFont typeface="+mj-lt"/>
              <a:buAutoNum type="romanLcParenR"/>
            </a:pPr>
            <a:r>
              <a:rPr lang="en-US" sz="1200" dirty="0">
                <a:effectLst/>
                <a:latin typeface="Times New Roman" panose="02020603050405020304" pitchFamily="18" charset="0"/>
                <a:ea typeface="Times New Roman" panose="02020603050405020304" pitchFamily="18" charset="0"/>
              </a:rPr>
              <a:t>Clarified / added to some of the instructions. </a:t>
            </a:r>
            <a:endParaRPr lang="en-US" sz="1100" dirty="0">
              <a:effectLst/>
              <a:latin typeface="Times New Roman" panose="02020603050405020304" pitchFamily="18" charset="0"/>
              <a:ea typeface="SimSun" panose="02010600030101010101" pitchFamily="2" charset="-122"/>
            </a:endParaRPr>
          </a:p>
          <a:p>
            <a:pPr marL="1143000" marR="0" lvl="2" indent="-228600">
              <a:spcBef>
                <a:spcPts val="0"/>
              </a:spcBef>
              <a:spcAft>
                <a:spcPts val="0"/>
              </a:spcAft>
              <a:buFont typeface="+mj-lt"/>
              <a:buAutoNum type="romanLcParenR"/>
            </a:pPr>
            <a:r>
              <a:rPr lang="en-US" sz="1200" dirty="0">
                <a:effectLst/>
                <a:latin typeface="Times New Roman" panose="02020603050405020304" pitchFamily="18" charset="0"/>
                <a:ea typeface="Times New Roman" panose="02020603050405020304" pitchFamily="18" charset="0"/>
              </a:rPr>
              <a:t>plan to add a column on the date of the info, per feedback from .18 plenary. </a:t>
            </a:r>
            <a:endParaRPr lang="en-US" sz="1100" dirty="0">
              <a:effectLst/>
              <a:latin typeface="Times New Roman" panose="02020603050405020304" pitchFamily="18" charset="0"/>
              <a:ea typeface="SimSun" panose="02010600030101010101" pitchFamily="2" charset="-122"/>
            </a:endParaRPr>
          </a:p>
          <a:p>
            <a:pPr marL="1143000" marR="0" lvl="2" indent="-228600">
              <a:spcBef>
                <a:spcPts val="0"/>
              </a:spcBef>
              <a:spcAft>
                <a:spcPts val="0"/>
              </a:spcAft>
              <a:buFont typeface="+mj-lt"/>
              <a:buAutoNum type="romanLcParenR"/>
            </a:pPr>
            <a:r>
              <a:rPr lang="en-US" sz="1200" dirty="0">
                <a:effectLst/>
                <a:latin typeface="Times New Roman" panose="02020603050405020304" pitchFamily="18" charset="0"/>
                <a:ea typeface="Times New Roman" panose="02020603050405020304" pitchFamily="18" charset="0"/>
              </a:rPr>
              <a:t>Thinking to make the frequency on rows / vertical.  yes, then multiple rows for a specific standard/amendment, but more row and less columns makes a ‘spreadsheet’ more what folks are use too and, in some opinions, easier to use. </a:t>
            </a:r>
            <a:endParaRPr lang="en-US" sz="11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Times New Roman" panose="02020603050405020304" pitchFamily="18" charset="0"/>
              </a:rPr>
              <a:t>so maybe column A and B are start and stop frequencies.</a:t>
            </a:r>
            <a:endParaRPr lang="en-US" sz="11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Times New Roman" panose="02020603050405020304" pitchFamily="18" charset="0"/>
              </a:rPr>
              <a:t>Will look at that next ad hoc call. </a:t>
            </a:r>
            <a:endParaRPr lang="en-US" sz="1100" dirty="0">
              <a:effectLst/>
              <a:latin typeface="Times New Roman" panose="02020603050405020304" pitchFamily="18" charset="0"/>
              <a:ea typeface="SimSun" panose="02010600030101010101" pitchFamily="2" charset="-122"/>
            </a:endParaRP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27apr21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5831144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57195</TotalTime>
  <Words>4570</Words>
  <Application>Microsoft Office PowerPoint</Application>
  <PresentationFormat>On-screen Show (4:3)</PresentationFormat>
  <Paragraphs>551</Paragraphs>
  <Slides>25</Slides>
  <Notes>16</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25</vt:i4>
      </vt:variant>
    </vt:vector>
  </HeadingPairs>
  <TitlesOfParts>
    <vt:vector size="37" baseType="lpstr">
      <vt:lpstr>Arial</vt:lpstr>
      <vt:lpstr>Calibri</vt:lpstr>
      <vt:lpstr>Century Gothic</vt:lpstr>
      <vt:lpstr>Consolas</vt:lpstr>
      <vt:lpstr>Helvetica</vt:lpstr>
      <vt:lpstr>Monotype Sorts</vt:lpstr>
      <vt:lpstr>Times New Roman</vt:lpstr>
      <vt:lpstr>Verdana</vt:lpstr>
      <vt:lpstr>Wingdings</vt:lpstr>
      <vt:lpstr>Office Theme</vt:lpstr>
      <vt:lpstr>Document</vt:lpstr>
      <vt:lpstr>Packager Shell Object</vt:lpstr>
      <vt:lpstr>IEEE 802 Stds Frequency Table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IEEE 802 Stds Frequency Table</vt:lpstr>
      <vt:lpstr>The Table – how to get it filled in? </vt:lpstr>
      <vt:lpstr>Open Discussion</vt:lpstr>
      <vt:lpstr>Actions Required</vt:lpstr>
      <vt:lpstr>Any Other Business</vt:lpstr>
      <vt:lpstr>Table of IEEE 802 Stds Frequency Bands – the Ad Hoc</vt:lpstr>
      <vt:lpstr>Adjourn</vt:lpstr>
      <vt:lpstr>PowerPoint Presentation</vt:lpstr>
      <vt:lpstr>PowerPoint Presentation</vt:lpstr>
      <vt:lpstr>PowerPoint Presentation</vt:lpstr>
      <vt:lpstr>PowerPoint Presentation</vt:lpstr>
      <vt:lpstr>Table of IEEE 802 Stds Frequency Bands 17mar21</vt:lpstr>
      <vt:lpstr>Table of Frequency Bands – IEEE 802 Stds 04mar21</vt:lpstr>
      <vt:lpstr>Table of Frequency Bands – IEEE 802 Stds </vt:lpstr>
      <vt:lpstr>Table of Frequency Bands – IEEE 802 Stds </vt:lpstr>
      <vt:lpstr>Table of Frequency Bands – IEEE 802 Stds - background</vt:lpstr>
      <vt:lpstr>Table of Frequency Bands – background - 2 </vt:lpstr>
      <vt:lpstr>Table of Frequency Bands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3575</cp:revision>
  <cp:lastPrinted>1601-01-01T00:00:00Z</cp:lastPrinted>
  <dcterms:created xsi:type="dcterms:W3CDTF">2016-03-03T14:54:45Z</dcterms:created>
  <dcterms:modified xsi:type="dcterms:W3CDTF">2021-04-27T12:29:03Z</dcterms:modified>
</cp:coreProperties>
</file>