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5">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776" r:id="rId11"/>
    <p:sldId id="762" r:id="rId12"/>
    <p:sldId id="763" r:id="rId13"/>
    <p:sldId id="735" r:id="rId14"/>
    <p:sldId id="769" r:id="rId15"/>
    <p:sldId id="766" r:id="rId16"/>
    <p:sldId id="743" r:id="rId17"/>
    <p:sldId id="778" r:id="rId18"/>
    <p:sldId id="779" r:id="rId19"/>
    <p:sldId id="650" r:id="rId20"/>
    <p:sldId id="498" r:id="rId21"/>
    <p:sldId id="402" r:id="rId22"/>
    <p:sldId id="403" r:id="rId23"/>
    <p:sldId id="736" r:id="rId24"/>
    <p:sldId id="770" r:id="rId25"/>
    <p:sldId id="777" r:id="rId26"/>
    <p:sldId id="774" r:id="rId27"/>
    <p:sldId id="717" r:id="rId28"/>
    <p:sldId id="768" r:id="rId29"/>
    <p:sldId id="737" r:id="rId30"/>
    <p:sldId id="739" r:id="rId31"/>
    <p:sldId id="728" r:id="rId32"/>
    <p:sldId id="656" r:id="rId33"/>
    <p:sldId id="655"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6383" autoAdjust="0"/>
  </p:normalViewPr>
  <p:slideViewPr>
    <p:cSldViewPr>
      <p:cViewPr varScale="1">
        <p:scale>
          <a:sx n="72" d="100"/>
          <a:sy n="72" d="100"/>
        </p:scale>
        <p:origin x="90" y="1026"/>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24/client/introduction/" TargetMode="External"/><Relationship Id="rId3" Type="http://schemas.openxmlformats.org/officeDocument/2006/relationships/hyperlink" Target="https://cept.org/ecc/groups/ecc/wg-se/se-21/client/introduction/" TargetMode="External"/><Relationship Id="rId7" Type="http://schemas.openxmlformats.org/officeDocument/2006/relationships/hyperlink" Target="https://cept.org/ecc/groups/ecc/client/introduction/"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www.ecodocdb.dk/download/cc03c766-35f8/ECC%20Report%20302.pdf" TargetMode="External"/><Relationship Id="rId11" Type="http://schemas.openxmlformats.org/officeDocument/2006/relationships/hyperlink" Target="https://cept.org/ecc/groups/ecc/wg-fm/fm-57/" TargetMode="External"/><Relationship Id="rId5" Type="http://schemas.openxmlformats.org/officeDocument/2006/relationships/hyperlink" Target="https://cept.org/ecc/groups/ecc/wg-fm/client/introduction/" TargetMode="External"/><Relationship Id="rId10" Type="http://schemas.openxmlformats.org/officeDocument/2006/relationships/hyperlink" Target="https://cept.org/ecc/groups/ecc/wg-se/se-45/"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cept.org/ecc/groups/ecc/wg-se/se-24/" TargetMode="Externa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itu.int/dms_pub/itu-r/oth/0a/06/R0A0600009D0001MSWE.docx"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itu.int/dms_pub/itu-r/oth/0c/0a/R0C0A00000D0041PDFE.pdf" TargetMode="External"/><Relationship Id="rId5" Type="http://schemas.openxmlformats.org/officeDocument/2006/relationships/hyperlink" Target="https://www.itu.int/en/ITU-R/study-groups/rcpm/Pages/wrc-23-studies.aspx" TargetMode="External"/><Relationship Id="rId4"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4162603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kern="1400" dirty="0">
                <a:effectLst/>
                <a:latin typeface="Times New Roman" panose="02020603050405020304" pitchFamily="18" charset="0"/>
                <a:ea typeface="Times New Roman" panose="02020603050405020304" pitchFamily="18" charset="0"/>
              </a:rPr>
              <a:t>Accommodation of other services.  </a:t>
            </a:r>
            <a:r>
              <a:rPr lang="en-US" sz="1200" kern="1400" dirty="0">
                <a:effectLst/>
                <a:latin typeface="Times New Roman" panose="02020603050405020304" pitchFamily="18" charset="0"/>
                <a:ea typeface="Times New Roman" panose="02020603050405020304" pitchFamily="18" charset="0"/>
              </a:rPr>
              <a:t>We sought comment above on potential restrictions to the non-Federal radiolocation allocation in the 5650-5925 MHz band to enable coexistence with other operations in portions of this band.  These other operations include the Intelligent Transportation Systems that operate in 5895-5925 MHz, U-NII devices that operate in 5650-5895 MHz, and fixed-satellite service uplinks that operate in 5850-5925 </a:t>
            </a:r>
            <a:r>
              <a:rPr lang="en-US" sz="1200" kern="1400" dirty="0" err="1">
                <a:effectLst/>
                <a:latin typeface="Times New Roman" panose="02020603050405020304" pitchFamily="18" charset="0"/>
                <a:ea typeface="Times New Roman" panose="02020603050405020304" pitchFamily="18" charset="0"/>
              </a:rPr>
              <a:t>MHz.</a:t>
            </a:r>
            <a:r>
              <a:rPr lang="en-US" sz="1200" kern="1400" dirty="0">
                <a:effectLst/>
                <a:latin typeface="Times New Roman" panose="02020603050405020304" pitchFamily="18" charset="0"/>
                <a:ea typeface="Times New Roman" panose="02020603050405020304" pitchFamily="18" charset="0"/>
              </a:rPr>
              <a:t>  We seek comment on whether to adopt requirements or restrictions in the service rules for the radiolocation service to facilitate coexistence with these other operations.  These may include, for example, limiting the portions of the band and/or locations where radiolocation operations may be conducted, restricting use of the radiolocation service only to transponders attached to launch vehicles, requiring coordination with these other operations, or limiting the power that radiolocation stations may transmit in the direction of the geostationary arc.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983319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454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3"/>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4"/>
              </a:rPr>
              <a:t>&lt;SE45&gt;</a:t>
            </a:r>
            <a:r>
              <a:rPr lang="en-US" altLang="en-US" sz="1200" b="0" dirty="0"/>
              <a:t> </a:t>
            </a:r>
            <a:r>
              <a:rPr lang="en-US" altLang="en-US" sz="1200" dirty="0"/>
              <a:t>next call #13, 01-02Jun21 </a:t>
            </a:r>
            <a:r>
              <a:rPr lang="en-US" altLang="en-US" sz="1200" b="0" dirty="0"/>
              <a:t>(13:30-18:30CEST)</a:t>
            </a:r>
            <a:endParaRPr lang="en-US" altLang="en-US" sz="1200" dirty="0">
              <a:solidFill>
                <a:schemeClr val="tx1"/>
              </a:solidFill>
            </a:endParaRPr>
          </a:p>
          <a:p>
            <a:pPr>
              <a:spcBef>
                <a:spcPts val="0"/>
              </a:spcBef>
              <a:spcAft>
                <a:spcPts val="0"/>
              </a:spcAft>
              <a:buFont typeface="Arial" panose="020B0604020202020204" pitchFamily="34" charset="0"/>
              <a:buChar char="•"/>
            </a:pPr>
            <a:r>
              <a:rPr lang="en-US" sz="1200" dirty="0">
                <a:solidFill>
                  <a:schemeClr val="tx1"/>
                </a:solidFill>
              </a:rPr>
              <a:t>CEPT – ECC </a:t>
            </a:r>
            <a:r>
              <a:rPr lang="en-US" altLang="en-US" sz="1200" b="0" dirty="0">
                <a:hlinkClick r:id="rId5"/>
              </a:rPr>
              <a:t>&lt;WGFM&gt;</a:t>
            </a:r>
            <a:r>
              <a:rPr lang="en-US" altLang="en-US" sz="1200" b="0" dirty="0"/>
              <a:t>  </a:t>
            </a:r>
            <a:r>
              <a:rPr lang="en-US" altLang="en-US" sz="1200" dirty="0">
                <a:solidFill>
                  <a:schemeClr val="tx1"/>
                </a:solidFill>
              </a:rPr>
              <a:t>next call #99, 24-28May21</a:t>
            </a:r>
            <a:endParaRPr lang="en-US" sz="1200" dirty="0">
              <a:ea typeface="SimSun" panose="02010600030101010101" pitchFamily="2" charset="-122"/>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6"/>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6"/>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7"/>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8"/>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9"/>
            </a:endParaRPr>
          </a:p>
          <a:p>
            <a:endParaRPr lang="fr-FR" sz="1200" b="0" i="0" u="none" strike="noStrike" kern="1200" dirty="0">
              <a:solidFill>
                <a:srgbClr val="000000"/>
              </a:solidFill>
              <a:effectLst/>
              <a:latin typeface="Times New Roman" pitchFamily="16" charset="0"/>
              <a:ea typeface="+mn-ea"/>
              <a:cs typeface="+mn-cs"/>
              <a:hlinkClick r:id="rId9"/>
            </a:endParaRPr>
          </a:p>
          <a:p>
            <a:r>
              <a:rPr lang="fr-FR" sz="1200" b="0" i="0" u="none" strike="noStrike" kern="1200" dirty="0">
                <a:solidFill>
                  <a:srgbClr val="000000"/>
                </a:solidFill>
                <a:effectLst/>
                <a:latin typeface="Times New Roman" pitchFamily="16" charset="0"/>
                <a:ea typeface="+mn-ea"/>
                <a:cs typeface="+mn-cs"/>
                <a:hlinkClick r:id="rId9"/>
              </a:rPr>
              <a:t>SE 24 - Short Range </a:t>
            </a:r>
            <a:r>
              <a:rPr lang="fr-FR" sz="1200" b="0" i="0" u="none" strike="noStrike" kern="1200" dirty="0" err="1">
                <a:solidFill>
                  <a:srgbClr val="000000"/>
                </a:solidFill>
                <a:effectLst/>
                <a:latin typeface="Times New Roman" pitchFamily="16" charset="0"/>
                <a:ea typeface="+mn-ea"/>
                <a:cs typeface="+mn-cs"/>
                <a:hlinkClick r:id="rId9"/>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10"/>
            </a:endParaRPr>
          </a:p>
          <a:p>
            <a:r>
              <a:rPr lang="en-US" sz="1200" b="0" i="0" u="none" strike="noStrike" kern="1200" dirty="0">
                <a:solidFill>
                  <a:srgbClr val="000000"/>
                </a:solidFill>
                <a:effectLst/>
                <a:latin typeface="Times New Roman" pitchFamily="16" charset="0"/>
                <a:ea typeface="+mn-ea"/>
                <a:cs typeface="+mn-cs"/>
                <a:hlinkClick r:id="rId10"/>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11"/>
            </a:endParaRPr>
          </a:p>
          <a:p>
            <a:r>
              <a:rPr lang="en-US" sz="1200" b="0" i="0" u="none" strike="noStrike" kern="1200" dirty="0">
                <a:solidFill>
                  <a:srgbClr val="000000"/>
                </a:solidFill>
                <a:effectLst/>
                <a:latin typeface="Times New Roman" pitchFamily="16" charset="0"/>
                <a:ea typeface="+mn-ea"/>
                <a:cs typeface="+mn-cs"/>
                <a:hlinkClick r:id="rId11"/>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What is the demand for spectrum for RLAN use in the 6 GHz band (5925–7125 MHz)?</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ACMA proceed, as proposed, to consult on a formal variation to the LIPD class licence that adds the frequency range 5925–6425 MHz for RLAN use, bounded by the parameters described in the ACMA’s preliminary view section of this paper?</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If class licensing arrangements are to be made in the lower 6 GHz band (by variation to the LIPD class licence), should alternative/additional power limits and/or other conditions be considered? </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Is it appropriate to consider inclusion of the upper 6 GHz band (6425–7125 MHz) in the LIPD class licence or should this be deferred to monitor future developments (for example, in the wide-area International Mobile Telecommunications (IMT) space) as outlined in the ACMA’s preliminary view?  We invite comments from submitters on the utility of the band for IMT use.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standard power (that is, higher power devices, including for outdoor use) operating under a dynamic spectrum access system such as the automatic frequency coordination (AFC) system adopted in the USA, be adopted in Australia for some or all of the 6 GHz band? Is there an appetite and capability for industry to provide the necessary systems to enable such use? We welcome views and evidence on the commercial and technical feasibility of introducing AFC systems in the band.</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lnSpc>
                <a:spcPts val="1200"/>
              </a:lnSpc>
              <a:spcBef>
                <a:spcPts val="0"/>
              </a:spcBef>
              <a:spcAft>
                <a:spcPts val="400"/>
              </a:spcAft>
              <a:buSzPts val="1000"/>
              <a:buFont typeface="+mj-lt"/>
              <a:buAutoNum type="arabicPeriod"/>
            </a:pP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Should the higher power regulatory arrangements and associated interference mitigation measures added to the International Telecommunication Union (ITU) Radio Regulations at WRC-19 (see </a:t>
            </a:r>
            <a:r>
              <a:rPr lang="en-AU" sz="1800" i="1" u="sng" cap="all" dirty="0">
                <a:solidFill>
                  <a:srgbClr val="0000FF"/>
                </a:solidFill>
                <a:effectLst/>
                <a:uFill>
                  <a:solidFill>
                    <a:srgbClr val="0000FF"/>
                  </a:solidFill>
                </a:uFill>
                <a:latin typeface="Arial" panose="020B0604020202020204" pitchFamily="34" charset="0"/>
                <a:ea typeface="Times New Roman" panose="02020603050405020304" pitchFamily="18" charset="0"/>
                <a:cs typeface="Times New Roman" panose="02020603050405020304" pitchFamily="18" charset="0"/>
                <a:hlinkClick r:id="rId3"/>
              </a:rPr>
              <a:t>Resolution 229 (Rev WRC-19)</a:t>
            </a:r>
            <a:r>
              <a:rPr lang="en-AU" sz="1800" cap="all" dirty="0">
                <a:effectLst/>
                <a:latin typeface="Arial" panose="020B0604020202020204" pitchFamily="34" charset="0"/>
                <a:ea typeface="Times New Roman" panose="02020603050405020304" pitchFamily="18" charset="0"/>
                <a:cs typeface="Times New Roman" panose="02020603050405020304" pitchFamily="18" charset="0"/>
              </a:rPr>
              <a:t>) in the 5 GHz band be included in any amendment to the LIPD class licence?</a:t>
            </a:r>
            <a:endParaRPr lang="en-US" sz="1800" cap="all"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4" action="ppaction://hlinksldjump"/>
              </a:rPr>
              <a:t>see back up slides later</a:t>
            </a:r>
            <a:r>
              <a:rPr lang="en-US" sz="1050" dirty="0">
                <a:solidFill>
                  <a:schemeClr val="tx1"/>
                </a:solidFill>
                <a:hlinkClick r:id="rId4"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5"/>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6"/>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3"/>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29apr21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29apr21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802.18-21/0047r01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Documents/fm-57/64032/fm57-21-008_country-determination-capability-cdc-requirements-for-was-rlan-operating-in-58-ghz"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Documents/fm-57/64031/fm57-21-007_revisions-to-draft-ecc-report-on-national-measures-for-wasrlan-zip-file-cover-plus-anne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Documents/wg-se/64177/se-21-079_minutes-of-88th-wg-se-meeting" TargetMode="External"/><Relationship Id="rId4" Type="http://schemas.openxmlformats.org/officeDocument/2006/relationships/hyperlink" Target="https://cept.org/ecc/groups/ecc/wg-se/client/introduction/" TargetMode="External"/><Relationship Id="rId9"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__data/assets/pdf_file/0028/84970/ir-2030.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21/18-21-0041-00-0000-citc-spectrum-outlook-for-commercial-innovative-use-2021-23.pdf" TargetMode="External"/><Relationship Id="rId4" Type="http://schemas.openxmlformats.org/officeDocument/2006/relationships/hyperlink" Target="https://www.ofcom.org.uk/consultations-and-statements/category-2/licence-exemption-licensing-equipment-change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cc.gov/us-contributions-sent-citel-pccii-wrc-23" TargetMode="External"/><Relationship Id="rId4" Type="http://schemas.openxmlformats.org/officeDocument/2006/relationships/hyperlink" Target="https://www.tra.gov.om/En/ViewPublicConsultations.jsp?code=33"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urldefense.com/v3/__https:/groups.wirelessinnovation.org/wg/6GHz-MSG-WS1/document/16060__;!!F7jv3iA!ivim7mUl4J61_76KJL-rC6chy96h7Az9WLSZLOiSYPDClL47btdAt_QPJ1oi5bLnVw$"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2-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fcc.gov/document/fcc-looks-open-door-new-wireless-microphone-technologies-0"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gov.uk/government/publications/designated-standards-radio-equipment" TargetMode="External"/><Relationship Id="rId5" Type="http://schemas.openxmlformats.org/officeDocument/2006/relationships/hyperlink" Target="https://www.etsi.org/deliver/etsi_en/300400_300499/30042201/02.01.02_60/" TargetMode="External"/><Relationship Id="rId4" Type="http://schemas.openxmlformats.org/officeDocument/2006/relationships/hyperlink" Target="https://mentor.ieee.org/802.18/dcn/21/18-21-0046-00-0000-fcc-nprm-new-wireless-microphone-technologies-fcc-21-46a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document/fcc-seeks-make-spectrum-available-commercial-space-launches-0"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www.fcc.gov/ecfs/search/filings?proceedings_name=13-115&amp;sort=date_disseminated,DESC"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s://www.imf.org/en/Publications/WEO/Issues/2020/09/30/world-economic-outlook-october-2020" TargetMode="External"/><Relationship Id="rId5" Type="http://schemas.openxmlformats.org/officeDocument/2006/relationships/hyperlink" Target="https://www.imf.org/~/media/Files/Publications/WEO/2020/October/English/data/WEOOctober-2020Ch2.ashx?la=en" TargetMode="External"/><Relationship Id="rId4" Type="http://schemas.openxmlformats.org/officeDocument/2006/relationships/hyperlink" Target="https://www.cisco.com/c/en/us/solutions/executive-perspectives/annual-internet-report/air-highlights.html"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l@jpasoc.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3.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45-01-0000-minutes-22ap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29apr21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29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3</a:t>
            </a:r>
            <a:endParaRPr lang="en-US" altLang="en-US" sz="2400" i="1" u="sng" dirty="0">
              <a:solidFill>
                <a:srgbClr val="7030A0"/>
              </a:solidFill>
            </a:endParaRPr>
          </a:p>
        </p:txBody>
      </p:sp>
      <p:sp>
        <p:nvSpPr>
          <p:cNvPr id="16387" name="Content Placeholder 2"/>
          <p:cNvSpPr>
            <a:spLocks noGrp="1"/>
          </p:cNvSpPr>
          <p:nvPr>
            <p:ph idx="1"/>
          </p:nvPr>
        </p:nvSpPr>
        <p:spPr>
          <a:xfrm>
            <a:off x="922106" y="815668"/>
            <a:ext cx="10475384" cy="5659746"/>
          </a:xfrm>
        </p:spPr>
        <p:txBody>
          <a:bodyPr/>
          <a:lstStyle/>
          <a:p>
            <a:pPr>
              <a:buFont typeface="Arial" panose="020B0604020202020204" pitchFamily="34" charset="0"/>
              <a:buChar char="•"/>
            </a:pPr>
            <a:r>
              <a:rPr lang="en-US" altLang="en-US" sz="2000" dirty="0">
                <a:solidFill>
                  <a:schemeClr val="tx1"/>
                </a:solidFill>
              </a:rPr>
              <a:t>From WCSC call, 07apr21</a:t>
            </a:r>
          </a:p>
          <a:p>
            <a:pPr lvl="1">
              <a:buFont typeface="Arial" panose="020B0604020202020204" pitchFamily="34" charset="0"/>
              <a:buChar char="•"/>
            </a:pPr>
            <a:r>
              <a:rPr lang="en-US" altLang="en-US" sz="1400" b="0" dirty="0">
                <a:solidFill>
                  <a:schemeClr val="tx1"/>
                </a:solidFill>
              </a:rPr>
              <a:t>Not for May, for future Wireless interims if we have any that are virtual: </a:t>
            </a:r>
          </a:p>
          <a:p>
            <a:pPr lvl="1">
              <a:buFont typeface="Arial" panose="020B0604020202020204" pitchFamily="34" charset="0"/>
              <a:buChar char="•"/>
            </a:pPr>
            <a:r>
              <a:rPr lang="en-US" altLang="en-US" sz="1400" dirty="0">
                <a:solidFill>
                  <a:schemeClr val="tx1"/>
                </a:solidFill>
              </a:rPr>
              <a:t>Will look closer to have them as a full Wireless Interim of all WG/TAGs, not as individual sessions. </a:t>
            </a:r>
          </a:p>
          <a:p>
            <a:pPr lvl="1">
              <a:buFont typeface="Arial" panose="020B0604020202020204" pitchFamily="34" charset="0"/>
              <a:buChar char="•"/>
            </a:pPr>
            <a:r>
              <a:rPr lang="en-US" altLang="en-US" sz="1400" dirty="0">
                <a:solidFill>
                  <a:schemeClr val="tx1"/>
                </a:solidFill>
              </a:rPr>
              <a:t>Will have specific time slots all meetings will adhere too.  To help with overlap/adjacent meetings and stay with in 17:59 IMAT window. </a:t>
            </a:r>
          </a:p>
          <a:p>
            <a:pPr lvl="1">
              <a:buFont typeface="Arial" panose="020B0604020202020204" pitchFamily="34" charset="0"/>
              <a:buChar char="•"/>
            </a:pPr>
            <a:r>
              <a:rPr lang="en-US" altLang="en-US" sz="1400" b="0" dirty="0">
                <a:solidFill>
                  <a:schemeClr val="tx1"/>
                </a:solidFill>
              </a:rPr>
              <a:t>Likely will have a registration fee similar to what the plenarie</a:t>
            </a:r>
            <a:r>
              <a:rPr lang="en-US" altLang="en-US" sz="1400" dirty="0">
                <a:solidFill>
                  <a:schemeClr val="tx1"/>
                </a:solidFill>
              </a:rPr>
              <a:t>s are doing. </a:t>
            </a:r>
            <a:endParaRPr lang="en-US" altLang="en-US" sz="1400" b="0" dirty="0">
              <a:solidFill>
                <a:schemeClr val="tx1"/>
              </a:solidFill>
            </a:endParaRPr>
          </a:p>
          <a:p>
            <a:pPr marL="285750" indent="-285750">
              <a:buFont typeface="Arial" panose="020B0604020202020204" pitchFamily="34" charset="0"/>
              <a:buChar char="•"/>
            </a:pPr>
            <a:r>
              <a:rPr lang="en-US" altLang="en-US" sz="1600" b="0" dirty="0">
                <a:solidFill>
                  <a:schemeClr val="tx1"/>
                </a:solidFill>
              </a:rPr>
              <a:t> </a:t>
            </a:r>
            <a:r>
              <a:rPr lang="en-US" altLang="en-US" sz="2000" b="0" dirty="0">
                <a:solidFill>
                  <a:schemeClr val="tx1"/>
                </a:solidFill>
              </a:rPr>
              <a:t>For </a:t>
            </a:r>
            <a:r>
              <a:rPr lang="en-US" altLang="en-US" sz="2000" dirty="0">
                <a:solidFill>
                  <a:schemeClr val="tx1"/>
                </a:solidFill>
              </a:rPr>
              <a:t>Sept 2021 </a:t>
            </a:r>
            <a:r>
              <a:rPr lang="en-US" altLang="en-US" sz="2000" b="0" dirty="0">
                <a:solidFill>
                  <a:schemeClr val="tx1"/>
                </a:solidFill>
              </a:rPr>
              <a:t>still on at the Hilton in </a:t>
            </a:r>
            <a:r>
              <a:rPr lang="en-GB" sz="1800" b="0" dirty="0"/>
              <a:t>Waikoloa, HI, 12</a:t>
            </a:r>
            <a:r>
              <a:rPr lang="en-GB" sz="1800" b="0" baseline="30000" dirty="0"/>
              <a:t>th</a:t>
            </a:r>
            <a:r>
              <a:rPr lang="en-GB" sz="1800" b="0" dirty="0"/>
              <a:t>-17</a:t>
            </a:r>
            <a:r>
              <a:rPr lang="en-GB" sz="1800" b="0" baseline="30000" dirty="0"/>
              <a:t>th</a:t>
            </a:r>
            <a:r>
              <a:rPr lang="en-GB" sz="1800" b="0" dirty="0"/>
              <a:t>.  WCSC will be discussing in their 05may21 monthly call, virtual or f2f.    </a:t>
            </a:r>
          </a:p>
          <a:p>
            <a:pPr lvl="1">
              <a:buFont typeface="Arial" panose="020B0604020202020204" pitchFamily="34" charset="0"/>
              <a:buChar char="•"/>
            </a:pPr>
            <a:r>
              <a:rPr lang="en-GB" sz="1800" dirty="0"/>
              <a:t>With the dynamics and unknowns looking at an electronic survey of membership before 05may21.</a:t>
            </a:r>
          </a:p>
          <a:p>
            <a:pPr lvl="1">
              <a:buFont typeface="Arial" panose="020B0604020202020204" pitchFamily="34" charset="0"/>
              <a:buChar char="•"/>
            </a:pPr>
            <a:r>
              <a:rPr lang="en-GB" sz="1800" b="0" dirty="0"/>
              <a:t>The 2 questions: If Sept21 interim is f2f, will yo</a:t>
            </a:r>
            <a:r>
              <a:rPr lang="en-GB" sz="1800" dirty="0"/>
              <a:t>u be able to attend in person? </a:t>
            </a:r>
          </a:p>
          <a:p>
            <a:pPr lvl="2">
              <a:buFont typeface="Arial" panose="020B0604020202020204" pitchFamily="34" charset="0"/>
              <a:buChar char="•"/>
            </a:pPr>
            <a:r>
              <a:rPr lang="en-GB" b="0" dirty="0"/>
              <a:t>And, </a:t>
            </a:r>
            <a:r>
              <a:rPr lang="en-GB" dirty="0"/>
              <a:t>If Sept21 interim is electronic, will a meeting registration fee of $50 ($75 late fee) prohibit you from participating? </a:t>
            </a:r>
          </a:p>
          <a:p>
            <a:pPr lvl="1">
              <a:buFont typeface="Arial" panose="020B0604020202020204" pitchFamily="34" charset="0"/>
              <a:buChar char="•"/>
            </a:pPr>
            <a:endParaRPr lang="en-GB" sz="1800" dirty="0"/>
          </a:p>
          <a:p>
            <a:pPr lvl="1">
              <a:buFont typeface="Arial" panose="020B0604020202020204" pitchFamily="34" charset="0"/>
              <a:buChar char="•"/>
            </a:pPr>
            <a:r>
              <a:rPr lang="en-GB" sz="1800" dirty="0"/>
              <a:t> </a:t>
            </a:r>
            <a:r>
              <a:rPr lang="en-GB" sz="1800" dirty="0" err="1"/>
              <a:t>ePoll</a:t>
            </a:r>
            <a:r>
              <a:rPr lang="en-GB" sz="1800" dirty="0"/>
              <a:t> email was sent out and inputs are coming in. It will run through 02may21, this Sunday. </a:t>
            </a:r>
          </a:p>
          <a:p>
            <a:pPr>
              <a:buFont typeface="Arial" panose="020B0604020202020204" pitchFamily="34" charset="0"/>
              <a:buChar char="•"/>
            </a:pPr>
            <a:endParaRPr lang="en-GB" sz="1800" dirty="0"/>
          </a:p>
          <a:p>
            <a:pPr>
              <a:buFont typeface="Arial" panose="020B0604020202020204" pitchFamily="34" charset="0"/>
              <a:buChar char="•"/>
            </a:pPr>
            <a:r>
              <a:rPr lang="en-GB" sz="1800" dirty="0"/>
              <a:t>Note: Hybrid meeting(s) </a:t>
            </a:r>
            <a:r>
              <a:rPr lang="en-GB" sz="1800" b="0" dirty="0"/>
              <a:t>have been brought up several times,  too complex and expensive, so not for now.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29apr21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841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(daily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is working on how to recoup all the costs for all the virtual meetings.</a:t>
            </a:r>
          </a:p>
          <a:p>
            <a:pPr lvl="1">
              <a:spcBef>
                <a:spcPts val="0"/>
              </a:spcBef>
              <a:buFont typeface="Arial" panose="020B0604020202020204" pitchFamily="34" charset="0"/>
              <a:buChar char="•"/>
            </a:pPr>
            <a:r>
              <a:rPr lang="en-US" sz="1400" dirty="0">
                <a:solidFill>
                  <a:schemeClr val="tx1"/>
                </a:solidFill>
              </a:rPr>
              <a:t>01apr: They are looking at virtual meetings at least until 01sep21 like CEPT.</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calls are #109a-15 &amp; 22Apr21 and #109e-26-30Apr21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UAR was today, a new draft version of EN 301 893 was posted for decision at Friday’s call; along with the 5 and 6 GHz standards updates.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What a notified body has to do had a good discussion also. </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UAR had a discussion on interference to other users and just how that will work.  e.g. even in TVWS</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After Friday, the updated drafts will be uploaded to .11 private area within a day or so. </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There was no consensus on Narrow Band FHSS (VLP)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RLAN 302 567 (60GHzAN)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301 893 (5 GHz),</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303 687 (6 GHz), and</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the discussion of User Access Restrictions (UAR).</a:t>
            </a:r>
            <a:endParaRPr lang="en-US" dirty="0">
              <a:solidFill>
                <a:schemeClr val="tx1"/>
              </a:solidFill>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0"/>
            <a:ext cx="10972800" cy="5574503"/>
          </a:xfrm>
        </p:spPr>
        <p:txBody>
          <a:bodyPr/>
          <a:lstStyle/>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spcBef>
                <a:spcPts val="0"/>
              </a:spcBef>
              <a:buFont typeface="Arial" panose="020B0604020202020204" pitchFamily="34" charset="0"/>
              <a:buChar char="•"/>
            </a:pPr>
            <a:r>
              <a:rPr lang="en-US" sz="1600" dirty="0">
                <a:solidFill>
                  <a:schemeClr val="tx1"/>
                </a:solidFill>
              </a:rPr>
              <a:t>As also discussed on 9-10Mar21:  </a:t>
            </a:r>
            <a:r>
              <a:rPr lang="en-US" sz="1600" dirty="0">
                <a:effectLst/>
                <a:ea typeface="Calibri" panose="020F0502020204030204" pitchFamily="34" charset="0"/>
              </a:rPr>
              <a:t>Commission Mandate to CEPT to review the limit of out-of</a:t>
            </a:r>
            <a:r>
              <a:rPr lang="en-US" sz="1600" dirty="0">
                <a:ea typeface="Calibri" panose="020F0502020204030204" pitchFamily="34" charset="0"/>
              </a:rPr>
              <a:t>-</a:t>
            </a:r>
            <a:r>
              <a:rPr lang="en-US" sz="1600" dirty="0">
                <a:effectLst/>
                <a:ea typeface="Calibri" panose="020F0502020204030204" pitchFamily="34" charset="0"/>
              </a:rPr>
              <a:t>band (OOB) emissions below 5935 MHz applicable to very low power (VLP) WAS/RLAN devices operating in the 5945-6425 MHz band</a:t>
            </a: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Minutes are out also, with other decisions of interest to us.  This does take an EC login to get them however.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calls </a:t>
            </a:r>
            <a:r>
              <a:rPr lang="en-US" sz="1800" dirty="0"/>
              <a:t>#88, 19-23Apr21</a:t>
            </a:r>
            <a:r>
              <a:rPr lang="en-US" sz="1800" dirty="0">
                <a:sym typeface="Wingdings" panose="05000000000000000000" pitchFamily="2" charset="2"/>
              </a:rPr>
              <a:t>; #89 27Sep-01Oct21</a:t>
            </a:r>
            <a:endParaRPr lang="en-US" sz="1800" dirty="0">
              <a:solidFill>
                <a:schemeClr val="tx1"/>
              </a:solidFill>
            </a:endParaRPr>
          </a:p>
          <a:p>
            <a:pPr lvl="1">
              <a:spcBef>
                <a:spcPts val="0"/>
              </a:spcBef>
              <a:spcAft>
                <a:spcPts val="0"/>
              </a:spcAft>
              <a:buFont typeface="Arial" panose="020B0604020202020204" pitchFamily="34" charset="0"/>
              <a:buChar char="•"/>
            </a:pPr>
            <a:r>
              <a:rPr lang="en-US" sz="1600" dirty="0">
                <a:solidFill>
                  <a:schemeClr val="tx1"/>
                </a:solidFill>
              </a:rPr>
              <a:t>Minutes are in </a:t>
            </a:r>
            <a:r>
              <a:rPr lang="en-US" sz="1400" b="0" i="0" u="none" strike="noStrike" dirty="0">
                <a:solidFill>
                  <a:srgbClr val="293285"/>
                </a:solidFill>
                <a:effectLst/>
                <a:latin typeface="Mina"/>
                <a:hlinkClick r:id="rId5"/>
              </a:rPr>
              <a:t>SE(21)079</a:t>
            </a:r>
            <a:r>
              <a:rPr lang="en-US" sz="1600" dirty="0">
                <a:solidFill>
                  <a:schemeClr val="tx1"/>
                </a:solidFill>
              </a:rPr>
              <a:t>.   WI 63  for SE 24 – short term interference into fixed systems, like into </a:t>
            </a:r>
            <a:r>
              <a:rPr lang="en-US" sz="1600" dirty="0" err="1">
                <a:solidFill>
                  <a:schemeClr val="tx1"/>
                </a:solidFill>
              </a:rPr>
              <a:t>uWave</a:t>
            </a:r>
            <a:r>
              <a:rPr lang="en-US" sz="1600" dirty="0">
                <a:solidFill>
                  <a:schemeClr val="tx1"/>
                </a:solidFill>
              </a:rPr>
              <a:t> stations at 6GHz.  Need to watch this one close.  </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dirty="0">
                <a:solidFill>
                  <a:schemeClr val="tx1"/>
                </a:solidFill>
              </a:rPr>
              <a:t>15apr: SE21 – ECC recommendation on receiver performance.	This is also with ERM, on the ETSI side. </a:t>
            </a:r>
          </a:p>
          <a:p>
            <a:pPr lvl="2">
              <a:spcBef>
                <a:spcPts val="0"/>
              </a:spcBef>
              <a:spcAft>
                <a:spcPts val="0"/>
              </a:spcAft>
              <a:buFont typeface="Arial" panose="020B0604020202020204" pitchFamily="34" charset="0"/>
              <a:buChar char="•"/>
            </a:pPr>
            <a:r>
              <a:rPr lang="en-US" sz="1400" dirty="0">
                <a:solidFill>
                  <a:schemeClr val="tx1"/>
                </a:solidFill>
              </a:rPr>
              <a:t>New phases of the RED are coming and will have new rules that will be adding more to the receiver standards.</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&lt;FM57&gt;</a:t>
            </a:r>
            <a:r>
              <a:rPr lang="en-US" altLang="en-US" sz="1800" b="0" dirty="0"/>
              <a:t>  </a:t>
            </a:r>
            <a:r>
              <a:rPr lang="en-US" altLang="en-US" sz="1800" dirty="0"/>
              <a:t>calls </a:t>
            </a:r>
            <a:r>
              <a:rPr lang="en-US" sz="1800" dirty="0">
                <a:sym typeface="Wingdings" panose="05000000000000000000" pitchFamily="2" charset="2"/>
              </a:rPr>
              <a:t>#14 19-22Apr21;  #15 10-12May21;  #16 12-13Jul21 (provisional)</a:t>
            </a:r>
          </a:p>
          <a:p>
            <a:pPr lvl="1">
              <a:spcBef>
                <a:spcPts val="0"/>
              </a:spcBef>
              <a:buFont typeface="Arial" panose="020B0604020202020204" pitchFamily="34" charset="0"/>
              <a:buChar char="•"/>
            </a:pPr>
            <a:r>
              <a:rPr lang="en-US" sz="1600" i="0" dirty="0">
                <a:solidFill>
                  <a:schemeClr val="tx1"/>
                </a:solidFill>
                <a:effectLst/>
              </a:rPr>
              <a:t>Meeting last week progressed the draft ECC Report on enabling WAS/RLAN on a national basis in the 5.8 GHz.</a:t>
            </a:r>
          </a:p>
          <a:p>
            <a:pPr lvl="1">
              <a:spcBef>
                <a:spcPts val="0"/>
              </a:spcBef>
              <a:buFont typeface="Arial" panose="020B0604020202020204" pitchFamily="34" charset="0"/>
              <a:buChar char="•"/>
            </a:pPr>
            <a:r>
              <a:rPr lang="en-US" sz="1600" dirty="0">
                <a:solidFill>
                  <a:schemeClr val="tx1"/>
                </a:solidFill>
              </a:rPr>
              <a:t> Temp Doc TEMP 004 (CEPT login) outdoor operation and registration for outdoor operation, inputs from Czech and UK .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15apr: Contributions have been posted, e.g. </a:t>
            </a:r>
            <a:r>
              <a:rPr lang="en-US" sz="1400" b="0" i="0" u="none" strike="noStrike" dirty="0">
                <a:solidFill>
                  <a:srgbClr val="293285"/>
                </a:solidFill>
                <a:effectLst/>
                <a:latin typeface="Mina"/>
                <a:hlinkClick r:id="rId7"/>
              </a:rPr>
              <a:t>FM57(21)007</a:t>
            </a:r>
            <a:r>
              <a:rPr lang="en-US" sz="1600" dirty="0">
                <a:solidFill>
                  <a:schemeClr val="tx1"/>
                </a:solidFill>
              </a:rPr>
              <a:t> on 5.8 GHz.  Also, </a:t>
            </a:r>
            <a:r>
              <a:rPr lang="en-US" sz="1400" b="0" i="0" u="none" strike="noStrike" dirty="0">
                <a:solidFill>
                  <a:srgbClr val="293285"/>
                </a:solidFill>
                <a:effectLst/>
                <a:latin typeface="Mina"/>
                <a:hlinkClick r:id="rId8"/>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0820400" cy="5629508"/>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342900" marR="0" lvl="0" indent="-342900">
              <a:spcBef>
                <a:spcPts val="0"/>
              </a:spcBef>
              <a:spcAft>
                <a:spcPts val="0"/>
              </a:spcAft>
              <a:buFont typeface="Arial" panose="020B0604020202020204" pitchFamily="34" charset="0"/>
              <a:buChar char="•"/>
              <a:tabLst>
                <a:tab pos="457200" algn="l"/>
              </a:tabLst>
            </a:pPr>
            <a:r>
              <a:rPr lang="en-US" sz="1800" b="0" dirty="0">
                <a:effectLst/>
                <a:ea typeface="Calibri" panose="020F0502020204030204" pitchFamily="34" charset="0"/>
                <a:cs typeface="Times New Roman" panose="02020603050405020304" pitchFamily="18" charset="0"/>
              </a:rPr>
              <a:t>UK, OFCOM, SRD list of where specific rules are:</a:t>
            </a:r>
          </a:p>
          <a:p>
            <a:pPr marL="228600" marR="0">
              <a:spcBef>
                <a:spcPts val="0"/>
              </a:spcBef>
              <a:spcAft>
                <a:spcPts val="0"/>
              </a:spcAft>
            </a:pPr>
            <a:r>
              <a:rPr lang="en-US" sz="1800" b="0" u="sng" dirty="0">
                <a:solidFill>
                  <a:srgbClr val="0563C1"/>
                </a:solidFill>
                <a:effectLst/>
                <a:ea typeface="Calibri" panose="020F0502020204030204" pitchFamily="34" charset="0"/>
                <a:cs typeface="Times New Roman" panose="02020603050405020304" pitchFamily="18" charset="0"/>
                <a:hlinkClick r:id="rId3"/>
              </a:rPr>
              <a:t>https://www.ofcom.org.uk/__data/assets/pdf_file/0028/84970/ir-2030.pdf</a:t>
            </a:r>
            <a:r>
              <a:rPr lang="en-US" sz="1800" b="0" dirty="0">
                <a:effectLst/>
                <a:ea typeface="Calibri" panose="020F0502020204030204" pitchFamily="34" charset="0"/>
                <a:cs typeface="Times New Roman" panose="02020603050405020304" pitchFamily="18" charset="0"/>
              </a:rPr>
              <a:t> </a:t>
            </a:r>
          </a:p>
          <a:p>
            <a:pPr lvl="1" indent="-342900">
              <a:spcBef>
                <a:spcPts val="0"/>
              </a:spcBef>
              <a:spcAft>
                <a:spcPts val="0"/>
              </a:spcAft>
              <a:buFont typeface="Arial" panose="020B0604020202020204" pitchFamily="34" charset="0"/>
              <a:buChar char="•"/>
              <a:tabLst>
                <a:tab pos="457200" algn="l"/>
              </a:tabLst>
            </a:pPr>
            <a:r>
              <a:rPr lang="en-US" sz="1800" b="0" dirty="0">
                <a:effectLst/>
                <a:ea typeface="Calibri" panose="020F0502020204030204" pitchFamily="34" charset="0"/>
                <a:cs typeface="Times New Roman" panose="02020603050405020304" pitchFamily="18" charset="0"/>
              </a:rPr>
              <a:t>These rules take effect on 12may21.</a:t>
            </a:r>
          </a:p>
          <a:p>
            <a:pPr lvl="1" indent="-342900">
              <a:spcBef>
                <a:spcPts val="0"/>
              </a:spcBef>
              <a:spcAft>
                <a:spcPts val="0"/>
              </a:spcAft>
              <a:buFont typeface="Arial" panose="020B0604020202020204" pitchFamily="34" charset="0"/>
              <a:buChar char="•"/>
              <a:tabLst>
                <a:tab pos="457200" algn="l"/>
              </a:tabLst>
            </a:pPr>
            <a:r>
              <a:rPr lang="en-US" sz="1800" b="0" dirty="0">
                <a:effectLst/>
                <a:ea typeface="Calibri" panose="020F0502020204030204" pitchFamily="34" charset="0"/>
                <a:cs typeface="Times New Roman" panose="02020603050405020304" pitchFamily="18" charset="0"/>
              </a:rPr>
              <a:t>And, UK rules are different from the EU side, by a little. so need to review.  </a:t>
            </a:r>
          </a:p>
          <a:p>
            <a:pPr lvl="1" indent="-342900">
              <a:spcBef>
                <a:spcPts val="0"/>
              </a:spcBef>
              <a:spcAft>
                <a:spcPts val="0"/>
              </a:spcAft>
              <a:buFont typeface="Arial" panose="020B0604020202020204" pitchFamily="34" charset="0"/>
              <a:buChar char="•"/>
              <a:tabLst>
                <a:tab pos="457200" algn="l"/>
              </a:tabLst>
            </a:pPr>
            <a:r>
              <a:rPr lang="en-US" sz="1800" b="0" dirty="0">
                <a:effectLst/>
                <a:ea typeface="Calibri" panose="020F0502020204030204" pitchFamily="34" charset="0"/>
                <a:cs typeface="Times New Roman" panose="02020603050405020304" pitchFamily="18" charset="0"/>
              </a:rPr>
              <a:t>Release news: </a:t>
            </a:r>
            <a:r>
              <a:rPr lang="en-US" sz="1800" b="0" u="sng" dirty="0">
                <a:solidFill>
                  <a:srgbClr val="0563C1"/>
                </a:solidFill>
                <a:effectLst/>
                <a:ea typeface="Calibri" panose="020F0502020204030204" pitchFamily="34" charset="0"/>
                <a:cs typeface="Times New Roman" panose="02020603050405020304" pitchFamily="18" charset="0"/>
                <a:hlinkClick r:id="rId4"/>
              </a:rPr>
              <a:t>https://www.ofcom.org.uk/consultations-and-statements/category-2/licence-exemption-licensing-equipment-changes</a:t>
            </a:r>
            <a:r>
              <a:rPr lang="en-US" sz="1800" b="0" dirty="0">
                <a:effectLst/>
                <a:ea typeface="Calibri" panose="020F0502020204030204" pitchFamily="34" charset="0"/>
                <a:cs typeface="Times New Roman" panose="02020603050405020304" pitchFamily="18" charset="0"/>
              </a:rPr>
              <a:t>  </a:t>
            </a: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released a 3-year outlook for commercial and innovative use of spectrum there: </a:t>
            </a:r>
          </a:p>
          <a:p>
            <a:pPr marL="40005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Mentor:  </a:t>
            </a:r>
            <a:r>
              <a:rPr lang="en-US" sz="1400" dirty="0">
                <a:solidFill>
                  <a:schemeClr val="tx1"/>
                </a:solidFill>
                <a:ea typeface="Calibri" panose="020F0502020204030204" pitchFamily="34" charset="0"/>
                <a:hlinkClick r:id="rId5"/>
              </a:rPr>
              <a:t>https://mentor.ieee.org/802.18/dcn/21/18-21-0041-00-0000-citc-spectrum-outlook-for-commercial-innovative-use-2021-23.pdf</a:t>
            </a:r>
            <a:r>
              <a:rPr lang="en-US" sz="14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b="0" i="0" u="none" strike="noStrike" baseline="0" dirty="0">
                <a:solidFill>
                  <a:schemeClr val="tx1"/>
                </a:solidFill>
              </a:rPr>
              <a:t>One of the items: </a:t>
            </a:r>
            <a:endParaRPr lang="en-US" dirty="0">
              <a:solidFill>
                <a:schemeClr val="tx1"/>
              </a:solidFill>
            </a:endParaRPr>
          </a:p>
          <a:p>
            <a:r>
              <a:rPr lang="en-US" sz="1800" b="0" i="0" u="none" strike="noStrike" baseline="0" dirty="0">
                <a:solidFill>
                  <a:srgbClr val="001F5F"/>
                </a:solidFill>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800" b="0" dirty="0">
                <a:solidFill>
                  <a:srgbClr val="001F5F"/>
                </a:solidFill>
              </a:rPr>
              <a:t>Looking for the consultation, not out yet. </a:t>
            </a:r>
            <a:endParaRPr lang="en-US" sz="1800" b="0" i="0" u="none" strike="noStrike" baseline="0" dirty="0">
              <a:solidFill>
                <a:srgbClr val="001F5F"/>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85750" indent="-285750">
              <a:spcBef>
                <a:spcPts val="0"/>
              </a:spcBef>
              <a:buFont typeface="Arial" panose="020B0604020202020204" pitchFamily="34" charset="0"/>
              <a:buChar char="•"/>
            </a:pPr>
            <a:r>
              <a:rPr lang="en-US" sz="1800" b="0" dirty="0">
                <a:solidFill>
                  <a:schemeClr val="tx1"/>
                </a:solidFill>
              </a:rPr>
              <a:t>WP 5A meeting has started (lasts about 2 weeks) the 3 contributions from IEEE 802 are there. </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The THz contribution has been in discussion and has been incorporated into the draft, </a:t>
            </a:r>
            <a:r>
              <a:rPr lang="en-US" sz="1800" u="sng" dirty="0">
                <a:solidFill>
                  <a:schemeClr val="tx1"/>
                </a:solidFill>
              </a:rPr>
              <a:t>and IEEE 802 was thanked for the contribution. </a:t>
            </a:r>
          </a:p>
          <a:p>
            <a:pPr marL="285750" indent="-285750">
              <a:spcBef>
                <a:spcPts val="0"/>
              </a:spcBef>
              <a:buFont typeface="Arial" panose="020B0604020202020204" pitchFamily="34" charset="0"/>
              <a:buChar char="•"/>
            </a:pPr>
            <a:r>
              <a:rPr lang="en-US" sz="1800" b="0" dirty="0">
                <a:solidFill>
                  <a:schemeClr val="tx1"/>
                </a:solidFill>
              </a:rPr>
              <a:t>The other 2 contributions, M.1801 and M.1450 yet to come up, maybe introduced in the next day or so.  </a:t>
            </a: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endParaRPr lang="en-US" sz="14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 IEEE 802 viewpoints on WRC-23 agenda items. </a:t>
            </a:r>
            <a:r>
              <a:rPr lang="en-US" sz="1200" dirty="0">
                <a:solidFill>
                  <a:schemeClr val="tx1"/>
                </a:solidFill>
              </a:rPr>
              <a:t>ad hoc: 5 folks stepped up.   </a:t>
            </a:r>
            <a:r>
              <a:rPr lang="en-US" sz="12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3"/>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400" dirty="0">
                <a:solidFill>
                  <a:schemeClr val="tx1"/>
                </a:solidFill>
              </a:rPr>
              <a:t>Oman has a consultation out on Wi-Fi 6;</a:t>
            </a:r>
          </a:p>
          <a:p>
            <a:pPr lvl="3">
              <a:spcBef>
                <a:spcPts val="0"/>
              </a:spcBef>
              <a:buFont typeface="Arial" panose="020B0604020202020204" pitchFamily="34" charset="0"/>
              <a:buChar char="•"/>
            </a:pPr>
            <a:r>
              <a:rPr lang="en-US" sz="1400" dirty="0">
                <a:solidFill>
                  <a:schemeClr val="tx1"/>
                </a:solidFill>
                <a:hlinkClick r:id="rId4"/>
              </a:rPr>
              <a:t>https://www.tra.gov.om/En/ViewPublicConsultations.jsp?code=33</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FCC WAC has a </a:t>
            </a:r>
            <a:r>
              <a:rPr lang="en-US" sz="1400" i="1" u="sng" dirty="0">
                <a:solidFill>
                  <a:schemeClr val="tx1"/>
                </a:solidFill>
              </a:rPr>
              <a:t>preliminary</a:t>
            </a:r>
            <a:r>
              <a:rPr lang="en-US" sz="1400" dirty="0">
                <a:solidFill>
                  <a:schemeClr val="tx1"/>
                </a:solidFill>
              </a:rPr>
              <a:t> view on AI 1.2, we should look at this.</a:t>
            </a:r>
          </a:p>
          <a:p>
            <a:pPr lvl="3">
              <a:spcBef>
                <a:spcPts val="0"/>
              </a:spcBef>
              <a:buFont typeface="Arial" panose="020B0604020202020204" pitchFamily="34" charset="0"/>
              <a:buChar char="•"/>
            </a:pPr>
            <a:r>
              <a:rPr lang="en-US" sz="1400" dirty="0">
                <a:solidFill>
                  <a:schemeClr val="tx1"/>
                </a:solidFill>
                <a:hlinkClick r:id="rId5"/>
              </a:rPr>
              <a:t>https://www.fcc.gov/us-contributions-sent-citel-pccii-wrc-23</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Don’t forget the actual ITU-R WPs will be working AIs they have. </a:t>
            </a:r>
          </a:p>
          <a:p>
            <a:pPr lvl="2">
              <a:spcBef>
                <a:spcPts val="0"/>
              </a:spcBef>
              <a:buFont typeface="Arial" panose="020B0604020202020204" pitchFamily="34" charset="0"/>
              <a:buChar char="•"/>
            </a:pPr>
            <a:endParaRPr lang="en-US" sz="1400" b="1" dirty="0">
              <a:solidFill>
                <a:schemeClr val="tx1"/>
              </a:solidFill>
            </a:endParaRPr>
          </a:p>
          <a:p>
            <a:pPr lvl="2">
              <a:spcBef>
                <a:spcPts val="0"/>
              </a:spcBef>
              <a:buFont typeface="Arial" panose="020B0604020202020204" pitchFamily="34" charset="0"/>
              <a:buChar char="•"/>
            </a:pPr>
            <a:r>
              <a:rPr lang="en-US" b="1" dirty="0">
                <a:solidFill>
                  <a:schemeClr val="tx1"/>
                </a:solidFill>
              </a:rPr>
              <a:t>Next discussions will be during July 2021 electronic plenary.</a:t>
            </a: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990600"/>
            <a:ext cx="10668000"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 (moved to this focus area)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Nothing to share</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466725" lvl="1">
              <a:spcBef>
                <a:spcPts val="0"/>
              </a:spcBef>
              <a:spcAft>
                <a:spcPts val="0"/>
              </a:spcAft>
              <a:buFont typeface="Arial" panose="020B0604020202020204" pitchFamily="34" charset="0"/>
              <a:buChar char="•"/>
            </a:pPr>
            <a:r>
              <a:rPr lang="en-US" sz="1600" dirty="0">
                <a:solidFill>
                  <a:schemeClr val="tx1"/>
                </a:solidFill>
                <a:effectLst/>
                <a:ea typeface="SimSun" panose="02010600030101010101" pitchFamily="2" charset="-122"/>
              </a:rPr>
              <a:t>The monthly meeting is tomorrow, 30April.   May know more next week.   Best is to watch WS1 – open to anyone. </a:t>
            </a:r>
          </a:p>
          <a:p>
            <a:pPr marL="866775" lvl="2">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22apr: There was a WS1 call this morning, has a introductory presentation on studies between real fixed service links and wireless LPI available devices,  already available.  This was live in the field.   More to come  the results in detail.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This is the same link used as reported in prior FCC dockets, out of Columbus, GA. </a:t>
            </a: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600" b="0" dirty="0">
                <a:effectLst/>
                <a:ea typeface="Calibri" panose="020F0502020204030204" pitchFamily="34" charset="0"/>
              </a:rPr>
              <a:t>Nokia </a:t>
            </a:r>
            <a:r>
              <a:rPr lang="en-US" sz="1600" b="0" u="sng" dirty="0">
                <a:solidFill>
                  <a:srgbClr val="0563C1"/>
                </a:solidFill>
                <a:effectLst/>
                <a:ea typeface="Calibri" panose="020F0502020204030204" pitchFamily="34" charset="0"/>
                <a:hlinkClick r:id="rId5"/>
              </a:rPr>
              <a:t>https://groups.wirelessinnovation.org/wg/6GHz-MSG-WS1/document/16057</a:t>
            </a:r>
            <a:endParaRPr lang="en-US" sz="1600" b="0" u="sng" dirty="0">
              <a:solidFill>
                <a:srgbClr val="0563C1"/>
              </a:solidFill>
              <a:ea typeface="Calibri" panose="020F0502020204030204" pitchFamily="34" charset="0"/>
            </a:endParaRPr>
          </a:p>
          <a:p>
            <a:pPr marL="800100" lvl="2">
              <a:spcBef>
                <a:spcPts val="0"/>
              </a:spcBef>
              <a:spcAft>
                <a:spcPts val="0"/>
              </a:spcAft>
            </a:pPr>
            <a:r>
              <a:rPr lang="en-US" sz="1600" b="0" dirty="0" err="1">
                <a:effectLst/>
                <a:ea typeface="Calibri" panose="020F0502020204030204" pitchFamily="34" charset="0"/>
              </a:rPr>
              <a:t>Aviat</a:t>
            </a:r>
            <a:r>
              <a:rPr lang="en-US" sz="1600" b="0" dirty="0">
                <a:effectLst/>
                <a:ea typeface="Calibri" panose="020F0502020204030204" pitchFamily="34" charset="0"/>
              </a:rPr>
              <a:t> </a:t>
            </a:r>
            <a:r>
              <a:rPr lang="en-US" sz="1600" b="0" u="sng" dirty="0">
                <a:solidFill>
                  <a:srgbClr val="0563C1"/>
                </a:solidFill>
                <a:effectLst/>
                <a:ea typeface="Calibri" panose="020F0502020204030204" pitchFamily="34" charset="0"/>
                <a:hlinkClick r:id="rId6"/>
              </a:rPr>
              <a:t>https://groups.wirelessinnovation.org/wg/6GHz-MSG-WS1/document/16060</a:t>
            </a:r>
            <a:endParaRPr lang="en-US" sz="1600" b="0" dirty="0">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https://mentor.ieee.org/802.18/dcn/21/18-21-0036-03-0000-frequency-table-template.xlsx</a:t>
            </a:r>
            <a:endParaRPr lang="en-US" sz="1800" dirty="0">
              <a:solidFill>
                <a:srgbClr val="0070C0"/>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Made a few updates to the Table of Frequency Bands at the ad hoc, 27apr21.  A few include: </a:t>
            </a:r>
          </a:p>
          <a:p>
            <a:pPr marL="1600200" marR="0" lvl="3" indent="-228600">
              <a:spcBef>
                <a:spcPts val="0"/>
              </a:spcBef>
              <a:spcAft>
                <a:spcPts val="0"/>
              </a:spcAft>
              <a:buFont typeface="+mj-lt"/>
              <a:buAutoNum type="arabicParenBoth"/>
            </a:pPr>
            <a:r>
              <a:rPr lang="en-US" sz="1800" dirty="0">
                <a:solidFill>
                  <a:schemeClr val="tx1"/>
                </a:solidFill>
                <a:latin typeface="Times New Roman" panose="02020603050405020304" pitchFamily="18" charset="0"/>
                <a:ea typeface="Times New Roman" panose="02020603050405020304" pitchFamily="18" charset="0"/>
              </a:rPr>
              <a:t> A</a:t>
            </a:r>
            <a:r>
              <a:rPr lang="en-US" sz="1800" dirty="0">
                <a:solidFill>
                  <a:schemeClr val="tx1"/>
                </a:solidFill>
                <a:effectLst/>
                <a:latin typeface="Times New Roman" panose="02020603050405020304" pitchFamily="18" charset="0"/>
                <a:ea typeface="Times New Roman" panose="02020603050405020304" pitchFamily="18" charset="0"/>
              </a:rPr>
              <a:t>dded worksheet Frequency Range for  frequency range additional info, like names. </a:t>
            </a:r>
            <a:endParaRPr lang="en-US" sz="1800" dirty="0">
              <a:solidFill>
                <a:schemeClr val="tx1"/>
              </a:solidFill>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800" dirty="0">
                <a:solidFill>
                  <a:schemeClr val="tx1"/>
                </a:solidFill>
                <a:effectLst/>
                <a:latin typeface="Times New Roman" panose="02020603050405020304" pitchFamily="18" charset="0"/>
                <a:ea typeface="Times New Roman" panose="02020603050405020304" pitchFamily="18" charset="0"/>
              </a:rPr>
              <a:t>Added a column, Standard or Project, to the Stds (new name) worksheet. </a:t>
            </a:r>
            <a:endParaRPr lang="en-US" sz="1800" dirty="0">
              <a:solidFill>
                <a:schemeClr val="tx1"/>
              </a:solidFill>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800" dirty="0">
                <a:solidFill>
                  <a:schemeClr val="tx1"/>
                </a:solidFill>
                <a:effectLst/>
                <a:latin typeface="Times New Roman" panose="02020603050405020304" pitchFamily="18" charset="0"/>
                <a:ea typeface="Times New Roman" panose="02020603050405020304" pitchFamily="18" charset="0"/>
              </a:rPr>
              <a:t>Updated the instructions for above. </a:t>
            </a:r>
            <a:endParaRPr lang="en-US" sz="1800" dirty="0">
              <a:solidFill>
                <a:schemeClr val="tx1"/>
              </a:solidFill>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800" dirty="0">
                <a:solidFill>
                  <a:schemeClr val="tx1"/>
                </a:solidFill>
                <a:effectLst/>
                <a:latin typeface="Times New Roman" panose="02020603050405020304" pitchFamily="18" charset="0"/>
                <a:ea typeface="Times New Roman" panose="02020603050405020304" pitchFamily="18" charset="0"/>
              </a:rPr>
              <a:t>Then added a worksheet (will call them worksheets not tabs), for notes, e.g. pull in the future items from the .18 meeting a few weeks ago. </a:t>
            </a:r>
            <a:endParaRPr lang="en-US" sz="1800" dirty="0">
              <a:solidFill>
                <a:schemeClr val="tx1"/>
              </a:solidFill>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800" dirty="0">
                <a:solidFill>
                  <a:schemeClr val="tx1"/>
                </a:solidFill>
                <a:effectLst/>
                <a:latin typeface="Times New Roman" panose="02020603050405020304" pitchFamily="18" charset="0"/>
                <a:ea typeface="Times New Roman" panose="02020603050405020304" pitchFamily="18" charset="0"/>
              </a:rPr>
              <a:t>Moving forward try to get going adding in frequency ranges from the different WGs. </a:t>
            </a:r>
            <a:endParaRPr lang="en-US" sz="1800" dirty="0">
              <a:solidFill>
                <a:schemeClr val="tx1"/>
              </a:solidFill>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25may21.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77461"/>
            <a:ext cx="10475384" cy="5512522"/>
          </a:xfrm>
        </p:spPr>
        <p:txBody>
          <a:bodyPr/>
          <a:lstStyle/>
          <a:p>
            <a:pPr marL="400050" lvl="1">
              <a:spcBef>
                <a:spcPts val="0"/>
              </a:spcBef>
              <a:spcAft>
                <a:spcPts val="0"/>
              </a:spcAft>
              <a:buFont typeface="Arial" panose="020B0604020202020204" pitchFamily="34" charset="0"/>
              <a:buChar char="•"/>
            </a:pPr>
            <a:r>
              <a:rPr lang="en-US" dirty="0">
                <a:ea typeface="Times New Roman" panose="02020603050405020304" pitchFamily="18" charset="0"/>
              </a:rPr>
              <a:t>FCC </a:t>
            </a:r>
            <a:r>
              <a:rPr lang="en-US" dirty="0">
                <a:effectLst/>
                <a:ea typeface="Times New Roman" panose="02020603050405020304" pitchFamily="18" charset="0"/>
              </a:rPr>
              <a:t>Notice of Proposed Rulemaking (FCC 21-46)., ET Docket No. 21-115; RM-11821</a:t>
            </a:r>
          </a:p>
          <a:p>
            <a:pPr marL="800100" lvl="2">
              <a:spcBef>
                <a:spcPts val="0"/>
              </a:spcBef>
              <a:spcAft>
                <a:spcPts val="0"/>
              </a:spcAft>
              <a:buFont typeface="Arial" panose="020B0604020202020204" pitchFamily="34" charset="0"/>
              <a:buChar char="•"/>
            </a:pPr>
            <a:r>
              <a:rPr lang="en-US" dirty="0">
                <a:effectLst/>
                <a:ea typeface="Times New Roman" panose="02020603050405020304" pitchFamily="18" charset="0"/>
                <a:hlinkClick r:id="rId3"/>
              </a:rPr>
              <a:t>https://www.fcc.gov/document/fcc-looks-open-door-new-wireless-microphone-technologies-0</a:t>
            </a:r>
            <a:r>
              <a:rPr lang="en-US"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dirty="0">
                <a:ea typeface="Calibri" panose="020F0502020204030204" pitchFamily="34" charset="0"/>
                <a:cs typeface="Times New Roman" panose="02020603050405020304" pitchFamily="18" charset="0"/>
              </a:rPr>
              <a:t>Or  </a:t>
            </a:r>
            <a:r>
              <a:rPr lang="en-US" dirty="0">
                <a:ea typeface="Calibri" panose="020F0502020204030204" pitchFamily="34" charset="0"/>
                <a:cs typeface="Times New Roman" panose="02020603050405020304" pitchFamily="18" charset="0"/>
                <a:hlinkClick r:id="rId4"/>
              </a:rPr>
              <a:t>https://mentor.ieee.org/802.18/dcn/21/18-21-0046-00-0000-fcc-nprm-new-wireless-microphone-technologies-fcc-21-46a1.docx</a:t>
            </a:r>
            <a:r>
              <a:rPr lang="en-US" dirty="0">
                <a:ea typeface="Calibri" panose="020F0502020204030204" pitchFamily="34" charset="0"/>
                <a:cs typeface="Times New Roman" panose="02020603050405020304" pitchFamily="18" charset="0"/>
              </a:rPr>
              <a:t>   (40 seek comments)</a:t>
            </a:r>
          </a:p>
          <a:p>
            <a:pPr marL="800100" lvl="2">
              <a:spcBef>
                <a:spcPts val="0"/>
              </a:spcBef>
              <a:spcAft>
                <a:spcPts val="0"/>
              </a:spcAft>
              <a:buFont typeface="Arial" panose="020B0604020202020204" pitchFamily="34" charset="0"/>
              <a:buChar char="•"/>
            </a:pPr>
            <a:endParaRPr lang="en-US"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“Wireless Multi-Channel Audio System” (WMAS) in the US  (FCC 21-46)</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Wireless Microphones are authorized 6875-6900 MHz and 7100-7125 MHz</a:t>
            </a:r>
            <a:r>
              <a:rPr lang="en-US" sz="1600" dirty="0">
                <a:ea typeface="Calibri" panose="020F0502020204030204" pitchFamily="34" charset="0"/>
                <a:cs typeface="Times New Roman" panose="02020603050405020304" pitchFamily="18" charset="0"/>
              </a:rPr>
              <a:t> and more bands. </a:t>
            </a:r>
            <a:endParaRPr lang="en-US" sz="1600" dirty="0">
              <a:solidFill>
                <a:srgbClr val="333333"/>
              </a:solidFill>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1" i="0" u="sng" dirty="0">
                <a:solidFill>
                  <a:srgbClr val="222222"/>
                </a:solidFill>
                <a:effectLst/>
              </a:rPr>
              <a:t>1W per microphone plus 1W per microphone channel = 2W in the air in the band per microphone</a:t>
            </a:r>
          </a:p>
          <a:p>
            <a:pPr marL="800100" lvl="2">
              <a:spcBef>
                <a:spcPts val="0"/>
              </a:spcBef>
              <a:spcAft>
                <a:spcPts val="0"/>
              </a:spcAft>
              <a:buFont typeface="Arial" panose="020B0604020202020204" pitchFamily="34" charset="0"/>
              <a:buChar char="•"/>
            </a:pPr>
            <a:r>
              <a:rPr lang="en-US" sz="1600" b="0" i="0" dirty="0">
                <a:solidFill>
                  <a:srgbClr val="222222"/>
                </a:solidFill>
                <a:effectLst/>
              </a:rPr>
              <a:t>Digitally combining multiple microphone signals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allowing WMAS shared with incumbents  under Part 74 licensed devices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should permit WMAS to operate unlicensed under Part 15 rules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on a </a:t>
            </a:r>
            <a:r>
              <a:rPr lang="en-US" sz="1600" b="0" i="0" u="sng" dirty="0">
                <a:solidFill>
                  <a:srgbClr val="222222"/>
                </a:solidFill>
                <a:effectLst/>
              </a:rPr>
              <a:t>licensed basis</a:t>
            </a:r>
            <a:r>
              <a:rPr lang="en-US" sz="1600" b="0" i="0" dirty="0">
                <a:solidFill>
                  <a:srgbClr val="222222"/>
                </a:solidFill>
                <a:effectLst/>
              </a:rPr>
              <a:t> in frequency bands where wireless microphones already are currently authorized, including the TV bands, the 600 MHz duplex gap, and in portions of the 900 MHz, 1.4 GHz, and 7 GHz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FCC not intend to impact  incumbents of the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is permitted in EUROPE under ETSI</a:t>
            </a:r>
            <a:endParaRPr lang="en-US" sz="1600" dirty="0">
              <a:solidFill>
                <a:srgbClr val="222222"/>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b="0" i="0" dirty="0">
                <a:solidFill>
                  <a:srgbClr val="00B0F0"/>
                </a:solidFill>
                <a:effectLst/>
              </a:rPr>
              <a:t>All – please review </a:t>
            </a:r>
            <a:r>
              <a:rPr lang="en-US" sz="1600" dirty="0">
                <a:solidFill>
                  <a:srgbClr val="00B0F0"/>
                </a:solidFill>
              </a:rPr>
              <a:t>the FCC wireless mic action and is there anything .18 should review further or act upon? </a:t>
            </a: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dirty="0">
                <a:solidFill>
                  <a:schemeClr val="tx1"/>
                </a:solidFill>
              </a:rPr>
              <a:t>Current ETSI standard, 2017: </a:t>
            </a:r>
            <a:r>
              <a:rPr lang="en-US" sz="1600" b="0" i="0" dirty="0">
                <a:solidFill>
                  <a:schemeClr val="tx1"/>
                </a:solidFill>
                <a:effectLst/>
              </a:rPr>
              <a:t> </a:t>
            </a:r>
          </a:p>
          <a:p>
            <a:pPr marL="800100" lvl="2">
              <a:spcBef>
                <a:spcPts val="0"/>
              </a:spcBef>
              <a:spcAft>
                <a:spcPts val="0"/>
              </a:spcAft>
              <a:buFont typeface="Arial" panose="020B0604020202020204" pitchFamily="34" charset="0"/>
              <a:buChar char="•"/>
            </a:pPr>
            <a:r>
              <a:rPr lang="en-US" sz="1600" dirty="0">
                <a:solidFill>
                  <a:srgbClr val="00B0F0"/>
                </a:solidFill>
              </a:rPr>
              <a:t> </a:t>
            </a:r>
            <a:r>
              <a:rPr lang="en-US" sz="1600" b="0" i="0" dirty="0">
                <a:effectLst/>
                <a:latin typeface="Segoe UI" panose="020B0502040204020203" pitchFamily="34" charset="0"/>
                <a:hlinkClick r:id="rId5" tooltip="https://www.etsi.org/deliver/etsi_en/300400_300499/30042201/02.01.02_60/"/>
              </a:rPr>
              <a:t>https://www.etsi.org/deliver/etsi_en/300400_300499/30042201/02.01.02_60/</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r>
              <a:rPr lang="en-US" sz="1600" b="0" i="0" dirty="0">
                <a:effectLst/>
                <a:latin typeface="Segoe UI" panose="020B0502040204020203" pitchFamily="34" charset="0"/>
              </a:rPr>
              <a:t>For UK:   </a:t>
            </a:r>
            <a:r>
              <a:rPr lang="en-US" sz="1600" b="0" i="0" dirty="0">
                <a:effectLst/>
                <a:latin typeface="Segoe UI" panose="020B0502040204020203" pitchFamily="34" charset="0"/>
                <a:hlinkClick r:id="rId6"/>
              </a:rPr>
              <a:t>https://www.gov.uk/government/publications/designated-standards-radio-equipment</a:t>
            </a:r>
            <a:r>
              <a:rPr lang="en-US" sz="1600" dirty="0">
                <a:latin typeface="Segoe UI" panose="020B0502040204020203" pitchFamily="34" charset="0"/>
              </a:rPr>
              <a:t> </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endParaRPr lang="en-US" sz="1600" dirty="0">
              <a:solidFill>
                <a:srgbClr val="00B0F0"/>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FCC NPRM for Wireless Mics</a:t>
            </a:r>
            <a:endParaRPr lang="en-US" sz="2000" dirty="0"/>
          </a:p>
        </p:txBody>
      </p:sp>
    </p:spTree>
    <p:extLst>
      <p:ext uri="{BB962C8B-B14F-4D97-AF65-F5344CB8AC3E}">
        <p14:creationId xmlns:p14="http://schemas.microsoft.com/office/powerpoint/2010/main" val="2061261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90600"/>
            <a:ext cx="10896600" cy="5499383"/>
          </a:xfrm>
        </p:spPr>
        <p:txBody>
          <a:bodyPr/>
          <a:lstStyle/>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Also at the FCC Open Meeting on 22apr21: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feedback:  </a:t>
            </a:r>
            <a:r>
              <a:rPr lang="en-US" sz="1800" dirty="0">
                <a:effectLst/>
                <a:latin typeface="Calibri" panose="020F0502020204030204" pitchFamily="34" charset="0"/>
                <a:ea typeface="Calibri" panose="020F0502020204030204" pitchFamily="34" charset="0"/>
              </a:rPr>
              <a:t>FCC made clear rule changes that affect non-Federal use of 5650-5925 </a:t>
            </a:r>
            <a:r>
              <a:rPr lang="en-US" sz="1800" dirty="0" err="1">
                <a:effectLst/>
                <a:latin typeface="Calibri" panose="020F0502020204030204" pitchFamily="34" charset="0"/>
                <a:ea typeface="Calibri" panose="020F0502020204030204" pitchFamily="34" charset="0"/>
              </a:rPr>
              <a:t>MHz.</a:t>
            </a:r>
            <a:r>
              <a:rPr lang="en-US" sz="1800" dirty="0">
                <a:effectLst/>
                <a:latin typeface="Calibri" panose="020F0502020204030204" pitchFamily="34" charset="0"/>
                <a:ea typeface="Calibri" panose="020F0502020204030204" pitchFamily="34" charset="0"/>
              </a:rPr>
              <a:t>   </a:t>
            </a:r>
            <a:r>
              <a:rPr lang="en-US" sz="1800" dirty="0">
                <a:latin typeface="Calibri" panose="020F0502020204030204" pitchFamily="34" charset="0"/>
                <a:ea typeface="Calibri" panose="020F0502020204030204" pitchFamily="34" charset="0"/>
              </a:rPr>
              <a:t>There is doubt launches will try to use the band. </a:t>
            </a:r>
          </a:p>
          <a:p>
            <a:pPr marL="400050" lvl="1">
              <a:spcBef>
                <a:spcPts val="0"/>
              </a:spcBef>
              <a:spcAft>
                <a:spcPts val="0"/>
              </a:spcAft>
              <a:buFont typeface="Arial" panose="020B0604020202020204" pitchFamily="34" charset="0"/>
              <a:buChar char="•"/>
            </a:pPr>
            <a:endParaRPr lang="en-US" sz="1800" dirty="0">
              <a:latin typeface="Calibri" panose="020F0502020204030204" pitchFamily="34"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latin typeface="Calibri" panose="020F0502020204030204" pitchFamily="34" charset="0"/>
                <a:ea typeface="Calibri" panose="020F0502020204030204" pitchFamily="34" charset="0"/>
              </a:rPr>
              <a:t>It is FCC-21-44; Docket/RM: 13-115, RM-11341</a:t>
            </a:r>
          </a:p>
          <a:p>
            <a:pPr marL="400050" lvl="1">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hlinkClick r:id="rId3"/>
              </a:rPr>
              <a:t>https://www.fcc.gov/document/fcc-seeks-make-spectrum-available-commercial-space-launches-0</a:t>
            </a:r>
            <a:r>
              <a:rPr lang="en-US" sz="1800" dirty="0">
                <a:effectLst/>
                <a:latin typeface="Calibri" panose="020F0502020204030204" pitchFamily="34" charset="0"/>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effectLst/>
                <a:latin typeface="Calibri" panose="020F0502020204030204" pitchFamily="34" charset="0"/>
                <a:ea typeface="Calibri" panose="020F0502020204030204" pitchFamily="34" charset="0"/>
                <a:hlinkClick r:id="rId4"/>
              </a:rPr>
              <a:t>https://www.fcc.gov/ecfs/search/filings?proceedings_name=13-115&amp;sort=date_disseminated,DESC</a:t>
            </a:r>
            <a:r>
              <a:rPr lang="en-US" sz="1800"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pic>
        <p:nvPicPr>
          <p:cNvPr id="1027" name="Picture 3">
            <a:extLst>
              <a:ext uri="{FF2B5EF4-FFF2-40B4-BE49-F238E27FC236}">
                <a16:creationId xmlns:a16="http://schemas.microsoft.com/office/drawing/2014/main" id="{38F8B456-FE12-4A32-81CA-34D8D57186D4}"/>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7599"/>
          <a:stretch/>
        </p:blipFill>
        <p:spPr bwMode="auto">
          <a:xfrm>
            <a:off x="1080508" y="1328651"/>
            <a:ext cx="10026751"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11424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896815" y="1102674"/>
            <a:ext cx="10820400" cy="3697926"/>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get 2 question poll for sept21 interim results turned in</a:t>
            </a:r>
          </a:p>
          <a:p>
            <a:pPr marL="285750" indent="-285750">
              <a:buClr>
                <a:srgbClr val="00B0F0"/>
              </a:buClr>
              <a:buFont typeface="Wingdings" panose="05000000000000000000" pitchFamily="2" charset="2"/>
              <a:buChar char="q"/>
            </a:pPr>
            <a:r>
              <a:rPr lang="en-US" sz="1800" b="0" i="0" dirty="0">
                <a:solidFill>
                  <a:srgbClr val="00B0F0"/>
                </a:solidFill>
                <a:effectLst/>
              </a:rPr>
              <a:t>All – please review </a:t>
            </a:r>
            <a:r>
              <a:rPr lang="en-US" sz="1800" b="0" dirty="0">
                <a:solidFill>
                  <a:srgbClr val="00B0F0"/>
                </a:solidFill>
              </a:rPr>
              <a:t>the FCC wireless mic action and is there anything .18 should review further or act upon? </a:t>
            </a:r>
            <a:endParaRPr lang="en-US" sz="1800" b="0" i="0" dirty="0">
              <a:solidFill>
                <a:srgbClr val="00B0F0"/>
              </a:solidFill>
              <a:effectLst/>
            </a:endParaRPr>
          </a:p>
          <a:p>
            <a:pPr marL="285750" indent="-285750">
              <a:buClrTx/>
              <a:buFont typeface="Wingdings" panose="05000000000000000000" pitchFamily="2" charset="2"/>
              <a:buChar char="n"/>
            </a:pPr>
            <a:r>
              <a:rPr lang="en-US" altLang="en-US" sz="1800" b="0" dirty="0">
                <a:solidFill>
                  <a:schemeClr val="tx1"/>
                </a:solidFill>
              </a:rPr>
              <a:t>VC - to email members to verify affiliations.</a:t>
            </a:r>
          </a:p>
          <a:p>
            <a:pPr marL="571500" lvl="1" indent="-171450">
              <a:buClrTx/>
              <a:buFont typeface="Arial" panose="020B0604020202020204" pitchFamily="34" charset="0"/>
              <a:buChar char="•"/>
            </a:pPr>
            <a:r>
              <a:rPr lang="en-US" altLang="en-US" sz="1600" dirty="0">
                <a:solidFill>
                  <a:schemeClr val="tx1"/>
                </a:solidFill>
              </a:rPr>
              <a:t>Plan is in July electronic plenary announcement / call-in info, to ask all .18 members to check their affiliation in the voters list off the 802.18 web site and confirm their affiliation.  </a:t>
            </a:r>
            <a:r>
              <a:rPr lang="en-US" sz="1600" dirty="0">
                <a:solidFill>
                  <a:schemeClr val="tx1"/>
                </a:solidFill>
              </a:rPr>
              <a:t>If an update is needed, then inform the 802.18 VC by sending an email directly to him at </a:t>
            </a:r>
            <a:r>
              <a:rPr lang="en-US" sz="16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2"/>
              </a:rPr>
              <a:t>stuart@ok-brit.com</a:t>
            </a: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hlinkClick r:id="rId3"/>
              </a:rPr>
              <a:t>https://www.ieee802.org/18/RRTAG_Voters.pdf</a:t>
            </a:r>
            <a:endParaRPr lang="en-US" altLang="en-US" sz="1600" dirty="0">
              <a:solidFill>
                <a:schemeClr val="tx1"/>
              </a:solidFill>
            </a:endParaRPr>
          </a:p>
          <a:p>
            <a:pPr lvl="1">
              <a:buClrTx/>
              <a:buFont typeface="Arial" panose="020B0604020202020204" pitchFamily="34" charset="0"/>
              <a:buChar char="•"/>
            </a:pPr>
            <a:r>
              <a:rPr lang="en-US" altLang="en-US" sz="1600" dirty="0">
                <a:solidFill>
                  <a:schemeClr val="tx1"/>
                </a:solidFill>
              </a:rPr>
              <a:t>You may want to be sure your </a:t>
            </a:r>
            <a:r>
              <a:rPr lang="en-US" altLang="en-US" sz="1600" dirty="0" err="1">
                <a:solidFill>
                  <a:schemeClr val="tx1"/>
                </a:solidFill>
              </a:rPr>
              <a:t>myProject</a:t>
            </a:r>
            <a:r>
              <a:rPr lang="en-US" altLang="en-US" sz="1600" dirty="0">
                <a:solidFill>
                  <a:schemeClr val="tx1"/>
                </a:solidFill>
              </a:rPr>
              <a:t> is up to date also: </a:t>
            </a:r>
            <a:r>
              <a:rPr lang="en-US" altLang="en-US" sz="1600" dirty="0">
                <a:solidFill>
                  <a:schemeClr val="tx1"/>
                </a:solidFill>
                <a:hlinkClick r:id="rId3"/>
              </a:rPr>
              <a:t>https://development.standards.ieee.org/myproject-web/public/view.html#landing</a:t>
            </a:r>
          </a:p>
          <a:p>
            <a:pPr marL="285750" indent="-285750">
              <a:buClr>
                <a:srgbClr val="00B0F0"/>
              </a:buClr>
              <a:buFont typeface="Wingdings" panose="05000000000000000000" pitchFamily="2" charset="2"/>
              <a:buChar char="q"/>
            </a:pPr>
            <a:endParaRPr lang="en-US" sz="1400" b="0" dirty="0">
              <a:solidFill>
                <a:srgbClr val="00B0F0"/>
              </a:solidFill>
            </a:endParaRPr>
          </a:p>
          <a:p>
            <a:pPr marL="285750" indent="-285750">
              <a:buClr>
                <a:srgbClr val="00B0F0"/>
              </a:buClr>
              <a:buFont typeface="Wingdings" panose="05000000000000000000" pitchFamily="2" charset="2"/>
              <a:buChar char="q"/>
            </a:pPr>
            <a:r>
              <a:rPr lang="en-US" sz="1400" b="0" dirty="0">
                <a:solidFill>
                  <a:srgbClr val="00B0F0"/>
                </a:solidFill>
              </a:rPr>
              <a:t>All – ongoing - if you have any actionable possibilities to update/improve/etc. our external influence on regulatory bodies, as part of the IEEE 802 restructuring, please pass along to the chair.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altLang="en-US" sz="18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937373"/>
            <a:ext cx="10475383" cy="1615827"/>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4"/>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5"/>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6"/>
              </a:rPr>
              <a:t>https://www.imf.org/en/Publications/WEO/Issues/2020/09/30/world-economic-outlook-october-2020</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29apr21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a:t>
            </a:r>
          </a:p>
          <a:p>
            <a:pPr marL="0">
              <a:spcBef>
                <a:spcPts val="0"/>
              </a:spcBef>
              <a:spcAft>
                <a:spcPts val="0"/>
              </a:spcAft>
              <a:buFont typeface="Arial" panose="020B0604020202020204" pitchFamily="34" charset="0"/>
              <a:buChar char="•"/>
            </a:pPr>
            <a:endParaRPr lang="en-US" sz="1800" b="0" dirty="0">
              <a:solidFill>
                <a:schemeClr val="tx1"/>
              </a:solidFill>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29apr21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_15_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06may21–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16:00et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29apr21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29apr21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25may21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2209801" y="1021223"/>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000" dirty="0">
                <a:latin typeface="Consolas" panose="020B0609020204030204" pitchFamily="49" charset="0"/>
                <a:ea typeface="Times New Roman" panose="02020603050405020304" pitchFamily="18" charset="0"/>
                <a:cs typeface="Times New Roman" panose="02020603050405020304" pitchFamily="18" charset="0"/>
              </a:rPr>
            </a:br>
            <a:r>
              <a:rPr lang="en-US" sz="1000" dirty="0">
                <a:latin typeface="Consolas" panose="020B0609020204030204" pitchFamily="49" charset="0"/>
                <a:ea typeface="Times New Roman" panose="02020603050405020304" pitchFamily="18" charset="0"/>
                <a:cs typeface="Times New Roman" panose="02020603050405020304" pitchFamily="18" charset="0"/>
              </a:rPr>
              <a:t>When: Tuesday, 25 May, 2021 15:00-16:00 America/</a:t>
            </a:r>
            <a:r>
              <a:rPr lang="en-US" sz="10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000" dirty="0">
                <a:latin typeface="Consolas" panose="020B0609020204030204" pitchFamily="49" charset="0"/>
                <a:ea typeface="Times New Roman" panose="02020603050405020304" pitchFamily="18" charset="0"/>
                <a:cs typeface="Times New Roman" panose="02020603050405020304" pitchFamily="18" charset="0"/>
              </a:rPr>
              <a:t>.</a:t>
            </a:r>
            <a:br>
              <a:rPr lang="en-US" sz="1000" dirty="0">
                <a:latin typeface="Consolas" panose="020B0609020204030204" pitchFamily="49" charset="0"/>
                <a:ea typeface="Times New Roman" panose="02020603050405020304" pitchFamily="18" charset="0"/>
                <a:cs typeface="Times New Roman" panose="02020603050405020304" pitchFamily="18" charset="0"/>
              </a:rPr>
            </a:br>
            <a:r>
              <a:rPr lang="en-US" sz="1000" dirty="0">
                <a:latin typeface="Consolas" panose="020B0609020204030204" pitchFamily="49" charset="0"/>
                <a:ea typeface="Times New Roman" panose="02020603050405020304" pitchFamily="18" charset="0"/>
                <a:cs typeface="Times New Roman" panose="02020603050405020304" pitchFamily="18" charset="0"/>
              </a:rPr>
              <a:t>Where: </a:t>
            </a:r>
            <a:r>
              <a:rPr lang="en-US" sz="1000" u="sng" dirty="0">
                <a:solidFill>
                  <a:srgbClr val="0000FF"/>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0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Tuesday, May 25, 2021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0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Calibri" panose="020F0502020204030204" pitchFamily="34" charset="0"/>
              </a:rPr>
              <a:t> </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0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0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0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0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29apr21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27-May-21 until 01-Sep-21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29apr21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29apr21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29apr21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29apr21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29apr21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29apr21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29apr21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1" y="584202"/>
            <a:ext cx="5791200" cy="58912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kern="0" dirty="0">
                <a:solidFill>
                  <a:schemeClr val="tx1"/>
                </a:solidFill>
              </a:rPr>
              <a:t>FCC and wireless mics </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Turn in 2 question poll on Sept21 Interim</a:t>
            </a: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498168" y="1193802"/>
            <a:ext cx="489161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and wireless mics </a:t>
            </a:r>
          </a:p>
          <a:p>
            <a:pPr lvl="1">
              <a:spcBef>
                <a:spcPts val="0"/>
              </a:spcBef>
              <a:buFont typeface="Arial" panose="020B0604020202020204" pitchFamily="34" charset="0"/>
              <a:buChar char="•"/>
            </a:pPr>
            <a:r>
              <a:rPr lang="en-US" altLang="en-US" sz="1400" b="0" kern="0" dirty="0">
                <a:solidFill>
                  <a:schemeClr val="tx1"/>
                </a:solidFill>
              </a:rPr>
              <a:t>Includes 900 and 6/7GH.z. </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FCC FNPRM on space launches  in 5650–5925 MHz </a:t>
            </a: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92964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Mike L.</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a typeface="SimSun" panose="02010600030101010101" pitchFamily="2" charset="-122"/>
              </a:rPr>
              <a:t>To approve the minutes from the IEEE 802.18 teleconference in document </a:t>
            </a:r>
            <a:r>
              <a:rPr lang="en-GB" sz="1600" b="0" dirty="0">
                <a:solidFill>
                  <a:schemeClr val="bg1">
                    <a:lumMod val="75000"/>
                  </a:schemeClr>
                </a:solidFill>
                <a:ea typeface="SimSun" panose="02010600030101010101" pitchFamily="2" charset="-122"/>
                <a:hlinkClick r:id="rId3"/>
              </a:rPr>
              <a:t>https://mentor.ieee.org/802.18/dcn/21/18-21-0045-01-0000-minutes-22apr21-rrtag-teleconference.docx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23-Apr-2021 </a:t>
            </a:r>
            <a:r>
              <a:rPr lang="en-US" sz="1200" b="0" i="0" dirty="0">
                <a:solidFill>
                  <a:srgbClr val="000000"/>
                </a:solidFill>
                <a:effectLst/>
                <a:latin typeface="Verdana" panose="020B0604030504040204" pitchFamily="34" charset="0"/>
              </a:rPr>
              <a:t>14:52:24</a:t>
            </a:r>
            <a:r>
              <a:rPr lang="en-US" sz="1600" b="0" i="0" dirty="0">
                <a:solidFill>
                  <a:srgbClr val="000000"/>
                </a:solidFill>
                <a:effectLst/>
              </a:rPr>
              <a:t> ET </a:t>
            </a:r>
            <a:r>
              <a:rPr lang="en-US" sz="1600" b="0" dirty="0">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Stuart K</a:t>
            </a:r>
          </a:p>
          <a:p>
            <a:pPr marL="0" indent="0">
              <a:spcBef>
                <a:spcPts val="0"/>
              </a:spcBef>
            </a:pPr>
            <a:r>
              <a:rPr lang="en-US" altLang="en-US" sz="1800" b="0" dirty="0">
                <a:solidFill>
                  <a:schemeClr val="tx1"/>
                </a:solidFill>
              </a:rPr>
              <a:t>	Seconded by:  Vijay A. </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6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29apr21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29apr21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59512</TotalTime>
  <Words>8900</Words>
  <Application>Microsoft Office PowerPoint</Application>
  <PresentationFormat>Widescreen</PresentationFormat>
  <Paragraphs>875</Paragraphs>
  <Slides>33</Slides>
  <Notes>23</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7" baseType="lpstr">
      <vt:lpstr>Arial</vt:lpstr>
      <vt:lpstr>Calibri</vt:lpstr>
      <vt:lpstr>Consolas</vt:lpstr>
      <vt:lpstr>Helvetica</vt:lpstr>
      <vt:lpstr>Helvetica Neue</vt:lpstr>
      <vt:lpstr>Mina</vt:lpstr>
      <vt:lpstr>Monotype Sorts</vt:lpstr>
      <vt:lpstr>Segoe UI</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3</vt:lpstr>
      <vt:lpstr>EU items to share -1</vt:lpstr>
      <vt:lpstr>EU items to share -2</vt:lpstr>
      <vt:lpstr>Other regions (outside EU-Stds and USA), items to share</vt:lpstr>
      <vt:lpstr>ITU-R items to share  -</vt:lpstr>
      <vt:lpstr>MSG 6 GHz</vt:lpstr>
      <vt:lpstr>IEEE 802 Stds Table of Frequency Bands</vt:lpstr>
      <vt:lpstr>FCC NPRM for Wireless Mics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3830</cp:revision>
  <cp:lastPrinted>1601-01-01T00:00:00Z</cp:lastPrinted>
  <dcterms:created xsi:type="dcterms:W3CDTF">2016-03-03T14:54:45Z</dcterms:created>
  <dcterms:modified xsi:type="dcterms:W3CDTF">2021-04-30T14:27:55Z</dcterms:modified>
</cp:coreProperties>
</file>