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24" r:id="rId6"/>
    <p:sldId id="605" r:id="rId7"/>
    <p:sldId id="516" r:id="rId8"/>
    <p:sldId id="596" r:id="rId9"/>
    <p:sldId id="690" r:id="rId10"/>
    <p:sldId id="776" r:id="rId11"/>
    <p:sldId id="762" r:id="rId12"/>
    <p:sldId id="763" r:id="rId13"/>
    <p:sldId id="735" r:id="rId14"/>
    <p:sldId id="769" r:id="rId15"/>
    <p:sldId id="766" r:id="rId16"/>
    <p:sldId id="743" r:id="rId17"/>
    <p:sldId id="717" r:id="rId18"/>
    <p:sldId id="778" r:id="rId19"/>
    <p:sldId id="650" r:id="rId20"/>
    <p:sldId id="498" r:id="rId21"/>
    <p:sldId id="402" r:id="rId22"/>
    <p:sldId id="403" r:id="rId23"/>
    <p:sldId id="736" r:id="rId24"/>
    <p:sldId id="775" r:id="rId25"/>
    <p:sldId id="777" r:id="rId26"/>
    <p:sldId id="774" r:id="rId27"/>
    <p:sldId id="768" r:id="rId28"/>
    <p:sldId id="737" r:id="rId29"/>
    <p:sldId id="739" r:id="rId30"/>
    <p:sldId id="728" r:id="rId31"/>
    <p:sldId id="656" r:id="rId32"/>
    <p:sldId id="655"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D5F4FF"/>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6256" autoAdjust="0"/>
  </p:normalViewPr>
  <p:slideViewPr>
    <p:cSldViewPr>
      <p:cViewPr>
        <p:scale>
          <a:sx n="66" d="100"/>
          <a:sy n="66" d="100"/>
        </p:scale>
        <p:origin x="102" y="1026"/>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23-Apr-21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dms_pub/itu-r/oth/0a/06/R0A0600009D0001MSWE.docx"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493427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1626038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1728913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445405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5"/>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What is the demand for spectrum for RLAN use in the 6 GHz band (5925–7125 MHz)?</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Should the ACMA proceed, as proposed, to consult on a formal variation to the LIPD class licence that adds the frequency range 5925–6425 MHz for RLAN use, bounded by the parameters described in the ACMA’s preliminary view section of this paper?</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If class licensing arrangements are to be made in the lower 6 GHz band (by variation to the LIPD class licence), should alternative/additional power limits and/or other conditions be considered? </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Is it appropriate to consider inclusion of the upper 6 GHz band (6425–7125 MHz) in the LIPD class licence or should this be deferred to monitor future developments (for example, in the wide-area International Mobile Telecommunications (IMT) space) as outlined in the ACMA’s preliminary view?  We invite comments from submitters on the utility of the band for IMT use.</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Should standard power (that is, higher power devices, including for outdoor use) operating under a dynamic spectrum access system such as the automatic frequency coordination (AFC) system adopted in the USA, be adopted in Australia for some or all of the 6 GHz band? Is there an appetite and capability for industry to provide the necessary systems to enable such use? We welcome views and evidence on the commercial and technical feasibility of introducing AFC systems in the band.</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Should the higher power regulatory arrangements and associated interference mitigation measures added to the International Telecommunication Union (ITU) Radio Regulations at WRC-19 (see </a:t>
            </a:r>
            <a:r>
              <a:rPr lang="en-AU" sz="1800" i="1" u="sng" cap="all" dirty="0">
                <a:solidFill>
                  <a:srgbClr val="0000FF"/>
                </a:solidFill>
                <a:effectLst/>
                <a:uFill>
                  <a:solidFill>
                    <a:srgbClr val="0000FF"/>
                  </a:solidFill>
                </a:uFill>
                <a:latin typeface="Arial" panose="020B0604020202020204" pitchFamily="34" charset="0"/>
                <a:ea typeface="Times New Roman" panose="02020603050405020304" pitchFamily="18" charset="0"/>
                <a:cs typeface="Times New Roman" panose="02020603050405020304" pitchFamily="18" charset="0"/>
                <a:hlinkClick r:id="rId3"/>
              </a:rPr>
              <a:t>Resolution 229 (Rev WRC-19)</a:t>
            </a: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 in the 5 GHz band be included in any amendment to the LIPD class licence?</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4" action="ppaction://hlinksldjump"/>
              </a:rPr>
              <a:t>see back up slides later</a:t>
            </a:r>
            <a:r>
              <a:rPr lang="en-US" sz="1050" dirty="0">
                <a:solidFill>
                  <a:schemeClr val="tx1"/>
                </a:solidFill>
                <a:hlinkClick r:id="rId4"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5"/>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6"/>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3"/>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82110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22apr21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22apr21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22apr21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802.18-21/0044r01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11" Type="http://schemas.openxmlformats.org/officeDocument/2006/relationships/image" Target="../media/image4.wmf"/><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Documents/fm-57/64032/fm57-21-008_country-determination-capability-cdc-requirements-for-was-rlan-operating-in-58-ghz" TargetMode="External"/><Relationship Id="rId4" Type="http://schemas.openxmlformats.org/officeDocument/2006/relationships/hyperlink" Target="https://cept.org/ecc/groups/ecc/wg-se/client/introduction/" TargetMode="External"/><Relationship Id="rId9" Type="http://schemas.openxmlformats.org/officeDocument/2006/relationships/hyperlink" Target="https://cept.org/Documents/fm-57/64031/fm57-21-007_revisions-to-draft-ecc-report-on-national-measures-for-wasrlan-zip-file-cover-plus-anne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1/18-21-0040-00-0000-acma-consultation-exploring-rlan-use-in-the-5-ghz-and-6-ghz-band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mentor.ieee.org/802.18/dcn/21/18-21-0041-00-0000-citc-spectrum-outlook-for-commercial-innovative-use-2021-23.pdf" TargetMode="External"/><Relationship Id="rId4" Type="http://schemas.openxmlformats.org/officeDocument/2006/relationships/hyperlink" Target="https://www.itu.int/dms_pub/itu-r/oth/0a/06/R0A0600009D0001MSWE.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1/18-21-0039-00-0000-ieee-802-viewpoints-on-wrc-23-agenda-items.ppt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cc.gov/us-contributions-sent-citel-pccii-wrc-23" TargetMode="External"/><Relationship Id="rId4" Type="http://schemas.openxmlformats.org/officeDocument/2006/relationships/hyperlink" Target="https://www.tra.gov.om/En/ViewPublicConsultations.jsp?code=33"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urldefense.com/v3/__https:/groups.wirelessinnovation.org/wg/6GHz-MSG-WS1/document/16060__;!!F7jv3iA!ivim7mUl4J61_76KJL-rC6chy96h7Az9WLSZLOiSYPDClL47btdAt_QPJ1oi5bLnVw$" TargetMode="External"/><Relationship Id="rId5" Type="http://schemas.openxmlformats.org/officeDocument/2006/relationships/hyperlink" Target="https://groups.wirelessinnovation.org/wg/6GHz-MSG-WS1/document/16057" TargetMode="External"/><Relationship Id="rId4" Type="http://schemas.openxmlformats.org/officeDocument/2006/relationships/hyperlink" Target="https://groups.wirelessinnovation.org/wg/6MSG/dashboard"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1-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fcc.gov/document/fcc-looks-open-door-new-wireless-microphone-technologies"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mentor.ieee.org/802.18/dcn/21/18-21-0046-00-0000-fcc-nprm-new-wireless-microphone-technologies-fcc-21-46a1.docx" TargetMode="External"/><Relationship Id="rId4" Type="http://schemas.openxmlformats.org/officeDocument/2006/relationships/hyperlink" Target="https://www.fcc.gov/document/fcc-looks-open-door-new-wireless-microphone-technologies-0"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mailto:al@jpasoc.com"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wmf"/><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oleObject" Target="../embeddings/oleObject3.bin"/><Relationship Id="rId5" Type="http://schemas.openxmlformats.org/officeDocument/2006/relationships/hyperlink" Target="http://standards.ieee.org/resources/antitrust-guidelines.pdf" TargetMode="External"/><Relationship Id="rId10" Type="http://schemas.openxmlformats.org/officeDocument/2006/relationships/image" Target="../media/image2.wmf"/><Relationship Id="rId4" Type="http://schemas.openxmlformats.org/officeDocument/2006/relationships/hyperlink" Target="http://standards.ieee.org/faqs/affiliationFAQ.html"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9925523.ieeesa@lync.webex.com" TargetMode="External"/><Relationship Id="rId3" Type="http://schemas.openxmlformats.org/officeDocument/2006/relationships/hyperlink" Target="https://ieeesa.webex.com/ieeesa/j.php?MTID=mb29b067845a3bd3a7d064922514fd44d" TargetMode="External"/><Relationship Id="rId7" Type="http://schemas.openxmlformats.org/officeDocument/2006/relationships/hyperlink" Target="file:///C:\Users\jholcomb\OneDrive%20-%20Itron\Documents\2standards\+stuff_stds\%20sip:1299925523@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604125d4b15aa8eaa80aa7bcc131105__;!!F7jv3iA!kooq2J6Vxc8HA3WGVrhgTjXPX5ZvZqxsm1TuBLPVqMv9m_MjZf5cM9yr4sd2Zs7StQ$" TargetMode="External"/><Relationship Id="rId5" Type="http://schemas.openxmlformats.org/officeDocument/2006/relationships/hyperlink" Target="tel:%2B1-213-306-3065,,*01*1299925523%23%23*01*" TargetMode="External"/><Relationship Id="rId4" Type="http://schemas.openxmlformats.org/officeDocument/2006/relationships/hyperlink" Target="tel:%2B1-646-992-2010,,*01*1299925523%23%23*01*" TargetMode="External"/><Relationship Id="rId9" Type="http://schemas.openxmlformats.org/officeDocument/2006/relationships/hyperlink" Target="https://help.webex.com/"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2.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43-00-0000-minutes-15apr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22apr21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22 April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3</a:t>
            </a:r>
            <a:endParaRPr lang="en-US" altLang="en-US" sz="2400" i="1" u="sng" dirty="0">
              <a:solidFill>
                <a:srgbClr val="7030A0"/>
              </a:solidFill>
            </a:endParaRPr>
          </a:p>
        </p:txBody>
      </p:sp>
      <p:sp>
        <p:nvSpPr>
          <p:cNvPr id="16387" name="Content Placeholder 2"/>
          <p:cNvSpPr>
            <a:spLocks noGrp="1"/>
          </p:cNvSpPr>
          <p:nvPr>
            <p:ph idx="1"/>
          </p:nvPr>
        </p:nvSpPr>
        <p:spPr>
          <a:xfrm>
            <a:off x="922106" y="815668"/>
            <a:ext cx="10475384" cy="5659746"/>
          </a:xfrm>
        </p:spPr>
        <p:txBody>
          <a:bodyPr/>
          <a:lstStyle/>
          <a:p>
            <a:pPr>
              <a:buFont typeface="Arial" panose="020B0604020202020204" pitchFamily="34" charset="0"/>
              <a:buChar char="•"/>
            </a:pPr>
            <a:r>
              <a:rPr lang="en-US" altLang="en-US" sz="2000" dirty="0">
                <a:solidFill>
                  <a:schemeClr val="tx1"/>
                </a:solidFill>
              </a:rPr>
              <a:t>From WCSC call, 07apr21</a:t>
            </a:r>
          </a:p>
          <a:p>
            <a:pPr lvl="1">
              <a:buFont typeface="Arial" panose="020B0604020202020204" pitchFamily="34" charset="0"/>
              <a:buChar char="•"/>
            </a:pPr>
            <a:r>
              <a:rPr lang="en-US" altLang="en-US" sz="1400" b="0" dirty="0">
                <a:solidFill>
                  <a:schemeClr val="tx1"/>
                </a:solidFill>
              </a:rPr>
              <a:t>Not for May, for future Wireless interims if we have any that are virtual: </a:t>
            </a:r>
          </a:p>
          <a:p>
            <a:pPr lvl="1">
              <a:buFont typeface="Arial" panose="020B0604020202020204" pitchFamily="34" charset="0"/>
              <a:buChar char="•"/>
            </a:pPr>
            <a:r>
              <a:rPr lang="en-US" altLang="en-US" sz="1400" dirty="0">
                <a:solidFill>
                  <a:schemeClr val="tx1"/>
                </a:solidFill>
              </a:rPr>
              <a:t>Will look closer to have them as a full Wireless Interim of all WG/TAGs, not as individual sessions. </a:t>
            </a:r>
          </a:p>
          <a:p>
            <a:pPr lvl="1">
              <a:buFont typeface="Arial" panose="020B0604020202020204" pitchFamily="34" charset="0"/>
              <a:buChar char="•"/>
            </a:pPr>
            <a:r>
              <a:rPr lang="en-US" altLang="en-US" sz="1400" dirty="0">
                <a:solidFill>
                  <a:schemeClr val="tx1"/>
                </a:solidFill>
              </a:rPr>
              <a:t>Will have specific time slots all meetings will adhere too.  To help with overlap/adjacent meetings and stay with in 17:59 IMAT window. </a:t>
            </a:r>
          </a:p>
          <a:p>
            <a:pPr lvl="1">
              <a:buFont typeface="Arial" panose="020B0604020202020204" pitchFamily="34" charset="0"/>
              <a:buChar char="•"/>
            </a:pPr>
            <a:r>
              <a:rPr lang="en-US" altLang="en-US" sz="1400" b="0" dirty="0">
                <a:solidFill>
                  <a:schemeClr val="tx1"/>
                </a:solidFill>
              </a:rPr>
              <a:t>Likely will have a registration fee similar to what the plenarie</a:t>
            </a:r>
            <a:r>
              <a:rPr lang="en-US" altLang="en-US" sz="1400" dirty="0">
                <a:solidFill>
                  <a:schemeClr val="tx1"/>
                </a:solidFill>
              </a:rPr>
              <a:t>s are doing. </a:t>
            </a:r>
            <a:endParaRPr lang="en-US" altLang="en-US" sz="1400" b="0" dirty="0">
              <a:solidFill>
                <a:schemeClr val="tx1"/>
              </a:solidFill>
            </a:endParaRPr>
          </a:p>
          <a:p>
            <a:pPr marL="285750" indent="-285750">
              <a:buFont typeface="Arial" panose="020B0604020202020204" pitchFamily="34" charset="0"/>
              <a:buChar char="•"/>
            </a:pPr>
            <a:r>
              <a:rPr lang="en-US" altLang="en-US" sz="1600" b="0" dirty="0">
                <a:solidFill>
                  <a:schemeClr val="tx1"/>
                </a:solidFill>
              </a:rPr>
              <a:t> </a:t>
            </a:r>
            <a:r>
              <a:rPr lang="en-US" altLang="en-US" sz="2000" b="0" dirty="0">
                <a:solidFill>
                  <a:schemeClr val="tx1"/>
                </a:solidFill>
              </a:rPr>
              <a:t>For </a:t>
            </a:r>
            <a:r>
              <a:rPr lang="en-US" altLang="en-US" sz="2000" dirty="0">
                <a:solidFill>
                  <a:schemeClr val="tx1"/>
                </a:solidFill>
              </a:rPr>
              <a:t>Sept 2021 </a:t>
            </a:r>
            <a:r>
              <a:rPr lang="en-US" altLang="en-US" sz="2000" b="0" dirty="0">
                <a:solidFill>
                  <a:schemeClr val="tx1"/>
                </a:solidFill>
              </a:rPr>
              <a:t>still on at the Hilton in </a:t>
            </a:r>
            <a:r>
              <a:rPr lang="en-GB" sz="1800" b="0" dirty="0"/>
              <a:t>Waikoloa, HI, 12</a:t>
            </a:r>
            <a:r>
              <a:rPr lang="en-GB" sz="1800" b="0" baseline="30000" dirty="0"/>
              <a:t>th</a:t>
            </a:r>
            <a:r>
              <a:rPr lang="en-GB" sz="1800" b="0" dirty="0"/>
              <a:t>-17</a:t>
            </a:r>
            <a:r>
              <a:rPr lang="en-GB" sz="1800" b="0" baseline="30000" dirty="0"/>
              <a:t>th</a:t>
            </a:r>
            <a:r>
              <a:rPr lang="en-GB" sz="1800" b="0" dirty="0"/>
              <a:t>.  WCSC will be discussing in their 05may21 monthly call, virtual or f2f.    </a:t>
            </a:r>
          </a:p>
          <a:p>
            <a:pPr lvl="1">
              <a:buFont typeface="Arial" panose="020B0604020202020204" pitchFamily="34" charset="0"/>
              <a:buChar char="•"/>
            </a:pPr>
            <a:r>
              <a:rPr lang="en-GB" sz="1800" dirty="0"/>
              <a:t>With the dynamics and unknowns looking at an electronic survey of membership before 05may21.</a:t>
            </a:r>
          </a:p>
          <a:p>
            <a:pPr lvl="1">
              <a:buFont typeface="Arial" panose="020B0604020202020204" pitchFamily="34" charset="0"/>
              <a:buChar char="•"/>
            </a:pPr>
            <a:r>
              <a:rPr lang="en-GB" sz="1800" b="0" dirty="0"/>
              <a:t>The 2 questions: If Sept21 interim is f2f, will yo</a:t>
            </a:r>
            <a:r>
              <a:rPr lang="en-GB" sz="1800" dirty="0"/>
              <a:t>u be able to attend in person? </a:t>
            </a:r>
          </a:p>
          <a:p>
            <a:pPr lvl="2">
              <a:buFont typeface="Arial" panose="020B0604020202020204" pitchFamily="34" charset="0"/>
              <a:buChar char="•"/>
            </a:pPr>
            <a:r>
              <a:rPr lang="en-GB" b="0" dirty="0"/>
              <a:t>And, </a:t>
            </a:r>
            <a:r>
              <a:rPr lang="en-GB" dirty="0"/>
              <a:t>If Sept21 interim is electronic, will a meeting registration fee of $50 ($75 late fee) prohibit you from participating? </a:t>
            </a:r>
          </a:p>
          <a:p>
            <a:pPr lvl="1">
              <a:buFont typeface="Arial" panose="020B0604020202020204" pitchFamily="34" charset="0"/>
              <a:buChar char="•"/>
            </a:pPr>
            <a:endParaRPr lang="en-GB" sz="1800" dirty="0"/>
          </a:p>
          <a:p>
            <a:pPr lvl="1">
              <a:buFont typeface="Arial" panose="020B0604020202020204" pitchFamily="34" charset="0"/>
              <a:buChar char="•"/>
            </a:pPr>
            <a:r>
              <a:rPr lang="en-GB" sz="1800" dirty="0"/>
              <a:t> </a:t>
            </a:r>
            <a:r>
              <a:rPr lang="en-GB" sz="1800" dirty="0" err="1"/>
              <a:t>ePoll</a:t>
            </a:r>
            <a:r>
              <a:rPr lang="en-GB" sz="1800" dirty="0"/>
              <a:t> was enabled on .18 but is giving a system error.  IEEE is working on it  and have waited a few days and no resolution yet. </a:t>
            </a:r>
          </a:p>
          <a:p>
            <a:pPr lvl="1">
              <a:buFont typeface="Arial" panose="020B0604020202020204" pitchFamily="34" charset="0"/>
              <a:buChar char="•"/>
            </a:pPr>
            <a:r>
              <a:rPr lang="en-GB" sz="1800" dirty="0"/>
              <a:t>With that, out of time, will get an email poll to all on the .18 list server, the email is ready. </a:t>
            </a:r>
          </a:p>
          <a:p>
            <a:pPr>
              <a:buFont typeface="Arial" panose="020B0604020202020204" pitchFamily="34" charset="0"/>
              <a:buChar char="•"/>
            </a:pPr>
            <a:endParaRPr lang="en-GB" sz="1800" dirty="0"/>
          </a:p>
          <a:p>
            <a:pPr>
              <a:buFont typeface="Arial" panose="020B0604020202020204" pitchFamily="34" charset="0"/>
              <a:buChar char="•"/>
            </a:pPr>
            <a:r>
              <a:rPr lang="en-GB" sz="1800" dirty="0"/>
              <a:t>Note: Hybrid meeting(s) </a:t>
            </a:r>
            <a:r>
              <a:rPr lang="en-GB" sz="1800" b="0" dirty="0"/>
              <a:t>have been brought up several times,  too complex and expensive, so not for now.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22apr21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84161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50384" y="914400"/>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is working on how to recoup all the costs for all the virtual meetings.</a:t>
            </a:r>
          </a:p>
          <a:p>
            <a:pPr lvl="1">
              <a:spcBef>
                <a:spcPts val="0"/>
              </a:spcBef>
              <a:buFont typeface="Arial" panose="020B0604020202020204" pitchFamily="34" charset="0"/>
              <a:buChar char="•"/>
            </a:pPr>
            <a:r>
              <a:rPr lang="en-US" sz="1400" dirty="0">
                <a:solidFill>
                  <a:schemeClr val="tx1"/>
                </a:solidFill>
              </a:rPr>
              <a:t>01apr: They are looking at virtual meetings at least until 01sep21 like CEPT.</a:t>
            </a:r>
          </a:p>
          <a:p>
            <a:pPr lvl="1">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sym typeface="Wingdings" panose="05000000000000000000" pitchFamily="2" charset="2"/>
              </a:rPr>
              <a:t>next calls are #109a-15 &amp; 22Apr21 and #109e-26-30Apr21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nothing to share</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15apr: 109a-Agenda has comments from ENAP on, multi-GB, RLEN 302 567 (60GHzAN) and if needed a revised draft for ENAP again.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en-US" sz="1600" b="0" dirty="0">
                <a:effectLst/>
                <a:ea typeface="Calibri" panose="020F0502020204030204" pitchFamily="34" charset="0"/>
                <a:cs typeface="Times New Roman" panose="02020603050405020304" pitchFamily="18" charset="0"/>
              </a:rPr>
              <a:t>25mar: In BRAN(21)109061, ETSI TC BRAN ad hoc meeting #109e (26 thru 30Apr21) will focus on</a:t>
            </a:r>
          </a:p>
          <a:p>
            <a:pPr marL="1257300" lvl="3">
              <a:spcBef>
                <a:spcPts val="0"/>
              </a:spcBef>
              <a:spcAft>
                <a:spcPts val="0"/>
              </a:spcAft>
            </a:pPr>
            <a:r>
              <a:rPr lang="en-US" b="0" dirty="0">
                <a:effectLst/>
                <a:ea typeface="Calibri" panose="020F0502020204030204" pitchFamily="34" charset="0"/>
                <a:cs typeface="Times New Roman" panose="02020603050405020304" pitchFamily="18" charset="0"/>
              </a:rPr>
              <a:t>• EN 301 893 (5 GHz),</a:t>
            </a:r>
          </a:p>
          <a:p>
            <a:pPr marL="1257300" lvl="3">
              <a:spcBef>
                <a:spcPts val="0"/>
              </a:spcBef>
              <a:spcAft>
                <a:spcPts val="0"/>
              </a:spcAft>
            </a:pPr>
            <a:r>
              <a:rPr lang="en-US" b="0" dirty="0">
                <a:effectLst/>
                <a:ea typeface="Calibri" panose="020F0502020204030204" pitchFamily="34" charset="0"/>
                <a:cs typeface="Times New Roman" panose="02020603050405020304" pitchFamily="18" charset="0"/>
              </a:rPr>
              <a:t>• EN 303 687 (6 GHz), and</a:t>
            </a:r>
          </a:p>
          <a:p>
            <a:pPr marL="1257300" lvl="3">
              <a:spcBef>
                <a:spcPts val="0"/>
              </a:spcBef>
              <a:spcAft>
                <a:spcPts val="0"/>
              </a:spcAft>
            </a:pPr>
            <a:r>
              <a:rPr lang="en-US" b="0" dirty="0">
                <a:effectLst/>
                <a:ea typeface="Calibri" panose="020F0502020204030204" pitchFamily="34" charset="0"/>
                <a:cs typeface="Times New Roman" panose="02020603050405020304" pitchFamily="18" charset="0"/>
              </a:rPr>
              <a:t>• the discussion of User Access Restrictions (UAR).</a:t>
            </a:r>
            <a:endParaRPr lang="en-US" dirty="0">
              <a:solidFill>
                <a:schemeClr val="tx1"/>
              </a:solidFill>
              <a:ea typeface="Calibri" panose="020F0502020204030204" pitchFamily="34" charset="0"/>
            </a:endParaRPr>
          </a:p>
          <a:p>
            <a:pPr marL="457200" lvl="1" indent="0">
              <a:spcBef>
                <a:spcPts val="0"/>
              </a:spcBef>
            </a:pP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22apr21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00911"/>
            <a:ext cx="10972800" cy="5453976"/>
          </a:xfrm>
        </p:spPr>
        <p:txBody>
          <a:bodyPr/>
          <a:lstStyle/>
          <a:p>
            <a:pPr lvl="2">
              <a:buFont typeface="Arial" panose="020B0604020202020204" pitchFamily="34" charset="0"/>
              <a:buChar char="•"/>
            </a:pPr>
            <a:endParaRPr lang="en-US" sz="600" dirty="0">
              <a:solidFill>
                <a:schemeClr val="tx1"/>
              </a:solidFill>
            </a:endParaRPr>
          </a:p>
          <a:p>
            <a:pPr>
              <a:buFont typeface="Arial" panose="020B0604020202020204" pitchFamily="34" charset="0"/>
              <a:buChar char="•"/>
            </a:pPr>
            <a:r>
              <a:rPr lang="en-US" sz="1800" dirty="0">
                <a:solidFill>
                  <a:schemeClr val="tx1"/>
                </a:solidFill>
              </a:rPr>
              <a:t>Note: CEPT will only have virtual meetings through 01Sep21, at this point. </a:t>
            </a:r>
          </a:p>
          <a:p>
            <a:pPr>
              <a:buFont typeface="Arial" panose="020B0604020202020204" pitchFamily="34" charset="0"/>
              <a:buChar char="•"/>
            </a:pPr>
            <a:r>
              <a:rPr lang="en-US" sz="1800" dirty="0">
                <a:solidFill>
                  <a:schemeClr val="tx1"/>
                </a:solidFill>
              </a:rPr>
              <a:t>EC </a:t>
            </a:r>
            <a:r>
              <a:rPr lang="en-US" sz="1800" dirty="0" err="1">
                <a:solidFill>
                  <a:schemeClr val="tx1"/>
                </a:solidFill>
              </a:rPr>
              <a:t>RSComm</a:t>
            </a:r>
            <a:r>
              <a:rPr lang="en-US" sz="1800" dirty="0">
                <a:solidFill>
                  <a:schemeClr val="tx1"/>
                </a:solidFill>
              </a:rPr>
              <a:t> met earlier (9-10Mar21).  There are no formal minutes, decisions are public however. </a:t>
            </a:r>
          </a:p>
          <a:p>
            <a:pPr lvl="1">
              <a:spcBef>
                <a:spcPts val="0"/>
              </a:spcBef>
              <a:buFont typeface="Arial" panose="020B0604020202020204" pitchFamily="34" charset="0"/>
              <a:buChar char="•"/>
            </a:pPr>
            <a:r>
              <a:rPr lang="en-US" sz="1600" dirty="0">
                <a:solidFill>
                  <a:schemeClr val="tx1"/>
                </a:solidFill>
              </a:rPr>
              <a:t>25mar21: 6 GHz decision was approved and going through admin procedure, countries have until 16April </a:t>
            </a:r>
          </a:p>
          <a:p>
            <a:pPr lvl="1">
              <a:spcBef>
                <a:spcPts val="0"/>
              </a:spcBef>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  </a:t>
            </a:r>
            <a:r>
              <a:rPr lang="en-US" sz="1800" dirty="0"/>
              <a:t>#88, 19-23Apr21</a:t>
            </a:r>
            <a:r>
              <a:rPr lang="en-US" sz="1800" dirty="0">
                <a:sym typeface="Wingdings" panose="05000000000000000000" pitchFamily="2" charset="2"/>
              </a:rPr>
              <a:t> </a:t>
            </a:r>
            <a:endParaRPr lang="en-US" sz="1800" dirty="0">
              <a:solidFill>
                <a:schemeClr val="tx1"/>
              </a:solidFill>
            </a:endParaRP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nothing to share</a:t>
            </a:r>
            <a:r>
              <a:rPr lang="en-US" sz="1600" dirty="0">
                <a:solidFill>
                  <a:schemeClr val="tx1"/>
                </a:solidFill>
              </a:rPr>
              <a:t> </a:t>
            </a:r>
          </a:p>
          <a:p>
            <a:pPr lvl="1">
              <a:spcBef>
                <a:spcPts val="0"/>
              </a:spcBef>
              <a:spcAft>
                <a:spcPts val="0"/>
              </a:spcAft>
              <a:buFont typeface="Arial" panose="020B0604020202020204" pitchFamily="34" charset="0"/>
              <a:buChar char="•"/>
            </a:pPr>
            <a:r>
              <a:rPr lang="en-US" sz="1600" dirty="0">
                <a:solidFill>
                  <a:schemeClr val="tx1"/>
                </a:solidFill>
              </a:rPr>
              <a:t> </a:t>
            </a:r>
          </a:p>
          <a:p>
            <a:pPr lvl="1">
              <a:spcBef>
                <a:spcPts val="0"/>
              </a:spcBef>
              <a:spcAft>
                <a:spcPts val="0"/>
              </a:spcAft>
              <a:buFont typeface="Arial" panose="020B0604020202020204" pitchFamily="34" charset="0"/>
              <a:buChar char="•"/>
            </a:pPr>
            <a:r>
              <a:rPr lang="en-US" sz="1600" dirty="0">
                <a:solidFill>
                  <a:schemeClr val="tx1"/>
                </a:solidFill>
              </a:rPr>
              <a:t>15apr: SE21 – ECC recommendation on receiver performance.	This is also with ERM, on the ETSI side. </a:t>
            </a:r>
          </a:p>
          <a:p>
            <a:pPr lvl="2">
              <a:spcBef>
                <a:spcPts val="0"/>
              </a:spcBef>
              <a:spcAft>
                <a:spcPts val="0"/>
              </a:spcAft>
              <a:buFont typeface="Arial" panose="020B0604020202020204" pitchFamily="34" charset="0"/>
              <a:buChar char="•"/>
            </a:pPr>
            <a:r>
              <a:rPr lang="en-US" sz="1400" dirty="0">
                <a:solidFill>
                  <a:schemeClr val="tx1"/>
                </a:solidFill>
              </a:rPr>
              <a:t>New phases of the RED are coming and will have new rules that will be adding more to the receiver standards.</a:t>
            </a:r>
          </a:p>
          <a:p>
            <a:pPr lvl="1">
              <a:spcBef>
                <a:spcPts val="0"/>
              </a:spcBef>
              <a:spcAft>
                <a:spcPts val="0"/>
              </a:spcAft>
              <a:buFont typeface="Arial" panose="020B0604020202020204" pitchFamily="34" charset="0"/>
              <a:buChar char="•"/>
            </a:pPr>
            <a:r>
              <a:rPr lang="en-US" sz="1400" dirty="0">
                <a:solidFill>
                  <a:schemeClr val="tx1"/>
                </a:solidFill>
              </a:rPr>
              <a:t>  </a:t>
            </a: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b="0" dirty="0">
                <a:hlinkClick r:id="rId5"/>
              </a:rPr>
              <a:t>&lt;SE21&gt; </a:t>
            </a:r>
            <a:r>
              <a:rPr lang="en-US" altLang="en-US" sz="1400" b="0" dirty="0"/>
              <a:t> </a:t>
            </a:r>
            <a:r>
              <a:rPr lang="en-US" altLang="en-US" sz="1400" dirty="0">
                <a:solidFill>
                  <a:schemeClr val="tx1"/>
                </a:solidFill>
              </a:rPr>
              <a:t>next call #113, 14-16Jul21</a:t>
            </a:r>
            <a:endParaRPr lang="en-US" sz="14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800" dirty="0"/>
              <a:t>next call #13, 01-02Jun21 </a:t>
            </a:r>
            <a:r>
              <a:rPr lang="en-US" altLang="en-US" sz="1800" b="0" dirty="0"/>
              <a:t>(13:30-18:30CEST)</a:t>
            </a:r>
            <a:endParaRPr lang="en-US" altLang="en-US" sz="1400" dirty="0">
              <a:solidFill>
                <a:schemeClr val="tx1"/>
              </a:solidFill>
            </a:endParaRP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b="0" dirty="0">
                <a:hlinkClick r:id="rId7"/>
              </a:rPr>
              <a:t>&lt;WGFM&gt;</a:t>
            </a:r>
            <a:r>
              <a:rPr lang="en-US" altLang="en-US" sz="1400" b="0" dirty="0"/>
              <a:t>  </a:t>
            </a:r>
            <a:r>
              <a:rPr lang="en-US" altLang="en-US" sz="1400" dirty="0">
                <a:solidFill>
                  <a:schemeClr val="tx1"/>
                </a:solidFill>
              </a:rPr>
              <a:t>next call #99, 24-28May21</a:t>
            </a:r>
            <a:endParaRPr lang="en-US" sz="1400" dirty="0">
              <a:ea typeface="SimSun" panose="02010600030101010101" pitchFamily="2" charset="-122"/>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nothing to share</a:t>
            </a: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15apr: Contributions have been posted, e.g. </a:t>
            </a:r>
            <a:r>
              <a:rPr lang="en-US" sz="1400" b="0" i="0" u="none" strike="noStrike" dirty="0">
                <a:solidFill>
                  <a:srgbClr val="293285"/>
                </a:solidFill>
                <a:effectLst/>
                <a:latin typeface="Mina"/>
                <a:hlinkClick r:id="rId9"/>
              </a:rPr>
              <a:t>FM57(21)007</a:t>
            </a:r>
            <a:r>
              <a:rPr lang="en-US" sz="1600" dirty="0">
                <a:solidFill>
                  <a:schemeClr val="tx1"/>
                </a:solidFill>
              </a:rPr>
              <a:t> on 5.8 GHz.  Also, </a:t>
            </a:r>
            <a:r>
              <a:rPr lang="en-US" sz="1400" b="0" i="0" u="none" strike="noStrike" dirty="0">
                <a:solidFill>
                  <a:srgbClr val="293285"/>
                </a:solidFill>
                <a:effectLst/>
                <a:latin typeface="Mina"/>
                <a:hlinkClick r:id="rId10"/>
              </a:rPr>
              <a:t>FM57(21)008</a:t>
            </a:r>
            <a:r>
              <a:rPr lang="en-US" sz="1600" dirty="0">
                <a:solidFill>
                  <a:schemeClr val="tx1"/>
                </a:solidFill>
              </a:rPr>
              <a:t> France has country determination capability input, it is back again.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08apr: Only topic at #14, is on 5.8 GHz sharing EC 04(08).  Other docs are not through public EC consultations yet, so nothing to discuss.   </a:t>
            </a:r>
            <a:endParaRPr lang="en-US" sz="1400" dirty="0">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22apr21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838200"/>
            <a:ext cx="10820400" cy="5629508"/>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r>
              <a:rPr lang="en-US" sz="1800" dirty="0">
                <a:solidFill>
                  <a:schemeClr val="tx1"/>
                </a:solidFill>
                <a:ea typeface="Calibri" panose="020F0502020204030204" pitchFamily="34" charset="0"/>
              </a:rPr>
              <a:t>Australia ACMA:</a:t>
            </a:r>
            <a:r>
              <a:rPr lang="en-US" sz="1800" b="0" dirty="0">
                <a:solidFill>
                  <a:schemeClr val="tx1"/>
                </a:solidFill>
                <a:ea typeface="Calibri" panose="020F0502020204030204" pitchFamily="34" charset="0"/>
              </a:rPr>
              <a:t> </a:t>
            </a:r>
            <a:r>
              <a:rPr lang="en-AU" sz="1800" b="1" dirty="0">
                <a:effectLst/>
                <a:ea typeface="Times New Roman" panose="02020603050405020304" pitchFamily="18" charset="0"/>
                <a:cs typeface="Times New Roman" panose="02020603050405020304" pitchFamily="18" charset="0"/>
              </a:rPr>
              <a:t>Exploring RLAN use in the 5 GHz and 6 GHz bands</a:t>
            </a:r>
            <a:endParaRPr lang="en-US" sz="1800" b="0" dirty="0">
              <a:solidFill>
                <a:schemeClr val="tx1"/>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chemeClr val="tx1"/>
                </a:solidFill>
                <a:hlinkClick r:id="rId3"/>
              </a:rPr>
              <a:t>https://mentor.ieee.org/802.18/dcn/21/18-21-0040-00-0000-acma-consultation-exploring-rlan-use-in-the-5-ghz-and-6-ghz-bands.docx</a:t>
            </a:r>
            <a:r>
              <a:rPr lang="en-US" sz="1600" b="0" dirty="0">
                <a:solidFill>
                  <a:schemeClr val="tx1"/>
                </a:solidFill>
              </a:rPr>
              <a:t>     </a:t>
            </a:r>
            <a:r>
              <a:rPr lang="en-US" sz="1800" b="0" dirty="0">
                <a:solidFill>
                  <a:schemeClr val="tx1"/>
                </a:solidFill>
              </a:rPr>
              <a:t>Comments due: COB 05may21</a:t>
            </a:r>
          </a:p>
          <a:p>
            <a:pPr marL="800100" lvl="2">
              <a:spcBef>
                <a:spcPts val="0"/>
              </a:spcBef>
              <a:spcAft>
                <a:spcPts val="0"/>
              </a:spcAft>
              <a:buFont typeface="Arial" panose="020B0604020202020204" pitchFamily="34" charset="0"/>
              <a:buChar char="•"/>
            </a:pPr>
            <a:r>
              <a:rPr lang="en-US" sz="1600" dirty="0">
                <a:solidFill>
                  <a:schemeClr val="tx1"/>
                </a:solidFill>
              </a:rPr>
              <a:t>6 questions:  first one: </a:t>
            </a:r>
            <a:r>
              <a:rPr lang="en-AU" sz="1600" dirty="0">
                <a:effectLst/>
                <a:ea typeface="Times New Roman" panose="02020603050405020304" pitchFamily="18" charset="0"/>
                <a:cs typeface="Times New Roman" panose="02020603050405020304" pitchFamily="18" charset="0"/>
              </a:rPr>
              <a:t>What is the demand for spectrum for RLAN use in the 6 GHz band (5925–7125 MHz)?</a:t>
            </a:r>
          </a:p>
          <a:p>
            <a:pPr marL="800100" lvl="2">
              <a:spcBef>
                <a:spcPts val="0"/>
              </a:spcBef>
              <a:spcAft>
                <a:spcPts val="0"/>
              </a:spcAft>
              <a:buFont typeface="Arial" panose="020B0604020202020204" pitchFamily="34" charset="0"/>
              <a:buChar char="•"/>
            </a:pPr>
            <a:r>
              <a:rPr lang="en-AU" sz="1600" dirty="0">
                <a:ea typeface="Times New Roman" panose="02020603050405020304" pitchFamily="18" charset="0"/>
                <a:cs typeface="Times New Roman" panose="02020603050405020304" pitchFamily="18" charset="0"/>
              </a:rPr>
              <a:t>Also, question 6: </a:t>
            </a:r>
            <a:r>
              <a:rPr lang="en-AU" sz="1600" dirty="0">
                <a:effectLst/>
                <a:ea typeface="Times New Roman" panose="02020603050405020304" pitchFamily="18" charset="0"/>
                <a:cs typeface="Times New Roman" panose="02020603050405020304" pitchFamily="18" charset="0"/>
              </a:rPr>
              <a:t>Should the higher power regulatory arrangements and associated interference mitigation measures added to the International Telecommunication Union (ITU) Radio Regulations at WRC-19 (see </a:t>
            </a:r>
            <a:r>
              <a:rPr lang="en-AU" sz="1600" i="1" u="sng" dirty="0">
                <a:solidFill>
                  <a:srgbClr val="0000FF"/>
                </a:solidFill>
                <a:effectLst/>
                <a:uFill>
                  <a:solidFill>
                    <a:srgbClr val="0000FF"/>
                  </a:solidFill>
                </a:uFill>
                <a:ea typeface="Times New Roman" panose="02020603050405020304" pitchFamily="18" charset="0"/>
                <a:cs typeface="Times New Roman" panose="02020603050405020304" pitchFamily="18" charset="0"/>
                <a:hlinkClick r:id="rId4"/>
              </a:rPr>
              <a:t>Resolution 229 (Rev WRC-19)</a:t>
            </a:r>
            <a:r>
              <a:rPr lang="en-AU" sz="1600" dirty="0">
                <a:effectLst/>
                <a:ea typeface="Times New Roman" panose="02020603050405020304" pitchFamily="18" charset="0"/>
                <a:cs typeface="Times New Roman" panose="02020603050405020304" pitchFamily="18" charset="0"/>
              </a:rPr>
              <a:t>) in the 5 GHz band be included in any amendment to the LIPD class licence?</a:t>
            </a:r>
          </a:p>
          <a:p>
            <a:pPr marL="800100" lvl="2">
              <a:spcBef>
                <a:spcPts val="0"/>
              </a:spcBef>
              <a:spcAft>
                <a:spcPts val="0"/>
              </a:spcAft>
              <a:buFont typeface="Arial" panose="020B0604020202020204" pitchFamily="34" charset="0"/>
              <a:buChar char="•"/>
            </a:pPr>
            <a:endParaRPr lang="en-AU" sz="1600" b="0" dirty="0">
              <a:solidFill>
                <a:schemeClr val="tx1"/>
              </a:solidFill>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AU" sz="1600" dirty="0">
                <a:solidFill>
                  <a:schemeClr val="tx1"/>
                </a:solidFill>
                <a:cs typeface="Times New Roman" panose="02020603050405020304" pitchFamily="18" charset="0"/>
              </a:rPr>
              <a:t>Will look at the 6 questions.</a:t>
            </a:r>
          </a:p>
          <a:p>
            <a:pPr marL="800100" lvl="2">
              <a:spcBef>
                <a:spcPts val="0"/>
              </a:spcBef>
              <a:spcAft>
                <a:spcPts val="0"/>
              </a:spcAft>
              <a:buFont typeface="Arial" panose="020B0604020202020204" pitchFamily="34" charset="0"/>
              <a:buChar char="•"/>
            </a:pPr>
            <a:r>
              <a:rPr lang="en-AU" sz="1600" b="0" dirty="0">
                <a:solidFill>
                  <a:schemeClr val="tx1"/>
                </a:solidFill>
                <a:cs typeface="Times New Roman" panose="02020603050405020304" pitchFamily="18" charset="0"/>
              </a:rPr>
              <a:t>Comment text from anyone? </a:t>
            </a:r>
            <a:r>
              <a:rPr lang="en-AU" sz="1600" dirty="0">
                <a:solidFill>
                  <a:schemeClr val="tx1"/>
                </a:solidFill>
                <a:cs typeface="Times New Roman" panose="02020603050405020304" pitchFamily="18" charset="0"/>
              </a:rPr>
              <a:t>None seen.   </a:t>
            </a:r>
            <a:r>
              <a:rPr lang="en-AU" sz="1600" b="0" dirty="0">
                <a:solidFill>
                  <a:schemeClr val="tx1"/>
                </a:solidFill>
                <a:cs typeface="Times New Roman" panose="02020603050405020304" pitchFamily="18" charset="0"/>
              </a:rPr>
              <a:t>  </a:t>
            </a:r>
            <a:endParaRPr lang="en-US" sz="1600" b="0" dirty="0">
              <a:solidFill>
                <a:schemeClr val="tx1"/>
              </a:solidFill>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Saudi Arabia, CITC</a:t>
            </a:r>
            <a:r>
              <a:rPr lang="en-US" sz="1800" b="0" dirty="0">
                <a:solidFill>
                  <a:schemeClr val="tx1"/>
                </a:solidFill>
                <a:ea typeface="Times New Roman" panose="02020603050405020304" pitchFamily="18" charset="0"/>
                <a:cs typeface="Times New Roman" panose="02020603050405020304" pitchFamily="18" charset="0"/>
              </a:rPr>
              <a:t>, released a 3-year out look for commercial and innovative use of spectrum there: </a:t>
            </a:r>
          </a:p>
          <a:p>
            <a:pPr marL="40005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Mentor:  </a:t>
            </a:r>
            <a:r>
              <a:rPr lang="en-US" sz="1400" dirty="0">
                <a:solidFill>
                  <a:schemeClr val="tx1"/>
                </a:solidFill>
                <a:ea typeface="Calibri" panose="020F0502020204030204" pitchFamily="34" charset="0"/>
                <a:hlinkClick r:id="rId5"/>
              </a:rPr>
              <a:t>https://mentor.ieee.org/802.18/dcn/21/18-21-0041-00-0000-citc-spectrum-outlook-for-commercial-innovative-use-2021-23.pdf</a:t>
            </a:r>
            <a:r>
              <a:rPr lang="en-US" sz="1400"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b="0" i="0" u="none" strike="noStrike" baseline="0" dirty="0">
                <a:solidFill>
                  <a:schemeClr val="tx1"/>
                </a:solidFill>
              </a:rPr>
              <a:t>One of the items: </a:t>
            </a:r>
            <a:endParaRPr lang="en-US" dirty="0">
              <a:solidFill>
                <a:schemeClr val="tx1"/>
              </a:solidFill>
            </a:endParaRPr>
          </a:p>
          <a:p>
            <a:r>
              <a:rPr lang="en-US" sz="1800" b="0" i="0" u="none" strike="noStrike" baseline="0" dirty="0">
                <a:solidFill>
                  <a:srgbClr val="001F5F"/>
                </a:solidFill>
                <a:latin typeface="Loew Next Arabic Medium"/>
              </a:rPr>
              <a:t>	Unlicensed consultation (5925 – 7125 MHz and 66 – 71 GHz) 	Detailed plans for the 6 GHz and 66 – 71 GHz bands including power levels and any restrictions 	Consultation 	Q2 2021 	</a:t>
            </a:r>
          </a:p>
          <a:p>
            <a:pPr>
              <a:buFont typeface="Arial" panose="020B0604020202020204" pitchFamily="34" charset="0"/>
              <a:buChar char="•"/>
            </a:pPr>
            <a:r>
              <a:rPr lang="en-US" sz="1800" b="0" dirty="0">
                <a:solidFill>
                  <a:srgbClr val="001F5F"/>
                </a:solidFill>
                <a:latin typeface="Loew Next Arabic Medium"/>
              </a:rPr>
              <a:t>Looking for the consultation. </a:t>
            </a:r>
            <a:endParaRPr lang="en-US" sz="1800" b="0" i="0" u="none" strike="noStrike" baseline="0" dirty="0">
              <a:solidFill>
                <a:srgbClr val="001F5F"/>
              </a:solidFill>
              <a:latin typeface="Loew Next Arabic Medium"/>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22apr21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0515600" cy="5448768"/>
          </a:xfrm>
        </p:spPr>
        <p:txBody>
          <a:bodyPr/>
          <a:lstStyle/>
          <a:p>
            <a:pPr marL="285750" indent="-285750">
              <a:spcBef>
                <a:spcPts val="0"/>
              </a:spcBef>
              <a:buFont typeface="Arial" panose="020B0604020202020204" pitchFamily="34" charset="0"/>
              <a:buChar char="•"/>
            </a:pPr>
            <a:r>
              <a:rPr lang="en-US" sz="1800" b="0" dirty="0">
                <a:solidFill>
                  <a:schemeClr val="tx1"/>
                </a:solidFill>
              </a:rPr>
              <a:t>  nothing new to share</a:t>
            </a:r>
          </a:p>
          <a:p>
            <a:pPr marL="285750" indent="-285750">
              <a:spcBef>
                <a:spcPts val="0"/>
              </a:spcBef>
              <a:buFont typeface="Arial" panose="020B0604020202020204" pitchFamily="34" charset="0"/>
              <a:buChar char="•"/>
            </a:pPr>
            <a:r>
              <a:rPr lang="en-US" sz="1800" b="0" dirty="0">
                <a:solidFill>
                  <a:schemeClr val="tx1"/>
                </a:solidFill>
              </a:rPr>
              <a:t> </a:t>
            </a:r>
          </a:p>
          <a:p>
            <a:pPr marL="2000250" lvl="4">
              <a:spcBef>
                <a:spcPts val="0"/>
              </a:spcBef>
              <a:buFont typeface="Arial" panose="020B0604020202020204" pitchFamily="34" charset="0"/>
              <a:buChar char="•"/>
            </a:pPr>
            <a:endParaRPr lang="en-US" sz="1000" b="0" dirty="0">
              <a:solidFill>
                <a:schemeClr val="tx1"/>
              </a:solidFill>
            </a:endParaRPr>
          </a:p>
          <a:p>
            <a:pPr marL="285750" indent="-285750">
              <a:spcBef>
                <a:spcPts val="0"/>
              </a:spcBef>
              <a:buFont typeface="Arial" panose="020B0604020202020204" pitchFamily="34" charset="0"/>
              <a:buChar char="•"/>
            </a:pPr>
            <a:endParaRPr lang="en-US" sz="1400" b="0" dirty="0">
              <a:solidFill>
                <a:schemeClr val="tx1"/>
              </a:solidFill>
            </a:endParaRPr>
          </a:p>
          <a:p>
            <a:pPr marL="285750" indent="-285750">
              <a:spcBef>
                <a:spcPts val="0"/>
              </a:spcBef>
              <a:buFont typeface="Arial" panose="020B0604020202020204" pitchFamily="34" charset="0"/>
              <a:buChar char="•"/>
            </a:pPr>
            <a:endParaRPr lang="en-US" sz="1400" b="0" dirty="0">
              <a:solidFill>
                <a:schemeClr val="tx1"/>
              </a:solidFill>
            </a:endParaRPr>
          </a:p>
          <a:p>
            <a:pPr marL="285750" indent="-285750">
              <a:spcBef>
                <a:spcPts val="0"/>
              </a:spcBef>
              <a:buFont typeface="Arial" panose="020B0604020202020204" pitchFamily="34" charset="0"/>
              <a:buChar char="•"/>
            </a:pPr>
            <a:endParaRPr lang="en-US" sz="1400" b="0" dirty="0">
              <a:solidFill>
                <a:schemeClr val="tx1"/>
              </a:solidFill>
            </a:endParaRPr>
          </a:p>
          <a:p>
            <a:pPr marL="285750" indent="-285750">
              <a:spcBef>
                <a:spcPts val="0"/>
              </a:spcBef>
              <a:buFont typeface="Arial" panose="020B0604020202020204" pitchFamily="34" charset="0"/>
              <a:buChar char="•"/>
            </a:pPr>
            <a:endParaRPr lang="en-US" sz="1400" b="0" dirty="0">
              <a:solidFill>
                <a:schemeClr val="tx1"/>
              </a:solidFill>
            </a:endParaRPr>
          </a:p>
          <a:p>
            <a:pPr marL="285750" indent="-285750">
              <a:spcBef>
                <a:spcPts val="0"/>
              </a:spcBef>
              <a:buFont typeface="Arial" panose="020B0604020202020204" pitchFamily="34" charset="0"/>
              <a:buChar char="•"/>
            </a:pPr>
            <a:endParaRPr lang="en-US" sz="1400" b="0" dirty="0">
              <a:solidFill>
                <a:schemeClr val="tx1"/>
              </a:solidFill>
            </a:endParaRPr>
          </a:p>
          <a:p>
            <a:pPr marL="285750" indent="-285750">
              <a:spcBef>
                <a:spcPts val="0"/>
              </a:spcBef>
              <a:buFont typeface="Arial" panose="020B0604020202020204" pitchFamily="34" charset="0"/>
              <a:buChar char="•"/>
            </a:pPr>
            <a:r>
              <a:rPr lang="en-US" sz="1400" b="0" dirty="0">
                <a:solidFill>
                  <a:schemeClr val="tx1"/>
                </a:solidFill>
              </a:rPr>
              <a:t> IEEE 802 viewpoints on WRC-23 agenda items. </a:t>
            </a:r>
            <a:r>
              <a:rPr lang="en-US" sz="1200" dirty="0">
                <a:solidFill>
                  <a:schemeClr val="tx1"/>
                </a:solidFill>
              </a:rPr>
              <a:t>ad hoc: 5 folks stepped up.   </a:t>
            </a:r>
            <a:r>
              <a:rPr lang="en-US" sz="1200" b="1" u="sng" dirty="0">
                <a:solidFill>
                  <a:schemeClr val="tx1"/>
                </a:solidFill>
              </a:rPr>
              <a:t>Are there any others to help? </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Doc for viewpoints:  </a:t>
            </a:r>
            <a:r>
              <a:rPr lang="en-US" sz="1400" dirty="0">
                <a:solidFill>
                  <a:schemeClr val="tx1"/>
                </a:solidFill>
                <a:hlinkClick r:id="rId3"/>
              </a:rPr>
              <a:t>https://mentor.ieee.org/802.18/dcn/21/18-21-0039-00-0000-ieee-802-viewpoints-on-wrc-23-agenda-items.pptx</a:t>
            </a: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 Key item was to review what we can on responses to consultations many countries are doing on topics related to WRC-23 AIs, e.g. on 6 GHz that is included in AI 1.2</a:t>
            </a:r>
          </a:p>
          <a:p>
            <a:pPr lvl="1">
              <a:spcBef>
                <a:spcPts val="0"/>
              </a:spcBef>
              <a:buFont typeface="Arial" panose="020B0604020202020204" pitchFamily="34" charset="0"/>
              <a:buChar char="•"/>
            </a:pPr>
            <a:r>
              <a:rPr lang="en-US" sz="1400" dirty="0">
                <a:solidFill>
                  <a:schemeClr val="tx1"/>
                </a:solidFill>
              </a:rPr>
              <a:t>Though this process could work for other Agenda Items that  maybe of interest to us also.  </a:t>
            </a:r>
          </a:p>
          <a:p>
            <a:pPr lvl="2">
              <a:spcBef>
                <a:spcPts val="0"/>
              </a:spcBef>
              <a:buFont typeface="Arial" panose="020B0604020202020204" pitchFamily="34" charset="0"/>
              <a:buChar char="•"/>
            </a:pPr>
            <a:endParaRPr lang="en-US" sz="1400" dirty="0">
              <a:solidFill>
                <a:schemeClr val="tx1"/>
              </a:solidFill>
            </a:endParaRPr>
          </a:p>
          <a:p>
            <a:pPr lvl="2">
              <a:spcBef>
                <a:spcPts val="0"/>
              </a:spcBef>
              <a:buFont typeface="Arial" panose="020B0604020202020204" pitchFamily="34" charset="0"/>
              <a:buChar char="•"/>
            </a:pPr>
            <a:r>
              <a:rPr lang="en-US" sz="1400" dirty="0">
                <a:solidFill>
                  <a:schemeClr val="tx1"/>
                </a:solidFill>
              </a:rPr>
              <a:t>It does seem the Arab states are engaging quicker than other regions, e.g. on 6 GHz.  </a:t>
            </a:r>
          </a:p>
          <a:p>
            <a:pPr lvl="2">
              <a:spcBef>
                <a:spcPts val="0"/>
              </a:spcBef>
              <a:buFont typeface="Arial" panose="020B0604020202020204" pitchFamily="34" charset="0"/>
              <a:buChar char="•"/>
            </a:pPr>
            <a:r>
              <a:rPr lang="en-US" sz="1400" dirty="0">
                <a:solidFill>
                  <a:schemeClr val="tx1"/>
                </a:solidFill>
              </a:rPr>
              <a:t>Oman has a consultation out on Wi-Fi 6;</a:t>
            </a:r>
          </a:p>
          <a:p>
            <a:pPr lvl="3">
              <a:spcBef>
                <a:spcPts val="0"/>
              </a:spcBef>
              <a:buFont typeface="Arial" panose="020B0604020202020204" pitchFamily="34" charset="0"/>
              <a:buChar char="•"/>
            </a:pPr>
            <a:r>
              <a:rPr lang="en-US" sz="1400" dirty="0">
                <a:solidFill>
                  <a:schemeClr val="tx1"/>
                </a:solidFill>
                <a:hlinkClick r:id="rId4"/>
              </a:rPr>
              <a:t>https://www.tra.gov.om/En/ViewPublicConsultations.jsp?code=33</a:t>
            </a:r>
            <a:endParaRPr lang="en-US" sz="1400" dirty="0">
              <a:solidFill>
                <a:schemeClr val="tx1"/>
              </a:solidFill>
            </a:endParaRPr>
          </a:p>
          <a:p>
            <a:pPr lvl="2">
              <a:spcBef>
                <a:spcPts val="0"/>
              </a:spcBef>
              <a:buFont typeface="Arial" panose="020B0604020202020204" pitchFamily="34" charset="0"/>
              <a:buChar char="•"/>
            </a:pPr>
            <a:r>
              <a:rPr lang="en-US" sz="1400" dirty="0">
                <a:solidFill>
                  <a:schemeClr val="tx1"/>
                </a:solidFill>
              </a:rPr>
              <a:t>FCC WAC has a </a:t>
            </a:r>
            <a:r>
              <a:rPr lang="en-US" sz="1400" i="1" u="sng" dirty="0">
                <a:solidFill>
                  <a:schemeClr val="tx1"/>
                </a:solidFill>
              </a:rPr>
              <a:t>preliminary</a:t>
            </a:r>
            <a:r>
              <a:rPr lang="en-US" sz="1400" dirty="0">
                <a:solidFill>
                  <a:schemeClr val="tx1"/>
                </a:solidFill>
              </a:rPr>
              <a:t> view on AI 1.2, we should look at this.</a:t>
            </a:r>
          </a:p>
          <a:p>
            <a:pPr lvl="3">
              <a:spcBef>
                <a:spcPts val="0"/>
              </a:spcBef>
              <a:buFont typeface="Arial" panose="020B0604020202020204" pitchFamily="34" charset="0"/>
              <a:buChar char="•"/>
            </a:pPr>
            <a:r>
              <a:rPr lang="en-US" sz="1400" dirty="0">
                <a:solidFill>
                  <a:schemeClr val="tx1"/>
                </a:solidFill>
                <a:hlinkClick r:id="rId5"/>
              </a:rPr>
              <a:t>https://www.fcc.gov/us-contributions-sent-citel-pccii-wrc-23</a:t>
            </a:r>
            <a:r>
              <a:rPr lang="en-US" sz="1400" dirty="0">
                <a:solidFill>
                  <a:schemeClr val="tx1"/>
                </a:solidFill>
              </a:rPr>
              <a:t>  </a:t>
            </a:r>
          </a:p>
          <a:p>
            <a:pPr lvl="2">
              <a:spcBef>
                <a:spcPts val="0"/>
              </a:spcBef>
              <a:buFont typeface="Arial" panose="020B0604020202020204" pitchFamily="34" charset="0"/>
              <a:buChar char="•"/>
            </a:pPr>
            <a:r>
              <a:rPr lang="en-US" sz="1400" dirty="0">
                <a:solidFill>
                  <a:schemeClr val="tx1"/>
                </a:solidFill>
              </a:rPr>
              <a:t>Don’t forget the actual ITU-R WPs will be working AIs they have. </a:t>
            </a:r>
          </a:p>
          <a:p>
            <a:pPr lvl="2">
              <a:spcBef>
                <a:spcPts val="0"/>
              </a:spcBef>
              <a:buFont typeface="Arial" panose="020B0604020202020204" pitchFamily="34" charset="0"/>
              <a:buChar char="•"/>
            </a:pPr>
            <a:endParaRPr lang="en-US" sz="1400" b="1" dirty="0">
              <a:solidFill>
                <a:schemeClr val="tx1"/>
              </a:solidFill>
            </a:endParaRPr>
          </a:p>
          <a:p>
            <a:pPr lvl="2">
              <a:spcBef>
                <a:spcPts val="0"/>
              </a:spcBef>
              <a:buFont typeface="Arial" panose="020B0604020202020204" pitchFamily="34" charset="0"/>
              <a:buChar char="•"/>
            </a:pPr>
            <a:r>
              <a:rPr lang="en-US" b="1" dirty="0">
                <a:solidFill>
                  <a:schemeClr val="tx1"/>
                </a:solidFill>
              </a:rPr>
              <a:t>Next discussions will be during July 2021 electronic plenary.</a:t>
            </a:r>
            <a:endParaRPr lang="en-US" sz="16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22apr21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075303"/>
            <a:ext cx="10744200"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2000" dirty="0">
                <a:solidFill>
                  <a:schemeClr val="tx1"/>
                </a:solidFill>
              </a:rPr>
              <a:t>For miscellaneous links for ITU-R , SGs, WPs and calendars, </a:t>
            </a:r>
            <a:r>
              <a:rPr lang="en-US" sz="2000" dirty="0">
                <a:solidFill>
                  <a:schemeClr val="tx1"/>
                </a:solidFill>
                <a:hlinkClick r:id="" action="ppaction://noaction"/>
              </a:rPr>
              <a:t>see back up slides later</a:t>
            </a:r>
            <a:r>
              <a:rPr lang="en-US" sz="1600" dirty="0">
                <a:solidFill>
                  <a:schemeClr val="tx1"/>
                </a:solidFill>
                <a:hlinkClick r:id="" action="ppaction://noaction"/>
              </a:rPr>
              <a:t>. </a:t>
            </a:r>
            <a:endParaRPr lang="en-US" sz="500" dirty="0"/>
          </a:p>
        </p:txBody>
      </p:sp>
    </p:spTree>
    <p:extLst>
      <p:ext uri="{BB962C8B-B14F-4D97-AF65-F5344CB8AC3E}">
        <p14:creationId xmlns:p14="http://schemas.microsoft.com/office/powerpoint/2010/main" val="1521421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990600"/>
            <a:ext cx="10668000" cy="5484814"/>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3GPP-TG (moved to this focus area)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400" dirty="0">
                <a:effectLst/>
                <a:ea typeface="SimSun" panose="02010600030101010101" pitchFamily="2" charset="-122"/>
              </a:rPr>
              <a:t>Nothing to share</a:t>
            </a:r>
            <a:endParaRPr lang="en-US" sz="1400" dirty="0">
              <a:solidFill>
                <a:schemeClr val="tx1"/>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2">
              <a:spcBef>
                <a:spcPts val="0"/>
              </a:spcBef>
              <a:buFont typeface="Arial" panose="020B0604020202020204" pitchFamily="34" charset="0"/>
              <a:buChar char="•"/>
            </a:pPr>
            <a:r>
              <a:rPr lang="en-US" sz="1400" dirty="0">
                <a:solidFill>
                  <a:srgbClr val="1155CC"/>
                </a:solidFill>
                <a:hlinkClick r:id="rId4"/>
              </a:rPr>
              <a:t>https://groups.wirelessinnovation.org/wg/6MSG/dashboard</a:t>
            </a:r>
            <a:r>
              <a:rPr lang="en-US" sz="1400" dirty="0">
                <a:solidFill>
                  <a:srgbClr val="1155CC"/>
                </a:solidFill>
              </a:rPr>
              <a:t>. </a:t>
            </a:r>
            <a:endParaRPr lang="en-US" sz="14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There was a WS1 call this morning, has a introductory presentation on studies between real fixed service links and wireless LPI available devices,  already available.  This was live in the field.   More to come  the results in detail.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This is the same link used as reported in prior FCC dockets, out of Columbus, GA.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Here are links to two good reports, you may need to request username/password which is open to anyone. </a:t>
            </a:r>
          </a:p>
          <a:p>
            <a:pPr marL="1257300" lvl="3">
              <a:spcBef>
                <a:spcPts val="0"/>
              </a:spcBef>
              <a:spcAft>
                <a:spcPts val="0"/>
              </a:spcAft>
            </a:pPr>
            <a:r>
              <a:rPr lang="en-US" sz="1400" b="0" dirty="0">
                <a:effectLst/>
                <a:ea typeface="Calibri" panose="020F0502020204030204" pitchFamily="34" charset="0"/>
              </a:rPr>
              <a:t>Nokia </a:t>
            </a:r>
            <a:r>
              <a:rPr lang="en-US" sz="1400" b="0" u="sng" dirty="0">
                <a:solidFill>
                  <a:srgbClr val="0563C1"/>
                </a:solidFill>
                <a:effectLst/>
                <a:ea typeface="Calibri" panose="020F0502020204030204" pitchFamily="34" charset="0"/>
                <a:hlinkClick r:id="rId5"/>
              </a:rPr>
              <a:t>https://groups.wirelessinnovation.org/wg/6GHz-MSG-WS1/document/16057</a:t>
            </a:r>
            <a:endParaRPr lang="en-US" sz="1400" b="0" u="sng" dirty="0">
              <a:solidFill>
                <a:srgbClr val="0563C1"/>
              </a:solidFill>
              <a:ea typeface="Calibri" panose="020F0502020204030204" pitchFamily="34" charset="0"/>
            </a:endParaRPr>
          </a:p>
          <a:p>
            <a:pPr marL="1257300" lvl="3">
              <a:spcBef>
                <a:spcPts val="0"/>
              </a:spcBef>
              <a:spcAft>
                <a:spcPts val="0"/>
              </a:spcAft>
            </a:pPr>
            <a:r>
              <a:rPr lang="en-US" sz="1400" b="0" dirty="0" err="1">
                <a:effectLst/>
                <a:ea typeface="Calibri" panose="020F0502020204030204" pitchFamily="34" charset="0"/>
              </a:rPr>
              <a:t>Aviat</a:t>
            </a:r>
            <a:r>
              <a:rPr lang="en-US" sz="1400" b="0" dirty="0">
                <a:effectLst/>
                <a:ea typeface="Calibri" panose="020F0502020204030204" pitchFamily="34" charset="0"/>
              </a:rPr>
              <a:t> </a:t>
            </a:r>
            <a:r>
              <a:rPr lang="en-US" sz="1400" b="0" u="sng" dirty="0">
                <a:solidFill>
                  <a:srgbClr val="0563C1"/>
                </a:solidFill>
                <a:effectLst/>
                <a:ea typeface="Calibri" panose="020F0502020204030204" pitchFamily="34" charset="0"/>
                <a:hlinkClick r:id="rId6"/>
              </a:rPr>
              <a:t>https://groups.wirelessinnovation.org/wg/6GHz-MSG-WS1/document/16060</a:t>
            </a:r>
            <a:endParaRPr lang="en-US" sz="1400" b="0" dirty="0">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22apr21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a:t>
            </a:r>
          </a:p>
        </p:txBody>
      </p:sp>
      <p:sp>
        <p:nvSpPr>
          <p:cNvPr id="3" name="Content Placeholder 2"/>
          <p:cNvSpPr>
            <a:spLocks noGrp="1"/>
          </p:cNvSpPr>
          <p:nvPr>
            <p:ph idx="1"/>
          </p:nvPr>
        </p:nvSpPr>
        <p:spPr>
          <a:xfrm>
            <a:off x="914400" y="990600"/>
            <a:ext cx="10439400" cy="5382854"/>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accurately identify all the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 identification of potential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for coexistence assessment.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800" b="1" u="sng" dirty="0">
                <a:solidFill>
                  <a:schemeClr val="tx1"/>
                </a:solidFill>
                <a:ea typeface="Times New Roman" panose="02020603050405020304" pitchFamily="18" charset="0"/>
              </a:rPr>
              <a:t>The spreadsheet has started:</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https://mentor.ieee.org/802.18/dcn/21/18-21-0036-01-0000-frequency-table-template.xlsx</a:t>
            </a:r>
            <a:endParaRPr lang="en-US" sz="1800" dirty="0">
              <a:solidFill>
                <a:srgbClr val="0070C0"/>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nothing to share</a:t>
            </a:r>
            <a:endParaRPr lang="en-US" sz="1800" dirty="0">
              <a:solidFill>
                <a:schemeClr val="tx1"/>
              </a:solidFill>
              <a:ea typeface="Times New Roman" panose="02020603050405020304" pitchFamily="18" charset="0"/>
            </a:endParaRPr>
          </a:p>
          <a:p>
            <a:pPr lvl="1">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marL="457200" lvl="1" indent="0">
              <a:spcBef>
                <a:spcPts val="0"/>
              </a:spcBef>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27Apr21.  </a:t>
            </a:r>
            <a:r>
              <a:rPr lang="en-US" sz="1800" b="0" dirty="0">
                <a:solidFill>
                  <a:schemeClr val="tx1"/>
                </a:solidFill>
                <a:ea typeface="Times New Roman" panose="02020603050405020304" pitchFamily="18" charset="0"/>
              </a:rPr>
              <a:t>(call-in in backup slides here)</a:t>
            </a:r>
          </a:p>
          <a:p>
            <a:pPr lvl="1">
              <a:spcBef>
                <a:spcPts val="0"/>
              </a:spcBef>
              <a:buFont typeface="Arial" panose="020B0604020202020204" pitchFamily="34" charset="0"/>
              <a:buChar char="•"/>
            </a:pPr>
            <a:r>
              <a:rPr lang="en-US" sz="1600" dirty="0">
                <a:solidFill>
                  <a:srgbClr val="00B0F0"/>
                </a:solidFill>
                <a:ea typeface="Times New Roman" panose="02020603050405020304" pitchFamily="18" charset="0"/>
              </a:rPr>
              <a:t>Lead to send out call-in info to table of frequency bands ad hoc team .18 and .19. </a:t>
            </a:r>
            <a:endParaRPr lang="en-US" sz="16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22apr21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22apr21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77461"/>
            <a:ext cx="10475384" cy="5512522"/>
          </a:xfrm>
        </p:spPr>
        <p:txBody>
          <a:bodyPr/>
          <a:lstStyle/>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From the FCC this morning: </a:t>
            </a:r>
          </a:p>
          <a:p>
            <a:pPr marL="800100" lvl="2">
              <a:spcBef>
                <a:spcPts val="0"/>
              </a:spcBef>
              <a:spcAft>
                <a:spcPts val="0"/>
              </a:spcAft>
              <a:buFont typeface="Arial" panose="020B0604020202020204" pitchFamily="34" charset="0"/>
              <a:buChar char="•"/>
            </a:pPr>
            <a:r>
              <a:rPr lang="en-US" sz="1600" dirty="0">
                <a:ea typeface="Calibri" panose="020F0502020204030204" pitchFamily="34" charset="0"/>
                <a:cs typeface="Times New Roman" panose="02020603050405020304" pitchFamily="18" charset="0"/>
              </a:rPr>
              <a:t>News Release: </a:t>
            </a:r>
            <a:r>
              <a:rPr lang="en-US" sz="1600" u="sng" dirty="0">
                <a:solidFill>
                  <a:srgbClr val="0000FF"/>
                </a:solidFill>
                <a:ea typeface="Calibri" panose="020F0502020204030204" pitchFamily="34" charset="0"/>
                <a:cs typeface="Times New Roman" panose="02020603050405020304" pitchFamily="18" charset="0"/>
                <a:hlinkClick r:id="rId3"/>
              </a:rPr>
              <a:t>FCC Looks to Open the Door to New Wireless Microphone Technologies | Federal Communications Commission</a:t>
            </a:r>
            <a:r>
              <a:rPr lang="en-US" sz="1600" dirty="0">
                <a:ea typeface="Calibri" panose="020F0502020204030204" pitchFamily="34" charset="0"/>
                <a:cs typeface="Times New Roman" panose="02020603050405020304" pitchFamily="18" charset="0"/>
              </a:rPr>
              <a:t> </a:t>
            </a:r>
          </a:p>
          <a:p>
            <a:pPr marL="800100" lvl="2">
              <a:spcBef>
                <a:spcPts val="0"/>
              </a:spcBef>
              <a:spcAft>
                <a:spcPts val="0"/>
              </a:spcAft>
              <a:buFont typeface="Arial" panose="020B0604020202020204" pitchFamily="34" charset="0"/>
              <a:buChar char="•"/>
            </a:pPr>
            <a:endParaRPr lang="en-US" sz="1600" dirty="0">
              <a:ea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ea typeface="Times New Roman" panose="02020603050405020304" pitchFamily="18" charset="0"/>
              </a:rPr>
              <a:t>FCC </a:t>
            </a:r>
            <a:r>
              <a:rPr lang="en-US" sz="1600" dirty="0">
                <a:effectLst/>
                <a:ea typeface="Times New Roman" panose="02020603050405020304" pitchFamily="18" charset="0"/>
              </a:rPr>
              <a:t>Notice of Proposed Rulemaking (FCC 21-46)., ET Docket No. 21-115; RM-11821</a:t>
            </a:r>
          </a:p>
          <a:p>
            <a:pPr marL="800100" lvl="2">
              <a:spcBef>
                <a:spcPts val="0"/>
              </a:spcBef>
              <a:spcAft>
                <a:spcPts val="0"/>
              </a:spcAft>
              <a:buFont typeface="Arial" panose="020B0604020202020204" pitchFamily="34" charset="0"/>
              <a:buChar char="•"/>
            </a:pPr>
            <a:r>
              <a:rPr lang="en-US" sz="1600" dirty="0">
                <a:effectLst/>
                <a:ea typeface="Times New Roman" panose="02020603050405020304" pitchFamily="18" charset="0"/>
                <a:hlinkClick r:id="rId4"/>
              </a:rPr>
              <a:t>https://www.fcc.gov/document/fcc-looks-open-door-new-wireless-microphone-technologies-0</a:t>
            </a:r>
            <a:r>
              <a:rPr lang="en-US" sz="1600" dirty="0">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600" dirty="0">
                <a:ea typeface="Calibri" panose="020F0502020204030204" pitchFamily="34" charset="0"/>
                <a:cs typeface="Times New Roman" panose="02020603050405020304" pitchFamily="18" charset="0"/>
              </a:rPr>
              <a:t>Or  </a:t>
            </a:r>
            <a:r>
              <a:rPr lang="en-US" sz="1600" dirty="0">
                <a:ea typeface="Calibri" panose="020F0502020204030204" pitchFamily="34" charset="0"/>
                <a:cs typeface="Times New Roman" panose="02020603050405020304" pitchFamily="18" charset="0"/>
                <a:hlinkClick r:id="rId5"/>
              </a:rPr>
              <a:t>https://mentor.ieee.org/802.18/dcn/21/18-21-0046-00-0000-fcc-nprm-new-wireless-microphone-technologies-fcc-21-46a1.docx</a:t>
            </a:r>
            <a:r>
              <a:rPr lang="en-US" sz="1600" dirty="0">
                <a:ea typeface="Calibri" panose="020F0502020204030204" pitchFamily="34" charset="0"/>
                <a:cs typeface="Times New Roman" panose="02020603050405020304" pitchFamily="18" charset="0"/>
              </a:rPr>
              <a:t>   (40 seek comments)</a:t>
            </a: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ea typeface="Calibri" panose="020F0502020204030204" pitchFamily="34" charset="0"/>
                <a:cs typeface="Times New Roman" panose="02020603050405020304" pitchFamily="18" charset="0"/>
              </a:rPr>
              <a:t>“Wireless Multi-Channel Audio System” (WMAS) in the US  (FCC 21-46)</a:t>
            </a:r>
          </a:p>
          <a:p>
            <a:pPr marL="800100" lvl="2">
              <a:spcBef>
                <a:spcPts val="0"/>
              </a:spcBef>
              <a:spcAft>
                <a:spcPts val="0"/>
              </a:spcAft>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Wireless Microphones are authorized 6875-6900 MHz and 7100-7125 MHz</a:t>
            </a:r>
            <a:r>
              <a:rPr lang="en-US" sz="1600" dirty="0">
                <a:ea typeface="Calibri" panose="020F0502020204030204" pitchFamily="34" charset="0"/>
                <a:cs typeface="Times New Roman" panose="02020603050405020304" pitchFamily="18" charset="0"/>
              </a:rPr>
              <a:t> and more bands. </a:t>
            </a:r>
            <a:endParaRPr lang="en-US" sz="1600" dirty="0">
              <a:solidFill>
                <a:srgbClr val="333333"/>
              </a:solidFill>
              <a:ea typeface="Calibri" panose="020F0502020204030204" pitchFamily="34"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b="1" i="0" u="sng" dirty="0">
                <a:solidFill>
                  <a:srgbClr val="222222"/>
                </a:solidFill>
                <a:effectLst/>
              </a:rPr>
              <a:t>1W per microphone plus 1W per microphone channel = 2W in the air in the band per microphone</a:t>
            </a:r>
          </a:p>
          <a:p>
            <a:pPr marL="800100" lvl="2">
              <a:spcBef>
                <a:spcPts val="0"/>
              </a:spcBef>
              <a:spcAft>
                <a:spcPts val="0"/>
              </a:spcAft>
              <a:buFont typeface="Arial" panose="020B0604020202020204" pitchFamily="34" charset="0"/>
              <a:buChar char="•"/>
            </a:pPr>
            <a:r>
              <a:rPr lang="en-US" sz="1600" b="0" i="0" dirty="0">
                <a:solidFill>
                  <a:srgbClr val="222222"/>
                </a:solidFill>
                <a:effectLst/>
              </a:rPr>
              <a:t>Digitally combining multiple microphone signals</a:t>
            </a:r>
          </a:p>
          <a:p>
            <a:pPr marL="800100" lvl="2">
              <a:spcBef>
                <a:spcPts val="0"/>
              </a:spcBef>
              <a:spcAft>
                <a:spcPts val="0"/>
              </a:spcAft>
              <a:buFont typeface="Arial" panose="020B0604020202020204" pitchFamily="34" charset="0"/>
              <a:buChar char="•"/>
            </a:pPr>
            <a:r>
              <a:rPr lang="en-US" sz="1600" b="0" i="0" dirty="0">
                <a:solidFill>
                  <a:srgbClr val="222222"/>
                </a:solidFill>
                <a:effectLst/>
              </a:rPr>
              <a:t>NPRM seeks public comment allowing WMAS shared with incumbents  under Part 74 licensed devices</a:t>
            </a:r>
          </a:p>
          <a:p>
            <a:pPr marL="800100" lvl="2">
              <a:spcBef>
                <a:spcPts val="0"/>
              </a:spcBef>
              <a:spcAft>
                <a:spcPts val="0"/>
              </a:spcAft>
              <a:buFont typeface="Arial" panose="020B0604020202020204" pitchFamily="34" charset="0"/>
              <a:buChar char="•"/>
            </a:pPr>
            <a:r>
              <a:rPr lang="en-US" sz="1600" b="0" i="0" dirty="0">
                <a:solidFill>
                  <a:srgbClr val="222222"/>
                </a:solidFill>
                <a:effectLst/>
              </a:rPr>
              <a:t>NPRM seeks public comment should permit WMAS to operate unlicensed under Part 15 rules</a:t>
            </a:r>
          </a:p>
          <a:p>
            <a:pPr marL="800100" lvl="2">
              <a:spcBef>
                <a:spcPts val="0"/>
              </a:spcBef>
              <a:spcAft>
                <a:spcPts val="0"/>
              </a:spcAft>
              <a:buFont typeface="Arial" panose="020B0604020202020204" pitchFamily="34" charset="0"/>
              <a:buChar char="•"/>
            </a:pPr>
            <a:r>
              <a:rPr lang="en-US" sz="1600" b="0" i="0" dirty="0">
                <a:solidFill>
                  <a:srgbClr val="222222"/>
                </a:solidFill>
                <a:effectLst/>
              </a:rPr>
              <a:t>WMAS on a </a:t>
            </a:r>
            <a:r>
              <a:rPr lang="en-US" sz="1600" b="0" i="0" u="sng" dirty="0">
                <a:solidFill>
                  <a:srgbClr val="222222"/>
                </a:solidFill>
                <a:effectLst/>
              </a:rPr>
              <a:t>licensed basis</a:t>
            </a:r>
            <a:r>
              <a:rPr lang="en-US" sz="1600" b="0" i="0" dirty="0">
                <a:solidFill>
                  <a:srgbClr val="222222"/>
                </a:solidFill>
                <a:effectLst/>
              </a:rPr>
              <a:t> in frequency bands where wireless microphones already are currently authorized, including the TV bands, the 600 MHz duplex gap, and in portions of the 900 MHz, 1.4 GHz, and 7 GHz bands</a:t>
            </a:r>
          </a:p>
          <a:p>
            <a:pPr marL="800100" lvl="2">
              <a:spcBef>
                <a:spcPts val="0"/>
              </a:spcBef>
              <a:spcAft>
                <a:spcPts val="0"/>
              </a:spcAft>
              <a:buFont typeface="Arial" panose="020B0604020202020204" pitchFamily="34" charset="0"/>
              <a:buChar char="•"/>
            </a:pPr>
            <a:r>
              <a:rPr lang="en-US" sz="1600" b="0" i="0" dirty="0">
                <a:solidFill>
                  <a:srgbClr val="222222"/>
                </a:solidFill>
                <a:effectLst/>
              </a:rPr>
              <a:t>FCC not intend to impact  incumbents of the bands</a:t>
            </a:r>
          </a:p>
          <a:p>
            <a:pPr marL="800100" lvl="2">
              <a:spcBef>
                <a:spcPts val="0"/>
              </a:spcBef>
              <a:spcAft>
                <a:spcPts val="0"/>
              </a:spcAft>
              <a:buFont typeface="Arial" panose="020B0604020202020204" pitchFamily="34" charset="0"/>
              <a:buChar char="•"/>
            </a:pPr>
            <a:r>
              <a:rPr lang="en-US" sz="1600" b="0" i="0" dirty="0">
                <a:solidFill>
                  <a:srgbClr val="222222"/>
                </a:solidFill>
                <a:effectLst/>
              </a:rPr>
              <a:t>WMAS is permitted in EUROPE under ETSI</a:t>
            </a:r>
            <a:endParaRPr lang="en-US" sz="1600" dirty="0">
              <a:solidFill>
                <a:srgbClr val="222222"/>
              </a:solidFill>
            </a:endParaRPr>
          </a:p>
          <a:p>
            <a:pPr marL="800100" lvl="2">
              <a:spcBef>
                <a:spcPts val="0"/>
              </a:spcBef>
              <a:spcAft>
                <a:spcPts val="0"/>
              </a:spcAft>
              <a:buFont typeface="Arial" panose="020B0604020202020204" pitchFamily="34" charset="0"/>
              <a:buChar char="•"/>
            </a:pPr>
            <a:endParaRPr lang="en-US" sz="1600" dirty="0">
              <a:solidFill>
                <a:srgbClr val="222222"/>
              </a:solidFill>
            </a:endParaRPr>
          </a:p>
          <a:p>
            <a:pPr marL="800100" lvl="2">
              <a:spcBef>
                <a:spcPts val="0"/>
              </a:spcBef>
              <a:spcAft>
                <a:spcPts val="0"/>
              </a:spcAft>
              <a:buFont typeface="Arial" panose="020B0604020202020204" pitchFamily="34" charset="0"/>
              <a:buChar char="•"/>
            </a:pPr>
            <a:r>
              <a:rPr lang="en-US" sz="1600" b="0" i="0" dirty="0">
                <a:solidFill>
                  <a:srgbClr val="00B0F0"/>
                </a:solidFill>
                <a:effectLst/>
              </a:rPr>
              <a:t>All – please review </a:t>
            </a:r>
            <a:r>
              <a:rPr lang="en-US" sz="1600" dirty="0">
                <a:solidFill>
                  <a:srgbClr val="00B0F0"/>
                </a:solidFill>
              </a:rPr>
              <a:t>the FCC wireless mic action and is there anything .18 should review further or act upon? </a:t>
            </a:r>
            <a:endParaRPr lang="en-US" sz="1600" b="0" i="0" dirty="0">
              <a:solidFill>
                <a:srgbClr val="00B0F0"/>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22apr21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2061261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896815" y="1102674"/>
            <a:ext cx="10820400" cy="3469327"/>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VC – get 2 question poll out, via email.  (done-after the meeting)</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Lead to send out call-in info to table of frequency bands ad hoc team .18 and .19. (done-after the meeting)</a:t>
            </a:r>
          </a:p>
          <a:p>
            <a:pPr marL="285750" indent="-285750">
              <a:buClr>
                <a:srgbClr val="00B0F0"/>
              </a:buClr>
              <a:buFont typeface="Wingdings" panose="05000000000000000000" pitchFamily="2" charset="2"/>
              <a:buChar char="q"/>
            </a:pPr>
            <a:r>
              <a:rPr lang="en-US" sz="1800" b="0" dirty="0">
                <a:solidFill>
                  <a:srgbClr val="00B0F0"/>
                </a:solidFill>
              </a:rPr>
              <a:t>All – if you have any actionable possibilities to update/improve/etc. our external influence on regulatory bodies, as part of the IEEE 802 restricting, please pass along to the chair. \</a:t>
            </a:r>
          </a:p>
          <a:p>
            <a:pPr marL="285750" indent="-285750">
              <a:buClr>
                <a:srgbClr val="00B0F0"/>
              </a:buClr>
              <a:buFont typeface="Wingdings" panose="05000000000000000000" pitchFamily="2" charset="2"/>
              <a:buChar char="q"/>
            </a:pPr>
            <a:r>
              <a:rPr lang="en-US" sz="1800" b="0" i="0" dirty="0">
                <a:solidFill>
                  <a:srgbClr val="00B0F0"/>
                </a:solidFill>
                <a:effectLst/>
              </a:rPr>
              <a:t>All – please review </a:t>
            </a:r>
            <a:r>
              <a:rPr lang="en-US" sz="1800" b="0" dirty="0">
                <a:solidFill>
                  <a:srgbClr val="00B0F0"/>
                </a:solidFill>
              </a:rPr>
              <a:t>the FCC wireless mic action and is there anything .18 should review further or act upon? </a:t>
            </a:r>
            <a:endParaRPr lang="en-US" sz="1800" b="0" i="0" dirty="0">
              <a:solidFill>
                <a:srgbClr val="00B0F0"/>
              </a:solidFill>
              <a:effectLst/>
            </a:endParaRPr>
          </a:p>
          <a:p>
            <a:pPr marL="285750" indent="-285750">
              <a:buClr>
                <a:srgbClr val="00B0F0"/>
              </a:buClr>
              <a:buFont typeface="Wingdings" panose="05000000000000000000" pitchFamily="2" charset="2"/>
              <a:buChar char="q"/>
            </a:pPr>
            <a:r>
              <a:rPr lang="en-US" altLang="en-US" sz="1800" b="0" dirty="0">
                <a:solidFill>
                  <a:srgbClr val="00B0F0"/>
                </a:solidFill>
              </a:rPr>
              <a:t>VC - to email members to verify affiliations, then use </a:t>
            </a:r>
            <a:r>
              <a:rPr lang="en-US" altLang="en-US" sz="1800" b="0" dirty="0" err="1">
                <a:solidFill>
                  <a:srgbClr val="00B0F0"/>
                </a:solidFill>
              </a:rPr>
              <a:t>MyProject</a:t>
            </a:r>
            <a:r>
              <a:rPr lang="en-US" altLang="en-US" sz="1800" b="0" dirty="0">
                <a:solidFill>
                  <a:srgbClr val="00B0F0"/>
                </a:solidFill>
              </a:rPr>
              <a:t> for any updates. (working on details).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r>
              <a:rPr lang="en-US" altLang="en-US" sz="1600" b="0" dirty="0">
                <a:solidFill>
                  <a:srgbClr val="00B0F0"/>
                </a:solidFill>
              </a:rPr>
              <a:t>All – ongoing – bring to RR-TAG info they hear, e.g. different country consultations, on the WRC-23 AIs we are interested in.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0" indent="0">
              <a:buClr>
                <a:srgbClr val="00B0F0"/>
              </a:buClr>
            </a:pPr>
            <a:endParaRPr lang="en-US" altLang="en-US" sz="1800" b="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22apr21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690309"/>
            <a:ext cx="10475383" cy="1785104"/>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4"/>
              </a:rPr>
              <a:t>https://www.imf.org/en/Publications/WEO/Issues/2020/09/30/world-economic-outlook-october-2020</a:t>
            </a:r>
            <a:r>
              <a:rPr lang="en-US" sz="120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02jan18</a:t>
            </a:r>
          </a:p>
          <a:p>
            <a:pPr lvl="1">
              <a:spcBef>
                <a:spcPts val="600"/>
              </a:spcBef>
              <a:defRPr/>
            </a:pPr>
            <a:r>
              <a:rPr lang="en-US" sz="1600" kern="1600" dirty="0">
                <a:sym typeface="Wingdings" panose="05000000000000000000" pitchFamily="2" charset="2"/>
              </a:rPr>
              <a:t>Copyright notice slides,   new 11nov19  </a:t>
            </a:r>
            <a:r>
              <a:rPr lang="en-US" sz="1200" dirty="0">
                <a:hlinkClick r:id="rId7"/>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8"/>
              </a:rPr>
              <a:t>http://standards.ieee.org/develop/policies/opman/sb_om.pdf</a:t>
            </a:r>
            <a:r>
              <a:rPr lang="en-US" sz="1400" dirty="0"/>
              <a:t>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22apr21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889220559"/>
              </p:ext>
            </p:extLst>
          </p:nvPr>
        </p:nvGraphicFramePr>
        <p:xfrm>
          <a:off x="8143565" y="5020076"/>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8143565" y="5020076"/>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4001379206"/>
              </p:ext>
            </p:extLst>
          </p:nvPr>
        </p:nvGraphicFramePr>
        <p:xfrm>
          <a:off x="4724400" y="4800600"/>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11" imgW="2035440" imgH="534600" progId="Package">
                  <p:embed/>
                </p:oleObj>
              </mc:Choice>
              <mc:Fallback>
                <p:oleObj name="Packager Shell Object" showAsIcon="1" r:id="rId11" imgW="2035440" imgH="534600" progId="Package">
                  <p:embed/>
                  <p:pic>
                    <p:nvPicPr>
                      <p:cNvPr id="0" name=""/>
                      <p:cNvPicPr/>
                      <p:nvPr/>
                    </p:nvPicPr>
                    <p:blipFill>
                      <a:blip r:embed="rId12"/>
                      <a:stretch>
                        <a:fillRect/>
                      </a:stretch>
                    </p:blipFill>
                    <p:spPr>
                      <a:xfrm>
                        <a:off x="4724400" y="4800600"/>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0" indent="0"/>
            <a:endParaRPr lang="en-US" sz="1050" dirty="0">
              <a:solidFill>
                <a:schemeClr val="bg1">
                  <a:lumMod val="65000"/>
                </a:schemeClr>
              </a:solidFill>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a:t>
            </a:r>
          </a:p>
          <a:p>
            <a:pPr marL="0">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22apr21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475384" cy="5378451"/>
          </a:xfrm>
        </p:spPr>
        <p:txBody>
          <a:bodyPr/>
          <a:lstStyle/>
          <a:p>
            <a:pPr marL="285750" indent="-285750">
              <a:buFont typeface="Arial" panose="020B0604020202020204" pitchFamily="34" charset="0"/>
              <a:buChar char="•"/>
            </a:pPr>
            <a:r>
              <a:rPr lang="en-US" sz="2000" b="0" dirty="0">
                <a:solidFill>
                  <a:schemeClr val="tx1"/>
                </a:solidFill>
              </a:rPr>
              <a:t>Attendance on-line today: _16_ and voters on-line: _14_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29apr21–</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15:35et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802.18 (wireless) interim will be electronic in May 2021</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22apr21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22apr21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22apr21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14399" y="115547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400" dirty="0">
                <a:ea typeface="Times New Roman" panose="02020603050405020304" pitchFamily="18" charset="0"/>
                <a:cs typeface="Times New Roman" panose="02020603050405020304" pitchFamily="18" charset="0"/>
              </a:rPr>
              <a:t>Subject: [EXTERNAL] Webex meeting invitation: 802.18 RR-TAG weekly teleconference</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When: Occurs every Thursday effective 14-Jan-21 until 19*-May-21 from 15:00 to 16:00 America/</a:t>
            </a:r>
            <a:r>
              <a:rPr lang="en-US" sz="1400" dirty="0" err="1">
                <a:ea typeface="Times New Roman" panose="02020603050405020304" pitchFamily="18" charset="0"/>
                <a:cs typeface="Times New Roman" panose="02020603050405020304" pitchFamily="18" charset="0"/>
              </a:rPr>
              <a:t>New_York</a:t>
            </a:r>
            <a:r>
              <a:rPr lang="en-US" sz="1400" dirty="0">
                <a:ea typeface="Times New Roman" panose="02020603050405020304" pitchFamily="18" charset="0"/>
                <a:cs typeface="Times New Roman" panose="02020603050405020304" pitchFamily="18" charset="0"/>
              </a:rPr>
              <a:t>.							(* bug in </a:t>
            </a:r>
            <a:r>
              <a:rPr lang="en-US" sz="1400" dirty="0" err="1">
                <a:ea typeface="Times New Roman" panose="02020603050405020304" pitchFamily="18" charset="0"/>
                <a:cs typeface="Times New Roman" panose="02020603050405020304" pitchFamily="18" charset="0"/>
              </a:rPr>
              <a:t>webex</a:t>
            </a:r>
            <a:r>
              <a:rPr lang="en-US" sz="1400" dirty="0">
                <a:ea typeface="Times New Roman" panose="02020603050405020304" pitchFamily="18" charset="0"/>
                <a:cs typeface="Times New Roman" panose="02020603050405020304" pitchFamily="18" charset="0"/>
              </a:rPr>
              <a:t>, to 20</a:t>
            </a:r>
            <a:r>
              <a:rPr lang="en-US" sz="1400" baseline="30000" dirty="0">
                <a:ea typeface="Times New Roman" panose="02020603050405020304" pitchFamily="18" charset="0"/>
                <a:cs typeface="Times New Roman" panose="02020603050405020304" pitchFamily="18" charset="0"/>
              </a:rPr>
              <a:t>th</a:t>
            </a:r>
            <a:r>
              <a:rPr lang="en-US" sz="1400" dirty="0">
                <a:ea typeface="Times New Roman" panose="02020603050405020304" pitchFamily="18" charset="0"/>
                <a:cs typeface="Times New Roman" panose="02020603050405020304" pitchFamily="18" charset="0"/>
              </a:rPr>
              <a:t>)</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Where: </a:t>
            </a:r>
            <a:r>
              <a:rPr lang="en-US" sz="1400" dirty="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a typeface="Times New Roman" panose="02020603050405020304" pitchFamily="18" charset="0"/>
                <a:cs typeface="Times New Roman" panose="02020603050405020304" pitchFamily="18" charset="0"/>
              </a:rPr>
              <a:t> </a:t>
            </a:r>
          </a:p>
          <a:p>
            <a:pPr marL="0">
              <a:spcBef>
                <a:spcPts val="0"/>
              </a:spcBef>
              <a:spcAft>
                <a:spcPts val="0"/>
              </a:spcAft>
            </a:pP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Jay Holcomb (Itron) invites you to join this Webex meeting.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number (access code): 179 964 7312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password: rrtag21a</a:t>
            </a:r>
          </a:p>
          <a:p>
            <a:pPr marL="0">
              <a:spcBef>
                <a:spcPts val="0"/>
              </a:spcBef>
              <a:spcAft>
                <a:spcPts val="0"/>
              </a:spcAft>
            </a:pPr>
            <a:endParaRPr lang="en-US" sz="1400" dirty="0">
              <a:solidFill>
                <a:srgbClr val="666666"/>
              </a:solidFill>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a typeface="Times New Roman" panose="02020603050405020304" pitchFamily="18" charset="0"/>
                <a:cs typeface="Times New Roman" panose="02020603050405020304" pitchFamily="18" charset="0"/>
              </a:rPr>
              <a:t>hr</a:t>
            </a:r>
            <a:r>
              <a:rPr lang="en-US" sz="1400" dirty="0">
                <a:solidFill>
                  <a:srgbClr val="666666"/>
                </a:solidFill>
                <a:ea typeface="Times New Roman" panose="02020603050405020304" pitchFamily="18" charset="0"/>
                <a:cs typeface="Times New Roman" panose="02020603050405020304" pitchFamily="18" charset="0"/>
              </a:rPr>
              <a:t>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u="sng" dirty="0">
                <a:solidFill>
                  <a:srgbClr val="FF0000"/>
                </a:solidFill>
                <a:ea typeface="Times New Roman" panose="02020603050405020304" pitchFamily="18" charset="0"/>
                <a:cs typeface="Times New Roman" panose="02020603050405020304" pitchFamily="18" charset="0"/>
                <a:hlinkClick r:id="rId3"/>
              </a:rPr>
              <a:t>Join meeting</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4"/>
              </a:rPr>
              <a:t>+1-646-992-2010,,1799647312##</a:t>
            </a:r>
            <a:r>
              <a:rPr lang="en-US" sz="1400" dirty="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5"/>
              </a:rPr>
              <a:t>+1-213-306-3065,,1799647312##</a:t>
            </a:r>
            <a:r>
              <a:rPr lang="en-US" sz="1400" dirty="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6"/>
              </a:rPr>
              <a:t>Global call-in numbers</a:t>
            </a:r>
            <a:endParaRPr lang="en-US" sz="1400" dirty="0">
              <a:ea typeface="Times New Roman" panose="02020603050405020304" pitchFamily="18" charset="0"/>
              <a:cs typeface="Times New Roman" panose="02020603050405020304" pitchFamily="18" charset="0"/>
            </a:endParaRPr>
          </a:p>
          <a:p>
            <a:r>
              <a:rPr lang="en-US" sz="1400" dirty="0">
                <a:ea typeface="Times New Roman" panose="02020603050405020304" pitchFamily="18" charset="0"/>
                <a:cs typeface="Times New Roman" panose="02020603050405020304" pitchFamily="18" charset="0"/>
              </a:rPr>
              <a:t>Need help? Go to </a:t>
            </a:r>
            <a:r>
              <a:rPr lang="en-US" sz="1400" u="sng" dirty="0">
                <a:solidFill>
                  <a:srgbClr val="049FD9"/>
                </a:solidFill>
                <a:ea typeface="Times New Roman" panose="02020603050405020304" pitchFamily="18" charset="0"/>
                <a:cs typeface="Times New Roman" panose="02020603050405020304" pitchFamily="18" charset="0"/>
                <a:hlinkClick r:id="rId7"/>
              </a:rPr>
              <a:t>http://help.webex.com</a:t>
            </a:r>
            <a:r>
              <a:rPr lang="en-US" sz="1400" dirty="0">
                <a:ea typeface="Times New Roman" panose="02020603050405020304" pitchFamily="18" charset="0"/>
                <a:cs typeface="Times New Roman" panose="02020603050405020304" pitchFamily="18" charset="0"/>
              </a:rPr>
              <a:t> </a:t>
            </a: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22apr21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990601"/>
            <a:ext cx="10367426"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200" dirty="0">
                <a:latin typeface="Consolas" panose="020B0609020204030204" pitchFamily="49" charset="0"/>
                <a:ea typeface="Times New Roman" panose="02020603050405020304" pitchFamily="18" charset="0"/>
                <a:cs typeface="Times New Roman" panose="02020603050405020304" pitchFamily="18" charset="0"/>
              </a:rPr>
            </a:br>
            <a:r>
              <a:rPr lang="en-US" sz="1200" dirty="0">
                <a:latin typeface="Consolas" panose="020B0609020204030204" pitchFamily="49" charset="0"/>
                <a:ea typeface="Times New Roman" panose="02020603050405020304" pitchFamily="18" charset="0"/>
                <a:cs typeface="Times New Roman" panose="02020603050405020304" pitchFamily="18" charset="0"/>
              </a:rPr>
              <a:t>When: Tuesday, 27 April, 2021 15:00-16:00 America/</a:t>
            </a:r>
            <a:r>
              <a:rPr lang="en-US" sz="12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latin typeface="Consolas" panose="020B0609020204030204" pitchFamily="49" charset="0"/>
                <a:ea typeface="Times New Roman" panose="02020603050405020304" pitchFamily="18" charset="0"/>
                <a:cs typeface="Times New Roman" panose="02020603050405020304" pitchFamily="18" charset="0"/>
              </a:rPr>
              <a:t>.</a:t>
            </a:r>
            <a:br>
              <a:rPr lang="en-US" sz="1200" dirty="0">
                <a:latin typeface="Consolas" panose="020B0609020204030204" pitchFamily="49" charset="0"/>
                <a:ea typeface="Times New Roman" panose="02020603050405020304" pitchFamily="18" charset="0"/>
                <a:cs typeface="Times New Roman" panose="02020603050405020304" pitchFamily="18" charset="0"/>
              </a:rPr>
            </a:br>
            <a:r>
              <a:rPr lang="en-US" sz="1200" dirty="0">
                <a:latin typeface="Consolas" panose="020B0609020204030204" pitchFamily="49" charset="0"/>
                <a:ea typeface="Times New Roman" panose="02020603050405020304" pitchFamily="18" charset="0"/>
                <a:cs typeface="Times New Roman" panose="02020603050405020304" pitchFamily="18" charset="0"/>
              </a:rPr>
              <a:t>Where: </a:t>
            </a:r>
            <a:r>
              <a:rPr lang="en-US" sz="1200" u="sng" dirty="0">
                <a:solidFill>
                  <a:srgbClr val="0000FF"/>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https://ieeesa.webex.com/ieeesa/j.php?MTID=mb29b067845a3bd3a7d064922514fd44d</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200" dirty="0">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Tuesday, April 27, 2021 </a:t>
            </a:r>
          </a:p>
          <a:p>
            <a:pPr marL="0">
              <a:spcBef>
                <a:spcPts val="0"/>
              </a:spcBef>
              <a:spcAft>
                <a:spcPts val="0"/>
              </a:spcAft>
            </a:pPr>
            <a:r>
              <a:rPr lang="en-US" sz="1200" dirty="0">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200" dirty="0" err="1">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6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20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2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https://ieeesa.webex.com/ieeesa/j.php?MTID=mb29b067845a3bd3a7d064922514fd44d</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number (access code): 129 992 5523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password: freqtable4</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+1-646-992-2010,,1299925523##</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+1-213-306-3065,,1299925523##</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1299925523@ieeesa.webex.com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1299925523.ieeesa@lync.webex.com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FFFF00"/>
                </a:highlight>
              </a:rPr>
              <a:t>freq. table ad </a:t>
            </a:r>
            <a:r>
              <a:rPr lang="en-US" sz="2400" dirty="0" err="1">
                <a:highlight>
                  <a:srgbClr val="FFFF00"/>
                </a:highlight>
              </a:rPr>
              <a:t>hoc</a:t>
            </a:r>
            <a:r>
              <a:rPr lang="en-US" sz="2400" dirty="0" err="1"/>
              <a:t>_telecon</a:t>
            </a:r>
            <a:r>
              <a:rPr lang="en-US" sz="2400" dirty="0"/>
              <a:t>. call-in, </a:t>
            </a:r>
            <a:r>
              <a:rPr lang="en-US" sz="2400" dirty="0">
                <a:highlight>
                  <a:srgbClr val="FFFF00"/>
                </a:highlight>
              </a:rPr>
              <a:t>27apr21</a:t>
            </a:r>
          </a:p>
        </p:txBody>
      </p:sp>
    </p:spTree>
    <p:extLst>
      <p:ext uri="{BB962C8B-B14F-4D97-AF65-F5344CB8AC3E}">
        <p14:creationId xmlns:p14="http://schemas.microsoft.com/office/powerpoint/2010/main" val="2899891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22apr21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27-May-21 until 01-Sep-21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https://ieeesa.webex.com/ieeesa/j.php?MTID=m755ab94a63535e46bf04429654757914</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	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+1-646-992-2010,,1292314140##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+1-213-306-3065,,1292314140##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22apr21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22apr21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22apr21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22apr21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22apr21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051718"/>
            <a:ext cx="10367426"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22apr21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22apr21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22apr21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22apr21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22apr21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22apr21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22apr21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1" y="584202"/>
            <a:ext cx="5507568" cy="5891210"/>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4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jay</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  &amp; announcements</a:t>
            </a:r>
          </a:p>
          <a:p>
            <a:pPr>
              <a:buFont typeface="Arial" panose="020B0604020202020204" pitchFamily="34" charset="0"/>
              <a:buChar char="•"/>
            </a:pPr>
            <a:r>
              <a:rPr lang="en-US" altLang="en-US" sz="1600" dirty="0">
                <a:solidFill>
                  <a:schemeClr val="tx1"/>
                </a:solidFill>
              </a:rPr>
              <a:t>Discussion items </a:t>
            </a:r>
          </a:p>
          <a:p>
            <a:pPr lvl="1">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600" dirty="0">
                <a:solidFill>
                  <a:schemeClr val="tx1"/>
                </a:solidFill>
              </a:rPr>
              <a:t>Send out 2 question poll on sept 21 interim</a:t>
            </a:r>
          </a:p>
          <a:p>
            <a:pPr lvl="1">
              <a:spcBef>
                <a:spcPts val="0"/>
              </a:spcBef>
              <a:buFont typeface="Arial" panose="020B0604020202020204" pitchFamily="34" charset="0"/>
              <a:buChar char="•"/>
            </a:pPr>
            <a:r>
              <a:rPr lang="en-US" altLang="en-US" sz="1600" dirty="0">
                <a:solidFill>
                  <a:schemeClr val="tx1"/>
                </a:solidFill>
              </a:rPr>
              <a:t>Send out call-in for ad hoc on table of frequency ranges</a:t>
            </a:r>
          </a:p>
          <a:p>
            <a:pPr lvl="1">
              <a:spcBef>
                <a:spcPts val="0"/>
              </a:spcBef>
              <a:buFont typeface="Arial" panose="020B0604020202020204" pitchFamily="34" charset="0"/>
              <a:buChar char="•"/>
            </a:pPr>
            <a:r>
              <a:rPr lang="en-US" altLang="en-US" sz="1600" dirty="0">
                <a:solidFill>
                  <a:schemeClr val="tx1"/>
                </a:solidFill>
              </a:rPr>
              <a:t>Work on affiliation check request</a:t>
            </a:r>
          </a:p>
          <a:p>
            <a:pPr lvl="1">
              <a:spcBef>
                <a:spcPts val="0"/>
              </a:spcBef>
              <a:buFont typeface="Arial" panose="020B0604020202020204" pitchFamily="34" charset="0"/>
              <a:buChar char="•"/>
            </a:pPr>
            <a:r>
              <a:rPr lang="en-US" altLang="en-US" sz="1600" dirty="0">
                <a:solidFill>
                  <a:schemeClr val="tx1"/>
                </a:solidFill>
              </a:rPr>
              <a:t>All-ongoing-WRC-23 AI viewpoint text</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498168" y="1193802"/>
            <a:ext cx="4891616"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802 restructuring sub-ad hoc on external influence. </a:t>
            </a:r>
          </a:p>
          <a:p>
            <a:pPr lvl="1">
              <a:spcBef>
                <a:spcPts val="0"/>
              </a:spcBef>
              <a:buFont typeface="Arial" panose="020B0604020202020204" pitchFamily="34" charset="0"/>
              <a:buChar char="•"/>
            </a:pPr>
            <a:r>
              <a:rPr lang="en-US" altLang="en-US" sz="1400" kern="0" dirty="0">
                <a:solidFill>
                  <a:schemeClr val="tx1"/>
                </a:solidFill>
              </a:rPr>
              <a:t>FCC and wireless mics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92964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Hasan Y.</a:t>
            </a:r>
          </a:p>
          <a:p>
            <a:pPr>
              <a:spcBef>
                <a:spcPts val="0"/>
              </a:spcBef>
            </a:pPr>
            <a:r>
              <a:rPr lang="en-US" altLang="en-US" sz="1800" b="0" dirty="0">
                <a:solidFill>
                  <a:schemeClr val="tx1"/>
                </a:solidFill>
              </a:rPr>
              <a:t>		Seconded by: 	Mike L.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t>
            </a:r>
            <a:r>
              <a:rPr lang="en-GB" sz="1600" b="0" dirty="0">
                <a:ea typeface="SimSun" panose="02010600030101010101" pitchFamily="2" charset="-122"/>
              </a:rPr>
              <a:t>approve the minutes from the IEEE 802.18 teleconference in document </a:t>
            </a:r>
            <a:r>
              <a:rPr lang="en-GB" sz="1600" b="0" dirty="0">
                <a:solidFill>
                  <a:schemeClr val="bg1">
                    <a:lumMod val="75000"/>
                  </a:schemeClr>
                </a:solidFill>
                <a:ea typeface="SimSun" panose="02010600030101010101" pitchFamily="2" charset="-122"/>
                <a:hlinkClick r:id="rId3"/>
              </a:rPr>
              <a:t>https://mentor.ieee.org/802.18/dcn/21/18-21-0043-00-0000-minutes-15apr21-rrtag-teleconference.docx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latin typeface="Verdana" panose="020B0604030504040204" pitchFamily="34" charset="0"/>
              </a:rPr>
              <a:t>16-Apr-2021 13:39:21 ET </a:t>
            </a:r>
            <a:r>
              <a:rPr lang="en-US" sz="1600" b="0" i="0" dirty="0">
                <a:solidFill>
                  <a:srgbClr val="000000"/>
                </a:solidFill>
                <a:effectLst/>
              </a:rPr>
              <a:t> </a:t>
            </a:r>
            <a:r>
              <a:rPr lang="en-US" sz="1600" b="0" dirty="0">
                <a:ea typeface="SimSun" panose="02010600030101010101" pitchFamily="2" charset="-122"/>
              </a:rPr>
              <a:t>with editorial privilege for the 802.18 </a:t>
            </a:r>
            <a:r>
              <a:rPr lang="en-US" sz="1800" b="0" dirty="0">
                <a:ea typeface="SimSun" panose="02010600030101010101" pitchFamily="2" charset="-122"/>
              </a:rPr>
              <a:t>chair.</a:t>
            </a:r>
            <a:r>
              <a:rPr lang="en-US" altLang="en-US" sz="1800" b="0" dirty="0">
                <a:solidFill>
                  <a:schemeClr val="tx1"/>
                </a:solidFill>
              </a:rPr>
              <a:t>	</a:t>
            </a:r>
          </a:p>
          <a:p>
            <a:pPr marL="0" indent="0">
              <a:spcBef>
                <a:spcPts val="400"/>
              </a:spcBef>
            </a:pPr>
            <a:r>
              <a:rPr lang="en-US" altLang="en-US" sz="1800" b="0" dirty="0">
                <a:solidFill>
                  <a:schemeClr val="tx1"/>
                </a:solidFill>
              </a:rPr>
              <a:t> 	Moved by:  	Vijay A.  </a:t>
            </a:r>
          </a:p>
          <a:p>
            <a:pPr marL="0" indent="0">
              <a:spcBef>
                <a:spcPts val="0"/>
              </a:spcBef>
            </a:pPr>
            <a:r>
              <a:rPr lang="en-US" altLang="en-US" sz="1800" b="0" dirty="0">
                <a:solidFill>
                  <a:schemeClr val="tx1"/>
                </a:solidFill>
              </a:rPr>
              <a:t>	Seconded by:  Al P.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22apr21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914400"/>
            <a:ext cx="10881783" cy="5542666"/>
          </a:xfrm>
        </p:spPr>
        <p:txBody>
          <a:bodyPr/>
          <a:lstStyle/>
          <a:p>
            <a:pPr lvl="4">
              <a:buFont typeface="Arial" panose="020B0604020202020204" pitchFamily="34" charset="0"/>
              <a:buChar char="•"/>
            </a:pPr>
            <a:endParaRPr lang="en-US" altLang="en-US" sz="100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a:t>
            </a:r>
            <a:r>
              <a:rPr lang="en-US" altLang="en-US" sz="1800" b="0" dirty="0">
                <a:solidFill>
                  <a:schemeClr val="tx1"/>
                </a:solidFill>
              </a:rPr>
              <a:t> that was at the Hilton in Panama City, Panama, the WCSC on 03Feb21 approved to cancel the in-person 802W interim.  This leaves the WGs and TAGs to hold interims as they wish.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At this point still no participation credit, no word from EC yet.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Other WGs/TAGs</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No overlap with:  .11: 10-18May21;		.15: 11-20(early)May21; 		.19:_n/a_			.24: _wed_</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For .18 will plan on: 13 &amp; 20May21 (normal Thursday’s call-in, 1500et, 55 mins)</a:t>
            </a:r>
          </a:p>
          <a:p>
            <a:pPr lvl="3">
              <a:buFont typeface="Arial" panose="020B0604020202020204" pitchFamily="34" charset="0"/>
              <a:buChar char="•"/>
            </a:pPr>
            <a:endParaRPr lang="en-US" altLang="en-US" sz="9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approved to cancel the in-person 802 Plenary.  It will be electronic like the past ones.</a:t>
            </a:r>
          </a:p>
          <a:p>
            <a:pPr lvl="1">
              <a:buFont typeface="Arial" panose="020B0604020202020204" pitchFamily="34" charset="0"/>
              <a:buChar char="•"/>
            </a:pPr>
            <a:r>
              <a:rPr lang="en-US" altLang="en-US" sz="1800" dirty="0">
                <a:solidFill>
                  <a:schemeClr val="tx1"/>
                </a:solidFill>
              </a:rPr>
              <a:t>At the EC teleconference Tuesday (06Apr), approved electronic plenary form 09-23 July 21 dates.</a:t>
            </a:r>
          </a:p>
          <a:p>
            <a:pPr lvl="1">
              <a:buFont typeface="Arial" panose="020B0604020202020204" pitchFamily="34" charset="0"/>
              <a:buChar char="•"/>
            </a:pPr>
            <a:r>
              <a:rPr lang="en-US" altLang="en-US" sz="1800" dirty="0">
                <a:solidFill>
                  <a:schemeClr val="tx1"/>
                </a:solidFill>
              </a:rPr>
              <a:t>Also, the registration fee was approved.  The plan: </a:t>
            </a:r>
          </a:p>
          <a:p>
            <a:pPr lvl="2">
              <a:buFont typeface="Arial" panose="020B0604020202020204" pitchFamily="34" charset="0"/>
              <a:buChar char="•"/>
            </a:pPr>
            <a:r>
              <a:rPr lang="en-US" sz="1600" dirty="0">
                <a:solidFill>
                  <a:schemeClr val="tx1"/>
                </a:solidFill>
              </a:rPr>
              <a:t>$50 – till 30June		$75 registration fee after 30june. </a:t>
            </a:r>
          </a:p>
          <a:p>
            <a:pPr lvl="2">
              <a:buFont typeface="Arial" panose="020B0604020202020204" pitchFamily="34" charset="0"/>
              <a:buChar char="•"/>
            </a:pPr>
            <a:r>
              <a:rPr lang="en-US" sz="1600" dirty="0">
                <a:solidFill>
                  <a:schemeClr val="tx1"/>
                </a:solidFill>
              </a:rPr>
              <a:t>registration opens: 10 May 21</a:t>
            </a:r>
          </a:p>
          <a:p>
            <a:pPr lvl="2">
              <a:buFont typeface="Arial" panose="020B0604020202020204" pitchFamily="34" charset="0"/>
              <a:buChar char="•"/>
            </a:pPr>
            <a:r>
              <a:rPr lang="en-US" sz="1600" dirty="0">
                <a:solidFill>
                  <a:schemeClr val="tx1"/>
                </a:solidFill>
              </a:rPr>
              <a:t>reminder sent on 28june (2 days, before fee increases) and on 30june last day before fee increases.</a:t>
            </a:r>
          </a:p>
          <a:p>
            <a:pPr lvl="2">
              <a:buFont typeface="Arial" panose="020B0604020202020204" pitchFamily="34" charset="0"/>
              <a:buChar char="•"/>
            </a:pPr>
            <a:r>
              <a:rPr lang="en-US" sz="1600" dirty="0">
                <a:solidFill>
                  <a:schemeClr val="tx1"/>
                </a:solidFill>
              </a:rPr>
              <a:t>reminder sent on 05 july – notifying of $75  fee started 01july</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u="sng" dirty="0">
                <a:solidFill>
                  <a:srgbClr val="333333"/>
                </a:solidFill>
                <a:ea typeface="Times New Roman" panose="02020603050405020304" pitchFamily="18" charset="0"/>
              </a:rPr>
              <a:t>looking at 2-hour slot for one, possibly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buFont typeface="Arial" panose="020B0604020202020204" pitchFamily="34" charset="0"/>
              <a:buChar char="•"/>
            </a:pPr>
            <a:r>
              <a:rPr lang="en-US" sz="1600" dirty="0">
                <a:solidFill>
                  <a:srgbClr val="333333"/>
                </a:solidFill>
                <a:ea typeface="Times New Roman" panose="02020603050405020304" pitchFamily="18" charset="0"/>
              </a:rPr>
              <a:t>Do not want to overlap with .19 with the 2 </a:t>
            </a:r>
            <a:r>
              <a:rPr lang="en-US" sz="1600" dirty="0" err="1">
                <a:solidFill>
                  <a:srgbClr val="333333"/>
                </a:solidFill>
                <a:ea typeface="Times New Roman" panose="02020603050405020304" pitchFamily="18" charset="0"/>
              </a:rPr>
              <a:t>hr</a:t>
            </a:r>
            <a:r>
              <a:rPr lang="en-US" sz="1600" dirty="0">
                <a:solidFill>
                  <a:srgbClr val="333333"/>
                </a:solidFill>
                <a:ea typeface="Times New Roman" panose="02020603050405020304" pitchFamily="18" charset="0"/>
              </a:rPr>
              <a:t> slot.</a:t>
            </a:r>
          </a:p>
          <a:p>
            <a:pPr lvl="2">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a:t>
            </a:r>
          </a:p>
          <a:p>
            <a:pPr lvl="1">
              <a:buFont typeface="Arial" panose="020B0604020202020204" pitchFamily="34" charset="0"/>
              <a:buChar char="•"/>
            </a:pPr>
            <a:endParaRPr lang="en-US" sz="1600" dirty="0">
              <a:solidFill>
                <a:srgbClr val="333333"/>
              </a:solidFill>
              <a:ea typeface="Times New Roman" panose="02020603050405020304" pitchFamily="18" charset="0"/>
            </a:endParaRPr>
          </a:p>
          <a:p>
            <a:pPr lvl="3">
              <a:buFont typeface="Arial" panose="020B0604020202020204" pitchFamily="34" charset="0"/>
              <a:buChar char="•"/>
            </a:pPr>
            <a:endParaRPr lang="en-US" altLang="en-US" sz="900" b="0" dirty="0">
              <a:solidFill>
                <a:schemeClr val="tx1"/>
              </a:solidFill>
            </a:endParaRPr>
          </a:p>
          <a:p>
            <a:pPr>
              <a:buFont typeface="Arial" panose="020B0604020202020204" pitchFamily="34" charset="0"/>
              <a:buChar char="•"/>
            </a:pP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22apr21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59091</TotalTime>
  <Words>8207</Words>
  <Application>Microsoft Office PowerPoint</Application>
  <PresentationFormat>Widescreen</PresentationFormat>
  <Paragraphs>843</Paragraphs>
  <Slides>32</Slides>
  <Notes>22</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46" baseType="lpstr">
      <vt:lpstr>Arial</vt:lpstr>
      <vt:lpstr>Calibri</vt:lpstr>
      <vt:lpstr>Consolas</vt:lpstr>
      <vt:lpstr>Helvetica</vt:lpstr>
      <vt:lpstr>Helvetica Neue</vt:lpstr>
      <vt:lpstr>Loew Next Arabic Medium</vt:lpstr>
      <vt:lpstr>Mina</vt:lpstr>
      <vt:lpstr>Monotype Sorts</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Administrative–moving forward –  3</vt:lpstr>
      <vt:lpstr>EU items to share -1</vt:lpstr>
      <vt:lpstr>EU items to share -2</vt:lpstr>
      <vt:lpstr>Other regions (outside EU-Stds and USA), items to share</vt:lpstr>
      <vt:lpstr>ITU-R items to share  -</vt:lpstr>
      <vt:lpstr>MSG 6 GHz</vt:lpstr>
      <vt:lpstr>IEEE 802 Stds Table of Frequency Bands</vt:lpstr>
      <vt:lpstr>General Discussion</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3790</cp:revision>
  <cp:lastPrinted>1601-01-01T00:00:00Z</cp:lastPrinted>
  <dcterms:created xsi:type="dcterms:W3CDTF">2016-03-03T14:54:45Z</dcterms:created>
  <dcterms:modified xsi:type="dcterms:W3CDTF">2021-04-23T13:45:17Z</dcterms:modified>
</cp:coreProperties>
</file>