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778" r:id="rId19"/>
    <p:sldId id="650" r:id="rId20"/>
    <p:sldId id="498" r:id="rId21"/>
    <p:sldId id="402" r:id="rId22"/>
    <p:sldId id="403" r:id="rId23"/>
    <p:sldId id="736" r:id="rId24"/>
    <p:sldId id="775" r:id="rId25"/>
    <p:sldId id="777" r:id="rId26"/>
    <p:sldId id="774" r:id="rId27"/>
    <p:sldId id="768" r:id="rId28"/>
    <p:sldId id="737"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56" autoAdjust="0"/>
  </p:normalViewPr>
  <p:slideViewPr>
    <p:cSldViewPr>
      <p:cViewPr>
        <p:scale>
          <a:sx n="66" d="100"/>
          <a:sy n="66" d="100"/>
        </p:scale>
        <p:origin x="102" y="1026"/>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62603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22apr21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40-00-0000-acma-consultation-exploring-rlan-use-in-the-5-ghz-and-6-ghz-band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041-00-0000-citc-spectrum-outlook-for-commercial-innovative-use-2021-23.pdf" TargetMode="External"/><Relationship Id="rId4" Type="http://schemas.openxmlformats.org/officeDocument/2006/relationships/hyperlink" Target="https://www.itu.int/dms_pub/itu-r/oth/0a/06/R0A0600009D0001MSW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groups.wirelessinnovation.org/wg/6GHz-MSG-WS1/document/16060__;!!F7jv3iA!ivim7mUl4J61_76KJL-rC6chy96h7Az9WLSZLOiSYPDClL47btdAt_QPJ1oi5bLnVw$"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21/18-21-0046-00-0000-fcc-nprm-new-wireless-microphone-technologies-fcc-21-46a1.docx" TargetMode="External"/><Relationship Id="rId4" Type="http://schemas.openxmlformats.org/officeDocument/2006/relationships/hyperlink" Target="https://www.fcc.gov/document/fcc-looks-open-door-new-wireless-microphone-technologies-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3-00-0000-minutes-15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22apr21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22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r>
              <a:rPr lang="en-US" altLang="en-US" sz="2000" dirty="0">
                <a:solidFill>
                  <a:schemeClr val="tx1"/>
                </a:solidFill>
              </a:rPr>
              <a:t>From WCSC call, 07apr21</a:t>
            </a:r>
          </a:p>
          <a:p>
            <a:pPr lvl="1">
              <a:buFont typeface="Arial" panose="020B0604020202020204" pitchFamily="34" charset="0"/>
              <a:buChar char="•"/>
            </a:pPr>
            <a:r>
              <a:rPr lang="en-US" altLang="en-US" sz="1400" b="0" dirty="0">
                <a:solidFill>
                  <a:schemeClr val="tx1"/>
                </a:solidFill>
              </a:rPr>
              <a:t>Not for May, for future Wireless interims if we have any that are virtual: </a:t>
            </a:r>
          </a:p>
          <a:p>
            <a:pPr lvl="1">
              <a:buFont typeface="Arial" panose="020B0604020202020204" pitchFamily="34" charset="0"/>
              <a:buChar char="•"/>
            </a:pPr>
            <a:r>
              <a:rPr lang="en-US" altLang="en-US" sz="14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4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400" b="0" dirty="0">
                <a:solidFill>
                  <a:schemeClr val="tx1"/>
                </a:solidFill>
              </a:rPr>
              <a:t>Likely will have a registration fee similar to what the plenarie</a:t>
            </a:r>
            <a:r>
              <a:rPr lang="en-US" altLang="en-US" sz="1400" dirty="0">
                <a:solidFill>
                  <a:schemeClr val="tx1"/>
                </a:solidFill>
              </a:rPr>
              <a:t>s are doing. </a:t>
            </a:r>
            <a:endParaRPr lang="en-US" altLang="en-US" sz="1400" b="0" dirty="0">
              <a:solidFill>
                <a:schemeClr val="tx1"/>
              </a:solidFill>
            </a:endParaRPr>
          </a:p>
          <a:p>
            <a:pPr marL="285750" indent="-285750">
              <a:buFont typeface="Arial" panose="020B0604020202020204" pitchFamily="34" charset="0"/>
              <a:buChar char="•"/>
            </a:pPr>
            <a:r>
              <a:rPr lang="en-US" altLang="en-US" sz="1600" b="0" dirty="0">
                <a:solidFill>
                  <a:schemeClr val="tx1"/>
                </a:solidFill>
              </a:rPr>
              <a:t> </a:t>
            </a: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a:t>
            </a:r>
          </a:p>
          <a:p>
            <a:pPr lvl="1">
              <a:buFont typeface="Arial" panose="020B0604020202020204" pitchFamily="34" charset="0"/>
              <a:buChar char="•"/>
            </a:pPr>
            <a:r>
              <a:rPr lang="en-GB" sz="1800" b="0" dirty="0"/>
              <a:t>The 2 questions: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1">
              <a:buFont typeface="Arial" panose="020B0604020202020204" pitchFamily="34" charset="0"/>
              <a:buChar char="•"/>
            </a:pPr>
            <a:endParaRPr lang="en-GB" sz="1800" dirty="0"/>
          </a:p>
          <a:p>
            <a:pPr lvl="1">
              <a:buFont typeface="Arial" panose="020B0604020202020204" pitchFamily="34" charset="0"/>
              <a:buChar char="•"/>
            </a:pPr>
            <a:r>
              <a:rPr lang="en-GB" sz="1800" dirty="0"/>
              <a:t> </a:t>
            </a:r>
            <a:r>
              <a:rPr lang="en-GB" sz="1800" dirty="0" err="1"/>
              <a:t>ePoll</a:t>
            </a:r>
            <a:r>
              <a:rPr lang="en-GB" sz="1800" dirty="0"/>
              <a:t> was enabled on .18 but is giving a system error.  IEEE is working on it  and have waited a few days and no resolution yet. </a:t>
            </a:r>
          </a:p>
          <a:p>
            <a:pPr lvl="1">
              <a:buFont typeface="Arial" panose="020B0604020202020204" pitchFamily="34" charset="0"/>
              <a:buChar char="•"/>
            </a:pPr>
            <a:r>
              <a:rPr lang="en-GB" sz="1800" dirty="0"/>
              <a:t>With that, out of time, will get an email poll to all on the .18 list server, the email is ready. </a:t>
            </a:r>
          </a:p>
          <a:p>
            <a:pPr>
              <a:buFont typeface="Arial" panose="020B0604020202020204" pitchFamily="34" charset="0"/>
              <a:buChar char="•"/>
            </a:pPr>
            <a:endParaRPr lang="en-GB" sz="1800" dirty="0"/>
          </a:p>
          <a:p>
            <a:pPr>
              <a:buFont typeface="Arial" panose="020B0604020202020204" pitchFamily="34" charset="0"/>
              <a:buChar char="•"/>
            </a:pPr>
            <a:r>
              <a:rPr lang="en-GB" sz="1800" dirty="0"/>
              <a:t>Note: Hybrid meeting(s) </a:t>
            </a:r>
            <a:r>
              <a:rPr lang="en-GB" sz="1800" b="0" dirty="0"/>
              <a:t>have been brought up several times,  too complex and expensive, so not for now.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 &amp; 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nothing to share</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RLEN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972800"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nothing to share</a:t>
            </a: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sz="1400" dirty="0">
              <a:ea typeface="SimSun" panose="02010600030101010101" pitchFamily="2" charset="-122"/>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nothing to share</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600" dirty="0">
                <a:solidFill>
                  <a:schemeClr val="tx1"/>
                </a:solidFill>
              </a:rPr>
              <a:t> on 5.8 GHz.  Also, </a:t>
            </a:r>
            <a:r>
              <a:rPr lang="en-US" sz="14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dirty="0">
                <a:solidFill>
                  <a:schemeClr val="tx1"/>
                </a:solidFill>
                <a:ea typeface="Calibri" panose="020F0502020204030204" pitchFamily="34" charset="0"/>
              </a:rPr>
              <a:t>Australia ACMA:</a:t>
            </a:r>
            <a:r>
              <a:rPr lang="en-US" sz="1800" b="0" dirty="0">
                <a:solidFill>
                  <a:schemeClr val="tx1"/>
                </a:solidFill>
                <a:ea typeface="Calibri" panose="020F0502020204030204" pitchFamily="34" charset="0"/>
              </a:rPr>
              <a:t> </a:t>
            </a:r>
            <a:r>
              <a:rPr lang="en-AU" sz="1800" b="1" dirty="0">
                <a:effectLst/>
                <a:ea typeface="Times New Roman" panose="02020603050405020304" pitchFamily="18" charset="0"/>
                <a:cs typeface="Times New Roman" panose="02020603050405020304" pitchFamily="18" charset="0"/>
              </a:rPr>
              <a:t>Exploring RLAN use in the 5 GHz and 6 GHz bands</a:t>
            </a: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hlinkClick r:id="rId3"/>
              </a:rPr>
              <a:t>https://mentor.ieee.org/802.18/dcn/21/18-21-0040-00-0000-acma-consultation-exploring-rlan-use-in-the-5-ghz-and-6-ghz-bands.docx</a:t>
            </a:r>
            <a:r>
              <a:rPr lang="en-US" sz="1600" b="0" dirty="0">
                <a:solidFill>
                  <a:schemeClr val="tx1"/>
                </a:solidFill>
              </a:rPr>
              <a:t>     </a:t>
            </a:r>
            <a:r>
              <a:rPr lang="en-US" sz="1800" b="0" dirty="0">
                <a:solidFill>
                  <a:schemeClr val="tx1"/>
                </a:solidFill>
              </a:rPr>
              <a:t>Comments due: COB 05may21</a:t>
            </a:r>
          </a:p>
          <a:p>
            <a:pPr marL="800100" lvl="2">
              <a:spcBef>
                <a:spcPts val="0"/>
              </a:spcBef>
              <a:spcAft>
                <a:spcPts val="0"/>
              </a:spcAft>
              <a:buFont typeface="Arial" panose="020B0604020202020204" pitchFamily="34" charset="0"/>
              <a:buChar char="•"/>
            </a:pPr>
            <a:r>
              <a:rPr lang="en-US" sz="1600" dirty="0">
                <a:solidFill>
                  <a:schemeClr val="tx1"/>
                </a:solidFill>
              </a:rPr>
              <a:t>6 questions:  first one: </a:t>
            </a:r>
            <a:r>
              <a:rPr lang="en-AU" sz="1600" dirty="0">
                <a:effectLst/>
                <a:ea typeface="Times New Roman" panose="02020603050405020304" pitchFamily="18" charset="0"/>
                <a:cs typeface="Times New Roman" panose="02020603050405020304" pitchFamily="18" charset="0"/>
              </a:rPr>
              <a:t>What is the demand for spectrum for RLAN use in the 6 GHz band (5925–7125 MHz)?</a:t>
            </a:r>
          </a:p>
          <a:p>
            <a:pPr marL="800100" lvl="2">
              <a:spcBef>
                <a:spcPts val="0"/>
              </a:spcBef>
              <a:spcAft>
                <a:spcPts val="0"/>
              </a:spcAft>
              <a:buFont typeface="Arial" panose="020B0604020202020204" pitchFamily="34" charset="0"/>
              <a:buChar char="•"/>
            </a:pPr>
            <a:r>
              <a:rPr lang="en-AU" sz="1600" dirty="0">
                <a:ea typeface="Times New Roman" panose="02020603050405020304" pitchFamily="18" charset="0"/>
                <a:cs typeface="Times New Roman" panose="02020603050405020304" pitchFamily="18" charset="0"/>
              </a:rPr>
              <a:t>Also, question 6: </a:t>
            </a:r>
            <a:r>
              <a:rPr lang="en-AU" sz="1600" dirty="0">
                <a:effectLst/>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600" i="1" u="sng" dirty="0">
                <a:solidFill>
                  <a:srgbClr val="0000FF"/>
                </a:solidFill>
                <a:effectLst/>
                <a:uFill>
                  <a:solidFill>
                    <a:srgbClr val="0000FF"/>
                  </a:solidFill>
                </a:uFill>
                <a:ea typeface="Times New Roman" panose="02020603050405020304" pitchFamily="18" charset="0"/>
                <a:cs typeface="Times New Roman" panose="02020603050405020304" pitchFamily="18" charset="0"/>
                <a:hlinkClick r:id="rId4"/>
              </a:rPr>
              <a:t>Resolution 229 (Rev WRC-19)</a:t>
            </a:r>
            <a:r>
              <a:rPr lang="en-AU" sz="1600" dirty="0">
                <a:effectLst/>
                <a:ea typeface="Times New Roman" panose="02020603050405020304" pitchFamily="18" charset="0"/>
                <a:cs typeface="Times New Roman" panose="02020603050405020304" pitchFamily="18" charset="0"/>
              </a:rPr>
              <a:t>) in the 5 GHz band be included in any amendment to the LIPD class licence?</a:t>
            </a:r>
          </a:p>
          <a:p>
            <a:pPr marL="800100" lvl="2">
              <a:spcBef>
                <a:spcPts val="0"/>
              </a:spcBef>
              <a:spcAft>
                <a:spcPts val="0"/>
              </a:spcAft>
              <a:buFont typeface="Arial" panose="020B0604020202020204" pitchFamily="34" charset="0"/>
              <a:buChar char="•"/>
            </a:pPr>
            <a:endParaRPr lang="en-AU" sz="1600" b="0" dirty="0">
              <a:solidFill>
                <a:schemeClr val="tx1"/>
              </a:solidFill>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AU" sz="1600" dirty="0">
                <a:solidFill>
                  <a:schemeClr val="tx1"/>
                </a:solidFill>
                <a:cs typeface="Times New Roman" panose="02020603050405020304" pitchFamily="18" charset="0"/>
              </a:rPr>
              <a:t>Will look at the 6 questions.</a:t>
            </a:r>
          </a:p>
          <a:p>
            <a:pPr marL="800100" lvl="2">
              <a:spcBef>
                <a:spcPts val="0"/>
              </a:spcBef>
              <a:spcAft>
                <a:spcPts val="0"/>
              </a:spcAft>
              <a:buFont typeface="Arial" panose="020B0604020202020204" pitchFamily="34" charset="0"/>
              <a:buChar char="•"/>
            </a:pPr>
            <a:r>
              <a:rPr lang="en-AU" sz="1600" b="0" dirty="0">
                <a:solidFill>
                  <a:schemeClr val="tx1"/>
                </a:solidFill>
                <a:cs typeface="Times New Roman" panose="02020603050405020304" pitchFamily="18" charset="0"/>
              </a:rPr>
              <a:t>Comment text from anyone? </a:t>
            </a:r>
            <a:r>
              <a:rPr lang="en-AU" sz="1600" dirty="0">
                <a:solidFill>
                  <a:schemeClr val="tx1"/>
                </a:solidFill>
                <a:cs typeface="Times New Roman" panose="02020603050405020304" pitchFamily="18" charset="0"/>
              </a:rPr>
              <a:t>None seen.   </a:t>
            </a:r>
            <a:r>
              <a:rPr lang="en-AU" sz="1600" b="0" dirty="0">
                <a:solidFill>
                  <a:schemeClr val="tx1"/>
                </a:solidFill>
                <a:cs typeface="Times New Roman" panose="02020603050405020304" pitchFamily="18" charset="0"/>
              </a:rPr>
              <a:t>  </a:t>
            </a:r>
            <a:endParaRPr lang="en-US" sz="1600" b="0" dirty="0">
              <a:solidFill>
                <a:schemeClr val="tx1"/>
              </a:solidFill>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5"/>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latin typeface="Loew Next Arabic Medium"/>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800" b="0" dirty="0">
                <a:solidFill>
                  <a:srgbClr val="001F5F"/>
                </a:solidFill>
                <a:latin typeface="Loew Next Arabic Medium"/>
              </a:rPr>
              <a:t>Looking for the consultation. </a:t>
            </a:r>
            <a:endParaRPr lang="en-US" sz="1800" b="0" i="0" u="none" strike="noStrike" baseline="0" dirty="0">
              <a:solidFill>
                <a:srgbClr val="001F5F"/>
              </a:solidFill>
              <a:latin typeface="Loew Next Arabic Medium"/>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nothing new to share</a:t>
            </a:r>
          </a:p>
          <a:p>
            <a:pPr marL="285750" indent="-285750">
              <a:spcBef>
                <a:spcPts val="0"/>
              </a:spcBef>
              <a:buFont typeface="Arial" panose="020B0604020202020204" pitchFamily="34" charset="0"/>
              <a:buChar char="•"/>
            </a:pPr>
            <a:r>
              <a:rPr lang="en-US" sz="1800" b="0" dirty="0">
                <a:solidFill>
                  <a:schemeClr val="tx1"/>
                </a:solidFill>
              </a:rPr>
              <a:t>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a:t>
            </a:r>
          </a:p>
          <a:p>
            <a:pPr lvl="3">
              <a:spcBef>
                <a:spcPts val="0"/>
              </a:spcBef>
              <a:buFont typeface="Arial" panose="020B0604020202020204" pitchFamily="34" charset="0"/>
              <a:buChar char="•"/>
            </a:pP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a:t>
            </a:r>
          </a:p>
          <a:p>
            <a:pPr lvl="3">
              <a:spcBef>
                <a:spcPts val="0"/>
              </a:spcBef>
              <a:buFont typeface="Arial" panose="020B0604020202020204" pitchFamily="34" charset="0"/>
              <a:buChar char="•"/>
            </a:pP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endParaRPr lang="en-US" sz="1400" b="1" dirty="0">
              <a:solidFill>
                <a:schemeClr val="tx1"/>
              </a:solidFill>
            </a:endParaRP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6680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 (moved to this focus area)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400" dirty="0">
                <a:effectLst/>
                <a:ea typeface="SimSun" panose="02010600030101010101" pitchFamily="2" charset="-122"/>
              </a:rPr>
              <a:t>Nothing to share</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2">
              <a:spcBef>
                <a:spcPts val="0"/>
              </a:spcBef>
              <a:buFont typeface="Arial" panose="020B0604020202020204" pitchFamily="34" charset="0"/>
              <a:buChar char="•"/>
            </a:pPr>
            <a:r>
              <a:rPr lang="en-US" sz="1400" dirty="0">
                <a:solidFill>
                  <a:srgbClr val="1155CC"/>
                </a:solidFill>
                <a:hlinkClick r:id="rId4"/>
              </a:rPr>
              <a:t>https://groups.wirelessinnovation.org/wg/6MSG/dashboard</a:t>
            </a:r>
            <a:r>
              <a:rPr lang="en-US" sz="1400" dirty="0">
                <a:solidFill>
                  <a:srgbClr val="1155CC"/>
                </a:solidFill>
              </a:rPr>
              <a:t>. </a:t>
            </a:r>
            <a:endParaRPr lang="en-US" sz="14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There was a WS1 call this morning, has a introductory presentation on studies between real fixed service links and wireless LPI available devices,  already available.  This was live in the field.   More to come  the results in detail.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the same link used as reported in prior FCC dockets, out of Columbus, GA.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Here are links to two good reports, you may need to request username/password which is open to anyone. </a:t>
            </a:r>
          </a:p>
          <a:p>
            <a:pPr marL="1257300" lvl="3">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endParaRPr lang="en-US" sz="1400" b="0" u="sng" dirty="0">
              <a:solidFill>
                <a:srgbClr val="0563C1"/>
              </a:solidFill>
              <a:ea typeface="Calibri" panose="020F0502020204030204" pitchFamily="34" charset="0"/>
            </a:endParaRPr>
          </a:p>
          <a:p>
            <a:pPr marL="1257300" lvl="3">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nothing to share</a:t>
            </a: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a:p>
            <a:pPr lvl="1">
              <a:spcBef>
                <a:spcPts val="0"/>
              </a:spcBef>
              <a:buFont typeface="Arial" panose="020B0604020202020204" pitchFamily="34" charset="0"/>
              <a:buChar char="•"/>
            </a:pPr>
            <a:r>
              <a:rPr lang="en-US" sz="1600" dirty="0">
                <a:solidFill>
                  <a:srgbClr val="00B0F0"/>
                </a:solidFill>
                <a:ea typeface="Times New Roman" panose="02020603050405020304" pitchFamily="18" charset="0"/>
              </a:rPr>
              <a:t>Lead to send out call-in info to table of frequency bands ad hoc team .18 and .19. </a:t>
            </a: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From the FCC this morning: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News Release: </a:t>
            </a:r>
            <a:r>
              <a:rPr lang="en-US" sz="1600" u="sng" dirty="0">
                <a:solidFill>
                  <a:srgbClr val="0000FF"/>
                </a:solidFill>
                <a:ea typeface="Calibri" panose="020F0502020204030204" pitchFamily="34" charset="0"/>
                <a:cs typeface="Times New Roman" panose="02020603050405020304" pitchFamily="18" charset="0"/>
                <a:hlinkClick r:id="rId3"/>
              </a:rPr>
              <a:t>FCC Looks to Open the Door to New Wireless Microphone Technologies | Federal Communications Commission</a:t>
            </a:r>
            <a:r>
              <a:rPr lang="en-US" sz="1600" dirty="0">
                <a:ea typeface="Calibri" panose="020F0502020204030204" pitchFamily="34" charset="0"/>
                <a:cs typeface="Times New Roman" panose="02020603050405020304" pitchFamily="18" charset="0"/>
              </a:rPr>
              <a:t> </a:t>
            </a:r>
          </a:p>
          <a:p>
            <a:pPr marL="800100" lvl="2">
              <a:spcBef>
                <a:spcPts val="0"/>
              </a:spcBef>
              <a:spcAft>
                <a:spcPts val="0"/>
              </a:spcAft>
              <a:buFont typeface="Arial" panose="020B0604020202020204" pitchFamily="34" charset="0"/>
              <a:buChar char="•"/>
            </a:pPr>
            <a:endParaRPr lang="en-US" sz="1600" dirty="0">
              <a:ea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Times New Roman" panose="02020603050405020304" pitchFamily="18" charset="0"/>
              </a:rPr>
              <a:t>FCC </a:t>
            </a:r>
            <a:r>
              <a:rPr lang="en-US" sz="1600"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sz="1600" dirty="0">
                <a:effectLst/>
                <a:ea typeface="Times New Roman" panose="02020603050405020304" pitchFamily="18" charset="0"/>
                <a:hlinkClick r:id="rId4"/>
              </a:rPr>
              <a:t>https://www.fcc.gov/document/fcc-looks-open-door-new-wireless-microphone-technologies-0</a:t>
            </a:r>
            <a:r>
              <a:rPr lang="en-US" sz="16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Or  </a:t>
            </a:r>
            <a:r>
              <a:rPr lang="en-US" sz="1600" dirty="0">
                <a:ea typeface="Calibri" panose="020F0502020204030204" pitchFamily="34" charset="0"/>
                <a:cs typeface="Times New Roman" panose="02020603050405020304" pitchFamily="18" charset="0"/>
                <a:hlinkClick r:id="rId5"/>
              </a:rPr>
              <a:t>https://mentor.ieee.org/802.18/dcn/21/18-21-0046-00-0000-fcc-nprm-new-wireless-microphone-technologies-fcc-21-46a1.docx</a:t>
            </a:r>
            <a:r>
              <a:rPr lang="en-US" sz="1600" dirty="0">
                <a:ea typeface="Calibri" panose="020F0502020204030204" pitchFamily="34" charset="0"/>
                <a:cs typeface="Times New Roman" panose="02020603050405020304" pitchFamily="18" charset="0"/>
              </a:rPr>
              <a:t>   (40 seek comments)</a:t>
            </a: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800100" lvl="2">
              <a:spcBef>
                <a:spcPts val="0"/>
              </a:spcBef>
              <a:spcAft>
                <a:spcPts val="0"/>
              </a:spcAft>
              <a:buFont typeface="Arial" panose="020B0604020202020204" pitchFamily="34" charset="0"/>
              <a:buChar char="•"/>
            </a:pPr>
            <a:endParaRPr lang="en-US" sz="1600" dirty="0">
              <a:solidFill>
                <a:srgbClr val="222222"/>
              </a:solidFill>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endParaRPr lang="en-US" sz="1600" b="0" i="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61261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VC – get 2 question poll out, via email.  (done-after the meeting)</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Lead to send out call-in info to table of frequency bands ad hoc team .18 and .19. (done-after the meeting)</a:t>
            </a:r>
          </a:p>
          <a:p>
            <a:pPr marL="285750" indent="-285750">
              <a:buClr>
                <a:srgbClr val="00B0F0"/>
              </a:buClr>
              <a:buFont typeface="Wingdings" panose="05000000000000000000" pitchFamily="2" charset="2"/>
              <a:buChar char="q"/>
            </a:pPr>
            <a:r>
              <a:rPr lang="en-US" sz="1800" b="0" dirty="0">
                <a:solidFill>
                  <a:srgbClr val="00B0F0"/>
                </a:solidFill>
              </a:rPr>
              <a:t>All – if you have any actionable possibilities to update/improve/etc. our external influence on regulatory bodies, as part of the IEEE 802 restricting, please pass along to the chair. \</a:t>
            </a:r>
          </a:p>
          <a:p>
            <a:pPr marL="285750" indent="-285750">
              <a:buClr>
                <a:srgbClr val="00B0F0"/>
              </a:buClr>
              <a:buFont typeface="Wingdings" panose="05000000000000000000" pitchFamily="2" charset="2"/>
              <a:buChar char="q"/>
            </a:pPr>
            <a:r>
              <a:rPr lang="en-US" sz="1800" b="0" i="0" dirty="0">
                <a:solidFill>
                  <a:srgbClr val="00B0F0"/>
                </a:solidFill>
                <a:effectLst/>
              </a:rPr>
              <a:t>All – please review </a:t>
            </a:r>
            <a:r>
              <a:rPr lang="en-US" sz="1800" b="0" dirty="0">
                <a:solidFill>
                  <a:srgbClr val="00B0F0"/>
                </a:solidFill>
              </a:rPr>
              <a:t>the FCC wireless mic action and is there anything .18 should review further or act upon? </a:t>
            </a:r>
            <a:endParaRPr lang="en-US" sz="1800" b="0" i="0" dirty="0">
              <a:solidFill>
                <a:srgbClr val="00B0F0"/>
              </a:solidFill>
              <a:effectLst/>
            </a:endParaRPr>
          </a:p>
          <a:p>
            <a:pPr marL="285750" indent="-285750">
              <a:buClr>
                <a:srgbClr val="00B0F0"/>
              </a:buClr>
              <a:buFont typeface="Wingdings" panose="05000000000000000000" pitchFamily="2" charset="2"/>
              <a:buChar char="q"/>
            </a:pPr>
            <a:r>
              <a:rPr lang="en-US" altLang="en-US" sz="1800" b="0" dirty="0">
                <a:solidFill>
                  <a:srgbClr val="00B0F0"/>
                </a:solidFill>
              </a:rPr>
              <a:t>VC - to email members to verify affiliations, then use </a:t>
            </a:r>
            <a:r>
              <a:rPr lang="en-US" altLang="en-US" sz="1800" b="0" dirty="0" err="1">
                <a:solidFill>
                  <a:srgbClr val="00B0F0"/>
                </a:solidFill>
              </a:rPr>
              <a:t>MyProject</a:t>
            </a:r>
            <a:r>
              <a:rPr lang="en-US" altLang="en-US" sz="1800" b="0" dirty="0">
                <a:solidFill>
                  <a:srgbClr val="00B0F0"/>
                </a:solidFill>
              </a:rPr>
              <a:t> for any updates. (working on details).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6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22apr21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22apr21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29apr21–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22apr21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22apr21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22apr21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22apr21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22apr21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22apr21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22apr21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507568"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Send out 2 question poll on sept 21 interim</a:t>
            </a:r>
          </a:p>
          <a:p>
            <a:pPr lvl="1">
              <a:spcBef>
                <a:spcPts val="0"/>
              </a:spcBef>
              <a:buFont typeface="Arial" panose="020B0604020202020204" pitchFamily="34" charset="0"/>
              <a:buChar char="•"/>
            </a:pPr>
            <a:r>
              <a:rPr lang="en-US" altLang="en-US" sz="1600" dirty="0">
                <a:solidFill>
                  <a:schemeClr val="tx1"/>
                </a:solidFill>
              </a:rPr>
              <a:t>Send out call-in for ad hoc on table of frequency ranges</a:t>
            </a:r>
          </a:p>
          <a:p>
            <a:pPr lvl="1">
              <a:spcBef>
                <a:spcPts val="0"/>
              </a:spcBef>
              <a:buFont typeface="Arial" panose="020B0604020202020204" pitchFamily="34" charset="0"/>
              <a:buChar char="•"/>
            </a:pPr>
            <a:r>
              <a:rPr lang="en-US" altLang="en-US" sz="1600" dirty="0">
                <a:solidFill>
                  <a:schemeClr val="tx1"/>
                </a:solidFill>
              </a:rPr>
              <a:t>Work on affiliation check request</a:t>
            </a:r>
          </a:p>
          <a:p>
            <a:pPr lvl="1">
              <a:spcBef>
                <a:spcPts val="0"/>
              </a:spcBef>
              <a:buFont typeface="Arial" panose="020B0604020202020204" pitchFamily="34" charset="0"/>
              <a:buChar char="•"/>
            </a:pPr>
            <a:r>
              <a:rPr lang="en-US" altLang="en-US" sz="1600" dirty="0">
                <a:solidFill>
                  <a:schemeClr val="tx1"/>
                </a:solidFill>
              </a:rPr>
              <a:t>All-ongoing-WRC-23 AI viewpoint text</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802 restructuring sub-ad hoc on external influence. </a:t>
            </a:r>
          </a:p>
          <a:p>
            <a:pPr lvl="1">
              <a:spcBef>
                <a:spcPts val="0"/>
              </a:spcBef>
              <a:buFont typeface="Arial" panose="020B0604020202020204" pitchFamily="34" charset="0"/>
              <a:buChar char="•"/>
            </a:pPr>
            <a:r>
              <a:rPr lang="en-US" altLang="en-US" sz="1400" kern="0" dirty="0">
                <a:solidFill>
                  <a:schemeClr val="tx1"/>
                </a:solidFill>
              </a:rPr>
              <a:t>FCC and wireless mics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Hasan Y.</a:t>
            </a:r>
          </a:p>
          <a:p>
            <a:pPr>
              <a:spcBef>
                <a:spcPts val="0"/>
              </a:spcBef>
            </a:pPr>
            <a:r>
              <a:rPr lang="en-US" altLang="en-US" sz="1800" b="0" dirty="0">
                <a:solidFill>
                  <a:schemeClr val="tx1"/>
                </a:solidFill>
              </a:rPr>
              <a:t>		Seconded by: 	Mike L.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t>
            </a:r>
            <a:r>
              <a:rPr lang="en-GB" sz="1600" b="0" dirty="0">
                <a:ea typeface="SimSun" panose="02010600030101010101" pitchFamily="2" charset="-122"/>
              </a:rPr>
              <a:t>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https://mentor.ieee.org/802.18/dcn/21/18-21-0043-00-0000-minutes-15apr21-rrtag-teleconference.docx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latin typeface="Verdana" panose="020B0604030504040204" pitchFamily="34" charset="0"/>
              </a:rPr>
              <a:t>16-Apr-2021 13:39:21 ET </a:t>
            </a:r>
            <a:r>
              <a:rPr lang="en-US" sz="1600" b="0" i="0" dirty="0">
                <a:solidFill>
                  <a:srgbClr val="000000"/>
                </a:solidFill>
                <a:effectLst/>
              </a:rPr>
              <a:t> </a:t>
            </a:r>
            <a:r>
              <a:rPr lang="en-US" sz="1600" b="0" dirty="0">
                <a:ea typeface="SimSun" panose="02010600030101010101" pitchFamily="2" charset="-122"/>
              </a:rPr>
              <a:t>with editorial privilege for the 802.18 </a:t>
            </a:r>
            <a:r>
              <a:rPr lang="en-US" sz="1800" b="0" dirty="0">
                <a:ea typeface="SimSun" panose="02010600030101010101" pitchFamily="2" charset="-122"/>
              </a:rPr>
              <a:t>chair.</a:t>
            </a:r>
            <a:r>
              <a:rPr lang="en-US" altLang="en-US" sz="1800" b="0" dirty="0">
                <a:solidFill>
                  <a:schemeClr val="tx1"/>
                </a:solidFill>
              </a:rPr>
              <a:t>	</a:t>
            </a:r>
          </a:p>
          <a:p>
            <a:pPr marL="0" indent="0">
              <a:spcBef>
                <a:spcPts val="400"/>
              </a:spcBef>
            </a:pPr>
            <a:r>
              <a:rPr lang="en-US" altLang="en-US" sz="1800" b="0" dirty="0">
                <a:solidFill>
                  <a:schemeClr val="tx1"/>
                </a:solidFill>
              </a:rPr>
              <a:t> 	Moved by:  	Vijay A.  </a:t>
            </a:r>
          </a:p>
          <a:p>
            <a:pPr marL="0" indent="0">
              <a:spcBef>
                <a:spcPts val="0"/>
              </a:spcBef>
            </a:pPr>
            <a:r>
              <a:rPr lang="en-US" altLang="en-US" sz="1800" b="0" dirty="0">
                <a:solidFill>
                  <a:schemeClr val="tx1"/>
                </a:solidFill>
              </a:rPr>
              <a:t>	Seconded by:  Al P.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22apr21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59091</TotalTime>
  <Words>8207</Words>
  <Application>Microsoft Office PowerPoint</Application>
  <PresentationFormat>Widescreen</PresentationFormat>
  <Paragraphs>843</Paragraphs>
  <Slides>32</Slides>
  <Notes>22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6" baseType="lpstr">
      <vt:lpstr>Arial</vt:lpstr>
      <vt:lpstr>Calibri</vt:lpstr>
      <vt:lpstr>Consolas</vt:lpstr>
      <vt:lpstr>Helvetica</vt:lpstr>
      <vt:lpstr>Helvetica Neue</vt:lpstr>
      <vt:lpstr>Loew Next Arabic Medium</vt:lpstr>
      <vt:lpstr>Mina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3790</cp:revision>
  <cp:lastPrinted>1601-01-01T00:00:00Z</cp:lastPrinted>
  <dcterms:created xsi:type="dcterms:W3CDTF">2016-03-03T14:54:45Z</dcterms:created>
  <dcterms:modified xsi:type="dcterms:W3CDTF">2021-04-23T13:45:17Z</dcterms:modified>
</cp:coreProperties>
</file>