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33"/>
  </p:notesMasterIdLst>
  <p:handoutMasterIdLst>
    <p:handoutMasterId r:id="rId34"/>
  </p:handoutMasterIdLst>
  <p:sldIdLst>
    <p:sldId id="256" r:id="rId2"/>
    <p:sldId id="341" r:id="rId3"/>
    <p:sldId id="329" r:id="rId4"/>
    <p:sldId id="604" r:id="rId5"/>
    <p:sldId id="624" r:id="rId6"/>
    <p:sldId id="605" r:id="rId7"/>
    <p:sldId id="516" r:id="rId8"/>
    <p:sldId id="596" r:id="rId9"/>
    <p:sldId id="690" r:id="rId10"/>
    <p:sldId id="776" r:id="rId11"/>
    <p:sldId id="762" r:id="rId12"/>
    <p:sldId id="763" r:id="rId13"/>
    <p:sldId id="735" r:id="rId14"/>
    <p:sldId id="769" r:id="rId15"/>
    <p:sldId id="766" r:id="rId16"/>
    <p:sldId id="743" r:id="rId17"/>
    <p:sldId id="717" r:id="rId18"/>
    <p:sldId id="650" r:id="rId19"/>
    <p:sldId id="498" r:id="rId20"/>
    <p:sldId id="402" r:id="rId21"/>
    <p:sldId id="403" r:id="rId22"/>
    <p:sldId id="736" r:id="rId23"/>
    <p:sldId id="775" r:id="rId24"/>
    <p:sldId id="777" r:id="rId25"/>
    <p:sldId id="774" r:id="rId26"/>
    <p:sldId id="768" r:id="rId27"/>
    <p:sldId id="737" r:id="rId28"/>
    <p:sldId id="739" r:id="rId29"/>
    <p:sldId id="728" r:id="rId30"/>
    <p:sldId id="656" r:id="rId31"/>
    <p:sldId id="655" r:id="rId3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a:srgbClr val="D5F4FF"/>
    <a:srgbClr val="FF7C80"/>
    <a:srgbClr val="990033"/>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115" autoAdjust="0"/>
    <p:restoredTop sz="96256" autoAdjust="0"/>
  </p:normalViewPr>
  <p:slideViewPr>
    <p:cSldViewPr>
      <p:cViewPr varScale="1">
        <p:scale>
          <a:sx n="65" d="100"/>
          <a:sy n="65" d="100"/>
        </p:scale>
        <p:origin x="90" y="990"/>
      </p:cViewPr>
      <p:guideLst>
        <p:guide orient="horz" pos="2160"/>
        <p:guide pos="3840"/>
      </p:guideLst>
    </p:cSldViewPr>
  </p:slideViewPr>
  <p:outlineViewPr>
    <p:cViewPr varScale="1">
      <p:scale>
        <a:sx n="170" d="200"/>
        <a:sy n="170" d="200"/>
      </p:scale>
      <p:origin x="0" y="-165486"/>
    </p:cViewPr>
  </p:outlineViewPr>
  <p:notesTextViewPr>
    <p:cViewPr>
      <p:scale>
        <a:sx n="200" d="100"/>
        <a:sy n="200" d="100"/>
      </p:scale>
      <p:origin x="0" y="0"/>
    </p:cViewPr>
  </p:notesTextViewPr>
  <p:sorterViewPr>
    <p:cViewPr>
      <p:scale>
        <a:sx n="75" d="100"/>
        <a:sy n="75" d="100"/>
      </p:scale>
      <p:origin x="0" y="-112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22-Apr-21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urldefense.com/v3/__https:/www.federalregister.gov/agencies/federal-communications-commission?utm_campaign=subscription*mailing*list&amp;utm_source=federalregister.gov&amp;utm_medium=email__;Kys!!F7jv3iA!jNP9DqnQMVqfyGy4SA3ebmcxNv5j_oXYQb1WXuEzuYin7nAjotTFSsEeG7S-CS1qJQ$" TargetMode="External"/><Relationship Id="rId2" Type="http://schemas.openxmlformats.org/officeDocument/2006/relationships/slide" Target="../slides/slide15.xml"/><Relationship Id="rId1" Type="http://schemas.openxmlformats.org/officeDocument/2006/relationships/notesMaster" Target="../notesMasters/notesMaster1.xml"/><Relationship Id="rId6" Type="http://schemas.openxmlformats.org/officeDocument/2006/relationships/hyperlink" Target="https://urldefense.com/v3/__https:/www.federalregister.gov/d/2020-23680?utm_medium=email&amp;utm_campaign=subscription*mailing*list&amp;utm_source=federalregister.gov__;Kys!!F7jv3iA!jNP9DqnQMVqfyGy4SA3ebmcxNv5j_oXYQb1WXuEzuYin7nAjotTFSsEeG7TO3oQGLQ$" TargetMode="External"/><Relationship Id="rId5" Type="http://schemas.openxmlformats.org/officeDocument/2006/relationships/hyperlink" Target="https://urldefense.com/v3/__https:/www.govinfo.gov/content/pkg/FR-2020-10-27/pdf/2020-23680.pdf?utm_campaign=subscription*mailing*list&amp;utm_source=federalregister.gov&amp;utm_medium=email__;Kys!!F7jv3iA!jNP9DqnQMVqfyGy4SA3ebmcxNv5j_oXYQb1WXuEzuYin7nAjotTFSsEeG7QipQ8ppw$" TargetMode="External"/><Relationship Id="rId4" Type="http://schemas.openxmlformats.org/officeDocument/2006/relationships/hyperlink" Target="https://urldefense.com/v3/__https:/www.federalregister.gov/documents/2020/10/27/2020-23680/termination-of-dormant-proceedings?utm_medium=email&amp;utm_campaign=subscription*mailing*list&amp;utm_source=federalregister.gov__;Kys!!F7jv3iA!jNP9DqnQMVqfyGy4SA3ebmcxNv5j_oXYQb1WXuEzuYin7nAjotTFSsEeG7TF1aZxvQ$" TargetMode="Externa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portal.etsi.org/webapp/teldir/ListPersDetails.asp?PersId=6230" TargetMode="External"/><Relationship Id="rId13" Type="http://schemas.openxmlformats.org/officeDocument/2006/relationships/hyperlink" Target="https://portal.etsi.org/webapp/teldir/ListPersDetails.asp?PersId=33473" TargetMode="External"/><Relationship Id="rId18" Type="http://schemas.openxmlformats.org/officeDocument/2006/relationships/hyperlink" Target="https://portal.etsi.org/webapp/teldir/QueryOrgaInfo.asp?OrgaId=5" TargetMode="External"/><Relationship Id="rId26" Type="http://schemas.openxmlformats.org/officeDocument/2006/relationships/hyperlink" Target="https://portal.etsi.org/webapp/teldir/ListPersDetails.asp?PersId=34395" TargetMode="External"/><Relationship Id="rId39" Type="http://schemas.openxmlformats.org/officeDocument/2006/relationships/hyperlink" Target="https://portal.etsi.org/webapp/teldir/QueryOrgaInfo.asp?OrgaId=11945" TargetMode="External"/><Relationship Id="rId3" Type="http://schemas.openxmlformats.org/officeDocument/2006/relationships/hyperlink" Target="https://portal.etsi.org/tb.aspx?tbid=286&amp;SubTB=286" TargetMode="External"/><Relationship Id="rId21" Type="http://schemas.openxmlformats.org/officeDocument/2006/relationships/hyperlink" Target="https://portal.etsi.org/webapp/teldir/ListPersDetails.asp?PersId=79376" TargetMode="External"/><Relationship Id="rId34" Type="http://schemas.openxmlformats.org/officeDocument/2006/relationships/hyperlink" Target="https://portal.etsi.org/webapp/teldir/ListPersDetails.asp?PersId=78115" TargetMode="External"/><Relationship Id="rId7" Type="http://schemas.openxmlformats.org/officeDocument/2006/relationships/hyperlink" Target="https://portal.etsi.org/tb.aspx?tbid=287&amp;SubTB=287" TargetMode="External"/><Relationship Id="rId12" Type="http://schemas.openxmlformats.org/officeDocument/2006/relationships/hyperlink" Target="https://portal.etsi.org/webapp/teldir/QueryOrgaInfo.asp?OrgaId=13790" TargetMode="External"/><Relationship Id="rId17" Type="http://schemas.openxmlformats.org/officeDocument/2006/relationships/hyperlink" Target="https://portal.etsi.org/webapp/teldir/ListPersDetails.asp?PersId=26309" TargetMode="External"/><Relationship Id="rId25" Type="http://schemas.openxmlformats.org/officeDocument/2006/relationships/hyperlink" Target="https://portal.etsi.org/webapp/teldir/ListPersDetails.asp?PersId=10561" TargetMode="External"/><Relationship Id="rId33" Type="http://schemas.openxmlformats.org/officeDocument/2006/relationships/hyperlink" Target="https://portal.etsi.org/webapp/teldir/ListPersDetails.asp?PersId=61793" TargetMode="External"/><Relationship Id="rId38" Type="http://schemas.openxmlformats.org/officeDocument/2006/relationships/hyperlink" Target="https://portal.etsi.org/webapp/teldir/ListPersDetails.asp?PersId=26729" TargetMode="External"/><Relationship Id="rId2" Type="http://schemas.openxmlformats.org/officeDocument/2006/relationships/slide" Target="../slides/slide11.xml"/><Relationship Id="rId16" Type="http://schemas.openxmlformats.org/officeDocument/2006/relationships/hyperlink" Target="https://portal.etsi.org/webapp/teldir/QueryOrgaInfo.asp?OrgaId=1" TargetMode="External"/><Relationship Id="rId20" Type="http://schemas.openxmlformats.org/officeDocument/2006/relationships/hyperlink" Target="https://portal.etsi.org/webapp/teldir/QueryOrgaInfo.asp?OrgaId=15932" TargetMode="External"/><Relationship Id="rId29" Type="http://schemas.openxmlformats.org/officeDocument/2006/relationships/hyperlink" Target="https://portal.etsi.org/webapp/teldir/QueryOrgaInfo.asp?OrgaId=121" TargetMode="External"/><Relationship Id="rId1" Type="http://schemas.openxmlformats.org/officeDocument/2006/relationships/notesMaster" Target="../notesMasters/notesMaster1.xml"/><Relationship Id="rId6" Type="http://schemas.openxmlformats.org/officeDocument/2006/relationships/hyperlink" Target="https://portal.etsi.org/tb.aspx?tbid=729&amp;SubTB=729" TargetMode="External"/><Relationship Id="rId11" Type="http://schemas.openxmlformats.org/officeDocument/2006/relationships/hyperlink" Target="https://portal.etsi.org/webapp/teldir/ListPersDetails.asp?PersId=63180" TargetMode="External"/><Relationship Id="rId24" Type="http://schemas.openxmlformats.org/officeDocument/2006/relationships/hyperlink" Target="https://portal.etsi.org/webapp/teldir/ListPersDetails.asp?PersId=2582" TargetMode="External"/><Relationship Id="rId32" Type="http://schemas.openxmlformats.org/officeDocument/2006/relationships/hyperlink" Target="https://portal.etsi.org/webapp/teldir/QueryOrgaInfo.asp?OrgaId=7380" TargetMode="External"/><Relationship Id="rId37" Type="http://schemas.openxmlformats.org/officeDocument/2006/relationships/hyperlink" Target="https://portal.etsi.org/webapp/teldir/QueryOrgaInfo.asp?OrgaId=13818" TargetMode="External"/><Relationship Id="rId40" Type="http://schemas.openxmlformats.org/officeDocument/2006/relationships/hyperlink" Target="https://portal.etsi.org/webapp/teldir/ListPersDetails.asp?PersId=53812" TargetMode="External"/><Relationship Id="rId5" Type="http://schemas.openxmlformats.org/officeDocument/2006/relationships/hyperlink" Target="https://portal.etsi.org/tb.aspx?tbid=442&amp;SubTB=442" TargetMode="External"/><Relationship Id="rId15" Type="http://schemas.openxmlformats.org/officeDocument/2006/relationships/hyperlink" Target="https://portal.etsi.org/webapp/teldir/ListPersDetails.asp?PersId=26441" TargetMode="External"/><Relationship Id="rId23" Type="http://schemas.openxmlformats.org/officeDocument/2006/relationships/hyperlink" Target="https://portal.etsi.org/webapp/teldir/ListPersDetails.asp?PersId=13676" TargetMode="External"/><Relationship Id="rId28" Type="http://schemas.openxmlformats.org/officeDocument/2006/relationships/hyperlink" Target="https://portal.etsi.org/webapp/teldir/ListPersDetails.asp?PersId=54791" TargetMode="External"/><Relationship Id="rId36" Type="http://schemas.openxmlformats.org/officeDocument/2006/relationships/hyperlink" Target="https://portal.etsi.org/webapp/teldir/ListPersDetails.asp?PersId=60301" TargetMode="External"/><Relationship Id="rId10" Type="http://schemas.openxmlformats.org/officeDocument/2006/relationships/hyperlink" Target="https://portal.etsi.org/webapp/teldir/QueryOrgaInfo.asp?OrgaId=14953" TargetMode="External"/><Relationship Id="rId19" Type="http://schemas.openxmlformats.org/officeDocument/2006/relationships/hyperlink" Target="https://portal.etsi.org/webapp/teldir/ListPersDetails.asp?PersId=77968" TargetMode="External"/><Relationship Id="rId31" Type="http://schemas.openxmlformats.org/officeDocument/2006/relationships/hyperlink" Target="https://portal.etsi.org/webapp/teldir/QueryOrgaInfo.asp?OrgaId=8870" TargetMode="External"/><Relationship Id="rId4" Type="http://schemas.openxmlformats.org/officeDocument/2006/relationships/hyperlink" Target="https://portal.etsi.org/tb.aspx?tbid=286&amp;SubTB=286#/50610-contributions" TargetMode="External"/><Relationship Id="rId9" Type="http://schemas.openxmlformats.org/officeDocument/2006/relationships/hyperlink" Target="https://portal.etsi.org/webapp/teldir/ListPersDetails.asp?PersId=49485" TargetMode="External"/><Relationship Id="rId14" Type="http://schemas.openxmlformats.org/officeDocument/2006/relationships/hyperlink" Target="https://portal.etsi.org/webapp/teldir/QueryOrgaInfo.asp?OrgaId=9173" TargetMode="External"/><Relationship Id="rId22" Type="http://schemas.openxmlformats.org/officeDocument/2006/relationships/hyperlink" Target="https://portal.etsi.org/webapp/teldir/ListPersDetails.asp?PersId=80177" TargetMode="External"/><Relationship Id="rId27" Type="http://schemas.openxmlformats.org/officeDocument/2006/relationships/hyperlink" Target="https://portal.etsi.org/webapp/teldir/QueryOrgaInfo.asp?OrgaId=42" TargetMode="External"/><Relationship Id="rId30" Type="http://schemas.openxmlformats.org/officeDocument/2006/relationships/hyperlink" Target="https://portal.etsi.org/webapp/teldir/ListPersDetails.asp?PersId=72859" TargetMode="External"/><Relationship Id="rId35" Type="http://schemas.openxmlformats.org/officeDocument/2006/relationships/hyperlink" Target="https://portal.etsi.org/webapp/teldir/QueryOrgaInfo.asp?OrgaId=16055" TargetMode="External"/></Relationships>
</file>

<file path=ppt/notesSlides/_rels/notesSlide7.xml.rels><?xml version="1.0" encoding="UTF-8" standalone="yes"?>
<Relationships xmlns="http://schemas.openxmlformats.org/package/2006/relationships"><Relationship Id="rId8" Type="http://schemas.openxmlformats.org/officeDocument/2006/relationships/hyperlink" Target="https://cept.org/ecc/groups/ecc/wg-fm/fm-57/" TargetMode="External"/><Relationship Id="rId3" Type="http://schemas.openxmlformats.org/officeDocument/2006/relationships/hyperlink" Target="https://www.ecodocdb.dk/download/cc03c766-35f8/ECC%20Report%20302.pdf" TargetMode="External"/><Relationship Id="rId7" Type="http://schemas.openxmlformats.org/officeDocument/2006/relationships/hyperlink" Target="https://cept.org/ecc/groups/ecc/wg-se/se-45/" TargetMode="External"/><Relationship Id="rId2" Type="http://schemas.openxmlformats.org/officeDocument/2006/relationships/slide" Target="../slides/slide12.xml"/><Relationship Id="rId1" Type="http://schemas.openxmlformats.org/officeDocument/2006/relationships/notesMaster" Target="../notesMasters/notesMaster1.xml"/><Relationship Id="rId6" Type="http://schemas.openxmlformats.org/officeDocument/2006/relationships/hyperlink" Target="https://cept.org/ecc/groups/ecc/wg-se/se-24/" TargetMode="External"/><Relationship Id="rId5" Type="http://schemas.openxmlformats.org/officeDocument/2006/relationships/hyperlink" Target="https://cept.org/ecc/groups/ecc/wg-se/se-24/client/introduction/" TargetMode="External"/><Relationship Id="rId4" Type="http://schemas.openxmlformats.org/officeDocument/2006/relationships/hyperlink" Target="https://cept.org/ecc/groups/ecc/client/introduction/" TargetMode="Externa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itu.int/dms_pub/itu-r/oth/0a/06/R0A0600009D0001MSWE.docx"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mentor.ieee.org/802.18/dcn/20/18-20-0107-00-0000-res-811-wrc-19-wrc-23-agenda-items.docx" TargetMode="External"/><Relationship Id="rId2" Type="http://schemas.openxmlformats.org/officeDocument/2006/relationships/slide" Target="../slides/slide14.xml"/><Relationship Id="rId1" Type="http://schemas.openxmlformats.org/officeDocument/2006/relationships/notesMaster" Target="../notesMasters/notesMaster1.xml"/><Relationship Id="rId6" Type="http://schemas.openxmlformats.org/officeDocument/2006/relationships/hyperlink" Target="https://www.itu.int/dms_pub/itu-r/oth/0c/0a/R0C0A00000D0041PDFE.pdf" TargetMode="External"/><Relationship Id="rId5" Type="http://schemas.openxmlformats.org/officeDocument/2006/relationships/hyperlink" Target="https://www.itu.int/en/ITU-R/study-groups/rcpm/Pages/wrc-23-studies.aspx" TargetMode="External"/><Relationship Id="rId4" Type="http://schemas.openxmlformats.org/officeDocument/2006/relationships/slide" Target="../slides/slide29.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800" b="0" u="sng" dirty="0">
                <a:solidFill>
                  <a:srgbClr val="3071A9"/>
                </a:solidFill>
                <a:effectLst/>
                <a:latin typeface="Arial" panose="020B0604020202020204" pitchFamily="34" charset="0"/>
                <a:ea typeface="Times New Roman" panose="02020603050405020304" pitchFamily="18" charset="0"/>
                <a:hlinkClick r:id="rId3"/>
              </a:rPr>
              <a:t>Federal Communications Commission</a:t>
            </a:r>
            <a:r>
              <a:rPr lang="en-US" sz="1800" b="1" dirty="0">
                <a:solidFill>
                  <a:srgbClr val="5797CE"/>
                </a:solidFill>
                <a:effectLst/>
                <a:latin typeface="Arial" panose="020B0604020202020204" pitchFamily="34" charset="0"/>
                <a:ea typeface="Times New Roman" panose="02020603050405020304" pitchFamily="18" charset="0"/>
              </a:rPr>
              <a:t> </a:t>
            </a:r>
            <a:endParaRPr lang="en-US" sz="1800" dirty="0">
              <a:effectLst/>
              <a:latin typeface="Calibri" panose="020F0502020204030204" pitchFamily="34" charset="0"/>
              <a:ea typeface="Calibri" panose="020F0502020204030204" pitchFamily="34" charset="0"/>
            </a:endParaRPr>
          </a:p>
          <a:p>
            <a:pPr marL="66675" marR="0">
              <a:spcBef>
                <a:spcPts val="0"/>
              </a:spcBef>
              <a:spcAft>
                <a:spcPts val="0"/>
              </a:spcAft>
            </a:pPr>
            <a:r>
              <a:rPr lang="en-US" sz="1800" b="1" dirty="0">
                <a:solidFill>
                  <a:srgbClr val="191919"/>
                </a:solidFill>
                <a:effectLst/>
                <a:latin typeface="Arial" panose="020B0604020202020204" pitchFamily="34" charset="0"/>
                <a:ea typeface="Times New Roman" panose="02020603050405020304" pitchFamily="18" charset="0"/>
              </a:rPr>
              <a:t>Notice</a:t>
            </a:r>
            <a:endParaRPr lang="en-US" sz="1800" dirty="0">
              <a:effectLst/>
              <a:latin typeface="Calibri" panose="020F0502020204030204" pitchFamily="34" charset="0"/>
              <a:ea typeface="Calibri" panose="020F0502020204030204" pitchFamily="34" charset="0"/>
            </a:endParaRPr>
          </a:p>
          <a:p>
            <a:pPr marL="238125" marR="0">
              <a:spcBef>
                <a:spcPts val="0"/>
              </a:spcBef>
              <a:spcAft>
                <a:spcPts val="0"/>
              </a:spcAft>
            </a:pPr>
            <a:r>
              <a:rPr lang="en-US" sz="1800" b="1" dirty="0">
                <a:solidFill>
                  <a:srgbClr val="333333"/>
                </a:solidFill>
                <a:effectLst/>
                <a:latin typeface="Arial" panose="020B0604020202020204" pitchFamily="34" charset="0"/>
                <a:ea typeface="Times New Roman" panose="02020603050405020304" pitchFamily="18" charset="0"/>
              </a:rPr>
              <a:t>Termination of Dormant Proceedings</a:t>
            </a:r>
            <a:endParaRPr lang="en-US" sz="1800" dirty="0">
              <a:effectLst/>
              <a:latin typeface="Calibri" panose="020F0502020204030204" pitchFamily="34" charset="0"/>
              <a:ea typeface="Calibri" panose="020F0502020204030204" pitchFamily="34" charset="0"/>
            </a:endParaRPr>
          </a:p>
          <a:p>
            <a:pPr marL="95250" marR="0">
              <a:spcBef>
                <a:spcPts val="0"/>
              </a:spcBef>
              <a:spcAft>
                <a:spcPts val="0"/>
              </a:spcAft>
            </a:pPr>
            <a:r>
              <a:rPr lang="en-US" sz="1800" b="1" dirty="0">
                <a:effectLst/>
                <a:latin typeface="Helvetica Neue"/>
                <a:ea typeface="Times New Roman" panose="02020603050405020304" pitchFamily="18" charset="0"/>
                <a:cs typeface="Calibri" panose="020F0502020204030204" pitchFamily="34" charset="0"/>
              </a:rPr>
              <a:t>FR Document:</a:t>
            </a:r>
            <a:r>
              <a:rPr lang="en-US" sz="1800" dirty="0">
                <a:solidFill>
                  <a:srgbClr val="000000"/>
                </a:solidFill>
                <a:effectLst/>
                <a:latin typeface="Helvetica Neue"/>
                <a:ea typeface="Times New Roman" panose="02020603050405020304" pitchFamily="18" charset="0"/>
              </a:rPr>
              <a:t> </a:t>
            </a:r>
            <a:r>
              <a:rPr lang="en-US" sz="1800" u="sng" dirty="0">
                <a:solidFill>
                  <a:srgbClr val="3071A9"/>
                </a:solidFill>
                <a:effectLst/>
                <a:latin typeface="Helvetica Neue"/>
                <a:ea typeface="Times New Roman" panose="02020603050405020304" pitchFamily="18" charset="0"/>
                <a:hlinkClick r:id="rId4"/>
              </a:rPr>
              <a:t>2020-23680</a:t>
            </a:r>
            <a:r>
              <a:rPr lang="en-US" sz="1800" dirty="0">
                <a:solidFill>
                  <a:srgbClr val="000000"/>
                </a:solidFill>
                <a:effectLst/>
                <a:latin typeface="Helvetica Neue"/>
                <a:ea typeface="Times New Roman" panose="02020603050405020304" pitchFamily="18" charset="0"/>
              </a:rPr>
              <a:t> </a:t>
            </a:r>
            <a:br>
              <a:rPr lang="en-US" sz="1800" dirty="0">
                <a:solidFill>
                  <a:srgbClr val="000000"/>
                </a:solidFill>
                <a:effectLst/>
                <a:latin typeface="Helvetica Neue"/>
                <a:ea typeface="Times New Roman" panose="02020603050405020304" pitchFamily="18" charset="0"/>
              </a:rPr>
            </a:br>
            <a:r>
              <a:rPr lang="en-US" sz="1800" b="1" dirty="0">
                <a:solidFill>
                  <a:srgbClr val="000000"/>
                </a:solidFill>
                <a:effectLst/>
                <a:latin typeface="Helvetica Neue"/>
                <a:ea typeface="Times New Roman" panose="02020603050405020304" pitchFamily="18" charset="0"/>
                <a:cs typeface="Calibri" panose="020F0502020204030204" pitchFamily="34" charset="0"/>
              </a:rPr>
              <a:t>Citation:</a:t>
            </a:r>
            <a:r>
              <a:rPr lang="en-US" sz="1800" dirty="0">
                <a:solidFill>
                  <a:srgbClr val="000000"/>
                </a:solidFill>
                <a:effectLst/>
                <a:latin typeface="Helvetica Neue"/>
                <a:ea typeface="Times New Roman" panose="02020603050405020304" pitchFamily="18" charset="0"/>
              </a:rPr>
              <a:t> 85 FR 68067 </a:t>
            </a:r>
            <a:endParaRPr lang="en-US" sz="1800" dirty="0">
              <a:effectLst/>
              <a:latin typeface="Calibri" panose="020F0502020204030204" pitchFamily="34" charset="0"/>
              <a:ea typeface="Calibri" panose="020F0502020204030204" pitchFamily="34" charset="0"/>
            </a:endParaRPr>
          </a:p>
          <a:p>
            <a:pPr marL="95250" marR="0">
              <a:spcBef>
                <a:spcPts val="0"/>
              </a:spcBef>
              <a:spcAft>
                <a:spcPts val="0"/>
              </a:spcAft>
            </a:pPr>
            <a:r>
              <a:rPr lang="en-US" sz="1800" b="0" u="sng" dirty="0">
                <a:solidFill>
                  <a:srgbClr val="3071A9"/>
                </a:solidFill>
                <a:effectLst/>
                <a:latin typeface="Helvetica Neue"/>
                <a:ea typeface="Times New Roman" panose="02020603050405020304" pitchFamily="18" charset="0"/>
                <a:cs typeface="Calibri" panose="020F0502020204030204" pitchFamily="34" charset="0"/>
                <a:hlinkClick r:id="rId5"/>
              </a:rPr>
              <a:t>PDF</a:t>
            </a:r>
            <a:r>
              <a:rPr lang="en-US" sz="1800" b="1" dirty="0">
                <a:solidFill>
                  <a:srgbClr val="000000"/>
                </a:solidFill>
                <a:effectLst/>
                <a:latin typeface="Helvetica Neue"/>
                <a:ea typeface="Times New Roman" panose="02020603050405020304" pitchFamily="18" charset="0"/>
                <a:cs typeface="Calibri" panose="020F0502020204030204" pitchFamily="34" charset="0"/>
              </a:rPr>
              <a:t> </a:t>
            </a:r>
            <a:r>
              <a:rPr lang="en-US" sz="1800" dirty="0">
                <a:solidFill>
                  <a:srgbClr val="000000"/>
                </a:solidFill>
                <a:effectLst/>
                <a:latin typeface="Helvetica Neue"/>
                <a:ea typeface="Times New Roman" panose="02020603050405020304" pitchFamily="18" charset="0"/>
              </a:rPr>
              <a:t>Page 68067 </a:t>
            </a:r>
            <a:r>
              <a:rPr lang="en-US" sz="1800" i="1" dirty="0">
                <a:solidFill>
                  <a:srgbClr val="000000"/>
                </a:solidFill>
                <a:effectLst/>
                <a:latin typeface="Helvetica Neue"/>
                <a:ea typeface="Times New Roman" panose="02020603050405020304" pitchFamily="18" charset="0"/>
                <a:cs typeface="Calibri" panose="020F0502020204030204" pitchFamily="34" charset="0"/>
              </a:rPr>
              <a:t>(1 page)</a:t>
            </a:r>
            <a:r>
              <a:rPr lang="en-US" sz="1800" dirty="0">
                <a:solidFill>
                  <a:srgbClr val="000000"/>
                </a:solidFill>
                <a:effectLst/>
                <a:latin typeface="Helvetica Neue"/>
                <a:ea typeface="Times New Roman" panose="02020603050405020304" pitchFamily="18" charset="0"/>
              </a:rPr>
              <a:t> </a:t>
            </a:r>
            <a:br>
              <a:rPr lang="en-US" sz="1800" dirty="0">
                <a:solidFill>
                  <a:srgbClr val="000000"/>
                </a:solidFill>
                <a:effectLst/>
                <a:latin typeface="Helvetica Neue"/>
                <a:ea typeface="Times New Roman" panose="02020603050405020304" pitchFamily="18" charset="0"/>
              </a:rPr>
            </a:br>
            <a:r>
              <a:rPr lang="en-US" sz="1800" b="0" u="sng" dirty="0">
                <a:solidFill>
                  <a:srgbClr val="3071A9"/>
                </a:solidFill>
                <a:effectLst/>
                <a:latin typeface="Helvetica Neue"/>
                <a:ea typeface="Times New Roman" panose="02020603050405020304" pitchFamily="18" charset="0"/>
                <a:cs typeface="Calibri" panose="020F0502020204030204" pitchFamily="34" charset="0"/>
                <a:hlinkClick r:id="rId6"/>
              </a:rPr>
              <a:t>Permalink</a:t>
            </a:r>
            <a:r>
              <a:rPr lang="en-US" sz="1800" b="1" dirty="0">
                <a:solidFill>
                  <a:srgbClr val="000000"/>
                </a:solidFill>
                <a:effectLst/>
                <a:latin typeface="Helvetica Neue"/>
                <a:ea typeface="Times New Roman" panose="02020603050405020304" pitchFamily="18"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b="1" dirty="0">
                <a:solidFill>
                  <a:srgbClr val="000000"/>
                </a:solidFill>
                <a:effectLst/>
                <a:latin typeface="Helvetica Neue"/>
                <a:ea typeface="Times New Roman" panose="02020603050405020304" pitchFamily="18" charset="0"/>
                <a:cs typeface="Calibri" panose="020F0502020204030204" pitchFamily="34" charset="0"/>
              </a:rPr>
              <a:t>Abstract:</a:t>
            </a:r>
            <a:r>
              <a:rPr lang="en-US" sz="1800" dirty="0">
                <a:solidFill>
                  <a:srgbClr val="000000"/>
                </a:solidFill>
                <a:effectLst/>
                <a:latin typeface="Helvetica Neue"/>
                <a:ea typeface="Times New Roman" panose="02020603050405020304" pitchFamily="18" charset="0"/>
              </a:rPr>
              <a:t> In this document, the Consumer and Governmental Affairs Bureau announces the availability of the FCC order terminating, as dormant, certain docketed Commission proceedings. </a:t>
            </a:r>
            <a:endParaRPr lang="en-US" sz="1800" dirty="0">
              <a:effectLst/>
              <a:latin typeface="Calibri" panose="020F0502020204030204" pitchFamily="34" charset="0"/>
              <a:ea typeface="Calibri" panose="020F050202020403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34934277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7923191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1542304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12989783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11728913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3641883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11770440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14518295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2973608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18670988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14454052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3"/>
              </a:rPr>
              <a:t>&lt;ERM&gt;</a:t>
            </a:r>
            <a:r>
              <a:rPr lang="en-US" sz="1600" b="0" dirty="0"/>
              <a:t> </a:t>
            </a:r>
            <a:r>
              <a:rPr lang="en-US" sz="1600" dirty="0">
                <a:solidFill>
                  <a:schemeClr val="tx1"/>
                </a:solidFill>
              </a:rPr>
              <a:t>next call #73b, 23Feb21-07Jun21, correspondence </a:t>
            </a:r>
          </a:p>
          <a:p>
            <a:pPr lvl="1">
              <a:spcBef>
                <a:spcPts val="0"/>
              </a:spcBef>
              <a:buFont typeface="Arial" panose="020B0604020202020204" pitchFamily="34" charset="0"/>
              <a:buChar char="•"/>
            </a:pPr>
            <a:r>
              <a:rPr lang="en-US" sz="1400" dirty="0">
                <a:solidFill>
                  <a:schemeClr val="tx1"/>
                </a:solidFill>
              </a:rPr>
              <a:t>04mar: ERM sent a Liaison Statement, ERM(21)000006r2, to SE21 on  their work  on a </a:t>
            </a:r>
            <a:r>
              <a:rPr lang="en-GB" sz="1400" dirty="0">
                <a:ea typeface="Times New Roman" panose="02020603050405020304" pitchFamily="18" charset="0"/>
              </a:rPr>
              <a:t>draft ECC Recommendation on “Receiver resilience to transmission on adjacent frequency ranges”</a:t>
            </a:r>
            <a:r>
              <a:rPr lang="en-US" sz="1400" dirty="0">
                <a:solidFill>
                  <a:schemeClr val="tx1"/>
                </a:solidFill>
                <a:ea typeface="Times New Roman" panose="02020603050405020304" pitchFamily="18" charset="0"/>
              </a:rPr>
              <a:t> (</a:t>
            </a:r>
            <a:r>
              <a:rPr lang="en-US" sz="1400" dirty="0">
                <a:solidFill>
                  <a:schemeClr val="tx1"/>
                </a:solidFill>
              </a:rPr>
              <a:t>may add  burden to some receivers for limited or no benefit.)</a:t>
            </a:r>
          </a:p>
          <a:p>
            <a:pPr lvl="1">
              <a:spcBef>
                <a:spcPts val="0"/>
              </a:spcBef>
              <a:buFont typeface="Arial" panose="020B0604020202020204" pitchFamily="34" charset="0"/>
              <a:buChar char="•"/>
            </a:pPr>
            <a:r>
              <a:rPr lang="en-US" sz="1400" dirty="0">
                <a:solidFill>
                  <a:schemeClr val="tx1"/>
                </a:solidFill>
                <a:hlinkClick r:id="rId4"/>
              </a:rPr>
              <a:t>https://portal.etsi.org/tb.aspx?tbid=286&amp;SubTB=286#/50610-contributions</a:t>
            </a:r>
            <a:r>
              <a:rPr lang="en-US" sz="1400" dirty="0">
                <a:solidFill>
                  <a:schemeClr val="tx1"/>
                </a:solidFill>
              </a:rPr>
              <a:t> </a:t>
            </a:r>
            <a:endParaRPr lang="en-US" sz="1600" dirty="0">
              <a:solidFill>
                <a:schemeClr val="tx1"/>
              </a:solidFill>
            </a:endParaRPr>
          </a:p>
          <a:p>
            <a:pPr>
              <a:spcBef>
                <a:spcPts val="0"/>
              </a:spcBef>
              <a:buFont typeface="Arial" panose="020B0604020202020204" pitchFamily="34" charset="0"/>
              <a:buChar char="•"/>
            </a:pPr>
            <a:r>
              <a:rPr lang="en-US" sz="1600" dirty="0">
                <a:solidFill>
                  <a:schemeClr val="tx1"/>
                </a:solidFill>
              </a:rPr>
              <a:t>ETSI - ERM - </a:t>
            </a:r>
            <a:r>
              <a:rPr lang="en-US" altLang="en-US" sz="1600" b="0" dirty="0">
                <a:hlinkClick r:id="rId5"/>
              </a:rPr>
              <a:t>&lt;TG-11&gt;</a:t>
            </a:r>
            <a:r>
              <a:rPr lang="en-US" altLang="en-US" sz="1600" b="0" dirty="0"/>
              <a:t>  </a:t>
            </a:r>
            <a:r>
              <a:rPr lang="en-US" sz="1600" dirty="0">
                <a:solidFill>
                  <a:schemeClr val="tx1"/>
                </a:solidFill>
              </a:rPr>
              <a:t>no meetings on schedule</a:t>
            </a:r>
            <a:endParaRPr lang="en-US" sz="1600" dirty="0">
              <a:solidFill>
                <a:schemeClr val="tx1"/>
              </a:solidFill>
              <a:highlight>
                <a:srgbClr val="C0C0C0"/>
              </a:highlight>
            </a:endParaRPr>
          </a:p>
          <a:p>
            <a:pPr>
              <a:spcBef>
                <a:spcPts val="0"/>
              </a:spcBef>
              <a:buFont typeface="Arial" panose="020B0604020202020204" pitchFamily="34" charset="0"/>
              <a:buChar char="•"/>
            </a:pPr>
            <a:r>
              <a:rPr lang="de-DE" sz="1200" b="1" i="0" dirty="0">
                <a:solidFill>
                  <a:srgbClr val="4D5156"/>
                </a:solidFill>
                <a:effectLst/>
              </a:rPr>
              <a:t> </a:t>
            </a: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6"/>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endParaRPr lang="en-US" altLang="en-US" sz="1200" b="0" dirty="0">
              <a:hlinkClick r:id="rId7"/>
            </a:endParaRPr>
          </a:p>
          <a:p>
            <a:r>
              <a:rPr lang="en-US" altLang="en-US" sz="1200" b="0" dirty="0">
                <a:hlinkClick r:id="rId7"/>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9"/>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10"/>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2"/>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3"/>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4"/>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17"/>
              </a:rPr>
              <a:t>Butscheidt </a:t>
            </a:r>
            <a:r>
              <a:rPr lang="en-US" sz="1200" kern="1200" dirty="0" err="1">
                <a:solidFill>
                  <a:srgbClr val="000000"/>
                </a:solidFill>
                <a:effectLst/>
                <a:latin typeface="Times New Roman" pitchFamily="16" charset="0"/>
                <a:ea typeface="+mn-ea"/>
                <a:cs typeface="+mn-cs"/>
                <a:hlinkClick r:id="rId17"/>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Marshall </a:t>
            </a:r>
            <a:r>
              <a:rPr lang="en-US" sz="1200" kern="1200" dirty="0" err="1">
                <a:solidFill>
                  <a:srgbClr val="000000"/>
                </a:solidFill>
                <a:effectLst/>
                <a:latin typeface="Times New Roman" pitchFamily="16" charset="0"/>
                <a:ea typeface="+mn-ea"/>
                <a:cs typeface="+mn-cs"/>
                <a:hlinkClick r:id="rId19"/>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0"/>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1"/>
              </a:rPr>
              <a:t>Mouquet </a:t>
            </a:r>
            <a:r>
              <a:rPr lang="en-US" sz="1200" kern="1200" dirty="0" err="1">
                <a:solidFill>
                  <a:srgbClr val="000000"/>
                </a:solidFill>
                <a:effectLst/>
                <a:latin typeface="Times New Roman" pitchFamily="16" charset="0"/>
                <a:ea typeface="+mn-ea"/>
                <a:cs typeface="+mn-cs"/>
                <a:hlinkClick r:id="rId21"/>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2"/>
              </a:rPr>
              <a:t>Vietti</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3"/>
              </a:rPr>
              <a:t>Pagnozzi</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15"/>
              </a:rPr>
              <a:t>Minaev</a:t>
            </a:r>
            <a:r>
              <a:rPr lang="en-US" sz="1200" kern="1200" dirty="0">
                <a:solidFill>
                  <a:srgbClr val="000000"/>
                </a:solidFill>
                <a:effectLst/>
                <a:latin typeface="Times New Roman" pitchFamily="16" charset="0"/>
                <a:ea typeface="+mn-ea"/>
                <a:cs typeface="+mn-cs"/>
                <a:hlinkClick r:id="rId15"/>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4"/>
              </a:rPr>
              <a:t>Forina</a:t>
            </a:r>
            <a:r>
              <a:rPr lang="en-US" sz="1200" kern="1200" dirty="0">
                <a:solidFill>
                  <a:srgbClr val="000000"/>
                </a:solidFill>
                <a:effectLst/>
                <a:latin typeface="Times New Roman" pitchFamily="16" charset="0"/>
                <a:ea typeface="+mn-ea"/>
                <a:cs typeface="+mn-cs"/>
                <a:hlinkClick r:id="rId24"/>
              </a:rPr>
              <a:t> </a:t>
            </a:r>
            <a:r>
              <a:rPr lang="en-US" sz="1200" kern="1200" dirty="0" err="1">
                <a:solidFill>
                  <a:srgbClr val="000000"/>
                </a:solidFill>
                <a:effectLst/>
                <a:latin typeface="Times New Roman" pitchFamily="16" charset="0"/>
                <a:ea typeface="+mn-ea"/>
                <a:cs typeface="+mn-cs"/>
                <a:hlinkClick r:id="rId24"/>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5"/>
              </a:rPr>
              <a:t>Schmidt</a:t>
            </a:r>
            <a:r>
              <a:rPr lang="en-US" sz="1200" kern="1200" dirty="0">
                <a:solidFill>
                  <a:srgbClr val="000000"/>
                </a:solidFill>
                <a:effectLst/>
                <a:latin typeface="Times New Roman" pitchFamily="16" charset="0"/>
                <a:ea typeface="+mn-ea"/>
                <a:cs typeface="+mn-cs"/>
                <a:hlinkClick r:id="rId25"/>
              </a:rPr>
              <a:t> </a:t>
            </a:r>
            <a:r>
              <a:rPr lang="en-US" sz="1200" kern="1200" dirty="0" err="1">
                <a:solidFill>
                  <a:srgbClr val="000000"/>
                </a:solidFill>
                <a:effectLst/>
                <a:latin typeface="Times New Roman" pitchFamily="16" charset="0"/>
                <a:ea typeface="+mn-ea"/>
                <a:cs typeface="+mn-cs"/>
                <a:hlinkClick r:id="rId25"/>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Chiara </a:t>
            </a:r>
            <a:r>
              <a:rPr lang="en-US" sz="1200" kern="1200" dirty="0" err="1">
                <a:solidFill>
                  <a:srgbClr val="000000"/>
                </a:solidFill>
                <a:effectLst/>
                <a:latin typeface="Times New Roman" pitchFamily="16" charset="0"/>
                <a:ea typeface="+mn-ea"/>
                <a:cs typeface="+mn-cs"/>
                <a:hlinkClick r:id="rId28"/>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TELECOM</a:t>
            </a:r>
            <a:r>
              <a:rPr lang="en-US" sz="1200" kern="1200" dirty="0">
                <a:solidFill>
                  <a:srgbClr val="000000"/>
                </a:solidFill>
                <a:effectLst/>
                <a:latin typeface="Times New Roman" pitchFamily="16" charset="0"/>
                <a:ea typeface="+mn-ea"/>
                <a:cs typeface="+mn-cs"/>
                <a:hlinkClick r:id="rId29"/>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Blue </a:t>
            </a:r>
            <a:r>
              <a:rPr lang="en-US" sz="1200" kern="1200" dirty="0" err="1">
                <a:solidFill>
                  <a:srgbClr val="000000"/>
                </a:solidFill>
                <a:effectLst/>
                <a:latin typeface="Times New Roman" pitchFamily="16" charset="0"/>
                <a:ea typeface="+mn-ea"/>
                <a:cs typeface="+mn-cs"/>
                <a:hlinkClick r:id="rId30"/>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1"/>
              </a:rPr>
              <a:t>Microsoft</a:t>
            </a:r>
            <a:r>
              <a:rPr lang="en-US" sz="1200" kern="1200" dirty="0">
                <a:solidFill>
                  <a:srgbClr val="000000"/>
                </a:solidFill>
                <a:effectLst/>
                <a:latin typeface="Times New Roman" pitchFamily="16" charset="0"/>
                <a:ea typeface="+mn-ea"/>
                <a:cs typeface="+mn-cs"/>
                <a:hlinkClick r:id="rId31"/>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hlinkClick r:id="rId8"/>
            </a:endParaRPr>
          </a:p>
          <a:p>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8"/>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8"/>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3"/>
              </a:rPr>
              <a:t>Prats </a:t>
            </a:r>
            <a:r>
              <a:rPr lang="en-US" sz="1200" kern="1200" dirty="0" err="1">
                <a:solidFill>
                  <a:srgbClr val="000000"/>
                </a:solidFill>
                <a:effectLst/>
                <a:latin typeface="Times New Roman" pitchFamily="16" charset="0"/>
                <a:ea typeface="+mn-ea"/>
                <a:cs typeface="+mn-cs"/>
                <a:hlinkClick r:id="rId33"/>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6"/>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4"/>
              </a:rPr>
              <a:t>Harrington </a:t>
            </a:r>
            <a:r>
              <a:rPr lang="en-US" sz="1200" kern="1200" dirty="0" err="1">
                <a:solidFill>
                  <a:srgbClr val="000000"/>
                </a:solidFill>
                <a:effectLst/>
                <a:latin typeface="Times New Roman" pitchFamily="16" charset="0"/>
                <a:ea typeface="+mn-ea"/>
                <a:cs typeface="+mn-cs"/>
                <a:hlinkClick r:id="rId34"/>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5"/>
              </a:rPr>
              <a:t>UWB</a:t>
            </a:r>
            <a:r>
              <a:rPr lang="en-US" sz="1200" kern="1200" dirty="0">
                <a:solidFill>
                  <a:srgbClr val="000000"/>
                </a:solidFill>
                <a:effectLst/>
                <a:latin typeface="Times New Roman" pitchFamily="16" charset="0"/>
                <a:ea typeface="+mn-ea"/>
                <a:cs typeface="+mn-cs"/>
                <a:hlinkClick r:id="rId35"/>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6"/>
              </a:rPr>
              <a:t>Neirynck</a:t>
            </a:r>
            <a:r>
              <a:rPr lang="en-US" sz="1200" kern="1200" dirty="0">
                <a:solidFill>
                  <a:srgbClr val="000000"/>
                </a:solidFill>
                <a:effectLst/>
                <a:latin typeface="Times New Roman" pitchFamily="16" charset="0"/>
                <a:ea typeface="+mn-ea"/>
                <a:cs typeface="+mn-cs"/>
                <a:hlinkClick r:id="rId36"/>
              </a:rPr>
              <a:t> </a:t>
            </a:r>
            <a:r>
              <a:rPr lang="en-US" sz="1200" kern="1200" dirty="0" err="1">
                <a:solidFill>
                  <a:srgbClr val="000000"/>
                </a:solidFill>
                <a:effectLst/>
                <a:latin typeface="Times New Roman" pitchFamily="16" charset="0"/>
                <a:ea typeface="+mn-ea"/>
                <a:cs typeface="+mn-cs"/>
                <a:hlinkClick r:id="rId36"/>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7"/>
              </a:rPr>
              <a:t>DecaWave</a:t>
            </a:r>
            <a:r>
              <a:rPr lang="en-US" sz="1200" kern="1200" dirty="0">
                <a:solidFill>
                  <a:srgbClr val="000000"/>
                </a:solidFill>
                <a:effectLst/>
                <a:latin typeface="Times New Roman" pitchFamily="16" charset="0"/>
                <a:ea typeface="+mn-ea"/>
                <a:cs typeface="+mn-cs"/>
                <a:hlinkClick r:id="rId37"/>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8"/>
              </a:rPr>
              <a:t>Johansson </a:t>
            </a:r>
            <a:r>
              <a:rPr lang="en-US" sz="1200" kern="1200" dirty="0" err="1">
                <a:solidFill>
                  <a:srgbClr val="000000"/>
                </a:solidFill>
                <a:effectLst/>
                <a:latin typeface="Times New Roman" pitchFamily="16" charset="0"/>
                <a:ea typeface="+mn-ea"/>
                <a:cs typeface="+mn-cs"/>
                <a:hlinkClick r:id="rId38"/>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9"/>
              </a:rPr>
              <a:t>Kapsch</a:t>
            </a:r>
            <a:r>
              <a:rPr lang="en-US" sz="1200" kern="1200" dirty="0">
                <a:solidFill>
                  <a:srgbClr val="000000"/>
                </a:solidFill>
                <a:effectLst/>
                <a:latin typeface="Times New Roman" pitchFamily="16" charset="0"/>
                <a:ea typeface="+mn-ea"/>
                <a:cs typeface="+mn-cs"/>
                <a:hlinkClick r:id="rId39"/>
              </a:rPr>
              <a:t> </a:t>
            </a:r>
            <a:r>
              <a:rPr lang="en-US" sz="1200" kern="1200" dirty="0" err="1">
                <a:solidFill>
                  <a:srgbClr val="000000"/>
                </a:solidFill>
                <a:effectLst/>
                <a:latin typeface="Times New Roman" pitchFamily="16" charset="0"/>
                <a:ea typeface="+mn-ea"/>
                <a:cs typeface="+mn-cs"/>
                <a:hlinkClick r:id="rId39"/>
              </a:rPr>
              <a:t>TrafficCom</a:t>
            </a:r>
            <a:r>
              <a:rPr lang="en-US" sz="1200" kern="1200" dirty="0">
                <a:solidFill>
                  <a:srgbClr val="000000"/>
                </a:solidFill>
                <a:effectLst/>
                <a:latin typeface="Times New Roman" pitchFamily="16" charset="0"/>
                <a:ea typeface="+mn-ea"/>
                <a:cs typeface="+mn-cs"/>
                <a:hlinkClick r:id="rId39"/>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0"/>
              </a:rPr>
              <a:t>Lorelli</a:t>
            </a:r>
            <a:r>
              <a:rPr lang="en-US" sz="1200" kern="1200" dirty="0">
                <a:solidFill>
                  <a:srgbClr val="000000"/>
                </a:solidFill>
                <a:effectLst/>
                <a:latin typeface="Times New Roman" pitchFamily="16" charset="0"/>
                <a:ea typeface="+mn-ea"/>
                <a:cs typeface="+mn-cs"/>
                <a:hlinkClick r:id="rId40"/>
              </a:rPr>
              <a:t> </a:t>
            </a:r>
            <a:r>
              <a:rPr lang="en-US" sz="1200" kern="1200" dirty="0" err="1">
                <a:solidFill>
                  <a:srgbClr val="000000"/>
                </a:solidFill>
                <a:effectLst/>
                <a:latin typeface="Times New Roman" pitchFamily="16" charset="0"/>
                <a:ea typeface="+mn-ea"/>
                <a:cs typeface="+mn-cs"/>
                <a:hlinkClick r:id="rId40"/>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6"/>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8184715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3"/>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3"/>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5"/>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6"/>
            </a:endParaRPr>
          </a:p>
          <a:p>
            <a:endParaRPr lang="fr-FR" sz="1200" b="0" i="0" u="none" strike="noStrike" kern="1200" dirty="0">
              <a:solidFill>
                <a:srgbClr val="000000"/>
              </a:solidFill>
              <a:effectLst/>
              <a:latin typeface="Times New Roman" pitchFamily="16" charset="0"/>
              <a:ea typeface="+mn-ea"/>
              <a:cs typeface="+mn-cs"/>
              <a:hlinkClick r:id="rId6"/>
            </a:endParaRPr>
          </a:p>
          <a:p>
            <a:r>
              <a:rPr lang="fr-FR" sz="1200" b="0" i="0" u="none" strike="noStrike" kern="1200" dirty="0">
                <a:solidFill>
                  <a:srgbClr val="000000"/>
                </a:solidFill>
                <a:effectLst/>
                <a:latin typeface="Times New Roman" pitchFamily="16" charset="0"/>
                <a:ea typeface="+mn-ea"/>
                <a:cs typeface="+mn-cs"/>
                <a:hlinkClick r:id="rId6"/>
              </a:rPr>
              <a:t>SE 24 - Short Range </a:t>
            </a:r>
            <a:r>
              <a:rPr lang="fr-FR" sz="1200" b="0" i="0" u="none" strike="noStrike" kern="1200" dirty="0" err="1">
                <a:solidFill>
                  <a:srgbClr val="000000"/>
                </a:solidFill>
                <a:effectLst/>
                <a:latin typeface="Times New Roman" pitchFamily="16" charset="0"/>
                <a:ea typeface="+mn-ea"/>
                <a:cs typeface="+mn-cs"/>
                <a:hlinkClick r:id="rId6"/>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6541927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342900" marR="0" lvl="0" indent="-342900">
              <a:lnSpc>
                <a:spcPts val="1200"/>
              </a:lnSpc>
              <a:spcBef>
                <a:spcPts val="0"/>
              </a:spcBef>
              <a:spcAft>
                <a:spcPts val="400"/>
              </a:spcAft>
              <a:buSzPts val="1000"/>
              <a:buFont typeface="+mj-lt"/>
              <a:buAutoNum type="arabicPeriod"/>
            </a:pPr>
            <a:r>
              <a:rPr lang="en-AU" sz="1800" cap="all" dirty="0">
                <a:effectLst/>
                <a:latin typeface="Arial" panose="020B0604020202020204" pitchFamily="34" charset="0"/>
                <a:ea typeface="Times New Roman" panose="02020603050405020304" pitchFamily="18" charset="0"/>
                <a:cs typeface="Times New Roman" panose="02020603050405020304" pitchFamily="18" charset="0"/>
              </a:rPr>
              <a:t>What is the demand for spectrum for RLAN use in the 6 GHz band (5925–7125 MHz)?</a:t>
            </a:r>
            <a:endParaRPr lang="en-US" sz="1800" cap="all"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lnSpc>
                <a:spcPts val="1200"/>
              </a:lnSpc>
              <a:spcBef>
                <a:spcPts val="0"/>
              </a:spcBef>
              <a:spcAft>
                <a:spcPts val="400"/>
              </a:spcAft>
              <a:buSzPts val="1000"/>
              <a:buFont typeface="+mj-lt"/>
              <a:buAutoNum type="arabicPeriod"/>
            </a:pPr>
            <a:r>
              <a:rPr lang="en-AU" sz="1800" cap="all" dirty="0">
                <a:effectLst/>
                <a:latin typeface="Arial" panose="020B0604020202020204" pitchFamily="34" charset="0"/>
                <a:ea typeface="Times New Roman" panose="02020603050405020304" pitchFamily="18" charset="0"/>
                <a:cs typeface="Times New Roman" panose="02020603050405020304" pitchFamily="18" charset="0"/>
              </a:rPr>
              <a:t>Should the ACMA proceed, as proposed, to consult on a formal variation to the LIPD class licence that adds the frequency range 5925–6425 MHz for RLAN use, bounded by the parameters described in the ACMA’s preliminary view section of this paper?</a:t>
            </a:r>
            <a:endParaRPr lang="en-US" sz="1800" cap="all"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lnSpc>
                <a:spcPts val="1200"/>
              </a:lnSpc>
              <a:spcBef>
                <a:spcPts val="0"/>
              </a:spcBef>
              <a:spcAft>
                <a:spcPts val="400"/>
              </a:spcAft>
              <a:buSzPts val="1000"/>
              <a:buFont typeface="+mj-lt"/>
              <a:buAutoNum type="arabicPeriod"/>
            </a:pPr>
            <a:r>
              <a:rPr lang="en-AU" sz="1800" cap="all" dirty="0">
                <a:effectLst/>
                <a:latin typeface="Arial" panose="020B0604020202020204" pitchFamily="34" charset="0"/>
                <a:ea typeface="Times New Roman" panose="02020603050405020304" pitchFamily="18" charset="0"/>
                <a:cs typeface="Times New Roman" panose="02020603050405020304" pitchFamily="18" charset="0"/>
              </a:rPr>
              <a:t>If class licensing arrangements are to be made in the lower 6 GHz band (by variation to the LIPD class licence), should alternative/additional power limits and/or other conditions be considered? </a:t>
            </a:r>
            <a:endParaRPr lang="en-US" sz="1800" cap="all"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lnSpc>
                <a:spcPts val="1200"/>
              </a:lnSpc>
              <a:spcBef>
                <a:spcPts val="0"/>
              </a:spcBef>
              <a:spcAft>
                <a:spcPts val="400"/>
              </a:spcAft>
              <a:buSzPts val="1000"/>
              <a:buFont typeface="+mj-lt"/>
              <a:buAutoNum type="arabicPeriod"/>
            </a:pPr>
            <a:r>
              <a:rPr lang="en-AU" sz="1800" cap="all" dirty="0">
                <a:effectLst/>
                <a:latin typeface="Arial" panose="020B0604020202020204" pitchFamily="34" charset="0"/>
                <a:ea typeface="Times New Roman" panose="02020603050405020304" pitchFamily="18" charset="0"/>
                <a:cs typeface="Times New Roman" panose="02020603050405020304" pitchFamily="18" charset="0"/>
              </a:rPr>
              <a:t>Is it appropriate to consider inclusion of the upper 6 GHz band (6425–7125 MHz) in the LIPD class licence or should this be deferred to monitor future developments (for example, in the wide-area International Mobile Telecommunications (IMT) space) as outlined in the ACMA’s preliminary view?  We invite comments from submitters on the utility of the band for IMT use.</a:t>
            </a:r>
            <a:endParaRPr lang="en-US" sz="1800" cap="all"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lnSpc>
                <a:spcPts val="1200"/>
              </a:lnSpc>
              <a:spcBef>
                <a:spcPts val="0"/>
              </a:spcBef>
              <a:spcAft>
                <a:spcPts val="400"/>
              </a:spcAft>
              <a:buSzPts val="1000"/>
              <a:buFont typeface="+mj-lt"/>
              <a:buAutoNum type="arabicPeriod"/>
            </a:pPr>
            <a:r>
              <a:rPr lang="en-AU" sz="1800" cap="all" dirty="0">
                <a:effectLst/>
                <a:latin typeface="Arial" panose="020B0604020202020204" pitchFamily="34" charset="0"/>
                <a:ea typeface="Times New Roman" panose="02020603050405020304" pitchFamily="18" charset="0"/>
                <a:cs typeface="Times New Roman" panose="02020603050405020304" pitchFamily="18" charset="0"/>
              </a:rPr>
              <a:t>Should standard power (that is, higher power devices, including for outdoor use) operating under a dynamic spectrum access system such as the automatic frequency coordination (AFC) system adopted in the USA, be adopted in Australia for some or all of the 6 GHz band? Is there an appetite and capability for industry to provide the necessary systems to enable such use? We welcome views and evidence on the commercial and technical feasibility of introducing AFC systems in the band.</a:t>
            </a:r>
            <a:endParaRPr lang="en-US" sz="1800" cap="all"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lnSpc>
                <a:spcPts val="1200"/>
              </a:lnSpc>
              <a:spcBef>
                <a:spcPts val="0"/>
              </a:spcBef>
              <a:spcAft>
                <a:spcPts val="400"/>
              </a:spcAft>
              <a:buSzPts val="1000"/>
              <a:buFont typeface="+mj-lt"/>
              <a:buAutoNum type="arabicPeriod"/>
            </a:pPr>
            <a:r>
              <a:rPr lang="en-AU" sz="1800" cap="all" dirty="0">
                <a:effectLst/>
                <a:latin typeface="Arial" panose="020B0604020202020204" pitchFamily="34" charset="0"/>
                <a:ea typeface="Times New Roman" panose="02020603050405020304" pitchFamily="18" charset="0"/>
                <a:cs typeface="Times New Roman" panose="02020603050405020304" pitchFamily="18" charset="0"/>
              </a:rPr>
              <a:t>Should the higher power regulatory arrangements and associated interference mitigation measures added to the International Telecommunication Union (ITU) Radio Regulations at WRC-19 (see </a:t>
            </a:r>
            <a:r>
              <a:rPr lang="en-AU" sz="1800" i="1" u="sng" cap="all" dirty="0">
                <a:solidFill>
                  <a:srgbClr val="0000FF"/>
                </a:solidFill>
                <a:effectLst/>
                <a:uFill>
                  <a:solidFill>
                    <a:srgbClr val="0000FF"/>
                  </a:solidFill>
                </a:uFill>
                <a:latin typeface="Arial" panose="020B0604020202020204" pitchFamily="34" charset="0"/>
                <a:ea typeface="Times New Roman" panose="02020603050405020304" pitchFamily="18" charset="0"/>
                <a:cs typeface="Times New Roman" panose="02020603050405020304" pitchFamily="18" charset="0"/>
                <a:hlinkClick r:id="rId3"/>
              </a:rPr>
              <a:t>Resolution 229 (Rev WRC-19)</a:t>
            </a:r>
            <a:r>
              <a:rPr lang="en-AU" sz="1800" cap="all" dirty="0">
                <a:effectLst/>
                <a:latin typeface="Arial" panose="020B0604020202020204" pitchFamily="34" charset="0"/>
                <a:ea typeface="Times New Roman" panose="02020603050405020304" pitchFamily="18" charset="0"/>
                <a:cs typeface="Times New Roman" panose="02020603050405020304" pitchFamily="18" charset="0"/>
              </a:rPr>
              <a:t>) in the 5 GHz band be included in any amendment to the LIPD class licence?</a:t>
            </a:r>
            <a:endParaRPr lang="en-US" sz="1800" cap="all"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0103958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lvl="1">
              <a:spcBef>
                <a:spcPts val="0"/>
              </a:spcBef>
              <a:buFont typeface="Arial" panose="020B0604020202020204" pitchFamily="34" charset="0"/>
              <a:buChar char="•"/>
            </a:pPr>
            <a:r>
              <a:rPr lang="en-US" sz="1400" dirty="0">
                <a:solidFill>
                  <a:schemeClr val="tx1"/>
                </a:solidFill>
              </a:rPr>
              <a:t>Reference: </a:t>
            </a:r>
          </a:p>
          <a:p>
            <a:pPr lvl="1">
              <a:spcBef>
                <a:spcPts val="0"/>
              </a:spcBef>
              <a:buFont typeface="Arial" panose="020B0604020202020204" pitchFamily="34" charset="0"/>
              <a:buChar char="•"/>
            </a:pPr>
            <a:r>
              <a:rPr lang="en-US" sz="1200" dirty="0">
                <a:solidFill>
                  <a:schemeClr val="tx1"/>
                </a:solidFill>
              </a:rPr>
              <a:t>Updated WRC-23 AI list:  </a:t>
            </a:r>
            <a:r>
              <a:rPr lang="en-US" sz="1200" dirty="0">
                <a:solidFill>
                  <a:srgbClr val="00B0F0"/>
                </a:solidFill>
                <a:hlinkClick r:id="rId3"/>
              </a:rPr>
              <a:t>https://mentor.ieee.org/802.18/dcn/20/18-20-0107-01-0000-res-811-wrc-19-wrc-23-agenda-items.docx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dirty="0">
                <a:solidFill>
                  <a:schemeClr val="tx1"/>
                </a:solidFill>
              </a:rPr>
              <a:t>btw- the initial AIs to consider IEEE 802 viewpoints: </a:t>
            </a:r>
          </a:p>
          <a:p>
            <a:pPr lvl="1">
              <a:spcBef>
                <a:spcPts val="0"/>
              </a:spcBef>
              <a:spcAft>
                <a:spcPts val="0"/>
              </a:spcAft>
              <a:buFont typeface="+mj-lt"/>
              <a:buAutoNum type="arabicParenBoth"/>
            </a:pPr>
            <a:r>
              <a:rPr lang="en-US" sz="1200" dirty="0">
                <a:ea typeface="SimSun" panose="02010600030101010101" pitchFamily="2" charset="-122"/>
              </a:rPr>
              <a:t>1.1  -</a:t>
            </a:r>
            <a:r>
              <a:rPr lang="en-GB" sz="1200" dirty="0">
                <a:ea typeface="Times New Roman" panose="02020603050405020304" pitchFamily="18" charset="0"/>
              </a:rPr>
              <a:t>800-4 990 MHz and Resolution 223.  Connection w/ITS going there?</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1.2</a:t>
            </a:r>
            <a:r>
              <a:rPr lang="en-GB" sz="1200" dirty="0">
                <a:ea typeface="SimSun" panose="02010600030101010101" pitchFamily="2" charset="-122"/>
              </a:rPr>
              <a:t>  -</a:t>
            </a:r>
            <a:r>
              <a:rPr lang="en-GB" sz="1200" dirty="0">
                <a:ea typeface="Times New Roman" panose="02020603050405020304" pitchFamily="18" charset="0"/>
              </a:rPr>
              <a:t>300-3 400MHz, 3 600-3 800MHz, 6 425-7 025MHz, 7 025-7 125MHz and 10.0-10.5GHz for International Mobile Telecommunications (IMT) and resolution 245.</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1.5  -4</a:t>
            </a:r>
            <a:r>
              <a:rPr lang="en-GB" sz="1200" dirty="0">
                <a:ea typeface="Times New Roman" panose="02020603050405020304" pitchFamily="18" charset="0"/>
              </a:rPr>
              <a:t>70-960 MHz in Region 1-consider possible regulatory actions, Resolution</a:t>
            </a:r>
            <a:r>
              <a:rPr lang="en-GB" sz="1200" b="1" dirty="0">
                <a:ea typeface="Times New Roman" panose="02020603050405020304" pitchFamily="18" charset="0"/>
              </a:rPr>
              <a:t> 235.</a:t>
            </a:r>
            <a:endParaRPr lang="en-US" sz="1200" dirty="0">
              <a:ea typeface="SimSun" panose="02010600030101010101" pitchFamily="2" charset="-122"/>
            </a:endParaRPr>
          </a:p>
          <a:p>
            <a:pPr lvl="1">
              <a:spcBef>
                <a:spcPts val="0"/>
              </a:spcBef>
              <a:spcAft>
                <a:spcPts val="0"/>
              </a:spcAft>
              <a:buFont typeface="+mj-lt"/>
              <a:buAutoNum type="arabicParenBoth"/>
            </a:pPr>
            <a:r>
              <a:rPr lang="en-GB" sz="1200" dirty="0">
                <a:ea typeface="Times New Roman" panose="02020603050405020304" pitchFamily="18" charset="0"/>
              </a:rPr>
              <a:t>10</a:t>
            </a:r>
            <a:r>
              <a:rPr lang="en-GB" sz="1200" b="1" dirty="0">
                <a:ea typeface="Times New Roman" panose="02020603050405020304" pitchFamily="18" charset="0"/>
              </a:rPr>
              <a:t>   -</a:t>
            </a:r>
            <a:r>
              <a:rPr lang="en-GB" sz="1200" dirty="0">
                <a:solidFill>
                  <a:srgbClr val="444444"/>
                </a:solidFill>
                <a:ea typeface="Times New Roman" panose="02020603050405020304" pitchFamily="18" charset="0"/>
              </a:rPr>
              <a:t>recommend to the Council items for inclusion in the agenda for the next WRC</a:t>
            </a:r>
          </a:p>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endParaRPr lang="en-US" sz="12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endParaRPr lang="en-US" sz="12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endParaRPr lang="en-US" sz="12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200" dirty="0">
                <a:solidFill>
                  <a:schemeClr val="tx1"/>
                </a:solidFill>
              </a:rPr>
              <a:t>For miscellaneous links for ITU-R , SGs, WPs and calendars, </a:t>
            </a:r>
            <a:r>
              <a:rPr lang="en-US" sz="1200" dirty="0">
                <a:solidFill>
                  <a:schemeClr val="tx1"/>
                </a:solidFill>
                <a:hlinkClick r:id="rId4" action="ppaction://hlinksldjump"/>
              </a:rPr>
              <a:t>see back up slides later</a:t>
            </a:r>
            <a:r>
              <a:rPr lang="en-US" sz="1050" dirty="0">
                <a:solidFill>
                  <a:schemeClr val="tx1"/>
                </a:solidFill>
                <a:hlinkClick r:id="rId4" action="ppaction://hlinksldjump"/>
              </a:rPr>
              <a:t>. </a:t>
            </a:r>
            <a:endParaRPr lang="en-US" sz="100" dirty="0"/>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5"/>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6"/>
              </a:rPr>
              <a:t>https://www.itu.int/dms_pub/itu-r/oth/0c/0a/R0C0A00000D0041PDFE.pdf</a:t>
            </a:r>
            <a:endParaRPr lang="en-US" sz="1200" dirty="0"/>
          </a:p>
          <a:p>
            <a:pPr lvl="1">
              <a:spcBef>
                <a:spcPts val="0"/>
              </a:spcBef>
              <a:buFont typeface="Arial" panose="020B0604020202020204" pitchFamily="34" charset="0"/>
              <a:buChar char="•"/>
            </a:pPr>
            <a:r>
              <a:rPr lang="en-US" sz="1200" dirty="0">
                <a:solidFill>
                  <a:srgbClr val="00B0F0"/>
                </a:solidFill>
                <a:hlinkClick r:id="rId3"/>
              </a:rPr>
              <a:t>https://mentor.ieee.org/802.18/dcn/20/18-20-0107-00-0000-res-811-wrc-19-wrc-23-agenda-items.docx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p>
          <a:p>
            <a:pPr lvl="1">
              <a:spcBef>
                <a:spcPts val="0"/>
              </a:spcBef>
              <a:buFont typeface="Arial" panose="020B0604020202020204" pitchFamily="34" charset="0"/>
              <a:buChar char="•"/>
            </a:pPr>
            <a:r>
              <a:rPr lang="en-US" sz="1200" dirty="0">
                <a:solidFill>
                  <a:srgbClr val="00B0F0"/>
                </a:solidFill>
              </a:rPr>
              <a:t>Learned some WRC-19 items are being carried over to WRC-23, </a:t>
            </a:r>
            <a:r>
              <a:rPr lang="en-US" sz="1200" dirty="0">
                <a:solidFill>
                  <a:schemeClr val="tx1"/>
                </a:solidFill>
              </a:rPr>
              <a:t>we should review those also. </a:t>
            </a:r>
          </a:p>
          <a:p>
            <a:pPr lvl="2">
              <a:spcBef>
                <a:spcPts val="0"/>
              </a:spcBef>
              <a:buFont typeface="Arial" panose="020B0604020202020204" pitchFamily="34" charset="0"/>
              <a:buChar char="•"/>
            </a:pPr>
            <a:r>
              <a:rPr lang="en-US" sz="1200" b="0" dirty="0">
                <a:solidFill>
                  <a:schemeClr val="tx1"/>
                </a:solidFill>
              </a:rPr>
              <a:t>1.11, </a:t>
            </a:r>
            <a:r>
              <a:rPr lang="en-US" sz="1200" b="1" u="sng" dirty="0">
                <a:solidFill>
                  <a:schemeClr val="tx1"/>
                </a:solidFill>
              </a:rPr>
              <a:t>1.12 (ITS-5.9GHz),</a:t>
            </a:r>
            <a:r>
              <a:rPr lang="en-US" sz="1200" b="0" dirty="0">
                <a:solidFill>
                  <a:schemeClr val="tx1"/>
                </a:solidFill>
              </a:rPr>
              <a:t> 1.13 from WRC-19 were not acted upon and should be brought forward. </a:t>
            </a:r>
          </a:p>
          <a:p>
            <a:pPr>
              <a:spcBef>
                <a:spcPts val="0"/>
              </a:spcBef>
              <a:buFont typeface="Arial" panose="020B0604020202020204" pitchFamily="34" charset="0"/>
              <a:buChar char="•"/>
            </a:pPr>
            <a:r>
              <a:rPr lang="en-US" sz="1200" b="1" dirty="0">
                <a:solidFill>
                  <a:schemeClr val="tx1"/>
                </a:solidFill>
              </a:rPr>
              <a:t>	</a:t>
            </a:r>
            <a:r>
              <a:rPr lang="en-US" sz="1200" b="0" dirty="0">
                <a:solidFill>
                  <a:schemeClr val="tx1"/>
                </a:solidFill>
              </a:rPr>
              <a:t> </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8211033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22apr21</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a:t>22apr21</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22apr21</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802.18-21/0044r00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cept.org/ecc/groups/ecc/wg-fm/fm-57/client/introduction/" TargetMode="External"/><Relationship Id="rId3" Type="http://schemas.openxmlformats.org/officeDocument/2006/relationships/hyperlink" Target="https://cept.org/ecc/groups/ecc/client/introduction/" TargetMode="External"/><Relationship Id="rId7" Type="http://schemas.openxmlformats.org/officeDocument/2006/relationships/hyperlink" Target="https://cept.org/ecc/groups/ecc/wg-fm/client/introduction/"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cept.org/ecc/groups/ecc/wg-se/se-45/client/introduction/" TargetMode="External"/><Relationship Id="rId11" Type="http://schemas.openxmlformats.org/officeDocument/2006/relationships/image" Target="../media/image4.wmf"/><Relationship Id="rId5" Type="http://schemas.openxmlformats.org/officeDocument/2006/relationships/hyperlink" Target="https://cept.org/ecc/groups/ecc/wg-se/se-21/client/introduction/" TargetMode="External"/><Relationship Id="rId10" Type="http://schemas.openxmlformats.org/officeDocument/2006/relationships/hyperlink" Target="https://cept.org/Documents/fm-57/64032/fm57-21-008_country-determination-capability-cdc-requirements-for-was-rlan-operating-in-58-ghz" TargetMode="External"/><Relationship Id="rId4" Type="http://schemas.openxmlformats.org/officeDocument/2006/relationships/hyperlink" Target="https://cept.org/ecc/groups/ecc/wg-se/client/introduction/" TargetMode="External"/><Relationship Id="rId9" Type="http://schemas.openxmlformats.org/officeDocument/2006/relationships/hyperlink" Target="https://cept.org/Documents/fm-57/64031/fm57-21-007_revisions-to-draft-ecc-report-on-national-measures-for-wasrlan-zip-file-cover-plus-anne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8/dcn/21/18-21-0040-00-0000-acma-consultation-exploring-rlan-use-in-the-5-ghz-and-6-ghz-bands.doc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hyperlink" Target="https://mentor.ieee.org/802.18/dcn/21/18-21-0041-00-0000-citc-spectrum-outlook-for-commercial-innovative-use-2021-23.pdf" TargetMode="External"/><Relationship Id="rId4" Type="http://schemas.openxmlformats.org/officeDocument/2006/relationships/hyperlink" Target="https://www.itu.int/dms_pub/itu-r/oth/0a/06/R0A0600009D0001MSWE.doc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8/dcn/21/18-21-0039-00-0000-ieee-802-viewpoints-on-wrc-23-agenda-items.pptx"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hyperlink" Target="https://www.fcc.gov/us-contributions-sent-citel-pccii-wrc-23" TargetMode="External"/><Relationship Id="rId4" Type="http://schemas.openxmlformats.org/officeDocument/2006/relationships/hyperlink" Target="https://www.tra.gov.om/En/ViewPublicConsultations.jsp?code=33"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wirelessinnovation.org/6ghz-multistakeholder-committee"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hyperlink" Target="https://urldefense.com/v3/__https:/groups.wirelessinnovation.org/wg/6GHz-MSG-WS1/document/16060__;!!F7jv3iA!ivim7mUl4J61_76KJL-rC6chy96h7Az9WLSZLOiSYPDClL47btdAt_QPJ1oi5bLnVw$" TargetMode="External"/><Relationship Id="rId5" Type="http://schemas.openxmlformats.org/officeDocument/2006/relationships/hyperlink" Target="https://groups.wirelessinnovation.org/wg/6GHz-MSG-WS1/document/16057" TargetMode="External"/><Relationship Id="rId4" Type="http://schemas.openxmlformats.org/officeDocument/2006/relationships/hyperlink" Target="https://groups.wirelessinnovation.org/wg/6MSG/dashboard"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8/dcn/21/18-21-0036-01-0000-frequency-table-template.xls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www.imf.org/~/media/Files/Publications/WEO/2020/October/English/data/WEOOctober-2020Ch2.ashx?la=en"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n/Publications/WEO/Issues/2020/09/30/world-economic-outlook-october-2020"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3" Type="http://schemas.openxmlformats.org/officeDocument/2006/relationships/hyperlink" Target="mailto:al@jpasoc.com" TargetMode="External"/><Relationship Id="rId7" Type="http://schemas.openxmlformats.org/officeDocument/2006/relationships/hyperlink" Target="https://standards.ieee.org/faqs/copyrights/index.html#1" TargetMode="External"/><Relationship Id="rId12" Type="http://schemas.openxmlformats.org/officeDocument/2006/relationships/image" Target="../media/image3.wmf"/><Relationship Id="rId2" Type="http://schemas.openxmlformats.org/officeDocument/2006/relationships/hyperlink" Target="mailto:stuart@ok-brit.com" TargetMode="External"/><Relationship Id="rId1" Type="http://schemas.openxmlformats.org/officeDocument/2006/relationships/slideLayout" Target="../slideLayouts/slideLayout1.xml"/><Relationship Id="rId6" Type="http://schemas.openxmlformats.org/officeDocument/2006/relationships/hyperlink" Target="http://www.ieee802.org/devdocs.shtml" TargetMode="External"/><Relationship Id="rId11" Type="http://schemas.openxmlformats.org/officeDocument/2006/relationships/oleObject" Target="../embeddings/oleObject3.bin"/><Relationship Id="rId5" Type="http://schemas.openxmlformats.org/officeDocument/2006/relationships/hyperlink" Target="http://standards.ieee.org/resources/antitrust-guidelines.pdf" TargetMode="External"/><Relationship Id="rId10" Type="http://schemas.openxmlformats.org/officeDocument/2006/relationships/image" Target="../media/image2.wmf"/><Relationship Id="rId4" Type="http://schemas.openxmlformats.org/officeDocument/2006/relationships/hyperlink" Target="http://standards.ieee.org/faqs/affiliationFAQ.html" TargetMode="External"/><Relationship Id="rId9" Type="http://schemas.openxmlformats.org/officeDocument/2006/relationships/oleObject" Target="../embeddings/oleObject2.bin"/></Relationships>
</file>

<file path=ppt/slides/_rels/slide20.xml.rels><?xml version="1.0" encoding="UTF-8" standalone="yes"?>
<Relationships xmlns="http://schemas.openxmlformats.org/package/2006/relationships"><Relationship Id="rId3" Type="http://schemas.openxmlformats.org/officeDocument/2006/relationships/slide" Target="slide31.xml"/><Relationship Id="rId2" Type="http://schemas.openxmlformats.org/officeDocument/2006/relationships/hyperlink" Target="https://mentor.ieee.org/802.18/dcn/16/18-16-0038-17-0000-teleconference-call-in-info.pptx" TargetMode="Externa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802tele_calendar.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ieeesa.webex.com/ieeesa/j.php?MTID=mac8a92e41db417f3b4a55e5686090488" TargetMode="External"/><Relationship Id="rId7" Type="http://schemas.openxmlformats.org/officeDocument/2006/relationships/hyperlink" Target="https://urldefense.com/v3/__http:/help.webex.com__;!!F7jv3iA!jMWfp7yrDk_1zsVTNSmSP-W8awfUwSy3R6_W-gNQ8GFb7t5lcWS7jwj0aCYtK4W78g$"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1c77c259096d9d70a1c9ba651be7a6e3__;!!F7jv3iA!jMWfp7yrDk_1zsVTNSmSP-W8awfUwSy3R6_W-gNQ8GFb7t5lcWS7jwj0aCaTt0YGMA$" TargetMode="External"/><Relationship Id="rId5" Type="http://schemas.openxmlformats.org/officeDocument/2006/relationships/hyperlink" Target="tel:%2B1-213-306-3065,,*01*1799647312%23%23*01*" TargetMode="External"/><Relationship Id="rId4" Type="http://schemas.openxmlformats.org/officeDocument/2006/relationships/hyperlink" Target="tel:%2B1-646-992-2010,,*01*1799647312%23%23*01*"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file:///C:\Users\jholcomb\OneDrive%20-%20Itron\Documents\2standards\+stuff_stds\%20sip:1299925523.ieeesa@lync.webex.com" TargetMode="External"/><Relationship Id="rId3" Type="http://schemas.openxmlformats.org/officeDocument/2006/relationships/hyperlink" Target="https://ieeesa.webex.com/ieeesa/j.php?MTID=mb29b067845a3bd3a7d064922514fd44d" TargetMode="External"/><Relationship Id="rId7" Type="http://schemas.openxmlformats.org/officeDocument/2006/relationships/hyperlink" Target="file:///C:\Users\jholcomb\OneDrive%20-%20Itron\Documents\2standards\+stuff_stds\%20sip:1299925523@ieeesa.webex.com"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3604125d4b15aa8eaa80aa7bcc131105__;!!F7jv3iA!kooq2J6Vxc8HA3WGVrhgTjXPX5ZvZqxsm1TuBLPVqMv9m_MjZf5cM9yr4sd2Zs7StQ$" TargetMode="External"/><Relationship Id="rId5" Type="http://schemas.openxmlformats.org/officeDocument/2006/relationships/hyperlink" Target="tel:%2B1-213-306-3065,,*01*1299925523%23%23*01*" TargetMode="External"/><Relationship Id="rId4" Type="http://schemas.openxmlformats.org/officeDocument/2006/relationships/hyperlink" Target="tel:%2B1-646-992-2010,,*01*1299925523%23%23*01*" TargetMode="External"/><Relationship Id="rId9" Type="http://schemas.openxmlformats.org/officeDocument/2006/relationships/hyperlink" Target="https://help.webex.com/"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file:///C:\Users\jholcomb\OneDrive%20-%20Itron\Documents\2standards\+stuff_stds\%20sip:1292314140.ieeesa@lync.webex.com" TargetMode="External"/><Relationship Id="rId3" Type="http://schemas.openxmlformats.org/officeDocument/2006/relationships/hyperlink" Target="https://ieeesa.webex.com/ieeesa/j.php?MTID=m755ab94a63535e46bf04429654757914" TargetMode="External"/><Relationship Id="rId7" Type="http://schemas.openxmlformats.org/officeDocument/2006/relationships/hyperlink" Target="file:///C:\Users\jholcomb\OneDrive%20-%20Itron\Documents\2standards\+stuff_stds\%20sip:1292314140@ieeesa.webex.com"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3d28595b0e49e809e299f132f481bf8f__;!!F7jv3iA!n6P6_hputRq0MzCvXMLH53IyiAf16OKrEl3FEqSBAi-x9I80kvMycRYbGHzzmDRrVw$" TargetMode="External"/><Relationship Id="rId5" Type="http://schemas.openxmlformats.org/officeDocument/2006/relationships/hyperlink" Target="tel:%2B1-213-306-3065,,*01*1292314140%23%23*01*" TargetMode="External"/><Relationship Id="rId4" Type="http://schemas.openxmlformats.org/officeDocument/2006/relationships/hyperlink" Target="tel:%2B1-646-992-2010,,*01*1292314140%23%23*01*" TargetMode="External"/><Relationship Id="rId9" Type="http://schemas.openxmlformats.org/officeDocument/2006/relationships/hyperlink" Target="https://urldefense.com/v3/__https:/help.webex.com__;!!F7jv3iA!n6P6_hputRq0MzCvXMLH53IyiAf16OKrEl3FEqSBAi-x9I80kvMycRYbGHwWmifpAw$"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file:///C:\Users\jholcomb\OneDrive%20-%20Itron\Documents\2standards\+stuff_stds\%20sip:1293066020.ieeesa@lync.webex.com" TargetMode="External"/><Relationship Id="rId3" Type="http://schemas.openxmlformats.org/officeDocument/2006/relationships/hyperlink" Target="https://ieeesa.webex.com/ieeesa/j.php?MTID=m7c3f1ed3861a4ebdd693d17d47519a82" TargetMode="External"/><Relationship Id="rId7" Type="http://schemas.openxmlformats.org/officeDocument/2006/relationships/hyperlink" Target="file:///C:\Users\jholcomb\OneDrive%20-%20Itron\Documents\2standards\+stuff_stds\%20sip:1293066020@ieeesa.webex.com"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92206683b0eae3403acea1c470783093__;!!F7jv3iA!klDD3bz4X3oXWPM0PYZAYe20lTkdJQmQcBtBnHbitN-ABnkDBFhDfYXtEaURwkfVjA$" TargetMode="External"/><Relationship Id="rId5" Type="http://schemas.openxmlformats.org/officeDocument/2006/relationships/hyperlink" Target="tel:%2B1-213-306-3065,,*01*1293066020%23%23*01*" TargetMode="External"/><Relationship Id="rId4" Type="http://schemas.openxmlformats.org/officeDocument/2006/relationships/hyperlink" Target="tel:%2B1-646-992-2010,,*01*1293066020%23%23*01*" TargetMode="External"/><Relationship Id="rId9" Type="http://schemas.openxmlformats.org/officeDocument/2006/relationships/hyperlink" Target="https://urldefense.com/v3/__https:/help.webex.com__;!!F7jv3iA!klDD3bz4X3oXWPM0PYZAYe20lTkdJQmQcBtBnHbitN-ABnkDBFhDfYXtEaWxy4B5yA$"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ec/dcn/20/ec-20-0245-00-00EC-frequency-tables-of-ieee-802-wireless-standards.pptx"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21.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1/18-21-0043-00-0000-minutes-15apr21-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21766" y="322262"/>
            <a:ext cx="2303451" cy="273050"/>
          </a:xfrm>
        </p:spPr>
        <p:txBody>
          <a:bodyPr/>
          <a:lstStyle/>
          <a:p>
            <a:r>
              <a:rPr lang="en-US"/>
              <a:t>22apr21</a:t>
            </a:r>
            <a:endParaRPr lang="en-GB" dirty="0"/>
          </a:p>
        </p:txBody>
      </p:sp>
      <p:sp>
        <p:nvSpPr>
          <p:cNvPr id="7" name="Footer Placeholder 4"/>
          <p:cNvSpPr>
            <a:spLocks noGrp="1"/>
          </p:cNvSpPr>
          <p:nvPr>
            <p:ph type="ftr" idx="14"/>
          </p:nvPr>
        </p:nvSpPr>
        <p:spPr>
          <a:xfrm>
            <a:off x="8380499" y="6476207"/>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209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2128921"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22 April 2021</a:t>
            </a:r>
          </a:p>
        </p:txBody>
      </p:sp>
      <p:graphicFrame>
        <p:nvGraphicFramePr>
          <p:cNvPr id="3075" name="Object 3"/>
          <p:cNvGraphicFramePr>
            <a:graphicFrameLocks noChangeAspect="1"/>
          </p:cNvGraphicFramePr>
          <p:nvPr>
            <p:extLst>
              <p:ext uri="{D42A27DB-BD31-4B8C-83A1-F6EECF244321}">
                <p14:modId xmlns:p14="http://schemas.microsoft.com/office/powerpoint/2010/main" val="2210880817"/>
              </p:ext>
            </p:extLst>
          </p:nvPr>
        </p:nvGraphicFramePr>
        <p:xfrm>
          <a:off x="2133601" y="3584576"/>
          <a:ext cx="7997825" cy="2468563"/>
        </p:xfrm>
        <a:graphic>
          <a:graphicData uri="http://schemas.openxmlformats.org/presentationml/2006/ole">
            <mc:AlternateContent xmlns:mc="http://schemas.openxmlformats.org/markup-compatibility/2006">
              <mc:Choice xmlns:v="urn:schemas-microsoft-com:vml" Requires="v">
                <p:oleObj name="Document" r:id="rId3" imgW="8469037" imgH="2630326" progId="Word.Document.8">
                  <p:embed/>
                </p:oleObj>
              </mc:Choice>
              <mc:Fallback>
                <p:oleObj name="Document" r:id="rId3" imgW="8469037" imgH="2630326" progId="Word.Document.8">
                  <p:embed/>
                  <p:pic>
                    <p:nvPicPr>
                      <p:cNvPr id="0" name="Picture 3"/>
                      <p:cNvPicPr>
                        <a:picLocks noChangeAspect="1" noChangeArrowheads="1"/>
                      </p:cNvPicPr>
                      <p:nvPr/>
                    </p:nvPicPr>
                    <p:blipFill>
                      <a:blip r:embed="rId4"/>
                      <a:srcRect/>
                      <a:stretch>
                        <a:fillRect/>
                      </a:stretch>
                    </p:blipFill>
                    <p:spPr bwMode="auto">
                      <a:xfrm>
                        <a:off x="2133601" y="3584576"/>
                        <a:ext cx="7997825" cy="246856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073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 –  3</a:t>
            </a:r>
            <a:endParaRPr lang="en-US" altLang="en-US" sz="2400" i="1" u="sng" dirty="0">
              <a:solidFill>
                <a:srgbClr val="7030A0"/>
              </a:solidFill>
            </a:endParaRPr>
          </a:p>
        </p:txBody>
      </p:sp>
      <p:sp>
        <p:nvSpPr>
          <p:cNvPr id="16387" name="Content Placeholder 2"/>
          <p:cNvSpPr>
            <a:spLocks noGrp="1"/>
          </p:cNvSpPr>
          <p:nvPr>
            <p:ph idx="1"/>
          </p:nvPr>
        </p:nvSpPr>
        <p:spPr>
          <a:xfrm>
            <a:off x="922106" y="815668"/>
            <a:ext cx="10475384" cy="5659746"/>
          </a:xfrm>
        </p:spPr>
        <p:txBody>
          <a:bodyPr/>
          <a:lstStyle/>
          <a:p>
            <a:pPr>
              <a:buFont typeface="Arial" panose="020B0604020202020204" pitchFamily="34" charset="0"/>
              <a:buChar char="•"/>
            </a:pPr>
            <a:r>
              <a:rPr lang="en-US" altLang="en-US" sz="2000" dirty="0">
                <a:solidFill>
                  <a:schemeClr val="tx1"/>
                </a:solidFill>
              </a:rPr>
              <a:t>From WCSC call, 07apr21</a:t>
            </a:r>
          </a:p>
          <a:p>
            <a:pPr lvl="1">
              <a:buFont typeface="Arial" panose="020B0604020202020204" pitchFamily="34" charset="0"/>
              <a:buChar char="•"/>
            </a:pPr>
            <a:r>
              <a:rPr lang="en-US" altLang="en-US" sz="1400" b="0" dirty="0">
                <a:solidFill>
                  <a:schemeClr val="tx1"/>
                </a:solidFill>
              </a:rPr>
              <a:t>Not for May, for future Wireless interims if we have any that are virtual: </a:t>
            </a:r>
          </a:p>
          <a:p>
            <a:pPr lvl="1">
              <a:buFont typeface="Arial" panose="020B0604020202020204" pitchFamily="34" charset="0"/>
              <a:buChar char="•"/>
            </a:pPr>
            <a:r>
              <a:rPr lang="en-US" altLang="en-US" sz="1400" dirty="0">
                <a:solidFill>
                  <a:schemeClr val="tx1"/>
                </a:solidFill>
              </a:rPr>
              <a:t>Will look closer to have them as a full Wireless Interim of all WG/TAGs, not as individual sessions. </a:t>
            </a:r>
          </a:p>
          <a:p>
            <a:pPr lvl="1">
              <a:buFont typeface="Arial" panose="020B0604020202020204" pitchFamily="34" charset="0"/>
              <a:buChar char="•"/>
            </a:pPr>
            <a:r>
              <a:rPr lang="en-US" altLang="en-US" sz="1400" dirty="0">
                <a:solidFill>
                  <a:schemeClr val="tx1"/>
                </a:solidFill>
              </a:rPr>
              <a:t>Will have specific time slots all meetings will adhere too.  To help with overlap/adjacent meetings and stay with in 17:59 IMAT window. </a:t>
            </a:r>
          </a:p>
          <a:p>
            <a:pPr lvl="1">
              <a:buFont typeface="Arial" panose="020B0604020202020204" pitchFamily="34" charset="0"/>
              <a:buChar char="•"/>
            </a:pPr>
            <a:r>
              <a:rPr lang="en-US" altLang="en-US" sz="1400" b="0" dirty="0">
                <a:solidFill>
                  <a:schemeClr val="tx1"/>
                </a:solidFill>
              </a:rPr>
              <a:t>Likely will have a registration fee similar to what the plenarie</a:t>
            </a:r>
            <a:r>
              <a:rPr lang="en-US" altLang="en-US" sz="1400" dirty="0">
                <a:solidFill>
                  <a:schemeClr val="tx1"/>
                </a:solidFill>
              </a:rPr>
              <a:t>s are doing. </a:t>
            </a:r>
            <a:endParaRPr lang="en-US" altLang="en-US" sz="1400" b="0" dirty="0">
              <a:solidFill>
                <a:schemeClr val="tx1"/>
              </a:solidFill>
            </a:endParaRPr>
          </a:p>
          <a:p>
            <a:pPr marL="0" indent="0"/>
            <a:r>
              <a:rPr lang="en-US" altLang="en-US" sz="1600" b="0" dirty="0">
                <a:solidFill>
                  <a:schemeClr val="tx1"/>
                </a:solidFill>
              </a:rPr>
              <a:t> </a:t>
            </a:r>
            <a:r>
              <a:rPr lang="en-US" altLang="en-US" sz="2000" b="0" dirty="0">
                <a:solidFill>
                  <a:schemeClr val="tx1"/>
                </a:solidFill>
              </a:rPr>
              <a:t>For </a:t>
            </a:r>
            <a:r>
              <a:rPr lang="en-US" altLang="en-US" sz="2000" dirty="0">
                <a:solidFill>
                  <a:schemeClr val="tx1"/>
                </a:solidFill>
              </a:rPr>
              <a:t>Sept 2021 </a:t>
            </a:r>
            <a:r>
              <a:rPr lang="en-US" altLang="en-US" sz="2000" b="0" dirty="0">
                <a:solidFill>
                  <a:schemeClr val="tx1"/>
                </a:solidFill>
              </a:rPr>
              <a:t>still on at the Hilton in </a:t>
            </a:r>
            <a:r>
              <a:rPr lang="en-GB" sz="1800" b="0" dirty="0"/>
              <a:t>Waikoloa, HI, 12</a:t>
            </a:r>
            <a:r>
              <a:rPr lang="en-GB" sz="1800" b="0" baseline="30000" dirty="0"/>
              <a:t>th</a:t>
            </a:r>
            <a:r>
              <a:rPr lang="en-GB" sz="1800" b="0" dirty="0"/>
              <a:t>-17</a:t>
            </a:r>
            <a:r>
              <a:rPr lang="en-GB" sz="1800" b="0" baseline="30000" dirty="0"/>
              <a:t>th</a:t>
            </a:r>
            <a:r>
              <a:rPr lang="en-GB" sz="1800" b="0" dirty="0"/>
              <a:t>.  WCSC will be discussing in their 05may21 monthly call, virtual or f2f.    </a:t>
            </a:r>
          </a:p>
          <a:p>
            <a:pPr lvl="1">
              <a:buFont typeface="Arial" panose="020B0604020202020204" pitchFamily="34" charset="0"/>
              <a:buChar char="•"/>
            </a:pPr>
            <a:r>
              <a:rPr lang="en-GB" sz="1800" dirty="0"/>
              <a:t>With the dynamics and unknowns looking at an electronic survey of membership before 05may21.</a:t>
            </a:r>
          </a:p>
          <a:p>
            <a:pPr lvl="1">
              <a:buFont typeface="Arial" panose="020B0604020202020204" pitchFamily="34" charset="0"/>
              <a:buChar char="•"/>
            </a:pPr>
            <a:r>
              <a:rPr lang="en-GB" sz="1800" b="0" dirty="0"/>
              <a:t>The 2 questions: If Sept21 interim is f2f, will yo</a:t>
            </a:r>
            <a:r>
              <a:rPr lang="en-GB" sz="1800" dirty="0"/>
              <a:t>u be able to attend in person? </a:t>
            </a:r>
          </a:p>
          <a:p>
            <a:pPr lvl="2">
              <a:buFont typeface="Arial" panose="020B0604020202020204" pitchFamily="34" charset="0"/>
              <a:buChar char="•"/>
            </a:pPr>
            <a:r>
              <a:rPr lang="en-GB" b="0" dirty="0"/>
              <a:t>And, </a:t>
            </a:r>
            <a:r>
              <a:rPr lang="en-GB" dirty="0"/>
              <a:t>If Sept21 interim is electronic, will a meeting registration fee of $50 ($75 late fee) prohibit you from participating? </a:t>
            </a:r>
          </a:p>
          <a:p>
            <a:pPr lvl="1">
              <a:buFont typeface="Arial" panose="020B0604020202020204" pitchFamily="34" charset="0"/>
              <a:buChar char="•"/>
            </a:pPr>
            <a:endParaRPr lang="en-GB" sz="1800" dirty="0"/>
          </a:p>
          <a:p>
            <a:pPr lvl="1">
              <a:buFont typeface="Arial" panose="020B0604020202020204" pitchFamily="34" charset="0"/>
              <a:buChar char="•"/>
            </a:pPr>
            <a:r>
              <a:rPr lang="en-GB" sz="1800" dirty="0"/>
              <a:t> </a:t>
            </a:r>
            <a:r>
              <a:rPr lang="en-GB" sz="1800" dirty="0" err="1"/>
              <a:t>ePoll</a:t>
            </a:r>
            <a:r>
              <a:rPr lang="en-GB" sz="1800" dirty="0"/>
              <a:t> was enabled on .18 but is giving a system error.  IEEE is working on it  and have waited a few days and no resolution yet. </a:t>
            </a:r>
          </a:p>
          <a:p>
            <a:pPr lvl="1">
              <a:buFont typeface="Arial" panose="020B0604020202020204" pitchFamily="34" charset="0"/>
              <a:buChar char="•"/>
            </a:pPr>
            <a:r>
              <a:rPr lang="en-GB" sz="1800" dirty="0"/>
              <a:t>With that, out of time, will get an email poll to all on the .18 list server, email is ready. </a:t>
            </a:r>
          </a:p>
          <a:p>
            <a:pPr>
              <a:buFont typeface="Arial" panose="020B0604020202020204" pitchFamily="34" charset="0"/>
              <a:buChar char="•"/>
            </a:pPr>
            <a:endParaRPr lang="en-GB" sz="1800" dirty="0"/>
          </a:p>
          <a:p>
            <a:pPr>
              <a:buFont typeface="Arial" panose="020B0604020202020204" pitchFamily="34" charset="0"/>
              <a:buChar char="•"/>
            </a:pPr>
            <a:r>
              <a:rPr lang="en-GB" sz="1800" dirty="0"/>
              <a:t>Note: Hybrid meeting(s) </a:t>
            </a:r>
            <a:r>
              <a:rPr lang="en-GB" sz="1800" b="0" dirty="0"/>
              <a:t>have been brought up several times,  too complex and expensive, so not for now.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p:txBody>
          <a:bodyPr/>
          <a:lstStyle/>
          <a:p>
            <a:r>
              <a:rPr lang="en-US"/>
              <a:t>22apr21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2841610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950384" y="914400"/>
            <a:ext cx="10439400" cy="5484813"/>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endParaRPr lang="en-US" sz="1800" dirty="0">
              <a:solidFill>
                <a:schemeClr val="tx1"/>
              </a:solidFill>
            </a:endParaRPr>
          </a:p>
          <a:p>
            <a:pPr>
              <a:spcBef>
                <a:spcPts val="0"/>
              </a:spcBef>
              <a:buFont typeface="Arial" panose="020B0604020202020204" pitchFamily="34" charset="0"/>
              <a:buChar char="•"/>
            </a:pPr>
            <a:r>
              <a:rPr lang="en-US" sz="1400" dirty="0">
                <a:solidFill>
                  <a:srgbClr val="0070C0"/>
                </a:solidFill>
              </a:rPr>
              <a:t>Remember – BRAN documents can be found in the 802.11 private area documents (1-week refresh)</a:t>
            </a:r>
            <a:endParaRPr lang="en-US" sz="14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is working on how to recoup all the costs for all the virtual meetings.</a:t>
            </a:r>
          </a:p>
          <a:p>
            <a:pPr lvl="1">
              <a:spcBef>
                <a:spcPts val="0"/>
              </a:spcBef>
              <a:buFont typeface="Arial" panose="020B0604020202020204" pitchFamily="34" charset="0"/>
              <a:buChar char="•"/>
            </a:pPr>
            <a:r>
              <a:rPr lang="en-US" sz="1400" dirty="0">
                <a:solidFill>
                  <a:schemeClr val="tx1"/>
                </a:solidFill>
              </a:rPr>
              <a:t>01apr: They are looking at virtual meetings at least until 01sep21 like CEPT.</a:t>
            </a:r>
          </a:p>
          <a:p>
            <a:pPr lvl="1">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sym typeface="Wingdings" panose="05000000000000000000" pitchFamily="2" charset="2"/>
              </a:rPr>
              <a:t>next calls are #109a-15 &amp; 22Apr21 and #109e-26-30Apr21 </a:t>
            </a:r>
          </a:p>
          <a:p>
            <a:pPr lvl="1">
              <a:spcBef>
                <a:spcPts val="0"/>
              </a:spcBef>
              <a:buFont typeface="Arial" panose="020B0604020202020204" pitchFamily="34" charset="0"/>
              <a:buChar char="•"/>
            </a:pPr>
            <a:r>
              <a:rPr lang="en-US" sz="1800" dirty="0">
                <a:solidFill>
                  <a:schemeClr val="tx1"/>
                </a:solidFill>
                <a:ea typeface="Calibri" panose="020F0502020204030204" pitchFamily="34" charset="0"/>
                <a:cs typeface="Times New Roman" panose="02020603050405020304" pitchFamily="18" charset="0"/>
                <a:sym typeface="Wingdings" panose="05000000000000000000" pitchFamily="2" charset="2"/>
              </a:rPr>
              <a:t> </a:t>
            </a:r>
          </a:p>
          <a:p>
            <a:pPr lvl="1">
              <a:spcBef>
                <a:spcPts val="0"/>
              </a:spcBef>
              <a:buFont typeface="Arial" panose="020B0604020202020204" pitchFamily="34" charset="0"/>
              <a:buChar char="•"/>
            </a:pPr>
            <a:r>
              <a:rPr lang="en-US" sz="1800" dirty="0">
                <a:solidFill>
                  <a:schemeClr val="tx1"/>
                </a:solidFill>
                <a:ea typeface="Calibri" panose="020F0502020204030204" pitchFamily="34" charset="0"/>
                <a:cs typeface="Times New Roman" panose="02020603050405020304" pitchFamily="18" charset="0"/>
                <a:sym typeface="Wingdings" panose="05000000000000000000" pitchFamily="2" charset="2"/>
              </a:rPr>
              <a:t> </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sym typeface="Wingdings" panose="05000000000000000000" pitchFamily="2" charset="2"/>
              </a:rPr>
              <a:t>15apr: 109a-Agenda has comments from ENAP on EN 302 567 (60GHz, multi-GB, RLAN) and if needed a revised draft for ENAP again.  </a:t>
            </a:r>
          </a:p>
          <a:p>
            <a:pPr lvl="1">
              <a:spcBef>
                <a:spcPts val="0"/>
              </a:spcBef>
              <a:buFont typeface="Arial" panose="020B0604020202020204" pitchFamily="34" charset="0"/>
              <a:buChar char="•"/>
            </a:pPr>
            <a:r>
              <a:rPr lang="en-US" sz="1400" dirty="0">
                <a:solidFill>
                  <a:schemeClr val="tx1"/>
                </a:solidFill>
                <a:ea typeface="Calibri" panose="020F0502020204030204" pitchFamily="34" charset="0"/>
                <a:cs typeface="Times New Roman" panose="02020603050405020304" pitchFamily="18" charset="0"/>
                <a:sym typeface="Wingdings" panose="05000000000000000000" pitchFamily="2" charset="2"/>
              </a:rPr>
              <a:t> </a:t>
            </a:r>
            <a:r>
              <a:rPr lang="en-US" sz="1600" b="0" dirty="0">
                <a:effectLst/>
                <a:ea typeface="Calibri" panose="020F0502020204030204" pitchFamily="34" charset="0"/>
                <a:cs typeface="Times New Roman" panose="02020603050405020304" pitchFamily="18" charset="0"/>
              </a:rPr>
              <a:t>25mar: In BRAN(21)109061, ETSI TC BRAN ad hoc meeting #109e (26 thru 30Apr21) will focus on</a:t>
            </a:r>
          </a:p>
          <a:p>
            <a:pPr marL="1257300" lvl="3">
              <a:spcBef>
                <a:spcPts val="0"/>
              </a:spcBef>
              <a:spcAft>
                <a:spcPts val="0"/>
              </a:spcAft>
            </a:pPr>
            <a:r>
              <a:rPr lang="en-US" b="0" dirty="0">
                <a:effectLst/>
                <a:ea typeface="Calibri" panose="020F0502020204030204" pitchFamily="34" charset="0"/>
                <a:cs typeface="Times New Roman" panose="02020603050405020304" pitchFamily="18" charset="0"/>
              </a:rPr>
              <a:t>• EN 301 893 (5 GHz),</a:t>
            </a:r>
          </a:p>
          <a:p>
            <a:pPr marL="1257300" lvl="3">
              <a:spcBef>
                <a:spcPts val="0"/>
              </a:spcBef>
              <a:spcAft>
                <a:spcPts val="0"/>
              </a:spcAft>
            </a:pPr>
            <a:r>
              <a:rPr lang="en-US" b="0" dirty="0">
                <a:effectLst/>
                <a:ea typeface="Calibri" panose="020F0502020204030204" pitchFamily="34" charset="0"/>
                <a:cs typeface="Times New Roman" panose="02020603050405020304" pitchFamily="18" charset="0"/>
              </a:rPr>
              <a:t>• EN 303 687 (6 GHz), and</a:t>
            </a:r>
          </a:p>
          <a:p>
            <a:pPr marL="1257300" lvl="3">
              <a:spcBef>
                <a:spcPts val="0"/>
              </a:spcBef>
              <a:spcAft>
                <a:spcPts val="0"/>
              </a:spcAft>
            </a:pPr>
            <a:r>
              <a:rPr lang="en-US" b="0" dirty="0">
                <a:effectLst/>
                <a:ea typeface="Calibri" panose="020F0502020204030204" pitchFamily="34" charset="0"/>
                <a:cs typeface="Times New Roman" panose="02020603050405020304" pitchFamily="18" charset="0"/>
              </a:rPr>
              <a:t>• the discussion of User Access Restrictions (UAR).</a:t>
            </a:r>
            <a:endParaRPr lang="en-US" dirty="0">
              <a:solidFill>
                <a:schemeClr val="tx1"/>
              </a:solidFill>
              <a:ea typeface="Calibri" panose="020F0502020204030204" pitchFamily="34" charset="0"/>
            </a:endParaRPr>
          </a:p>
          <a:p>
            <a:pPr marL="457200" lvl="1" indent="0">
              <a:spcBef>
                <a:spcPts val="0"/>
              </a:spcBef>
            </a:pPr>
            <a:endParaRPr lang="en-US" sz="1600" dirty="0">
              <a:solidFill>
                <a:schemeClr val="tx1"/>
              </a:solidFill>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22apr21</a:t>
            </a:r>
            <a:endParaRPr lang="en-GB" dirty="0"/>
          </a:p>
        </p:txBody>
      </p:sp>
    </p:spTree>
    <p:extLst>
      <p:ext uri="{BB962C8B-B14F-4D97-AF65-F5344CB8AC3E}">
        <p14:creationId xmlns:p14="http://schemas.microsoft.com/office/powerpoint/2010/main" val="33990114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914400" y="900911"/>
            <a:ext cx="10972800" cy="5453976"/>
          </a:xfrm>
        </p:spPr>
        <p:txBody>
          <a:bodyPr/>
          <a:lstStyle/>
          <a:p>
            <a:pPr lvl="2">
              <a:buFont typeface="Arial" panose="020B0604020202020204" pitchFamily="34" charset="0"/>
              <a:buChar char="•"/>
            </a:pPr>
            <a:endParaRPr lang="en-US" sz="600" dirty="0">
              <a:solidFill>
                <a:schemeClr val="tx1"/>
              </a:solidFill>
            </a:endParaRPr>
          </a:p>
          <a:p>
            <a:pPr>
              <a:buFont typeface="Arial" panose="020B0604020202020204" pitchFamily="34" charset="0"/>
              <a:buChar char="•"/>
            </a:pPr>
            <a:r>
              <a:rPr lang="en-US" sz="1800" dirty="0">
                <a:solidFill>
                  <a:schemeClr val="tx1"/>
                </a:solidFill>
              </a:rPr>
              <a:t>Note: CEPT will only have virtual meetings through 01Sep21, at this point. </a:t>
            </a:r>
          </a:p>
          <a:p>
            <a:pPr>
              <a:buFont typeface="Arial" panose="020B0604020202020204" pitchFamily="34" charset="0"/>
              <a:buChar char="•"/>
            </a:pPr>
            <a:r>
              <a:rPr lang="en-US" sz="1800" dirty="0">
                <a:solidFill>
                  <a:schemeClr val="tx1"/>
                </a:solidFill>
              </a:rPr>
              <a:t>EC </a:t>
            </a:r>
            <a:r>
              <a:rPr lang="en-US" sz="1800" dirty="0" err="1">
                <a:solidFill>
                  <a:schemeClr val="tx1"/>
                </a:solidFill>
              </a:rPr>
              <a:t>RSComm</a:t>
            </a:r>
            <a:r>
              <a:rPr lang="en-US" sz="1800" dirty="0">
                <a:solidFill>
                  <a:schemeClr val="tx1"/>
                </a:solidFill>
              </a:rPr>
              <a:t> met earlier (9-10Mar21).  There are no formal minutes, decisions are public however. </a:t>
            </a:r>
          </a:p>
          <a:p>
            <a:pPr lvl="1">
              <a:spcBef>
                <a:spcPts val="0"/>
              </a:spcBef>
              <a:buFont typeface="Arial" panose="020B0604020202020204" pitchFamily="34" charset="0"/>
              <a:buChar char="•"/>
            </a:pPr>
            <a:r>
              <a:rPr lang="en-US" sz="1600" dirty="0">
                <a:solidFill>
                  <a:schemeClr val="tx1"/>
                </a:solidFill>
              </a:rPr>
              <a:t>25mar21: 6 GHz decision was approved and going through admin procedure, countries have until 16April </a:t>
            </a:r>
          </a:p>
          <a:p>
            <a:pPr lvl="1">
              <a:spcBef>
                <a:spcPts val="0"/>
              </a:spcBef>
              <a:buFont typeface="Arial" panose="020B0604020202020204" pitchFamily="34" charset="0"/>
              <a:buChar char="•"/>
            </a:pPr>
            <a:endParaRPr lang="en-US" sz="1600" dirty="0">
              <a:solidFill>
                <a:schemeClr val="tx1"/>
              </a:solidFill>
            </a:endParaRPr>
          </a:p>
          <a:p>
            <a:pPr>
              <a:buFont typeface="Arial" panose="020B0604020202020204" pitchFamily="34" charset="0"/>
              <a:buChar char="•"/>
            </a:pPr>
            <a:r>
              <a:rPr lang="en-US" sz="1400" dirty="0">
                <a:solidFill>
                  <a:schemeClr val="tx1"/>
                </a:solidFill>
              </a:rPr>
              <a:t>CEPT – </a:t>
            </a:r>
            <a:r>
              <a:rPr lang="en-US" sz="1400" dirty="0">
                <a:solidFill>
                  <a:schemeClr val="tx1"/>
                </a:solidFill>
                <a:hlinkClick r:id="rId3"/>
              </a:rPr>
              <a:t>&lt;ECC&gt;</a:t>
            </a:r>
            <a:r>
              <a:rPr lang="en-US" sz="1400" dirty="0">
                <a:solidFill>
                  <a:schemeClr val="tx1"/>
                </a:solidFill>
              </a:rPr>
              <a:t>  (and more) next call #56, 29Jun-02Jul21 </a:t>
            </a: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&lt;WGSE&gt;</a:t>
            </a:r>
            <a:r>
              <a:rPr lang="en-US" altLang="en-US" sz="1800" b="0" dirty="0"/>
              <a:t> </a:t>
            </a:r>
            <a:r>
              <a:rPr lang="en-US" altLang="en-US" sz="1800" dirty="0"/>
              <a:t>next call  </a:t>
            </a:r>
            <a:r>
              <a:rPr lang="en-US" sz="1800" dirty="0"/>
              <a:t>#88, 19-23Apr21</a:t>
            </a:r>
            <a:r>
              <a:rPr lang="en-US" sz="1800" dirty="0">
                <a:sym typeface="Wingdings" panose="05000000000000000000" pitchFamily="2" charset="2"/>
              </a:rPr>
              <a:t> </a:t>
            </a:r>
            <a:endParaRPr lang="en-US" sz="1800" dirty="0">
              <a:solidFill>
                <a:schemeClr val="tx1"/>
              </a:solidFill>
            </a:endParaRPr>
          </a:p>
          <a:p>
            <a:pPr lvl="1">
              <a:spcBef>
                <a:spcPts val="0"/>
              </a:spcBef>
              <a:spcAft>
                <a:spcPts val="0"/>
              </a:spcAft>
              <a:buFont typeface="Arial" panose="020B0604020202020204" pitchFamily="34" charset="0"/>
              <a:buChar char="•"/>
            </a:pPr>
            <a:r>
              <a:rPr lang="en-US" sz="1600" dirty="0">
                <a:solidFill>
                  <a:schemeClr val="tx1"/>
                </a:solidFill>
              </a:rPr>
              <a:t> </a:t>
            </a:r>
          </a:p>
          <a:p>
            <a:pPr lvl="1">
              <a:spcBef>
                <a:spcPts val="0"/>
              </a:spcBef>
              <a:spcAft>
                <a:spcPts val="0"/>
              </a:spcAft>
              <a:buFont typeface="Arial" panose="020B0604020202020204" pitchFamily="34" charset="0"/>
              <a:buChar char="•"/>
            </a:pPr>
            <a:r>
              <a:rPr lang="en-US" sz="1600" dirty="0">
                <a:solidFill>
                  <a:schemeClr val="tx1"/>
                </a:solidFill>
              </a:rPr>
              <a:t> </a:t>
            </a:r>
          </a:p>
          <a:p>
            <a:pPr lvl="1">
              <a:spcBef>
                <a:spcPts val="0"/>
              </a:spcBef>
              <a:spcAft>
                <a:spcPts val="0"/>
              </a:spcAft>
              <a:buFont typeface="Arial" panose="020B0604020202020204" pitchFamily="34" charset="0"/>
              <a:buChar char="•"/>
            </a:pPr>
            <a:r>
              <a:rPr lang="en-US" sz="1600" dirty="0">
                <a:solidFill>
                  <a:schemeClr val="tx1"/>
                </a:solidFill>
              </a:rPr>
              <a:t>15apr: SE21 – ECC recommendation on receiver performance.	This is also with ERM, on the ETSI side. </a:t>
            </a:r>
          </a:p>
          <a:p>
            <a:pPr lvl="2">
              <a:spcBef>
                <a:spcPts val="0"/>
              </a:spcBef>
              <a:spcAft>
                <a:spcPts val="0"/>
              </a:spcAft>
              <a:buFont typeface="Arial" panose="020B0604020202020204" pitchFamily="34" charset="0"/>
              <a:buChar char="•"/>
            </a:pPr>
            <a:r>
              <a:rPr lang="en-US" sz="1400" dirty="0">
                <a:solidFill>
                  <a:schemeClr val="tx1"/>
                </a:solidFill>
              </a:rPr>
              <a:t>New phases of the RED are coming and will have new rules that will be adding more to the receiver standards.</a:t>
            </a:r>
          </a:p>
          <a:p>
            <a:pPr lvl="1">
              <a:spcBef>
                <a:spcPts val="0"/>
              </a:spcBef>
              <a:spcAft>
                <a:spcPts val="0"/>
              </a:spcAft>
              <a:buFont typeface="Arial" panose="020B0604020202020204" pitchFamily="34" charset="0"/>
              <a:buChar char="•"/>
            </a:pPr>
            <a:r>
              <a:rPr lang="en-US" sz="1400" dirty="0">
                <a:solidFill>
                  <a:schemeClr val="tx1"/>
                </a:solidFill>
              </a:rPr>
              <a:t>  </a:t>
            </a:r>
          </a:p>
          <a:p>
            <a:pPr>
              <a:spcBef>
                <a:spcPts val="0"/>
              </a:spcBef>
              <a:spcAft>
                <a:spcPts val="0"/>
              </a:spcAft>
              <a:buFont typeface="Arial" panose="020B0604020202020204" pitchFamily="34" charset="0"/>
              <a:buChar char="•"/>
            </a:pPr>
            <a:r>
              <a:rPr lang="en-US" sz="1400" dirty="0">
                <a:solidFill>
                  <a:schemeClr val="tx1"/>
                </a:solidFill>
              </a:rPr>
              <a:t>CEPT – ECC </a:t>
            </a:r>
            <a:r>
              <a:rPr lang="en-US" altLang="en-US" sz="1400" b="0" dirty="0">
                <a:hlinkClick r:id="rId5"/>
              </a:rPr>
              <a:t>&lt;SE21&gt; </a:t>
            </a:r>
            <a:r>
              <a:rPr lang="en-US" altLang="en-US" sz="1400" b="0" dirty="0"/>
              <a:t> </a:t>
            </a:r>
            <a:r>
              <a:rPr lang="en-US" altLang="en-US" sz="1400" dirty="0">
                <a:solidFill>
                  <a:schemeClr val="tx1"/>
                </a:solidFill>
              </a:rPr>
              <a:t>next call #113, 14-16Jul21</a:t>
            </a:r>
            <a:endParaRPr lang="en-US" sz="1400" dirty="0">
              <a:ea typeface="Calibri" panose="020F0502020204030204" pitchFamily="34" charset="0"/>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6"/>
              </a:rPr>
              <a:t>&lt;SE45&gt;</a:t>
            </a:r>
            <a:r>
              <a:rPr lang="en-US" altLang="en-US" sz="1800" b="0" dirty="0"/>
              <a:t> </a:t>
            </a:r>
            <a:r>
              <a:rPr lang="en-US" altLang="en-US" sz="1800" dirty="0"/>
              <a:t>next call #13, 01-02Jun21 </a:t>
            </a:r>
            <a:r>
              <a:rPr lang="en-US" altLang="en-US" sz="1800" b="0" dirty="0"/>
              <a:t>(13:30-18:30CEST)</a:t>
            </a:r>
            <a:endParaRPr lang="en-US" altLang="en-US" sz="1400" dirty="0">
              <a:solidFill>
                <a:schemeClr val="tx1"/>
              </a:solidFill>
            </a:endParaRPr>
          </a:p>
          <a:p>
            <a:pPr>
              <a:spcBef>
                <a:spcPts val="0"/>
              </a:spcBef>
              <a:spcAft>
                <a:spcPts val="0"/>
              </a:spcAft>
              <a:buFont typeface="Arial" panose="020B0604020202020204" pitchFamily="34" charset="0"/>
              <a:buChar char="•"/>
            </a:pPr>
            <a:r>
              <a:rPr lang="en-US" sz="1400" dirty="0">
                <a:solidFill>
                  <a:schemeClr val="tx1"/>
                </a:solidFill>
              </a:rPr>
              <a:t>CEPT – ECC </a:t>
            </a:r>
            <a:r>
              <a:rPr lang="en-US" altLang="en-US" sz="1400" b="0" dirty="0">
                <a:hlinkClick r:id="rId7"/>
              </a:rPr>
              <a:t>&lt;WGFM&gt;</a:t>
            </a:r>
            <a:r>
              <a:rPr lang="en-US" altLang="en-US" sz="1400" b="0" dirty="0"/>
              <a:t>  </a:t>
            </a:r>
            <a:r>
              <a:rPr lang="en-US" altLang="en-US" sz="1400" dirty="0">
                <a:solidFill>
                  <a:schemeClr val="tx1"/>
                </a:solidFill>
              </a:rPr>
              <a:t>next call #99, 24-28May21</a:t>
            </a:r>
            <a:endParaRPr lang="en-US" sz="1400" dirty="0">
              <a:ea typeface="SimSun" panose="02010600030101010101" pitchFamily="2" charset="-122"/>
            </a:endParaRPr>
          </a:p>
          <a:p>
            <a:pPr marL="0">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8"/>
              </a:rPr>
              <a:t>&lt;FM57&gt;</a:t>
            </a:r>
            <a:r>
              <a:rPr lang="en-US" altLang="en-US" sz="1800" b="0" dirty="0"/>
              <a:t>  </a:t>
            </a:r>
            <a:r>
              <a:rPr lang="en-US" altLang="en-US" sz="1800" dirty="0"/>
              <a:t>next call </a:t>
            </a:r>
            <a:r>
              <a:rPr lang="en-US" sz="1800" dirty="0">
                <a:sym typeface="Wingdings" panose="05000000000000000000" pitchFamily="2" charset="2"/>
              </a:rPr>
              <a:t>#14 now 19-22Apr21</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15apr: Contributions have been posted, e.g. </a:t>
            </a:r>
            <a:r>
              <a:rPr lang="en-US" sz="1400" b="0" i="0" u="none" strike="noStrike" dirty="0">
                <a:solidFill>
                  <a:srgbClr val="293285"/>
                </a:solidFill>
                <a:effectLst/>
                <a:latin typeface="Mina"/>
                <a:hlinkClick r:id="rId9"/>
              </a:rPr>
              <a:t>FM57(21)007</a:t>
            </a:r>
            <a:r>
              <a:rPr lang="en-US" sz="1600" dirty="0">
                <a:solidFill>
                  <a:schemeClr val="tx1"/>
                </a:solidFill>
              </a:rPr>
              <a:t> on 5.8 GHz.  Also, </a:t>
            </a:r>
            <a:r>
              <a:rPr lang="en-US" sz="1400" b="0" i="0" u="none" strike="noStrike" dirty="0">
                <a:solidFill>
                  <a:srgbClr val="293285"/>
                </a:solidFill>
                <a:effectLst/>
                <a:latin typeface="Mina"/>
                <a:hlinkClick r:id="rId10"/>
              </a:rPr>
              <a:t>FM57(21)008</a:t>
            </a:r>
            <a:r>
              <a:rPr lang="en-US" sz="1600" dirty="0">
                <a:solidFill>
                  <a:schemeClr val="tx1"/>
                </a:solidFill>
              </a:rPr>
              <a:t> France has country determination capability input, it is back again. </a:t>
            </a:r>
          </a:p>
          <a:p>
            <a:pPr lvl="1">
              <a:spcBef>
                <a:spcPts val="0"/>
              </a:spcBef>
              <a:buFont typeface="Arial" panose="020B0604020202020204" pitchFamily="34" charset="0"/>
              <a:buChar char="•"/>
            </a:pPr>
            <a:r>
              <a:rPr lang="en-US" sz="1400" dirty="0">
                <a:solidFill>
                  <a:schemeClr val="tx1"/>
                </a:solidFill>
                <a:ea typeface="Calibri" panose="020F0502020204030204" pitchFamily="34" charset="0"/>
              </a:rPr>
              <a:t>08apr: Only topic at #14, is on 5.8 GHz sharing EC 04(08).  Other docs are not through public EC consultations yet, so nothing to discuss.   </a:t>
            </a:r>
            <a:endParaRPr lang="en-US" sz="1400" dirty="0">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22apr21</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11">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11">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49" name="DefaultOcx">
            <a:extLst>
              <a:ext uri="{FF2B5EF4-FFF2-40B4-BE49-F238E27FC236}">
                <a16:creationId xmlns:a16="http://schemas.microsoft.com/office/drawing/2014/main" id="{EA732E84-15A6-4B2A-A3A3-94D8F7E6BC59}"/>
              </a:ext>
            </a:extLst>
          </p:cNvPr>
          <p:cNvPicPr preferRelativeResize="0">
            <a:picLocks noChangeArrowheads="1" noChangeShapeType="1"/>
          </p:cNvPicPr>
          <p:nvPr/>
        </p:nvPicPr>
        <p:blipFill>
          <a:blip r:embed="rId11">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539642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838200"/>
            <a:ext cx="10820400" cy="5629508"/>
          </a:xfrm>
        </p:spPr>
        <p:txBody>
          <a:bodyPr/>
          <a:lstStyle/>
          <a:p>
            <a:pPr marL="800100" lvl="2">
              <a:spcBef>
                <a:spcPts val="0"/>
              </a:spcBef>
              <a:spcAft>
                <a:spcPts val="0"/>
              </a:spcAft>
              <a:buFont typeface="Arial" panose="020B0604020202020204" pitchFamily="34" charset="0"/>
              <a:buChar char="•"/>
            </a:pPr>
            <a:endParaRPr lang="en-US" sz="1000" dirty="0">
              <a:ea typeface="Calibri" panose="020F0502020204030204" pitchFamily="34" charset="0"/>
            </a:endParaRPr>
          </a:p>
          <a:p>
            <a:pPr marL="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 </a:t>
            </a:r>
            <a:r>
              <a:rPr lang="en-US" sz="1800" dirty="0">
                <a:solidFill>
                  <a:schemeClr val="tx1"/>
                </a:solidFill>
                <a:ea typeface="Calibri" panose="020F0502020204030204" pitchFamily="34" charset="0"/>
              </a:rPr>
              <a:t>Australia ACMA:</a:t>
            </a:r>
            <a:r>
              <a:rPr lang="en-US" sz="1800" b="0" dirty="0">
                <a:solidFill>
                  <a:schemeClr val="tx1"/>
                </a:solidFill>
                <a:ea typeface="Calibri" panose="020F0502020204030204" pitchFamily="34" charset="0"/>
              </a:rPr>
              <a:t> </a:t>
            </a:r>
            <a:r>
              <a:rPr lang="en-AU" sz="1800" b="1" dirty="0">
                <a:effectLst/>
                <a:ea typeface="Times New Roman" panose="02020603050405020304" pitchFamily="18" charset="0"/>
                <a:cs typeface="Times New Roman" panose="02020603050405020304" pitchFamily="18" charset="0"/>
              </a:rPr>
              <a:t>Exploring RLAN use in the 5 GHz and 6 GHz bands</a:t>
            </a:r>
            <a:endParaRPr lang="en-US" sz="1800" b="0" dirty="0">
              <a:solidFill>
                <a:schemeClr val="tx1"/>
              </a:solidFill>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b="0" dirty="0">
                <a:solidFill>
                  <a:schemeClr val="tx1"/>
                </a:solidFill>
                <a:hlinkClick r:id="rId3"/>
              </a:rPr>
              <a:t>https://mentor.ieee.org/802.18/dcn/21/18-21-0040-00-0000-acma-consultation-exploring-rlan-use-in-the-5-ghz-and-6-ghz-bands.docx</a:t>
            </a:r>
            <a:r>
              <a:rPr lang="en-US" sz="1600" b="0" dirty="0">
                <a:solidFill>
                  <a:schemeClr val="tx1"/>
                </a:solidFill>
              </a:rPr>
              <a:t>     </a:t>
            </a:r>
            <a:r>
              <a:rPr lang="en-US" sz="1800" b="0" dirty="0">
                <a:solidFill>
                  <a:schemeClr val="tx1"/>
                </a:solidFill>
              </a:rPr>
              <a:t>Comments due: COB 05may21</a:t>
            </a:r>
          </a:p>
          <a:p>
            <a:pPr marL="800100" lvl="2">
              <a:spcBef>
                <a:spcPts val="0"/>
              </a:spcBef>
              <a:spcAft>
                <a:spcPts val="0"/>
              </a:spcAft>
              <a:buFont typeface="Arial" panose="020B0604020202020204" pitchFamily="34" charset="0"/>
              <a:buChar char="•"/>
            </a:pPr>
            <a:r>
              <a:rPr lang="en-US" sz="1600" dirty="0">
                <a:solidFill>
                  <a:schemeClr val="tx1"/>
                </a:solidFill>
              </a:rPr>
              <a:t>6 questions:  first one: </a:t>
            </a:r>
            <a:r>
              <a:rPr lang="en-AU" sz="1600" dirty="0">
                <a:effectLst/>
                <a:ea typeface="Times New Roman" panose="02020603050405020304" pitchFamily="18" charset="0"/>
                <a:cs typeface="Times New Roman" panose="02020603050405020304" pitchFamily="18" charset="0"/>
              </a:rPr>
              <a:t>What is the demand for spectrum for RLAN use in the 6 GHz band (5925–7125 MHz)?</a:t>
            </a:r>
          </a:p>
          <a:p>
            <a:pPr marL="800100" lvl="2">
              <a:spcBef>
                <a:spcPts val="0"/>
              </a:spcBef>
              <a:spcAft>
                <a:spcPts val="0"/>
              </a:spcAft>
              <a:buFont typeface="Arial" panose="020B0604020202020204" pitchFamily="34" charset="0"/>
              <a:buChar char="•"/>
            </a:pPr>
            <a:r>
              <a:rPr lang="en-AU" sz="1600" dirty="0">
                <a:ea typeface="Times New Roman" panose="02020603050405020304" pitchFamily="18" charset="0"/>
                <a:cs typeface="Times New Roman" panose="02020603050405020304" pitchFamily="18" charset="0"/>
              </a:rPr>
              <a:t>Also, question 6: </a:t>
            </a:r>
            <a:r>
              <a:rPr lang="en-AU" sz="1600" dirty="0">
                <a:effectLst/>
                <a:ea typeface="Times New Roman" panose="02020603050405020304" pitchFamily="18" charset="0"/>
                <a:cs typeface="Times New Roman" panose="02020603050405020304" pitchFamily="18" charset="0"/>
              </a:rPr>
              <a:t>Should the higher power regulatory arrangements and associated interference mitigation measures added to the International Telecommunication Union (ITU) Radio Regulations at WRC-19 (see </a:t>
            </a:r>
            <a:r>
              <a:rPr lang="en-AU" sz="1600" i="1" u="sng" dirty="0">
                <a:solidFill>
                  <a:srgbClr val="0000FF"/>
                </a:solidFill>
                <a:effectLst/>
                <a:uFill>
                  <a:solidFill>
                    <a:srgbClr val="0000FF"/>
                  </a:solidFill>
                </a:uFill>
                <a:ea typeface="Times New Roman" panose="02020603050405020304" pitchFamily="18" charset="0"/>
                <a:cs typeface="Times New Roman" panose="02020603050405020304" pitchFamily="18" charset="0"/>
                <a:hlinkClick r:id="rId4"/>
              </a:rPr>
              <a:t>Resolution 229 (Rev WRC-19)</a:t>
            </a:r>
            <a:r>
              <a:rPr lang="en-AU" sz="1600" dirty="0">
                <a:effectLst/>
                <a:ea typeface="Times New Roman" panose="02020603050405020304" pitchFamily="18" charset="0"/>
                <a:cs typeface="Times New Roman" panose="02020603050405020304" pitchFamily="18" charset="0"/>
              </a:rPr>
              <a:t>) in the 5 GHz band be included in any amendment to the LIPD class licence?</a:t>
            </a:r>
          </a:p>
          <a:p>
            <a:pPr marL="800100" lvl="2">
              <a:spcBef>
                <a:spcPts val="0"/>
              </a:spcBef>
              <a:spcAft>
                <a:spcPts val="0"/>
              </a:spcAft>
              <a:buFont typeface="Arial" panose="020B0604020202020204" pitchFamily="34" charset="0"/>
              <a:buChar char="•"/>
            </a:pPr>
            <a:endParaRPr lang="en-AU" sz="1600" b="0" dirty="0">
              <a:solidFill>
                <a:schemeClr val="tx1"/>
              </a:solidFill>
              <a:cs typeface="Times New Roman" panose="02020603050405020304" pitchFamily="18" charset="0"/>
            </a:endParaRPr>
          </a:p>
          <a:p>
            <a:pPr marL="800100" lvl="2">
              <a:spcBef>
                <a:spcPts val="0"/>
              </a:spcBef>
              <a:spcAft>
                <a:spcPts val="0"/>
              </a:spcAft>
              <a:buFont typeface="Arial" panose="020B0604020202020204" pitchFamily="34" charset="0"/>
              <a:buChar char="•"/>
            </a:pPr>
            <a:endParaRPr lang="en-AU" sz="1600" dirty="0">
              <a:solidFill>
                <a:schemeClr val="tx1"/>
              </a:solidFill>
              <a:cs typeface="Times New Roman" panose="02020603050405020304" pitchFamily="18" charset="0"/>
            </a:endParaRPr>
          </a:p>
          <a:p>
            <a:pPr marL="800100" lvl="2">
              <a:spcBef>
                <a:spcPts val="0"/>
              </a:spcBef>
              <a:spcAft>
                <a:spcPts val="0"/>
              </a:spcAft>
              <a:buFont typeface="Arial" panose="020B0604020202020204" pitchFamily="34" charset="0"/>
              <a:buChar char="•"/>
            </a:pPr>
            <a:r>
              <a:rPr lang="en-AU" sz="1600" b="0" dirty="0">
                <a:solidFill>
                  <a:schemeClr val="tx1"/>
                </a:solidFill>
                <a:cs typeface="Times New Roman" panose="02020603050405020304" pitchFamily="18" charset="0"/>
              </a:rPr>
              <a:t>Comment text from anyone?  </a:t>
            </a:r>
            <a:endParaRPr lang="en-US" sz="1600" b="0" dirty="0">
              <a:solidFill>
                <a:schemeClr val="tx1"/>
              </a:solidFill>
            </a:endParaRPr>
          </a:p>
          <a:p>
            <a:pPr marL="0">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r>
              <a:rPr lang="en-US" sz="1800" dirty="0">
                <a:solidFill>
                  <a:schemeClr val="tx1"/>
                </a:solidFill>
                <a:ea typeface="Times New Roman" panose="02020603050405020304" pitchFamily="18" charset="0"/>
                <a:cs typeface="Times New Roman" panose="02020603050405020304" pitchFamily="18" charset="0"/>
              </a:rPr>
              <a:t>Saudi Arabia, CITC</a:t>
            </a:r>
            <a:r>
              <a:rPr lang="en-US" sz="1800" b="0" dirty="0">
                <a:solidFill>
                  <a:schemeClr val="tx1"/>
                </a:solidFill>
                <a:ea typeface="Times New Roman" panose="02020603050405020304" pitchFamily="18" charset="0"/>
                <a:cs typeface="Times New Roman" panose="02020603050405020304" pitchFamily="18" charset="0"/>
              </a:rPr>
              <a:t>, released a 3-year out look for commercial and innovative use of spectrum there: </a:t>
            </a:r>
          </a:p>
          <a:p>
            <a:pPr marL="400050" lvl="1">
              <a:spcBef>
                <a:spcPts val="0"/>
              </a:spcBef>
              <a:spcAft>
                <a:spcPts val="0"/>
              </a:spcAft>
              <a:buFont typeface="Arial" panose="020B0604020202020204" pitchFamily="34" charset="0"/>
              <a:buChar char="•"/>
            </a:pPr>
            <a:r>
              <a:rPr lang="en-US" sz="1400" dirty="0">
                <a:solidFill>
                  <a:schemeClr val="tx1"/>
                </a:solidFill>
                <a:ea typeface="Calibri" panose="020F0502020204030204" pitchFamily="34" charset="0"/>
              </a:rPr>
              <a:t>Mentor:  </a:t>
            </a:r>
            <a:r>
              <a:rPr lang="en-US" sz="1400" dirty="0">
                <a:solidFill>
                  <a:schemeClr val="tx1"/>
                </a:solidFill>
                <a:ea typeface="Calibri" panose="020F0502020204030204" pitchFamily="34" charset="0"/>
                <a:hlinkClick r:id="rId5"/>
              </a:rPr>
              <a:t>https://mentor.ieee.org/802.18/dcn/21/18-21-0041-00-0000-citc-spectrum-outlook-for-commercial-innovative-use-2021-23.pdf</a:t>
            </a:r>
            <a:r>
              <a:rPr lang="en-US" sz="1400" dirty="0">
                <a:solidFill>
                  <a:schemeClr val="tx1"/>
                </a:solidFill>
                <a:ea typeface="Calibri" panose="020F0502020204030204" pitchFamily="34" charset="0"/>
              </a:rPr>
              <a:t> </a:t>
            </a:r>
          </a:p>
          <a:p>
            <a:pPr marL="800100" lvl="2">
              <a:spcBef>
                <a:spcPts val="0"/>
              </a:spcBef>
              <a:spcAft>
                <a:spcPts val="0"/>
              </a:spcAft>
              <a:buFont typeface="Arial" panose="020B0604020202020204" pitchFamily="34" charset="0"/>
              <a:buChar char="•"/>
            </a:pPr>
            <a:r>
              <a:rPr lang="en-US" b="0" i="0" u="none" strike="noStrike" baseline="0" dirty="0">
                <a:solidFill>
                  <a:schemeClr val="tx1"/>
                </a:solidFill>
              </a:rPr>
              <a:t>One of the items: </a:t>
            </a:r>
            <a:endParaRPr lang="en-US" dirty="0">
              <a:solidFill>
                <a:schemeClr val="tx1"/>
              </a:solidFill>
            </a:endParaRPr>
          </a:p>
          <a:p>
            <a:r>
              <a:rPr lang="en-US" sz="1800" b="0" i="0" u="none" strike="noStrike" baseline="0" dirty="0">
                <a:solidFill>
                  <a:srgbClr val="001F5F"/>
                </a:solidFill>
                <a:latin typeface="Loew Next Arabic Medium"/>
              </a:rPr>
              <a:t>	Unlicensed consultation (5925 – 7125 MHz and 66 – 71 GHz) 	Detailed plans for the 6 GHz and 66 – 71 GHz bands including power levels and any restrictions 	Consultation 	Q2 2021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22apr21</a:t>
            </a:r>
            <a:endParaRPr lang="en-GB" dirty="0"/>
          </a:p>
        </p:txBody>
      </p:sp>
    </p:spTree>
    <p:extLst>
      <p:ext uri="{BB962C8B-B14F-4D97-AF65-F5344CB8AC3E}">
        <p14:creationId xmlns:p14="http://schemas.microsoft.com/office/powerpoint/2010/main" val="708012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914400" y="1026645"/>
            <a:ext cx="10515600" cy="5448768"/>
          </a:xfrm>
        </p:spPr>
        <p:txBody>
          <a:bodyPr/>
          <a:lstStyle/>
          <a:p>
            <a:pPr marL="285750" indent="-285750">
              <a:spcBef>
                <a:spcPts val="0"/>
              </a:spcBef>
              <a:buFont typeface="Arial" panose="020B0604020202020204" pitchFamily="34" charset="0"/>
              <a:buChar char="•"/>
            </a:pPr>
            <a:r>
              <a:rPr lang="en-US" sz="1800" b="0" dirty="0">
                <a:solidFill>
                  <a:schemeClr val="tx1"/>
                </a:solidFill>
              </a:rPr>
              <a:t>  </a:t>
            </a:r>
            <a:r>
              <a:rPr lang="en-US" sz="1800" b="0" dirty="0">
                <a:solidFill>
                  <a:schemeClr val="bg1">
                    <a:lumMod val="75000"/>
                  </a:schemeClr>
                </a:solidFill>
              </a:rPr>
              <a:t>nothing new to share</a:t>
            </a:r>
          </a:p>
          <a:p>
            <a:pPr marL="285750" indent="-285750">
              <a:spcBef>
                <a:spcPts val="0"/>
              </a:spcBef>
              <a:buFont typeface="Arial" panose="020B0604020202020204" pitchFamily="34" charset="0"/>
              <a:buChar char="•"/>
            </a:pPr>
            <a:r>
              <a:rPr lang="en-US" sz="1800" b="0" dirty="0">
                <a:solidFill>
                  <a:schemeClr val="tx1"/>
                </a:solidFill>
              </a:rPr>
              <a:t> </a:t>
            </a:r>
          </a:p>
          <a:p>
            <a:pPr marL="2000250" lvl="4">
              <a:spcBef>
                <a:spcPts val="0"/>
              </a:spcBef>
              <a:buFont typeface="Arial" panose="020B0604020202020204" pitchFamily="34" charset="0"/>
              <a:buChar char="•"/>
            </a:pPr>
            <a:endParaRPr lang="en-US" sz="1000" b="0" dirty="0">
              <a:solidFill>
                <a:schemeClr val="tx1"/>
              </a:solidFill>
            </a:endParaRPr>
          </a:p>
          <a:p>
            <a:pPr marL="285750" indent="-285750">
              <a:spcBef>
                <a:spcPts val="0"/>
              </a:spcBef>
              <a:buFont typeface="Arial" panose="020B0604020202020204" pitchFamily="34" charset="0"/>
              <a:buChar char="•"/>
            </a:pPr>
            <a:r>
              <a:rPr lang="en-US" sz="1800" b="0" dirty="0">
                <a:solidFill>
                  <a:schemeClr val="tx1"/>
                </a:solidFill>
              </a:rPr>
              <a:t> IEEE 802 viewpoints on WRC-23 agenda items. </a:t>
            </a:r>
            <a:r>
              <a:rPr lang="en-US" sz="1600" dirty="0">
                <a:solidFill>
                  <a:schemeClr val="tx1"/>
                </a:solidFill>
              </a:rPr>
              <a:t>ad hoc: 5 folks stepped up.   </a:t>
            </a:r>
            <a:r>
              <a:rPr lang="en-US" sz="1600" b="1" u="sng" dirty="0">
                <a:solidFill>
                  <a:schemeClr val="tx1"/>
                </a:solidFill>
              </a:rPr>
              <a:t>Are there any others to help? </a:t>
            </a:r>
            <a:endParaRPr lang="en-US" sz="1800" dirty="0">
              <a:solidFill>
                <a:schemeClr val="tx1"/>
              </a:solidFill>
            </a:endParaRPr>
          </a:p>
          <a:p>
            <a:pPr lvl="1">
              <a:spcBef>
                <a:spcPts val="0"/>
              </a:spcBef>
              <a:buFont typeface="Arial" panose="020B0604020202020204" pitchFamily="34" charset="0"/>
              <a:buChar char="•"/>
            </a:pPr>
            <a:r>
              <a:rPr lang="en-US" sz="1800" dirty="0">
                <a:solidFill>
                  <a:schemeClr val="tx1"/>
                </a:solidFill>
              </a:rPr>
              <a:t>Doc for viewpoints:  </a:t>
            </a:r>
            <a:r>
              <a:rPr lang="en-US" sz="1800" dirty="0">
                <a:solidFill>
                  <a:schemeClr val="tx1"/>
                </a:solidFill>
                <a:hlinkClick r:id="rId3"/>
              </a:rPr>
              <a:t>https://mentor.ieee.org/802.18/dcn/21/18-21-0039-00-0000-ieee-802-viewpoints-on-wrc-23-agenda-items.pptx</a:t>
            </a:r>
            <a:r>
              <a:rPr lang="en-US" sz="1800" dirty="0">
                <a:solidFill>
                  <a:schemeClr val="tx1"/>
                </a:solidFill>
              </a:rPr>
              <a:t>  </a:t>
            </a:r>
          </a:p>
          <a:p>
            <a:pPr lvl="1">
              <a:spcBef>
                <a:spcPts val="0"/>
              </a:spcBef>
              <a:buFont typeface="Arial" panose="020B0604020202020204" pitchFamily="34" charset="0"/>
              <a:buChar char="•"/>
            </a:pPr>
            <a:r>
              <a:rPr lang="en-US" sz="1800" dirty="0">
                <a:solidFill>
                  <a:schemeClr val="tx1"/>
                </a:solidFill>
              </a:rPr>
              <a:t> Key item was to review what we can on responses to consultations many countries are doing on topics related to WRC-23 AIs, e.g. on 6 GHz that is included in AI 1.2</a:t>
            </a:r>
          </a:p>
          <a:p>
            <a:pPr lvl="1">
              <a:spcBef>
                <a:spcPts val="0"/>
              </a:spcBef>
              <a:buFont typeface="Arial" panose="020B0604020202020204" pitchFamily="34" charset="0"/>
              <a:buChar char="•"/>
            </a:pPr>
            <a:r>
              <a:rPr lang="en-US" sz="1800" dirty="0">
                <a:solidFill>
                  <a:schemeClr val="tx1"/>
                </a:solidFill>
              </a:rPr>
              <a:t>Though this process could work for other Agenda Items that  maybe of interest to us also.  </a:t>
            </a:r>
          </a:p>
          <a:p>
            <a:pPr lvl="2">
              <a:spcBef>
                <a:spcPts val="0"/>
              </a:spcBef>
              <a:buFont typeface="Arial" panose="020B0604020202020204" pitchFamily="34" charset="0"/>
              <a:buChar char="•"/>
            </a:pPr>
            <a:endParaRPr lang="en-US" dirty="0">
              <a:solidFill>
                <a:schemeClr val="tx1"/>
              </a:solidFill>
            </a:endParaRPr>
          </a:p>
          <a:p>
            <a:pPr lvl="2">
              <a:spcBef>
                <a:spcPts val="0"/>
              </a:spcBef>
              <a:buFont typeface="Arial" panose="020B0604020202020204" pitchFamily="34" charset="0"/>
              <a:buChar char="•"/>
            </a:pPr>
            <a:r>
              <a:rPr lang="en-US" dirty="0">
                <a:solidFill>
                  <a:schemeClr val="tx1"/>
                </a:solidFill>
              </a:rPr>
              <a:t>It does seem the Arab states are engaging quicker than other regions, e.g. on 6 GHz.  </a:t>
            </a:r>
          </a:p>
          <a:p>
            <a:pPr lvl="2">
              <a:spcBef>
                <a:spcPts val="0"/>
              </a:spcBef>
              <a:buFont typeface="Arial" panose="020B0604020202020204" pitchFamily="34" charset="0"/>
              <a:buChar char="•"/>
            </a:pPr>
            <a:r>
              <a:rPr lang="en-US" dirty="0">
                <a:solidFill>
                  <a:schemeClr val="tx1"/>
                </a:solidFill>
              </a:rPr>
              <a:t>Oman has a consultation out on Wi-Fi 6;</a:t>
            </a:r>
          </a:p>
          <a:p>
            <a:pPr lvl="3">
              <a:spcBef>
                <a:spcPts val="0"/>
              </a:spcBef>
              <a:buFont typeface="Arial" panose="020B0604020202020204" pitchFamily="34" charset="0"/>
              <a:buChar char="•"/>
            </a:pPr>
            <a:r>
              <a:rPr lang="en-US" sz="1800" dirty="0">
                <a:solidFill>
                  <a:schemeClr val="tx1"/>
                </a:solidFill>
                <a:hlinkClick r:id="rId4"/>
              </a:rPr>
              <a:t>https://www.tra.gov.om/En/ViewPublicConsultations.jsp?code=33</a:t>
            </a:r>
            <a:endParaRPr lang="en-US" sz="1800" dirty="0">
              <a:solidFill>
                <a:schemeClr val="tx1"/>
              </a:solidFill>
            </a:endParaRPr>
          </a:p>
          <a:p>
            <a:pPr lvl="2">
              <a:spcBef>
                <a:spcPts val="0"/>
              </a:spcBef>
              <a:buFont typeface="Arial" panose="020B0604020202020204" pitchFamily="34" charset="0"/>
              <a:buChar char="•"/>
            </a:pPr>
            <a:r>
              <a:rPr lang="en-US" dirty="0">
                <a:solidFill>
                  <a:schemeClr val="tx1"/>
                </a:solidFill>
              </a:rPr>
              <a:t>FCC WAC has a </a:t>
            </a:r>
            <a:r>
              <a:rPr lang="en-US" i="1" u="sng" dirty="0">
                <a:solidFill>
                  <a:schemeClr val="tx1"/>
                </a:solidFill>
              </a:rPr>
              <a:t>preliminary</a:t>
            </a:r>
            <a:r>
              <a:rPr lang="en-US" dirty="0">
                <a:solidFill>
                  <a:schemeClr val="tx1"/>
                </a:solidFill>
              </a:rPr>
              <a:t> view on AI 1.2, we should look at this.</a:t>
            </a:r>
          </a:p>
          <a:p>
            <a:pPr lvl="3">
              <a:spcBef>
                <a:spcPts val="0"/>
              </a:spcBef>
              <a:buFont typeface="Arial" panose="020B0604020202020204" pitchFamily="34" charset="0"/>
              <a:buChar char="•"/>
            </a:pPr>
            <a:r>
              <a:rPr lang="en-US" sz="1800" dirty="0">
                <a:solidFill>
                  <a:schemeClr val="tx1"/>
                </a:solidFill>
                <a:hlinkClick r:id="rId5"/>
              </a:rPr>
              <a:t>https://www.fcc.gov/us-contributions-sent-citel-pccii-wrc-23</a:t>
            </a:r>
            <a:r>
              <a:rPr lang="en-US" sz="1800" dirty="0">
                <a:solidFill>
                  <a:schemeClr val="tx1"/>
                </a:solidFill>
              </a:rPr>
              <a:t>  </a:t>
            </a:r>
          </a:p>
          <a:p>
            <a:pPr lvl="2">
              <a:spcBef>
                <a:spcPts val="0"/>
              </a:spcBef>
              <a:buFont typeface="Arial" panose="020B0604020202020204" pitchFamily="34" charset="0"/>
              <a:buChar char="•"/>
            </a:pPr>
            <a:r>
              <a:rPr lang="en-US" dirty="0">
                <a:solidFill>
                  <a:schemeClr val="tx1"/>
                </a:solidFill>
              </a:rPr>
              <a:t>Don’t forget the actual ITU-R WPs will be working AIs they have. </a:t>
            </a:r>
          </a:p>
          <a:p>
            <a:pPr lvl="2">
              <a:spcBef>
                <a:spcPts val="0"/>
              </a:spcBef>
              <a:buFont typeface="Arial" panose="020B0604020202020204" pitchFamily="34" charset="0"/>
              <a:buChar char="•"/>
            </a:pPr>
            <a:r>
              <a:rPr lang="en-US" dirty="0">
                <a:solidFill>
                  <a:schemeClr val="tx1"/>
                </a:solidFill>
              </a:rPr>
              <a:t>Next discussions will be during July 2021 electronic plenary.</a:t>
            </a:r>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22apr21</a:t>
            </a:r>
            <a:endParaRPr lang="en-GB" dirty="0"/>
          </a:p>
        </p:txBody>
      </p:sp>
      <p:sp>
        <p:nvSpPr>
          <p:cNvPr id="8" name="TextBox 7">
            <a:extLst>
              <a:ext uri="{FF2B5EF4-FFF2-40B4-BE49-F238E27FC236}">
                <a16:creationId xmlns:a16="http://schemas.microsoft.com/office/drawing/2014/main" id="{8C0705B1-4B85-47C0-BDF0-3B1246CD6F01}"/>
              </a:ext>
            </a:extLst>
          </p:cNvPr>
          <p:cNvSpPr txBox="1"/>
          <p:nvPr/>
        </p:nvSpPr>
        <p:spPr>
          <a:xfrm>
            <a:off x="914400" y="6075303"/>
            <a:ext cx="10744200" cy="400110"/>
          </a:xfrm>
          <a:prstGeom prst="rect">
            <a:avLst/>
          </a:prstGeom>
          <a:noFill/>
        </p:spPr>
        <p:txBody>
          <a:bodyPr wrap="square" rtlCol="0">
            <a:spAutoFit/>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2000" dirty="0">
                <a:solidFill>
                  <a:schemeClr val="tx1"/>
                </a:solidFill>
              </a:rPr>
              <a:t>For miscellaneous links for ITU-R , SGs, WPs and calendars, </a:t>
            </a:r>
            <a:r>
              <a:rPr lang="en-US" sz="2000" dirty="0">
                <a:solidFill>
                  <a:schemeClr val="tx1"/>
                </a:solidFill>
                <a:hlinkClick r:id="" action="ppaction://noaction"/>
              </a:rPr>
              <a:t>see back up slides later</a:t>
            </a:r>
            <a:r>
              <a:rPr lang="en-US" sz="1600" dirty="0">
                <a:solidFill>
                  <a:schemeClr val="tx1"/>
                </a:solidFill>
                <a:hlinkClick r:id="" action="ppaction://noaction"/>
              </a:rPr>
              <a:t>. </a:t>
            </a:r>
            <a:endParaRPr lang="en-US" sz="500" dirty="0"/>
          </a:p>
        </p:txBody>
      </p:sp>
    </p:spTree>
    <p:extLst>
      <p:ext uri="{BB962C8B-B14F-4D97-AF65-F5344CB8AC3E}">
        <p14:creationId xmlns:p14="http://schemas.microsoft.com/office/powerpoint/2010/main" val="15214215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0593" y="585107"/>
            <a:ext cx="7770813" cy="464123"/>
          </a:xfrm>
        </p:spPr>
        <p:txBody>
          <a:bodyPr/>
          <a:lstStyle/>
          <a:p>
            <a:r>
              <a:rPr lang="en-US" altLang="en-US" sz="2400" dirty="0"/>
              <a:t>MSG 6 GHz</a:t>
            </a:r>
            <a:endParaRPr lang="en-US" sz="2400" dirty="0"/>
          </a:p>
        </p:txBody>
      </p:sp>
      <p:sp>
        <p:nvSpPr>
          <p:cNvPr id="3" name="Content Placeholder 2"/>
          <p:cNvSpPr>
            <a:spLocks noGrp="1"/>
          </p:cNvSpPr>
          <p:nvPr>
            <p:ph idx="1"/>
          </p:nvPr>
        </p:nvSpPr>
        <p:spPr>
          <a:xfrm>
            <a:off x="914400" y="1049230"/>
            <a:ext cx="10744200" cy="5426184"/>
          </a:xfrm>
        </p:spPr>
        <p:txBody>
          <a:bodyPr/>
          <a:lstStyle/>
          <a:p>
            <a:pPr>
              <a:buFont typeface="Arial" panose="020B0604020202020204" pitchFamily="34" charset="0"/>
              <a:buChar char="•"/>
            </a:pPr>
            <a:r>
              <a:rPr lang="en-US" sz="1800" dirty="0"/>
              <a:t> 1. The </a:t>
            </a:r>
            <a:r>
              <a:rPr lang="en-US" sz="1800" dirty="0" err="1"/>
              <a:t>WInnforum</a:t>
            </a:r>
            <a:r>
              <a:rPr lang="en-US" sz="1800" dirty="0"/>
              <a:t> “6 GHz </a:t>
            </a:r>
            <a:r>
              <a:rPr lang="en-US" sz="1800" u="sng" dirty="0"/>
              <a:t>Committee</a:t>
            </a:r>
            <a:r>
              <a:rPr lang="en-US" sz="1800" dirty="0"/>
              <a:t>”, 	all groups meet every 2 weeks except interference-weekly  (168 people) </a:t>
            </a:r>
            <a:endParaRPr lang="en-US" sz="1800" b="0" dirty="0"/>
          </a:p>
          <a:p>
            <a:pPr lvl="2">
              <a:buFont typeface="Arial" panose="020B0604020202020204" pitchFamily="34" charset="0"/>
              <a:buChar char="•"/>
            </a:pPr>
            <a:r>
              <a:rPr lang="en-US" sz="1400" u="sng" dirty="0">
                <a:solidFill>
                  <a:srgbClr val="0563C1"/>
                </a:solidFill>
                <a:ea typeface="Calibri" panose="020F0502020204030204" pitchFamily="34" charset="0"/>
                <a:hlinkClick r:id="rId3"/>
              </a:rPr>
              <a:t>https://www.wirelessinnovation.org/6ghz-multistakeholder-committee</a:t>
            </a:r>
            <a:r>
              <a:rPr lang="en-US" sz="1400" dirty="0">
                <a:ea typeface="Calibri" panose="020F0502020204030204" pitchFamily="34" charset="0"/>
              </a:rPr>
              <a:t> </a:t>
            </a:r>
          </a:p>
          <a:p>
            <a:pPr lvl="2">
              <a:spcBef>
                <a:spcPts val="0"/>
              </a:spcBef>
              <a:buFont typeface="Arial" panose="020B0604020202020204" pitchFamily="34" charset="0"/>
              <a:buChar char="•"/>
            </a:pPr>
            <a:r>
              <a:rPr lang="en-US" sz="1600" dirty="0">
                <a:solidFill>
                  <a:schemeClr val="tx1"/>
                </a:solidFill>
                <a:ea typeface="Times New Roman" panose="02020603050405020304" pitchFamily="18" charset="0"/>
              </a:rPr>
              <a:t>For access to documents from the committee, can request to be an observer from the MSG below.  </a:t>
            </a:r>
            <a:endParaRPr lang="en-US" sz="1200" dirty="0">
              <a:solidFill>
                <a:schemeClr val="tx1"/>
              </a:solidFill>
              <a:ea typeface="Times New Roman" panose="02020603050405020304" pitchFamily="18" charset="0"/>
            </a:endParaRPr>
          </a:p>
          <a:p>
            <a:pPr marL="866775"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New org: 2 (now) focus areas: </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1)  AFC Functional Specification -WG – includes: Interference-TG,  Incumbent Info-TG,  security  (new)  and 3GPP-TG (moved to this focus area) </a:t>
            </a:r>
          </a:p>
          <a:p>
            <a:pPr marL="1323975" lvl="3">
              <a:spcBef>
                <a:spcPts val="0"/>
              </a:spcBef>
              <a:spcAft>
                <a:spcPts val="0"/>
              </a:spcAft>
              <a:buFont typeface="Arial" panose="020B0604020202020204" pitchFamily="34" charset="0"/>
              <a:buChar char="•"/>
            </a:pPr>
            <a:r>
              <a:rPr lang="en-US" dirty="0">
                <a:solidFill>
                  <a:schemeClr val="tx1"/>
                </a:solidFill>
                <a:ea typeface="Times New Roman" panose="02020603050405020304" pitchFamily="18" charset="0"/>
              </a:rPr>
              <a:t>2) AFC Test and Certification-WG</a:t>
            </a:r>
          </a:p>
          <a:p>
            <a:pPr marL="866775" lvl="2">
              <a:spcBef>
                <a:spcPts val="0"/>
              </a:spcBef>
              <a:spcAft>
                <a:spcPts val="0"/>
              </a:spcAft>
              <a:buFont typeface="Arial" panose="020B0604020202020204" pitchFamily="34" charset="0"/>
              <a:buChar char="•"/>
            </a:pPr>
            <a:r>
              <a:rPr lang="en-US" sz="1800" dirty="0">
                <a:effectLst/>
                <a:latin typeface="Times New Roman" panose="02020603050405020304" pitchFamily="18" charset="0"/>
                <a:ea typeface="SimSun" panose="02010600030101010101" pitchFamily="2" charset="-122"/>
              </a:rPr>
              <a:t>Anything to share: </a:t>
            </a:r>
            <a:endParaRPr lang="en-US" sz="1600" dirty="0">
              <a:solidFill>
                <a:schemeClr val="tx1"/>
              </a:solidFill>
              <a:ea typeface="Times New Roman" panose="02020603050405020304" pitchFamily="18" charset="0"/>
            </a:endParaRPr>
          </a:p>
          <a:p>
            <a:pPr marL="638175" lvl="2" indent="0">
              <a:spcBef>
                <a:spcPts val="0"/>
              </a:spcBef>
              <a:spcAft>
                <a:spcPts val="0"/>
              </a:spcAft>
            </a:pPr>
            <a:endParaRPr lang="en-US" sz="1600" dirty="0">
              <a:solidFill>
                <a:schemeClr val="tx1"/>
              </a:solidFill>
              <a:ea typeface="Times New Roman" panose="02020603050405020304" pitchFamily="18" charset="0"/>
            </a:endParaRPr>
          </a:p>
          <a:p>
            <a:pPr>
              <a:buFont typeface="Arial" panose="020B0604020202020204" pitchFamily="34" charset="0"/>
              <a:buChar char="•"/>
            </a:pPr>
            <a:r>
              <a:rPr lang="en-US" sz="1800" dirty="0">
                <a:ea typeface="Calibri" panose="020F0502020204030204" pitchFamily="34" charset="0"/>
              </a:rPr>
              <a:t>2. From the FCC R&amp;O, an informal MSG (“Group”) has also been formed.  (260+ people)</a:t>
            </a:r>
          </a:p>
          <a:p>
            <a:pPr lvl="2">
              <a:spcBef>
                <a:spcPts val="0"/>
              </a:spcBef>
              <a:buFont typeface="Arial" panose="020B0604020202020204" pitchFamily="34" charset="0"/>
              <a:buChar char="•"/>
            </a:pPr>
            <a:r>
              <a:rPr lang="en-US" sz="1600" dirty="0">
                <a:solidFill>
                  <a:srgbClr val="1155CC"/>
                </a:solidFill>
                <a:hlinkClick r:id="rId4"/>
              </a:rPr>
              <a:t>https://groups.wirelessinnovation.org/wg/6MSG/dashboard</a:t>
            </a:r>
            <a:r>
              <a:rPr lang="en-US" sz="1600" dirty="0">
                <a:solidFill>
                  <a:srgbClr val="1155CC"/>
                </a:solidFill>
              </a:rPr>
              <a:t>. </a:t>
            </a:r>
            <a:endParaRPr lang="en-US" sz="1600" kern="1200" dirty="0">
              <a:cs typeface="+mn-cs"/>
            </a:endParaRPr>
          </a:p>
          <a:p>
            <a:pPr marL="866775" lvl="2">
              <a:spcBef>
                <a:spcPts val="0"/>
              </a:spcBef>
              <a:spcAft>
                <a:spcPts val="0"/>
              </a:spcAft>
              <a:buFont typeface="Arial" panose="020B0604020202020204" pitchFamily="34" charset="0"/>
              <a:buChar char="•"/>
            </a:pPr>
            <a:r>
              <a:rPr lang="en-US" sz="1400" dirty="0">
                <a:solidFill>
                  <a:schemeClr val="tx1"/>
                </a:solidFill>
              </a:rPr>
              <a:t>Work stream 1 - interference protection and resolution (</a:t>
            </a:r>
            <a:r>
              <a:rPr lang="en-US" sz="1400" dirty="0" err="1">
                <a:solidFill>
                  <a:schemeClr val="tx1"/>
                </a:solidFill>
              </a:rPr>
              <a:t>CableLabs</a:t>
            </a:r>
            <a:r>
              <a:rPr lang="en-US" sz="1400" dirty="0">
                <a:solidFill>
                  <a:schemeClr val="tx1"/>
                </a:solidFill>
              </a:rPr>
              <a:t>, EPRI, Lake </a:t>
            </a:r>
            <a:r>
              <a:rPr lang="en-US" sz="1400" dirty="0" err="1">
                <a:solidFill>
                  <a:schemeClr val="tx1"/>
                </a:solidFill>
              </a:rPr>
              <a:t>Cty</a:t>
            </a:r>
            <a:r>
              <a:rPr lang="en-US" sz="1400" dirty="0">
                <a:solidFill>
                  <a:schemeClr val="tx1"/>
                </a:solidFill>
              </a:rPr>
              <a:t>, APCO)  Meets biweekly, from 28Jan21-10:00 et, </a:t>
            </a:r>
          </a:p>
          <a:p>
            <a:pPr marL="866775" lvl="2">
              <a:spcBef>
                <a:spcPts val="0"/>
              </a:spcBef>
              <a:spcAft>
                <a:spcPts val="0"/>
              </a:spcAft>
              <a:buFont typeface="Arial" panose="020B0604020202020204" pitchFamily="34" charset="0"/>
              <a:buChar char="•"/>
            </a:pPr>
            <a:r>
              <a:rPr lang="en-US" sz="1400" dirty="0">
                <a:solidFill>
                  <a:schemeClr val="tx1"/>
                </a:solidFill>
              </a:rPr>
              <a:t>Work stream 2 - correct incumbent data (ULS) (</a:t>
            </a:r>
            <a:r>
              <a:rPr lang="en-US" sz="1400" dirty="0" err="1">
                <a:solidFill>
                  <a:schemeClr val="tx1"/>
                </a:solidFill>
              </a:rPr>
              <a:t>Comsearch</a:t>
            </a:r>
            <a:r>
              <a:rPr lang="en-US" sz="1400" dirty="0">
                <a:solidFill>
                  <a:schemeClr val="tx1"/>
                </a:solidFill>
              </a:rPr>
              <a:t>, APCO) </a:t>
            </a:r>
          </a:p>
          <a:p>
            <a:pPr marL="866775" lvl="2">
              <a:spcBef>
                <a:spcPts val="0"/>
              </a:spcBef>
              <a:spcAft>
                <a:spcPts val="0"/>
              </a:spcAft>
              <a:buFont typeface="Arial" panose="020B0604020202020204" pitchFamily="34" charset="0"/>
              <a:buChar char="•"/>
            </a:pPr>
            <a:r>
              <a:rPr lang="en-US" sz="1400" dirty="0">
                <a:solidFill>
                  <a:schemeClr val="tx1"/>
                </a:solidFill>
              </a:rPr>
              <a:t>Work stream 3 - AFC and how it provides protection, etc. (Charter, Google, UTC)</a:t>
            </a:r>
          </a:p>
          <a:p>
            <a:pPr marL="866775" lvl="2">
              <a:spcBef>
                <a:spcPts val="0"/>
              </a:spcBef>
              <a:spcAft>
                <a:spcPts val="0"/>
              </a:spcAft>
              <a:buFont typeface="Arial" panose="020B0604020202020204" pitchFamily="34" charset="0"/>
              <a:buChar char="•"/>
            </a:pPr>
            <a:r>
              <a:rPr lang="en-US" sz="1400" dirty="0">
                <a:solidFill>
                  <a:schemeClr val="tx1"/>
                </a:solidFill>
              </a:rPr>
              <a:t>Overall Co-chairs:  NPSTC, UTC, WFA, WISPA. </a:t>
            </a:r>
          </a:p>
          <a:p>
            <a:pPr marL="866775"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 </a:t>
            </a:r>
          </a:p>
          <a:p>
            <a:pPr marL="866775"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 </a:t>
            </a:r>
          </a:p>
          <a:p>
            <a:pPr marL="866775"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 </a:t>
            </a:r>
          </a:p>
          <a:p>
            <a:pPr marL="866775"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 </a:t>
            </a:r>
            <a:r>
              <a:rPr lang="en-US" sz="1600" dirty="0">
                <a:solidFill>
                  <a:schemeClr val="tx1"/>
                </a:solidFill>
                <a:ea typeface="Times New Roman" panose="02020603050405020304" pitchFamily="18" charset="0"/>
              </a:rPr>
              <a:t>Here are links to two good reports, you may need to request username/password which is open to anyone. </a:t>
            </a:r>
          </a:p>
          <a:p>
            <a:pPr marL="1257300" lvl="3">
              <a:spcBef>
                <a:spcPts val="0"/>
              </a:spcBef>
              <a:spcAft>
                <a:spcPts val="0"/>
              </a:spcAft>
            </a:pPr>
            <a:r>
              <a:rPr lang="en-US" b="0" dirty="0">
                <a:effectLst/>
                <a:latin typeface="Calibri" panose="020F0502020204030204" pitchFamily="34" charset="0"/>
                <a:ea typeface="Calibri" panose="020F0502020204030204" pitchFamily="34" charset="0"/>
              </a:rPr>
              <a:t>Nokia </a:t>
            </a:r>
            <a:r>
              <a:rPr lang="en-US" b="0" u="sng" dirty="0">
                <a:solidFill>
                  <a:srgbClr val="0563C1"/>
                </a:solidFill>
                <a:effectLst/>
                <a:latin typeface="Calibri" panose="020F0502020204030204" pitchFamily="34" charset="0"/>
                <a:ea typeface="Calibri" panose="020F0502020204030204" pitchFamily="34" charset="0"/>
                <a:hlinkClick r:id="rId5"/>
              </a:rPr>
              <a:t>https://groups.wirelessinnovation.org/wg/6GHz-MSG-WS1/document/16057</a:t>
            </a:r>
            <a:endParaRPr lang="en-US" b="0" u="sng" dirty="0">
              <a:solidFill>
                <a:srgbClr val="0563C1"/>
              </a:solidFill>
              <a:latin typeface="Calibri" panose="020F0502020204030204" pitchFamily="34" charset="0"/>
              <a:ea typeface="Calibri" panose="020F0502020204030204" pitchFamily="34" charset="0"/>
            </a:endParaRPr>
          </a:p>
          <a:p>
            <a:pPr marL="1257300" lvl="3">
              <a:spcBef>
                <a:spcPts val="0"/>
              </a:spcBef>
              <a:spcAft>
                <a:spcPts val="0"/>
              </a:spcAft>
            </a:pPr>
            <a:r>
              <a:rPr lang="en-US" b="0" dirty="0" err="1">
                <a:effectLst/>
                <a:latin typeface="Calibri" panose="020F0502020204030204" pitchFamily="34" charset="0"/>
                <a:ea typeface="Calibri" panose="020F0502020204030204" pitchFamily="34" charset="0"/>
              </a:rPr>
              <a:t>Aviat</a:t>
            </a:r>
            <a:r>
              <a:rPr lang="en-US" b="0" dirty="0">
                <a:effectLst/>
                <a:latin typeface="Calibri" panose="020F0502020204030204" pitchFamily="34" charset="0"/>
                <a:ea typeface="Calibri" panose="020F0502020204030204" pitchFamily="34" charset="0"/>
              </a:rPr>
              <a:t> </a:t>
            </a:r>
            <a:r>
              <a:rPr lang="en-US" b="0" u="sng" dirty="0">
                <a:solidFill>
                  <a:srgbClr val="0563C1"/>
                </a:solidFill>
                <a:effectLst/>
                <a:latin typeface="Calibri" panose="020F0502020204030204" pitchFamily="34" charset="0"/>
                <a:ea typeface="Calibri" panose="020F0502020204030204" pitchFamily="34" charset="0"/>
                <a:hlinkClick r:id="rId6"/>
              </a:rPr>
              <a:t>https://groups.wirelessinnovation.org/wg/6GHz-MSG-WS1/document/16060</a:t>
            </a:r>
            <a:endParaRPr lang="en-US" b="0" dirty="0">
              <a:effectLst/>
              <a:latin typeface="Calibri" panose="020F0502020204030204" pitchFamily="34" charset="0"/>
              <a:ea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22apr21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334200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sz="2400" dirty="0"/>
              <a:t>IEEE 802 Stds Table of Frequency Bands</a:t>
            </a:r>
          </a:p>
        </p:txBody>
      </p:sp>
      <p:sp>
        <p:nvSpPr>
          <p:cNvPr id="3" name="Content Placeholder 2"/>
          <p:cNvSpPr>
            <a:spLocks noGrp="1"/>
          </p:cNvSpPr>
          <p:nvPr>
            <p:ph idx="1"/>
          </p:nvPr>
        </p:nvSpPr>
        <p:spPr>
          <a:xfrm>
            <a:off x="914400" y="990600"/>
            <a:ext cx="10439400" cy="5382854"/>
          </a:xfrm>
        </p:spPr>
        <p:txBody>
          <a:bodyPr/>
          <a:lstStyle/>
          <a:p>
            <a:pPr marL="285750" indent="-285750">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It is difficult for 802 wireless standards developers to quickly and accurately identify all the </a:t>
            </a:r>
            <a:r>
              <a:rPr lang="en-US" sz="1600" dirty="0">
                <a:solidFill>
                  <a:srgbClr val="0070C0"/>
                </a:solidFill>
                <a:ea typeface="Calibri" panose="020F0502020204030204" pitchFamily="34" charset="0"/>
              </a:rPr>
              <a:t>frequency</a:t>
            </a:r>
            <a:r>
              <a:rPr lang="en-US" sz="1600" dirty="0">
                <a:ea typeface="Calibri" panose="020F0502020204030204" pitchFamily="34" charset="0"/>
              </a:rPr>
              <a:t> bands by the family of 802 wireless standards in a regularly maintained database.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The primary application is to simplify identification of potential </a:t>
            </a:r>
            <a:r>
              <a:rPr lang="en-US" sz="1600" dirty="0">
                <a:solidFill>
                  <a:srgbClr val="0070C0"/>
                </a:solidFill>
                <a:ea typeface="Calibri" panose="020F0502020204030204" pitchFamily="34" charset="0"/>
              </a:rPr>
              <a:t>frequency</a:t>
            </a:r>
            <a:r>
              <a:rPr lang="en-US" sz="1600" dirty="0">
                <a:ea typeface="Calibri" panose="020F0502020204030204" pitchFamily="34" charset="0"/>
              </a:rPr>
              <a:t> bands for coexistence assessment.	</a:t>
            </a:r>
            <a:endParaRPr lang="en-US" sz="16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Initial Audiences: </a:t>
            </a:r>
          </a:p>
          <a:p>
            <a:pPr marL="685800" lvl="1">
              <a:spcBef>
                <a:spcPts val="0"/>
              </a:spcBef>
              <a:spcAft>
                <a:spcPts val="0"/>
              </a:spcAft>
              <a:buFont typeface="Arial" panose="020B0604020202020204" pitchFamily="34" charset="0"/>
              <a:buChar char="•"/>
            </a:pPr>
            <a:r>
              <a:rPr lang="en-US" sz="1600" dirty="0">
                <a:solidFill>
                  <a:srgbClr val="333333"/>
                </a:solidFill>
                <a:ea typeface="Calibri" panose="020F0502020204030204" pitchFamily="34" charset="0"/>
              </a:rPr>
              <a:t>1) </a:t>
            </a:r>
            <a:r>
              <a:rPr lang="en-US" sz="1600" dirty="0">
                <a:ea typeface="Calibri" panose="020F0502020204030204" pitchFamily="34" charset="0"/>
              </a:rPr>
              <a:t>802 wireless standards developers &amp; 2) 802.19 wireless coexistence working group</a:t>
            </a:r>
          </a:p>
          <a:p>
            <a:pPr>
              <a:spcBef>
                <a:spcPts val="0"/>
              </a:spcBef>
              <a:buFont typeface="Arial" panose="020B0604020202020204" pitchFamily="34" charset="0"/>
              <a:buChar char="•"/>
            </a:pPr>
            <a:endParaRPr lang="en-US" sz="1800" dirty="0">
              <a:solidFill>
                <a:schemeClr val="tx1"/>
              </a:solidFill>
              <a:ea typeface="Times New Roman" panose="02020603050405020304" pitchFamily="18" charset="0"/>
            </a:endParaRP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Ad hoc calls: </a:t>
            </a:r>
          </a:p>
          <a:p>
            <a:pPr lvl="1">
              <a:spcBef>
                <a:spcPts val="0"/>
              </a:spcBef>
              <a:buFont typeface="Arial" panose="020B0604020202020204" pitchFamily="34" charset="0"/>
              <a:buChar char="•"/>
            </a:pPr>
            <a:r>
              <a:rPr lang="en-US" sz="1800" b="1" u="sng" dirty="0">
                <a:solidFill>
                  <a:schemeClr val="tx1"/>
                </a:solidFill>
                <a:ea typeface="Times New Roman" panose="02020603050405020304" pitchFamily="18" charset="0"/>
              </a:rPr>
              <a:t>The spreadsheet has started:</a:t>
            </a:r>
          </a:p>
          <a:p>
            <a:pPr lvl="1">
              <a:spcBef>
                <a:spcPts val="0"/>
              </a:spcBef>
              <a:buFont typeface="Arial" panose="020B0604020202020204" pitchFamily="34" charset="0"/>
              <a:buChar char="•"/>
            </a:pPr>
            <a:r>
              <a:rPr lang="en-US" sz="1800" dirty="0">
                <a:solidFill>
                  <a:srgbClr val="0070C0"/>
                </a:solidFill>
                <a:ea typeface="Times New Roman" panose="02020603050405020304" pitchFamily="18" charset="0"/>
                <a:hlinkClick r:id="rId3"/>
              </a:rPr>
              <a:t>https://mentor.ieee.org/802.18/dcn/21/18-21-0036-01-0000-frequency-table-template.xlsx</a:t>
            </a:r>
            <a:endParaRPr lang="en-US" sz="1800" dirty="0">
              <a:solidFill>
                <a:srgbClr val="0070C0"/>
              </a:solidFill>
              <a:ea typeface="Times New Roman" panose="02020603050405020304" pitchFamily="18" charset="0"/>
            </a:endParaRPr>
          </a:p>
          <a:p>
            <a:pPr>
              <a:spcBef>
                <a:spcPts val="0"/>
              </a:spcBef>
              <a:buFont typeface="Arial" panose="020B0604020202020204" pitchFamily="34" charset="0"/>
              <a:buChar char="•"/>
            </a:pPr>
            <a:endParaRPr lang="en-US" sz="1800" dirty="0">
              <a:solidFill>
                <a:schemeClr val="tx1"/>
              </a:solidFill>
              <a:ea typeface="Times New Roman" panose="02020603050405020304" pitchFamily="18" charset="0"/>
            </a:endParaRPr>
          </a:p>
          <a:p>
            <a:pPr marL="466725" lvl="1">
              <a:spcBef>
                <a:spcPts val="0"/>
              </a:spcBef>
              <a:spcAft>
                <a:spcPts val="0"/>
              </a:spcAft>
              <a:buFont typeface="Arial" panose="020B0604020202020204" pitchFamily="34" charset="0"/>
              <a:buChar char="•"/>
            </a:pPr>
            <a:r>
              <a:rPr lang="en-US" dirty="0">
                <a:solidFill>
                  <a:schemeClr val="tx1"/>
                </a:solidFill>
                <a:ea typeface="Times New Roman" panose="02020603050405020304" pitchFamily="18" charset="0"/>
              </a:rPr>
              <a:t>Nothing to share</a:t>
            </a:r>
            <a:endParaRPr lang="en-US" sz="1800" dirty="0">
              <a:solidFill>
                <a:schemeClr val="tx1"/>
              </a:solidFill>
              <a:ea typeface="Times New Roman" panose="02020603050405020304" pitchFamily="18" charset="0"/>
            </a:endParaRPr>
          </a:p>
          <a:p>
            <a:pPr lvl="1">
              <a:spcBef>
                <a:spcPts val="0"/>
              </a:spcBef>
              <a:buFont typeface="Arial" panose="020B0604020202020204" pitchFamily="34" charset="0"/>
              <a:buChar char="•"/>
            </a:pPr>
            <a:endParaRPr lang="en-US" sz="1800" dirty="0">
              <a:solidFill>
                <a:schemeClr val="tx1"/>
              </a:solidFill>
              <a:ea typeface="Times New Roman" panose="02020603050405020304" pitchFamily="18" charset="0"/>
            </a:endParaRPr>
          </a:p>
          <a:p>
            <a:pPr marL="457200" lvl="1" indent="0">
              <a:spcBef>
                <a:spcPts val="0"/>
              </a:spcBef>
            </a:pPr>
            <a:endParaRPr lang="en-US" sz="1800" dirty="0">
              <a:solidFill>
                <a:schemeClr val="tx1"/>
              </a:solidFill>
              <a:ea typeface="Times New Roman" panose="02020603050405020304" pitchFamily="18" charset="0"/>
            </a:endParaRPr>
          </a:p>
          <a:p>
            <a:pPr>
              <a:spcBef>
                <a:spcPts val="0"/>
              </a:spcBef>
              <a:buFont typeface="Arial" panose="020B0604020202020204" pitchFamily="34" charset="0"/>
              <a:buChar char="•"/>
            </a:pPr>
            <a:endParaRPr lang="en-US" sz="1800" dirty="0">
              <a:solidFill>
                <a:schemeClr val="tx1"/>
              </a:solidFill>
              <a:ea typeface="Times New Roman" panose="02020603050405020304" pitchFamily="18" charset="0"/>
            </a:endParaRP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The next meeting will be 27Apr21.  </a:t>
            </a:r>
            <a:r>
              <a:rPr lang="en-US" sz="1800" b="0" dirty="0">
                <a:solidFill>
                  <a:schemeClr val="tx1"/>
                </a:solidFill>
                <a:ea typeface="Times New Roman" panose="02020603050405020304" pitchFamily="18" charset="0"/>
              </a:rPr>
              <a:t>(call-in in backup slides here)</a:t>
            </a:r>
          </a:p>
          <a:p>
            <a:pPr lvl="1">
              <a:spcBef>
                <a:spcPts val="0"/>
              </a:spcBef>
              <a:buFont typeface="Arial" panose="020B0604020202020204" pitchFamily="34" charset="0"/>
              <a:buChar char="•"/>
            </a:pPr>
            <a:r>
              <a:rPr lang="en-US" sz="1600" dirty="0">
                <a:solidFill>
                  <a:srgbClr val="00B0F0"/>
                </a:solidFill>
                <a:ea typeface="Times New Roman" panose="02020603050405020304" pitchFamily="18" charset="0"/>
              </a:rPr>
              <a:t>Lead to send out call-in info to table of frequency bands ad hoc team .18 and .19. </a:t>
            </a:r>
            <a:endParaRPr lang="en-US" sz="1600" b="0" dirty="0">
              <a:solidFill>
                <a:srgbClr val="00B0F0"/>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22apr21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8128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96022"/>
            <a:ext cx="10475384" cy="5512522"/>
          </a:xfrm>
        </p:spPr>
        <p:txBody>
          <a:bodyPr/>
          <a:lstStyle/>
          <a:p>
            <a:pPr marL="114300" lvl="1" indent="0">
              <a:spcBef>
                <a:spcPts val="0"/>
              </a:spcBef>
              <a:spcAft>
                <a:spcPts val="0"/>
              </a:spcAft>
            </a:pPr>
            <a:endParaRPr lang="en-US" dirty="0">
              <a:solidFill>
                <a:srgbClr val="333333"/>
              </a:solidFill>
              <a:ea typeface="Times New Roman" panose="02020603050405020304" pitchFamily="18" charset="0"/>
            </a:endParaRPr>
          </a:p>
          <a:p>
            <a:pPr marL="400050" lvl="1">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From the EC ad hoc on IEEE 802 restructuring </a:t>
            </a:r>
          </a:p>
          <a:p>
            <a:pPr marL="800100" lvl="2">
              <a:spcBef>
                <a:spcPts val="0"/>
              </a:spcBef>
              <a:spcAft>
                <a:spcPts val="0"/>
              </a:spcAft>
              <a:buFont typeface="Arial" panose="020B0604020202020204" pitchFamily="34" charset="0"/>
              <a:buChar char="•"/>
            </a:pPr>
            <a:r>
              <a:rPr lang="en-US" sz="2000" dirty="0"/>
              <a:t>External Influence (Maintain Good Performance)</a:t>
            </a:r>
          </a:p>
          <a:p>
            <a:pPr marL="1200150" lvl="2" indent="-342900">
              <a:buFont typeface="+mj-lt"/>
              <a:buAutoNum type="arabicPeriod"/>
            </a:pPr>
            <a:r>
              <a:rPr lang="en-US" dirty="0"/>
              <a:t>Heard an argument about our influence on Regulatory Bodies.  Our unified 802 submissions to Regulatory Bodies is good.  We probably want to maintain that strong process.</a:t>
            </a:r>
          </a:p>
          <a:p>
            <a:pPr marL="1200150" lvl="2" indent="-342900">
              <a:buFont typeface="+mj-lt"/>
              <a:buAutoNum type="arabicPeriod"/>
            </a:pPr>
            <a:endParaRPr lang="en-US" dirty="0"/>
          </a:p>
          <a:p>
            <a:pPr marL="1200150" lvl="2" indent="-342900">
              <a:buFont typeface="+mj-lt"/>
              <a:buAutoNum type="arabicPeriod"/>
            </a:pPr>
            <a:r>
              <a:rPr lang="en-US" dirty="0"/>
              <a:t>So the thought is 802 is doing okay, though any feedback to the EC on if any restructuring or re-organization, what might be considered for influence on Regulatory bodies? </a:t>
            </a:r>
          </a:p>
          <a:p>
            <a:pPr marL="1657350" lvl="3" indent="-342900">
              <a:buFont typeface="+mj-lt"/>
              <a:buAutoNum type="arabicPeriod"/>
            </a:pPr>
            <a:r>
              <a:rPr lang="en-US" sz="1800" dirty="0"/>
              <a:t> </a:t>
            </a:r>
          </a:p>
          <a:p>
            <a:pPr marL="1657350" lvl="3" indent="-342900">
              <a:buFont typeface="+mj-lt"/>
              <a:buAutoNum type="arabicPeriod"/>
            </a:pPr>
            <a:r>
              <a:rPr lang="en-US" sz="1800" dirty="0"/>
              <a:t> </a:t>
            </a:r>
          </a:p>
          <a:p>
            <a:pPr marL="1657350" lvl="3" indent="-342900">
              <a:buFont typeface="+mj-lt"/>
              <a:buAutoNum type="arabicPeriod"/>
            </a:pPr>
            <a:r>
              <a:rPr lang="en-US" sz="1800" dirty="0"/>
              <a:t> </a:t>
            </a:r>
          </a:p>
          <a:p>
            <a:pPr marL="1657350" lvl="3" indent="-342900">
              <a:buFont typeface="+mj-lt"/>
              <a:buAutoNum type="arabicPeriod"/>
            </a:pPr>
            <a:r>
              <a:rPr lang="en-US" sz="1800" dirty="0"/>
              <a:t> </a:t>
            </a:r>
          </a:p>
          <a:p>
            <a:pPr marL="1657350" lvl="3" indent="-342900">
              <a:buFont typeface="+mj-lt"/>
              <a:buAutoNum type="arabicPeriod"/>
            </a:pPr>
            <a:r>
              <a:rPr lang="en-US" sz="1800" dirty="0"/>
              <a:t> </a:t>
            </a:r>
          </a:p>
          <a:p>
            <a:pPr marL="1657350" lvl="3" indent="-342900">
              <a:buFont typeface="+mj-lt"/>
              <a:buAutoNum type="arabicPeriod"/>
            </a:pPr>
            <a:r>
              <a:rPr lang="en-US" sz="1800" dirty="0"/>
              <a:t> </a:t>
            </a:r>
          </a:p>
          <a:p>
            <a:pPr marL="400050" lvl="1">
              <a:spcBef>
                <a:spcPts val="0"/>
              </a:spcBef>
              <a:spcAft>
                <a:spcPts val="0"/>
              </a:spcAft>
              <a:buFont typeface="Arial" panose="020B0604020202020204" pitchFamily="34" charset="0"/>
              <a:buChar char="•"/>
            </a:pPr>
            <a:endParaRPr lang="en-US" sz="14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22apr21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General Discussion</a:t>
            </a:r>
            <a:endParaRPr lang="en-US" sz="2000" dirty="0"/>
          </a:p>
        </p:txBody>
      </p:sp>
    </p:spTree>
    <p:extLst>
      <p:ext uri="{BB962C8B-B14F-4D97-AF65-F5344CB8AC3E}">
        <p14:creationId xmlns:p14="http://schemas.microsoft.com/office/powerpoint/2010/main" val="31961567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914400" y="1102674"/>
            <a:ext cx="10475383" cy="3469327"/>
          </a:xfrm>
        </p:spPr>
        <p:txBody>
          <a:bodyPr/>
          <a:lstStyle/>
          <a:p>
            <a:pPr marL="285750" indent="-285750">
              <a:buClr>
                <a:srgbClr val="00B0F0"/>
              </a:buClr>
              <a:buFont typeface="Wingdings" panose="05000000000000000000" pitchFamily="2" charset="2"/>
              <a:buChar char="q"/>
            </a:pPr>
            <a:r>
              <a:rPr lang="en-US" altLang="en-US" sz="1800" b="0" dirty="0">
                <a:solidFill>
                  <a:srgbClr val="00B0F0"/>
                </a:solidFill>
              </a:rPr>
              <a:t>Chair – get 2 question poll out, in any form. </a:t>
            </a:r>
          </a:p>
          <a:p>
            <a:pPr marL="285750" indent="-285750">
              <a:buClr>
                <a:srgbClr val="00B0F0"/>
              </a:buClr>
              <a:buFont typeface="Wingdings" panose="05000000000000000000" pitchFamily="2" charset="2"/>
              <a:buChar char="q"/>
            </a:pPr>
            <a:r>
              <a:rPr lang="en-US" sz="1800" b="0" dirty="0">
                <a:solidFill>
                  <a:srgbClr val="00B0F0"/>
                </a:solidFill>
                <a:ea typeface="Times New Roman" panose="02020603050405020304" pitchFamily="18" charset="0"/>
              </a:rPr>
              <a:t>Lead to send out call-in info to table of frequency bands ad hoc team .18 and .19. </a:t>
            </a:r>
          </a:p>
          <a:p>
            <a:pPr marL="285750" indent="-285750">
              <a:buClr>
                <a:srgbClr val="00B0F0"/>
              </a:buClr>
              <a:buFont typeface="Wingdings" panose="05000000000000000000" pitchFamily="2" charset="2"/>
              <a:buChar char="q"/>
            </a:pPr>
            <a:r>
              <a:rPr lang="en-US" altLang="en-US" sz="1800" b="0" dirty="0">
                <a:solidFill>
                  <a:srgbClr val="00B0F0"/>
                </a:solidFill>
              </a:rPr>
              <a:t>VC - to email members to verify affiliations, then use </a:t>
            </a:r>
            <a:r>
              <a:rPr lang="en-US" altLang="en-US" sz="1800" b="0" dirty="0" err="1">
                <a:solidFill>
                  <a:srgbClr val="00B0F0"/>
                </a:solidFill>
              </a:rPr>
              <a:t>MyProject</a:t>
            </a:r>
            <a:r>
              <a:rPr lang="en-US" altLang="en-US" sz="1800" b="0" dirty="0">
                <a:solidFill>
                  <a:srgbClr val="00B0F0"/>
                </a:solidFill>
              </a:rPr>
              <a:t> for any updates. (working on details). </a:t>
            </a:r>
          </a:p>
          <a:p>
            <a:pPr marL="285750" indent="-285750">
              <a:buClr>
                <a:srgbClr val="00B0F0"/>
              </a:buClr>
              <a:buFont typeface="Wingdings" panose="05000000000000000000" pitchFamily="2" charset="2"/>
              <a:buChar char="q"/>
            </a:pPr>
            <a:endParaRPr lang="en-US" altLang="en-US" sz="1800" b="0" dirty="0">
              <a:solidFill>
                <a:srgbClr val="00B0F0"/>
              </a:solidFill>
            </a:endParaRPr>
          </a:p>
          <a:p>
            <a:pPr marL="285750" indent="-285750">
              <a:buClr>
                <a:srgbClr val="00B0F0"/>
              </a:buClr>
              <a:buFont typeface="Wingdings" panose="05000000000000000000" pitchFamily="2" charset="2"/>
              <a:buChar char="q"/>
            </a:pPr>
            <a:endParaRPr lang="en-US" altLang="en-US" sz="1800" b="0" dirty="0">
              <a:solidFill>
                <a:srgbClr val="00B0F0"/>
              </a:solidFill>
            </a:endParaRPr>
          </a:p>
          <a:p>
            <a:pPr marL="285750" indent="-285750">
              <a:buClr>
                <a:srgbClr val="00B0F0"/>
              </a:buClr>
              <a:buFont typeface="Wingdings" panose="05000000000000000000" pitchFamily="2" charset="2"/>
              <a:buChar char="q"/>
            </a:pPr>
            <a:endParaRPr lang="en-US" altLang="en-US" sz="1800" b="0" dirty="0">
              <a:solidFill>
                <a:srgbClr val="00B0F0"/>
              </a:solidFill>
            </a:endParaRPr>
          </a:p>
          <a:p>
            <a:pPr marL="285750" indent="-285750">
              <a:buClr>
                <a:srgbClr val="00B0F0"/>
              </a:buClr>
              <a:buFont typeface="Wingdings" panose="05000000000000000000" pitchFamily="2" charset="2"/>
              <a:buChar char="q"/>
            </a:pPr>
            <a:endParaRPr lang="en-US" altLang="en-US" sz="1800" b="0" dirty="0">
              <a:solidFill>
                <a:srgbClr val="00B0F0"/>
              </a:solidFill>
            </a:endParaRPr>
          </a:p>
          <a:p>
            <a:pPr marL="285750" indent="-285750">
              <a:buClr>
                <a:srgbClr val="00B0F0"/>
              </a:buClr>
              <a:buFont typeface="Wingdings" panose="05000000000000000000" pitchFamily="2" charset="2"/>
              <a:buChar char="q"/>
            </a:pPr>
            <a:endParaRPr lang="en-US" altLang="en-US" sz="1800" b="0" dirty="0">
              <a:solidFill>
                <a:srgbClr val="00B0F0"/>
              </a:solidFill>
            </a:endParaRPr>
          </a:p>
          <a:p>
            <a:pPr marL="285750" indent="-285750">
              <a:buClr>
                <a:srgbClr val="00B0F0"/>
              </a:buClr>
              <a:buFont typeface="Wingdings" panose="05000000000000000000" pitchFamily="2" charset="2"/>
              <a:buChar char="q"/>
            </a:pPr>
            <a:r>
              <a:rPr lang="en-US" altLang="en-US" sz="1800" b="0" dirty="0">
                <a:solidFill>
                  <a:srgbClr val="00B0F0"/>
                </a:solidFill>
              </a:rPr>
              <a:t>All – ongoing – bring to RR-TAG info they hear, e.g. different country consultations, on the WRC-23 AIs we are interested in. </a:t>
            </a:r>
          </a:p>
          <a:p>
            <a:pPr marL="285750" indent="-285750">
              <a:buClr>
                <a:srgbClr val="00B0F0"/>
              </a:buClr>
              <a:buFont typeface="Wingdings" panose="05000000000000000000" pitchFamily="2" charset="2"/>
              <a:buChar char="q"/>
            </a:pPr>
            <a:endParaRPr lang="en-US" altLang="en-US" sz="1800" b="0" dirty="0">
              <a:solidFill>
                <a:srgbClr val="00B0F0"/>
              </a:solidFill>
            </a:endParaRPr>
          </a:p>
          <a:p>
            <a:pPr marL="0" indent="0">
              <a:buClr>
                <a:srgbClr val="00B0F0"/>
              </a:buClr>
            </a:pPr>
            <a:endParaRPr lang="en-US" altLang="en-US" sz="1800" b="0" dirty="0">
              <a:solidFill>
                <a:srgbClr val="00B0F0"/>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22apr21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914400" y="4690309"/>
            <a:ext cx="10475383" cy="1785104"/>
          </a:xfrm>
          <a:prstGeom prst="rect">
            <a:avLst/>
          </a:prstGeom>
          <a:noFill/>
        </p:spPr>
        <p:txBody>
          <a:bodyPr wrap="square" rtlCol="0">
            <a:spAutoFit/>
          </a:bodyPr>
          <a:lstStyle/>
          <a:p>
            <a:pPr>
              <a:spcBef>
                <a:spcPts val="0"/>
              </a:spcBef>
              <a:buFont typeface="Arial" panose="020B0604020202020204" pitchFamily="34" charset="0"/>
              <a:buChar char="•"/>
            </a:pPr>
            <a:r>
              <a:rPr lang="en-US" sz="1400" dirty="0">
                <a:solidFill>
                  <a:schemeClr val="tx1"/>
                </a:solidFill>
              </a:rPr>
              <a:t>Monitor:  </a:t>
            </a:r>
          </a:p>
          <a:p>
            <a:pPr lvl="1">
              <a:spcBef>
                <a:spcPts val="0"/>
              </a:spcBef>
              <a:buFont typeface="Arial" panose="020B0604020202020204" pitchFamily="34" charset="0"/>
              <a:buChar char="•"/>
            </a:pPr>
            <a:r>
              <a:rPr lang="en-US" sz="1200" dirty="0">
                <a:solidFill>
                  <a:schemeClr val="tx1"/>
                </a:solidFill>
              </a:rPr>
              <a:t>WPT use of license-exempt bands and UWB in cell phones</a:t>
            </a:r>
          </a:p>
          <a:p>
            <a:pPr lvl="1">
              <a:spcBef>
                <a:spcPts val="0"/>
              </a:spcBef>
              <a:buFont typeface="Arial" panose="020B0604020202020204" pitchFamily="34" charset="0"/>
              <a:buChar char="•"/>
            </a:pPr>
            <a:r>
              <a:rPr lang="en-US" sz="1200" dirty="0">
                <a:solidFill>
                  <a:schemeClr val="tx1"/>
                </a:solidFill>
              </a:rPr>
              <a:t>Digital Divide, how can we help? </a:t>
            </a:r>
          </a:p>
          <a:p>
            <a:pPr>
              <a:spcBef>
                <a:spcPts val="0"/>
              </a:spcBef>
              <a:buFont typeface="Arial" panose="020B0604020202020204" pitchFamily="34" charset="0"/>
              <a:buChar char="•"/>
            </a:pPr>
            <a:r>
              <a:rPr lang="en-US" sz="1400" dirty="0">
                <a:solidFill>
                  <a:schemeClr val="tx1"/>
                </a:solidFill>
              </a:rPr>
              <a:t>General Info:  </a:t>
            </a:r>
          </a:p>
          <a:p>
            <a:pPr lvl="1">
              <a:spcBef>
                <a:spcPts val="0"/>
              </a:spcBef>
              <a:buFont typeface="Arial" panose="020B0604020202020204" pitchFamily="34" charset="0"/>
              <a:buChar char="•"/>
            </a:pPr>
            <a:r>
              <a:rPr lang="en-US" sz="1200" dirty="0">
                <a:solidFill>
                  <a:schemeClr val="tx1"/>
                </a:solidFill>
              </a:rPr>
              <a:t>Latest Cisco Annual Internet Report, 	</a:t>
            </a:r>
          </a:p>
          <a:p>
            <a:pPr marL="914400" lvl="2" indent="0">
              <a:spcBef>
                <a:spcPts val="0"/>
              </a:spcBef>
            </a:pPr>
            <a:r>
              <a:rPr lang="en-US" sz="1100" dirty="0">
                <a:hlinkClick r:id="rId2"/>
              </a:rPr>
              <a:t>https://www.cisco.com/c/en/us/solutions/executive-perspectives/annual-internet-report/air-highlights.html</a:t>
            </a:r>
            <a:endParaRPr lang="en-US" sz="1100" dirty="0"/>
          </a:p>
          <a:p>
            <a:pPr lvl="1">
              <a:spcBef>
                <a:spcPts val="0"/>
              </a:spcBef>
              <a:buFont typeface="Arial" panose="020B0604020202020204" pitchFamily="34" charset="0"/>
              <a:buChar char="•"/>
            </a:pPr>
            <a:r>
              <a:rPr lang="en-US" sz="1200" dirty="0">
                <a:solidFill>
                  <a:schemeClr val="tx1"/>
                </a:solidFill>
              </a:rPr>
              <a:t>Latest World Economic Outlook</a:t>
            </a:r>
            <a:r>
              <a:rPr lang="en-US" sz="1200" b="1" dirty="0">
                <a:solidFill>
                  <a:schemeClr val="tx1"/>
                </a:solidFill>
              </a:rPr>
              <a:t>.  </a:t>
            </a:r>
            <a:r>
              <a:rPr lang="en-US" sz="1200" dirty="0">
                <a:solidFill>
                  <a:schemeClr val="tx1"/>
                </a:solidFill>
              </a:rPr>
              <a:t>(October’s 2020, twice a year) </a:t>
            </a:r>
            <a:r>
              <a:rPr lang="en-US" sz="1200" u="sng" dirty="0">
                <a:hlinkClick r:id="rId3"/>
              </a:rPr>
              <a:t>&lt;click for oct2020 spreadsheet&gt;</a:t>
            </a:r>
            <a:endParaRPr lang="en-US" sz="1200" u="sng" dirty="0"/>
          </a:p>
          <a:p>
            <a:pPr lvl="1">
              <a:spcBef>
                <a:spcPts val="0"/>
              </a:spcBef>
              <a:buFont typeface="Arial" panose="020B0604020202020204" pitchFamily="34" charset="0"/>
              <a:buChar char="•"/>
            </a:pPr>
            <a:r>
              <a:rPr lang="en-US" sz="1200" dirty="0">
                <a:solidFill>
                  <a:schemeClr val="tx1"/>
                </a:solidFill>
                <a:hlinkClick r:id="rId4"/>
              </a:rPr>
              <a:t>https://www.imf.org/en/Publications/WEO/Issues/2020/09/30/world-economic-outlook-october-2020</a:t>
            </a:r>
            <a:r>
              <a:rPr lang="en-US" sz="1200" dirty="0">
                <a:solidFill>
                  <a:schemeClr val="tx1"/>
                </a:solidFill>
              </a:rPr>
              <a:t> </a:t>
            </a:r>
            <a:endParaRPr lang="en-US" sz="1200" u="sng" dirty="0"/>
          </a:p>
          <a:p>
            <a:pPr lvl="1">
              <a:spcBef>
                <a:spcPts val="0"/>
              </a:spcBef>
              <a:buFont typeface="Arial" panose="020B0604020202020204" pitchFamily="34" charset="0"/>
              <a:buChar char="•"/>
            </a:pP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5162" y="621103"/>
            <a:ext cx="7770813" cy="521896"/>
          </a:xfrm>
        </p:spPr>
        <p:txBody>
          <a:bodyPr/>
          <a:lstStyle/>
          <a:p>
            <a:r>
              <a:rPr lang="en-US" sz="2400" dirty="0"/>
              <a:t>Any Other Business</a:t>
            </a:r>
          </a:p>
        </p:txBody>
      </p:sp>
      <p:sp>
        <p:nvSpPr>
          <p:cNvPr id="3" name="Content Placeholder 2"/>
          <p:cNvSpPr>
            <a:spLocks noGrp="1"/>
          </p:cNvSpPr>
          <p:nvPr>
            <p:ph idx="1"/>
          </p:nvPr>
        </p:nvSpPr>
        <p:spPr>
          <a:xfrm>
            <a:off x="990600" y="1142999"/>
            <a:ext cx="10287000" cy="5332414"/>
          </a:xfrm>
        </p:spPr>
        <p:txBody>
          <a:bodyPr/>
          <a:lstStyle/>
          <a:p>
            <a:pPr marL="0" indent="0"/>
            <a:endParaRPr lang="en-US" sz="1050" dirty="0">
              <a:solidFill>
                <a:schemeClr val="bg1">
                  <a:lumMod val="65000"/>
                </a:schemeClr>
              </a:solidFill>
            </a:endParaRPr>
          </a:p>
          <a:p>
            <a:pPr marL="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None heard</a:t>
            </a:r>
          </a:p>
          <a:p>
            <a:pPr marL="0">
              <a:spcBef>
                <a:spcPts val="0"/>
              </a:spcBef>
              <a:spcAft>
                <a:spcPts val="0"/>
              </a:spcAft>
              <a:buFont typeface="Arial" panose="020B0604020202020204" pitchFamily="34" charset="0"/>
              <a:buChar char="•"/>
            </a:pPr>
            <a:endParaRPr lang="en-US" sz="1800" b="0" dirty="0">
              <a:solidFill>
                <a:schemeClr val="tx1"/>
              </a:solidFill>
              <a:ea typeface="Calibri" panose="020F0502020204030204" pitchFamily="34" charset="0"/>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0" indent="0"/>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990600" y="382587"/>
            <a:ext cx="2128239" cy="200025"/>
          </a:xfrm>
          <a:prstGeom prst="rect">
            <a:avLst/>
          </a:prstGeom>
        </p:spPr>
        <p:txBody>
          <a:bodyPr/>
          <a:lstStyle/>
          <a:p>
            <a:pPr>
              <a:defRPr/>
            </a:pPr>
            <a:r>
              <a:rPr lang="en-US"/>
              <a:t>22apr21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2259901" y="609602"/>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990600" y="1175544"/>
            <a:ext cx="10439400" cy="5225256"/>
          </a:xfrm>
        </p:spPr>
        <p:txBody>
          <a:bodyPr/>
          <a:lstStyle/>
          <a:p>
            <a:pPr>
              <a:buFont typeface="Arial" panose="020B0604020202020204" pitchFamily="34" charset="0"/>
              <a:buChar char="•"/>
              <a:defRPr/>
            </a:pPr>
            <a:r>
              <a:rPr lang="en-US" sz="2000" dirty="0"/>
              <a:t>Officers for the RR-TAG / IEEE 802.18:				</a:t>
            </a:r>
          </a:p>
          <a:p>
            <a:pPr lvl="1">
              <a:defRPr/>
            </a:pPr>
            <a:r>
              <a:rPr lang="en-US" sz="1600" dirty="0"/>
              <a:t>Chair is Jay Holcomb (Itron) 								</a:t>
            </a:r>
            <a:endParaRPr lang="en-US" sz="1600" b="1" dirty="0"/>
          </a:p>
          <a:p>
            <a:pPr lvl="1">
              <a:defRPr/>
            </a:pPr>
            <a:r>
              <a:rPr lang="en-US" sz="1600" dirty="0"/>
              <a:t>Co-Vice-chair are </a:t>
            </a:r>
            <a:r>
              <a:rPr lang="en-US" sz="1600" dirty="0">
                <a:hlinkClick r:id="rId2"/>
              </a:rPr>
              <a:t>Stuart Kerry (OK-Brit/Self)</a:t>
            </a:r>
            <a:r>
              <a:rPr lang="en-US" sz="1600" dirty="0"/>
              <a:t> and </a:t>
            </a:r>
            <a:r>
              <a:rPr lang="en-US" sz="1600" dirty="0">
                <a:hlinkClick r:id="rId3"/>
              </a:rPr>
              <a:t>Al Petrick (Skyworks Solutions) </a:t>
            </a:r>
            <a:endParaRPr lang="en-US" sz="1600" dirty="0"/>
          </a:p>
          <a:p>
            <a:pPr lvl="1">
              <a:defRPr/>
            </a:pPr>
            <a:r>
              <a:rPr lang="en-US" sz="1600" dirty="0"/>
              <a:t>Secretary, need someone							</a:t>
            </a:r>
          </a:p>
          <a:p>
            <a:pPr>
              <a:buFont typeface="Arial" panose="020B0604020202020204" pitchFamily="34" charset="0"/>
              <a:buChar char="•"/>
            </a:pPr>
            <a:r>
              <a:rPr lang="en-US" altLang="en-US" sz="2000" dirty="0">
                <a:solidFill>
                  <a:schemeClr val="tx1"/>
                </a:solidFill>
              </a:rPr>
              <a:t>Voters: </a:t>
            </a:r>
            <a:r>
              <a:rPr lang="en-US" altLang="en-US" sz="1800" dirty="0">
                <a:solidFill>
                  <a:schemeClr val="tx1"/>
                </a:solidFill>
              </a:rPr>
              <a:t>42 (8 on LMSC);  Nearly Voters: 2; Aspirant members: 11</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Thursday 15:00et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t>IEEE 802 Required notices:</a:t>
            </a:r>
          </a:p>
          <a:p>
            <a:pPr lvl="1">
              <a:spcBef>
                <a:spcPts val="0"/>
              </a:spcBef>
              <a:defRPr/>
            </a:pPr>
            <a:r>
              <a:rPr lang="en-US" sz="1600" kern="1600" dirty="0"/>
              <a:t>Affiliation - </a:t>
            </a:r>
            <a:r>
              <a:rPr lang="en-US" sz="1600" u="sng" kern="1600" dirty="0">
                <a:hlinkClick r:id="rId4"/>
              </a:rPr>
              <a:t>http://standards.ieee.org/faqs/affiliationFAQ.html</a:t>
            </a:r>
            <a:endParaRPr lang="en-US" sz="1600" u="sng" kern="1600" dirty="0"/>
          </a:p>
          <a:p>
            <a:pPr>
              <a:spcBef>
                <a:spcPts val="0"/>
              </a:spcBef>
              <a:defRPr/>
            </a:pPr>
            <a:r>
              <a:rPr lang="en-US" sz="1600" i="1" u="sng" kern="1600" dirty="0">
                <a:solidFill>
                  <a:srgbClr val="FF0000"/>
                </a:solidFill>
              </a:rPr>
              <a:t>&gt; Be sure to announce you name, affiliation, employer and clients the first time you speak. </a:t>
            </a:r>
          </a:p>
          <a:p>
            <a:pPr lvl="1">
              <a:spcBef>
                <a:spcPts val="600"/>
              </a:spcBef>
              <a:defRPr/>
            </a:pPr>
            <a:r>
              <a:rPr lang="en-US" sz="1600" kern="1600" dirty="0"/>
              <a:t>Anti-Trust - </a:t>
            </a:r>
            <a:r>
              <a:rPr lang="en-US" sz="1600" u="sng" kern="1600" dirty="0">
                <a:hlinkClick r:id="rId5"/>
              </a:rPr>
              <a:t>http://standards.ieee.org/resources/antitrust-guidelines.pdf</a:t>
            </a:r>
            <a:endParaRPr lang="en-US" sz="1600" kern="1600" dirty="0"/>
          </a:p>
          <a:p>
            <a:pPr lvl="1">
              <a:spcBef>
                <a:spcPts val="600"/>
              </a:spcBef>
              <a:defRPr/>
            </a:pPr>
            <a:r>
              <a:rPr lang="en-US" sz="1600" kern="1600" dirty="0"/>
              <a:t>IEEE 802 WG Policies and Procedures - </a:t>
            </a:r>
            <a:r>
              <a:rPr lang="en-US" sz="1600" u="sng" kern="1600" dirty="0">
                <a:hlinkClick r:id="rId6"/>
              </a:rPr>
              <a:t>http://www.ieee802.org/devdocs.shtml</a:t>
            </a:r>
            <a:r>
              <a:rPr lang="en-US" sz="1600" u="sng" kern="1600" dirty="0"/>
              <a:t> </a:t>
            </a:r>
          </a:p>
          <a:p>
            <a:pPr lvl="1">
              <a:spcBef>
                <a:spcPts val="600"/>
              </a:spcBef>
              <a:defRPr/>
            </a:pPr>
            <a:r>
              <a:rPr lang="en-US" sz="1600" kern="1600" dirty="0"/>
              <a:t>Patent &amp; administration slides, </a:t>
            </a:r>
            <a:r>
              <a:rPr lang="en-US" sz="1600" kern="1600" dirty="0">
                <a:sym typeface="Wingdings" panose="05000000000000000000" pitchFamily="2" charset="2"/>
              </a:rPr>
              <a:t> 02jan18</a:t>
            </a:r>
          </a:p>
          <a:p>
            <a:pPr lvl="1">
              <a:spcBef>
                <a:spcPts val="600"/>
              </a:spcBef>
              <a:defRPr/>
            </a:pPr>
            <a:r>
              <a:rPr lang="en-US" sz="1600" kern="1600" dirty="0">
                <a:sym typeface="Wingdings" panose="05000000000000000000" pitchFamily="2" charset="2"/>
              </a:rPr>
              <a:t>Copyright notice slides,   new 11nov19  </a:t>
            </a:r>
            <a:r>
              <a:rPr lang="en-US" sz="1200" dirty="0">
                <a:hlinkClick r:id="rId7"/>
              </a:rPr>
              <a:t>https://standards.ieee.org/faqs/copyrights/index.html#1</a:t>
            </a:r>
            <a:endParaRPr lang="en-US" sz="1200" kern="1600" dirty="0">
              <a:sym typeface="Wingdings" panose="05000000000000000000" pitchFamily="2" charset="2"/>
            </a:endParaRPr>
          </a:p>
          <a:p>
            <a:pPr lvl="1">
              <a:spcBef>
                <a:spcPts val="600"/>
              </a:spcBef>
              <a:defRPr/>
            </a:pPr>
            <a:r>
              <a:rPr lang="en-US" sz="1200" kern="1600" dirty="0"/>
              <a:t>(note; call for essential patents &amp; copy right notice: the RR-TAG does not do standards, though all should be aware.)</a:t>
            </a:r>
          </a:p>
          <a:p>
            <a:pPr lvl="1">
              <a:spcBef>
                <a:spcPts val="600"/>
              </a:spcBef>
              <a:defRPr/>
            </a:pPr>
            <a:r>
              <a:rPr lang="en-US" sz="1400" kern="1600" dirty="0"/>
              <a:t>For reference: </a:t>
            </a:r>
            <a:r>
              <a:rPr lang="en-US" sz="1400" dirty="0"/>
              <a:t>IEEE-SA Standards Board Operations Manual is available at:  </a:t>
            </a:r>
            <a:r>
              <a:rPr lang="en-US" sz="1400" u="sng" dirty="0">
                <a:hlinkClick r:id="rId8"/>
              </a:rPr>
              <a:t>http://standards.ieee.org/develop/policies/opman/sb_om.pdf</a:t>
            </a:r>
            <a:r>
              <a:rPr lang="en-US" sz="1400" dirty="0"/>
              <a:t> </a:t>
            </a:r>
          </a:p>
        </p:txBody>
      </p:sp>
      <p:sp>
        <p:nvSpPr>
          <p:cNvPr id="7" name="Date Placeholder 6"/>
          <p:cNvSpPr>
            <a:spLocks noGrp="1"/>
          </p:cNvSpPr>
          <p:nvPr>
            <p:ph type="dt" sz="quarter" idx="4294967295"/>
          </p:nvPr>
        </p:nvSpPr>
        <p:spPr>
          <a:xfrm>
            <a:off x="990600" y="381002"/>
            <a:ext cx="2579688" cy="228600"/>
          </a:xfrm>
          <a:prstGeom prst="rect">
            <a:avLst/>
          </a:prstGeom>
        </p:spPr>
        <p:txBody>
          <a:bodyPr/>
          <a:lstStyle/>
          <a:p>
            <a:pPr>
              <a:defRPr/>
            </a:pPr>
            <a:r>
              <a:rPr lang="en-US"/>
              <a:t>22apr21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8170552" y="6469346"/>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1889220559"/>
              </p:ext>
            </p:extLst>
          </p:nvPr>
        </p:nvGraphicFramePr>
        <p:xfrm>
          <a:off x="8143565" y="5020076"/>
          <a:ext cx="2390775" cy="498475"/>
        </p:xfrm>
        <a:graphic>
          <a:graphicData uri="http://schemas.openxmlformats.org/presentationml/2006/ole">
            <mc:AlternateContent xmlns:mc="http://schemas.openxmlformats.org/markup-compatibility/2006">
              <mc:Choice xmlns:v="urn:schemas-microsoft-com:vml" Requires="v">
                <p:oleObj name="Packager Shell Object" showAsIcon="1" r:id="rId9" imgW="2391120" imgH="534600" progId="Package">
                  <p:embed/>
                </p:oleObj>
              </mc:Choice>
              <mc:Fallback>
                <p:oleObj name="Packager Shell Object" showAsIcon="1" r:id="rId9" imgW="2391120" imgH="534600" progId="Package">
                  <p:embed/>
                  <p:pic>
                    <p:nvPicPr>
                      <p:cNvPr id="0" name=""/>
                      <p:cNvPicPr/>
                      <p:nvPr/>
                    </p:nvPicPr>
                    <p:blipFill>
                      <a:blip r:embed="rId10"/>
                      <a:stretch>
                        <a:fillRect/>
                      </a:stretch>
                    </p:blipFill>
                    <p:spPr>
                      <a:xfrm>
                        <a:off x="8143565" y="5020076"/>
                        <a:ext cx="2390775" cy="498475"/>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4001379206"/>
              </p:ext>
            </p:extLst>
          </p:nvPr>
        </p:nvGraphicFramePr>
        <p:xfrm>
          <a:off x="4724400" y="4800600"/>
          <a:ext cx="2076140" cy="498988"/>
        </p:xfrm>
        <a:graphic>
          <a:graphicData uri="http://schemas.openxmlformats.org/presentationml/2006/ole">
            <mc:AlternateContent xmlns:mc="http://schemas.openxmlformats.org/markup-compatibility/2006">
              <mc:Choice xmlns:v="urn:schemas-microsoft-com:vml" Requires="v">
                <p:oleObj name="Packager Shell Object" showAsIcon="1" r:id="rId11" imgW="2035440" imgH="534600" progId="Package">
                  <p:embed/>
                </p:oleObj>
              </mc:Choice>
              <mc:Fallback>
                <p:oleObj name="Packager Shell Object" showAsIcon="1" r:id="rId11" imgW="2035440" imgH="534600" progId="Package">
                  <p:embed/>
                  <p:pic>
                    <p:nvPicPr>
                      <p:cNvPr id="0" name=""/>
                      <p:cNvPicPr/>
                      <p:nvPr/>
                    </p:nvPicPr>
                    <p:blipFill>
                      <a:blip r:embed="rId12"/>
                      <a:stretch>
                        <a:fillRect/>
                      </a:stretch>
                    </p:blipFill>
                    <p:spPr>
                      <a:xfrm>
                        <a:off x="4724400" y="4800600"/>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590320"/>
            <a:ext cx="7770813" cy="552681"/>
          </a:xfrm>
        </p:spPr>
        <p:txBody>
          <a:bodyPr/>
          <a:lstStyle/>
          <a:p>
            <a:r>
              <a:rPr lang="en-US" sz="2400" dirty="0"/>
              <a:t>Adjourn</a:t>
            </a:r>
          </a:p>
        </p:txBody>
      </p:sp>
      <p:sp>
        <p:nvSpPr>
          <p:cNvPr id="3" name="Content Placeholder 2"/>
          <p:cNvSpPr>
            <a:spLocks noGrp="1"/>
          </p:cNvSpPr>
          <p:nvPr>
            <p:ph idx="1"/>
          </p:nvPr>
        </p:nvSpPr>
        <p:spPr>
          <a:xfrm>
            <a:off x="914400" y="1096963"/>
            <a:ext cx="10475384" cy="5378451"/>
          </a:xfrm>
        </p:spPr>
        <p:txBody>
          <a:bodyPr/>
          <a:lstStyle/>
          <a:p>
            <a:pPr marL="285750" indent="-285750">
              <a:buFont typeface="Arial" panose="020B0604020202020204" pitchFamily="34" charset="0"/>
              <a:buChar char="•"/>
            </a:pPr>
            <a:r>
              <a:rPr lang="en-US" sz="2000" b="0" dirty="0">
                <a:solidFill>
                  <a:schemeClr val="tx1"/>
                </a:solidFill>
              </a:rPr>
              <a:t>Attendance on-line today: __ and voters on-line: __</a:t>
            </a:r>
            <a:endParaRPr lang="en-US" sz="1600" dirty="0"/>
          </a:p>
          <a:p>
            <a:pPr>
              <a:buFont typeface="Arial" panose="020B0604020202020204" pitchFamily="34" charset="0"/>
              <a:buChar char="•"/>
            </a:pPr>
            <a:r>
              <a:rPr lang="en-US" sz="1800" dirty="0"/>
              <a:t>Next “weekly” teleconference </a:t>
            </a:r>
            <a:r>
              <a:rPr lang="en-US" sz="1400" dirty="0"/>
              <a:t>(</a:t>
            </a:r>
            <a:r>
              <a:rPr lang="en-US" sz="1400" dirty="0" err="1"/>
              <a:t>sched’d</a:t>
            </a:r>
            <a:r>
              <a:rPr lang="en-US" sz="1400" dirty="0"/>
              <a:t> to 02sep21):     </a:t>
            </a:r>
            <a:r>
              <a:rPr lang="en-US" sz="1800" dirty="0"/>
              <a:t>29apr21–</a:t>
            </a:r>
            <a:r>
              <a:rPr lang="en-US" sz="1800" i="1" u="sng" dirty="0"/>
              <a:t>15:00–&lt;15:55</a:t>
            </a:r>
            <a:r>
              <a:rPr lang="en-US" sz="1800" dirty="0"/>
              <a:t> et </a:t>
            </a:r>
          </a:p>
          <a:p>
            <a:pPr lvl="1">
              <a:spcBef>
                <a:spcPts val="0"/>
              </a:spcBef>
              <a:buFont typeface="Arial" panose="020B0604020202020204" pitchFamily="34" charset="0"/>
              <a:buChar char="•"/>
            </a:pPr>
            <a:r>
              <a:rPr lang="en-US" sz="1600" dirty="0"/>
              <a:t>Call in info: </a:t>
            </a:r>
            <a:r>
              <a:rPr lang="en-US" sz="1600" dirty="0">
                <a:hlinkClick r:id="rId2"/>
              </a:rPr>
              <a:t>https://mentor.ieee.org/802.18/dcn/16/18-16-0038-17-0000-teleconference-call-in-info.pptx</a:t>
            </a:r>
            <a:r>
              <a:rPr lang="en-US" sz="1600" dirty="0"/>
              <a:t>  </a:t>
            </a:r>
          </a:p>
          <a:p>
            <a:pPr lvl="1">
              <a:spcBef>
                <a:spcPts val="0"/>
              </a:spcBef>
              <a:buFont typeface="Arial" panose="020B0604020202020204" pitchFamily="34" charset="0"/>
              <a:buChar char="•"/>
            </a:pPr>
            <a:r>
              <a:rPr lang="en-US" altLang="en-US" sz="1600" dirty="0"/>
              <a:t>Also, see </a:t>
            </a:r>
            <a:r>
              <a:rPr lang="en-US" altLang="en-US" sz="1600" dirty="0">
                <a:hlinkClick r:id="rId3" action="ppaction://hlinksldjump"/>
              </a:rPr>
              <a:t>back up slide in this agenda</a:t>
            </a:r>
            <a:r>
              <a:rPr lang="en-US" altLang="en-US" sz="1600" dirty="0"/>
              <a:t>. </a:t>
            </a:r>
          </a:p>
          <a:p>
            <a:pPr lvl="1">
              <a:spcBef>
                <a:spcPts val="0"/>
              </a:spcBef>
              <a:buFont typeface="Arial" panose="020B0604020202020204" pitchFamily="34" charset="0"/>
              <a:buChar char="•"/>
            </a:pPr>
            <a:r>
              <a:rPr lang="en-US" sz="1600" dirty="0"/>
              <a:t>All late changes/cancellations will be sent out to the 802.18 list server. </a:t>
            </a:r>
          </a:p>
          <a:p>
            <a:pPr>
              <a:buFont typeface="Arial" panose="020B0604020202020204" pitchFamily="34" charset="0"/>
              <a:buChar char="•"/>
            </a:pPr>
            <a:endParaRPr lang="en-US" sz="1800" dirty="0"/>
          </a:p>
          <a:p>
            <a:pPr>
              <a:buFont typeface="Arial" panose="020B0604020202020204" pitchFamily="34" charset="0"/>
              <a:buChar char="•"/>
            </a:pPr>
            <a:r>
              <a:rPr lang="en-US" sz="1800" dirty="0"/>
              <a:t>Overall IEEE 802 schedule: </a:t>
            </a:r>
            <a:r>
              <a:rPr lang="en-US" sz="1800" b="0" dirty="0">
                <a:hlinkClick r:id="rId4"/>
              </a:rPr>
              <a:t>http://ieee802.org/802tele_calendar.html</a:t>
            </a:r>
            <a:endParaRPr lang="en-US" sz="1800" b="0" dirty="0"/>
          </a:p>
          <a:p>
            <a:pPr lvl="1">
              <a:spcBef>
                <a:spcPts val="0"/>
              </a:spcBef>
              <a:buFont typeface="Arial" panose="020B0604020202020204" pitchFamily="34" charset="0"/>
              <a:buChar char="•"/>
            </a:pPr>
            <a:r>
              <a:rPr lang="en-US" sz="1800" dirty="0"/>
              <a:t>or only 802.18:  </a:t>
            </a:r>
            <a:r>
              <a:rPr lang="en-US" sz="1800" dirty="0">
                <a:hlinkClick r:id="rId5"/>
              </a:rPr>
              <a:t>IEEE 802.18 TAG Calendar</a:t>
            </a:r>
            <a:endParaRPr lang="en-US" sz="18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15:________________________42et</a:t>
            </a:r>
          </a:p>
          <a:p>
            <a:pPr lvl="1">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The next face to face meeting is tbd.   </a:t>
            </a:r>
          </a:p>
          <a:p>
            <a:pPr>
              <a:spcBef>
                <a:spcPts val="0"/>
              </a:spcBef>
              <a:buFont typeface="Arial" panose="020B0604020202020204" pitchFamily="34" charset="0"/>
              <a:buChar char="•"/>
            </a:pPr>
            <a:r>
              <a:rPr lang="en-US" sz="1800" dirty="0"/>
              <a:t>The next IEEE 802.18 (wireless) interim will be electronic in May 2021</a:t>
            </a:r>
          </a:p>
          <a:p>
            <a:pPr>
              <a:spcBef>
                <a:spcPts val="0"/>
              </a:spcBef>
              <a:buFont typeface="Arial" panose="020B0604020202020204" pitchFamily="34" charset="0"/>
              <a:buChar char="•"/>
            </a:pPr>
            <a:r>
              <a:rPr lang="en-US" sz="1800" dirty="0"/>
              <a:t>The next IEEE 802 plenary will be electronic in July 2021</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22apr21</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90600" y="305829"/>
            <a:ext cx="2211387" cy="273050"/>
          </a:xfrm>
        </p:spPr>
        <p:txBody>
          <a:bodyPr/>
          <a:lstStyle/>
          <a:p>
            <a:r>
              <a:rPr lang="en-US"/>
              <a:t>22apr21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21</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6259512" y="5638799"/>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2220912" y="1219201"/>
            <a:ext cx="4038600" cy="738664"/>
          </a:xfrm>
          <a:prstGeom prst="rect">
            <a:avLst/>
          </a:prstGeom>
          <a:noFill/>
        </p:spPr>
        <p:txBody>
          <a:bodyPr wrap="square" rtlCol="0">
            <a:spAutoFit/>
          </a:bodyPr>
          <a:lstStyle/>
          <a:p>
            <a:pPr marL="457200" indent="-457200">
              <a:buFont typeface="Arial" panose="020B0604020202020204" pitchFamily="34" charset="0"/>
              <a:buChar char="•"/>
            </a:pPr>
            <a:r>
              <a:rPr lang="en-US"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990599" y="2971801"/>
            <a:ext cx="10367427"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0258" y="326235"/>
            <a:ext cx="2211387" cy="273050"/>
          </a:xfrm>
        </p:spPr>
        <p:txBody>
          <a:bodyPr/>
          <a:lstStyle/>
          <a:p>
            <a:r>
              <a:rPr lang="en-US"/>
              <a:t>22apr21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22</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914399" y="1155470"/>
            <a:ext cx="10443627"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a:spcBef>
                <a:spcPts val="0"/>
              </a:spcBef>
              <a:spcAft>
                <a:spcPts val="0"/>
              </a:spcAft>
            </a:pPr>
            <a:r>
              <a:rPr lang="en-US" sz="1400" dirty="0">
                <a:ea typeface="Times New Roman" panose="02020603050405020304" pitchFamily="18" charset="0"/>
                <a:cs typeface="Times New Roman" panose="02020603050405020304" pitchFamily="18" charset="0"/>
              </a:rPr>
              <a:t>Subject: [EXTERNAL] Webex meeting invitation: 802.18 RR-TAG weekly teleconference</a:t>
            </a:r>
            <a:br>
              <a:rPr lang="en-US" sz="1400" dirty="0">
                <a:ea typeface="Times New Roman" panose="02020603050405020304" pitchFamily="18" charset="0"/>
                <a:cs typeface="Times New Roman" panose="02020603050405020304" pitchFamily="18" charset="0"/>
              </a:rPr>
            </a:br>
            <a:r>
              <a:rPr lang="en-US" sz="1400" dirty="0">
                <a:ea typeface="Times New Roman" panose="02020603050405020304" pitchFamily="18" charset="0"/>
                <a:cs typeface="Times New Roman" panose="02020603050405020304" pitchFamily="18" charset="0"/>
              </a:rPr>
              <a:t>When: Occurs every Thursday effective 14-Jan-21 until 19*-May-21 from 15:00 to 16:00 America/</a:t>
            </a:r>
            <a:r>
              <a:rPr lang="en-US" sz="1400" dirty="0" err="1">
                <a:ea typeface="Times New Roman" panose="02020603050405020304" pitchFamily="18" charset="0"/>
                <a:cs typeface="Times New Roman" panose="02020603050405020304" pitchFamily="18" charset="0"/>
              </a:rPr>
              <a:t>New_York</a:t>
            </a:r>
            <a:r>
              <a:rPr lang="en-US" sz="1400" dirty="0">
                <a:ea typeface="Times New Roman" panose="02020603050405020304" pitchFamily="18" charset="0"/>
                <a:cs typeface="Times New Roman" panose="02020603050405020304" pitchFamily="18" charset="0"/>
              </a:rPr>
              <a:t>.							(* bug in </a:t>
            </a:r>
            <a:r>
              <a:rPr lang="en-US" sz="1400" dirty="0" err="1">
                <a:ea typeface="Times New Roman" panose="02020603050405020304" pitchFamily="18" charset="0"/>
                <a:cs typeface="Times New Roman" panose="02020603050405020304" pitchFamily="18" charset="0"/>
              </a:rPr>
              <a:t>webex</a:t>
            </a:r>
            <a:r>
              <a:rPr lang="en-US" sz="1400" dirty="0">
                <a:ea typeface="Times New Roman" panose="02020603050405020304" pitchFamily="18" charset="0"/>
                <a:cs typeface="Times New Roman" panose="02020603050405020304" pitchFamily="18" charset="0"/>
              </a:rPr>
              <a:t>, to 20</a:t>
            </a:r>
            <a:r>
              <a:rPr lang="en-US" sz="1400" baseline="30000" dirty="0">
                <a:ea typeface="Times New Roman" panose="02020603050405020304" pitchFamily="18" charset="0"/>
                <a:cs typeface="Times New Roman" panose="02020603050405020304" pitchFamily="18" charset="0"/>
              </a:rPr>
              <a:t>th</a:t>
            </a:r>
            <a:r>
              <a:rPr lang="en-US" sz="1400" dirty="0">
                <a:ea typeface="Times New Roman" panose="02020603050405020304" pitchFamily="18" charset="0"/>
                <a:cs typeface="Times New Roman" panose="02020603050405020304" pitchFamily="18" charset="0"/>
              </a:rPr>
              <a:t>)</a:t>
            </a:r>
            <a:br>
              <a:rPr lang="en-US" sz="1400" dirty="0">
                <a:ea typeface="Times New Roman" panose="02020603050405020304" pitchFamily="18" charset="0"/>
                <a:cs typeface="Times New Roman" panose="02020603050405020304" pitchFamily="18" charset="0"/>
              </a:rPr>
            </a:br>
            <a:r>
              <a:rPr lang="en-US" sz="1400" dirty="0">
                <a:ea typeface="Times New Roman" panose="02020603050405020304" pitchFamily="18" charset="0"/>
                <a:cs typeface="Times New Roman" panose="02020603050405020304" pitchFamily="18" charset="0"/>
              </a:rPr>
              <a:t>Where: </a:t>
            </a:r>
            <a:r>
              <a:rPr lang="en-US" sz="1400" dirty="0">
                <a:ea typeface="Times New Roman" panose="02020603050405020304" pitchFamily="18" charset="0"/>
                <a:cs typeface="Times New Roman" panose="02020603050405020304" pitchFamily="18" charset="0"/>
                <a:hlinkClick r:id="rId3"/>
              </a:rPr>
              <a:t>https://ieeesa.webex.com/ieeesa/j.php?MTID=mac8a92e41db417f3b4a55e5686090488</a:t>
            </a:r>
            <a:r>
              <a:rPr lang="en-US" sz="1400" dirty="0">
                <a:ea typeface="Times New Roman" panose="02020603050405020304" pitchFamily="18" charset="0"/>
                <a:cs typeface="Times New Roman" panose="02020603050405020304" pitchFamily="18" charset="0"/>
              </a:rPr>
              <a:t> </a:t>
            </a:r>
          </a:p>
          <a:p>
            <a:pPr marL="0">
              <a:spcBef>
                <a:spcPts val="0"/>
              </a:spcBef>
              <a:spcAft>
                <a:spcPts val="0"/>
              </a:spcAft>
            </a:pPr>
            <a:endParaRPr lang="en-US" sz="1400" dirty="0">
              <a:ea typeface="Times New Roman" panose="02020603050405020304" pitchFamily="18" charset="0"/>
              <a:cs typeface="Times New Roman" panose="02020603050405020304" pitchFamily="18" charset="0"/>
            </a:endParaRPr>
          </a:p>
          <a:p>
            <a:pPr marL="0">
              <a:spcBef>
                <a:spcPts val="0"/>
              </a:spcBef>
              <a:spcAft>
                <a:spcPts val="0"/>
              </a:spcAft>
            </a:pPr>
            <a:r>
              <a:rPr lang="en-US" sz="1400" dirty="0">
                <a:ea typeface="Times New Roman" panose="02020603050405020304" pitchFamily="18" charset="0"/>
                <a:cs typeface="Times New Roman" panose="02020603050405020304" pitchFamily="18" charset="0"/>
              </a:rPr>
              <a:t>Jay Holcomb (Itron) invites you to join this Webex meeting. </a:t>
            </a:r>
          </a:p>
          <a:p>
            <a:pPr marL="0">
              <a:spcBef>
                <a:spcPts val="0"/>
              </a:spcBef>
              <a:spcAft>
                <a:spcPts val="0"/>
              </a:spcAft>
            </a:pPr>
            <a:r>
              <a:rPr lang="en-US" sz="1400" dirty="0">
                <a:ea typeface="Times New Roman" panose="02020603050405020304" pitchFamily="18" charset="0"/>
                <a:cs typeface="Times New Roman" panose="02020603050405020304" pitchFamily="18" charset="0"/>
              </a:rPr>
              <a:t>Meeting number (access code): 179 964 7312 </a:t>
            </a:r>
          </a:p>
          <a:p>
            <a:pPr marL="0">
              <a:spcBef>
                <a:spcPts val="0"/>
              </a:spcBef>
              <a:spcAft>
                <a:spcPts val="0"/>
              </a:spcAft>
            </a:pPr>
            <a:r>
              <a:rPr lang="en-US" sz="1400" dirty="0">
                <a:ea typeface="Times New Roman" panose="02020603050405020304" pitchFamily="18" charset="0"/>
                <a:cs typeface="Times New Roman" panose="02020603050405020304" pitchFamily="18" charset="0"/>
              </a:rPr>
              <a:t>Meeting password: rrtag21a</a:t>
            </a:r>
          </a:p>
          <a:p>
            <a:pPr marL="0">
              <a:spcBef>
                <a:spcPts val="0"/>
              </a:spcBef>
              <a:spcAft>
                <a:spcPts val="0"/>
              </a:spcAft>
            </a:pPr>
            <a:endParaRPr lang="en-US" sz="1400" dirty="0">
              <a:solidFill>
                <a:srgbClr val="666666"/>
              </a:solidFill>
              <a:ea typeface="Times New Roman" panose="02020603050405020304" pitchFamily="18" charset="0"/>
              <a:cs typeface="Times New Roman" panose="02020603050405020304" pitchFamily="18" charset="0"/>
            </a:endParaRPr>
          </a:p>
          <a:p>
            <a:pPr marL="0">
              <a:spcBef>
                <a:spcPts val="0"/>
              </a:spcBef>
              <a:spcAft>
                <a:spcPts val="0"/>
              </a:spcAft>
            </a:pPr>
            <a:r>
              <a:rPr lang="en-US" sz="1400" dirty="0">
                <a:solidFill>
                  <a:srgbClr val="666666"/>
                </a:solidFill>
                <a:ea typeface="Times New Roman" panose="02020603050405020304" pitchFamily="18" charset="0"/>
                <a:cs typeface="Times New Roman" panose="02020603050405020304" pitchFamily="18" charset="0"/>
              </a:rPr>
              <a:t>Occurs every Thursday effective Thursday, January 14, 2021 until Thursday, May 20, 2021 from 3:00 PM to 4:00 PM, (UTC-05:00) Eastern Time (US &amp; Canada) </a:t>
            </a:r>
            <a:endParaRPr lang="en-US" sz="1400" dirty="0">
              <a:ea typeface="Times New Roman" panose="02020603050405020304" pitchFamily="18" charset="0"/>
              <a:cs typeface="Times New Roman" panose="02020603050405020304" pitchFamily="18" charset="0"/>
            </a:endParaRPr>
          </a:p>
          <a:p>
            <a:pPr marL="0">
              <a:spcBef>
                <a:spcPts val="0"/>
              </a:spcBef>
              <a:spcAft>
                <a:spcPts val="0"/>
              </a:spcAft>
            </a:pPr>
            <a:r>
              <a:rPr lang="en-US" sz="1400" dirty="0">
                <a:solidFill>
                  <a:srgbClr val="666666"/>
                </a:solidFill>
                <a:ea typeface="Times New Roman" panose="02020603050405020304" pitchFamily="18" charset="0"/>
                <a:cs typeface="Times New Roman" panose="02020603050405020304" pitchFamily="18" charset="0"/>
              </a:rPr>
              <a:t>3:00 pm  |  (UTC-05:00) Eastern Time (US &amp; Canada)  |  1 </a:t>
            </a:r>
            <a:r>
              <a:rPr lang="en-US" sz="1400" dirty="0" err="1">
                <a:solidFill>
                  <a:srgbClr val="666666"/>
                </a:solidFill>
                <a:ea typeface="Times New Roman" panose="02020603050405020304" pitchFamily="18" charset="0"/>
                <a:cs typeface="Times New Roman" panose="02020603050405020304" pitchFamily="18" charset="0"/>
              </a:rPr>
              <a:t>hr</a:t>
            </a:r>
            <a:r>
              <a:rPr lang="en-US" sz="1400" dirty="0">
                <a:solidFill>
                  <a:srgbClr val="666666"/>
                </a:solidFill>
                <a:ea typeface="Times New Roman" panose="02020603050405020304" pitchFamily="18" charset="0"/>
                <a:cs typeface="Times New Roman" panose="02020603050405020304" pitchFamily="18" charset="0"/>
              </a:rPr>
              <a:t> </a:t>
            </a:r>
            <a:endParaRPr lang="en-US" sz="1400" dirty="0">
              <a:ea typeface="Times New Roman" panose="02020603050405020304" pitchFamily="18" charset="0"/>
              <a:cs typeface="Times New Roman" panose="02020603050405020304" pitchFamily="18" charset="0"/>
            </a:endParaRPr>
          </a:p>
          <a:p>
            <a:pPr marL="0">
              <a:spcBef>
                <a:spcPts val="0"/>
              </a:spcBef>
              <a:spcAft>
                <a:spcPts val="0"/>
              </a:spcAft>
            </a:pPr>
            <a:r>
              <a:rPr lang="en-US" sz="1400" u="sng" dirty="0">
                <a:solidFill>
                  <a:srgbClr val="FF0000"/>
                </a:solidFill>
                <a:ea typeface="Times New Roman" panose="02020603050405020304" pitchFamily="18" charset="0"/>
                <a:cs typeface="Times New Roman" panose="02020603050405020304" pitchFamily="18" charset="0"/>
                <a:hlinkClick r:id="rId3"/>
              </a:rPr>
              <a:t>Join meeting</a:t>
            </a:r>
            <a:endParaRPr lang="en-US" sz="1400" dirty="0">
              <a:ea typeface="Times New Roman" panose="02020603050405020304" pitchFamily="18" charset="0"/>
              <a:cs typeface="Times New Roman" panose="02020603050405020304" pitchFamily="18" charset="0"/>
            </a:endParaRPr>
          </a:p>
          <a:p>
            <a:pPr marL="0">
              <a:spcBef>
                <a:spcPts val="0"/>
              </a:spcBef>
              <a:spcAft>
                <a:spcPts val="0"/>
              </a:spcAft>
            </a:pPr>
            <a:r>
              <a:rPr lang="en-US" sz="1400" dirty="0">
                <a:ea typeface="Times New Roman" panose="02020603050405020304" pitchFamily="18" charset="0"/>
                <a:cs typeface="Times New Roman" panose="02020603050405020304" pitchFamily="18" charset="0"/>
              </a:rPr>
              <a:t>Tap to join from a mobile device (attendees only)</a:t>
            </a:r>
          </a:p>
          <a:p>
            <a:pPr marL="0">
              <a:spcBef>
                <a:spcPts val="0"/>
              </a:spcBef>
              <a:spcAft>
                <a:spcPts val="0"/>
              </a:spcAft>
            </a:pPr>
            <a:r>
              <a:rPr lang="en-US" sz="1400" u="sng" dirty="0">
                <a:solidFill>
                  <a:srgbClr val="00AFF9"/>
                </a:solidFill>
                <a:ea typeface="Times New Roman" panose="02020603050405020304" pitchFamily="18" charset="0"/>
                <a:cs typeface="Times New Roman" panose="02020603050405020304" pitchFamily="18" charset="0"/>
                <a:hlinkClick r:id="rId4"/>
              </a:rPr>
              <a:t>+1-646-992-2010,,1799647312##</a:t>
            </a:r>
            <a:r>
              <a:rPr lang="en-US" sz="1400" dirty="0">
                <a:ea typeface="Times New Roman" panose="02020603050405020304" pitchFamily="18" charset="0"/>
                <a:cs typeface="Times New Roman" panose="02020603050405020304" pitchFamily="18" charset="0"/>
              </a:rPr>
              <a:t> United States Toll (New York City)</a:t>
            </a:r>
          </a:p>
          <a:p>
            <a:pPr marL="0">
              <a:spcBef>
                <a:spcPts val="0"/>
              </a:spcBef>
              <a:spcAft>
                <a:spcPts val="0"/>
              </a:spcAft>
            </a:pPr>
            <a:r>
              <a:rPr lang="en-US" sz="1400" u="sng" dirty="0">
                <a:solidFill>
                  <a:srgbClr val="00AFF9"/>
                </a:solidFill>
                <a:ea typeface="Times New Roman" panose="02020603050405020304" pitchFamily="18" charset="0"/>
                <a:cs typeface="Times New Roman" panose="02020603050405020304" pitchFamily="18" charset="0"/>
                <a:hlinkClick r:id="rId5"/>
              </a:rPr>
              <a:t>+1-213-306-3065,,1799647312##</a:t>
            </a:r>
            <a:r>
              <a:rPr lang="en-US" sz="1400" dirty="0">
                <a:ea typeface="Times New Roman" panose="02020603050405020304" pitchFamily="18" charset="0"/>
                <a:cs typeface="Times New Roman" panose="02020603050405020304" pitchFamily="18" charset="0"/>
              </a:rPr>
              <a:t> United States Toll (Los Angeles)</a:t>
            </a:r>
          </a:p>
          <a:p>
            <a:pPr marL="0">
              <a:spcBef>
                <a:spcPts val="0"/>
              </a:spcBef>
              <a:spcAft>
                <a:spcPts val="0"/>
              </a:spcAft>
            </a:pPr>
            <a:r>
              <a:rPr lang="en-US" sz="1400" dirty="0">
                <a:ea typeface="Times New Roman" panose="02020603050405020304" pitchFamily="18" charset="0"/>
                <a:cs typeface="Times New Roman" panose="02020603050405020304" pitchFamily="18" charset="0"/>
              </a:rPr>
              <a:t>Join by phone</a:t>
            </a:r>
          </a:p>
          <a:p>
            <a:pPr marL="0">
              <a:spcBef>
                <a:spcPts val="0"/>
              </a:spcBef>
              <a:spcAft>
                <a:spcPts val="0"/>
              </a:spcAft>
            </a:pPr>
            <a:r>
              <a:rPr lang="en-US" sz="1400" dirty="0">
                <a:ea typeface="Times New Roman" panose="02020603050405020304" pitchFamily="18" charset="0"/>
                <a:cs typeface="Times New Roman" panose="02020603050405020304" pitchFamily="18" charset="0"/>
              </a:rPr>
              <a:t>+1-646-992-2010 United States Toll (New York City)</a:t>
            </a:r>
          </a:p>
          <a:p>
            <a:pPr marL="0">
              <a:spcBef>
                <a:spcPts val="0"/>
              </a:spcBef>
              <a:spcAft>
                <a:spcPts val="0"/>
              </a:spcAft>
            </a:pPr>
            <a:r>
              <a:rPr lang="en-US" sz="1400" dirty="0">
                <a:ea typeface="Times New Roman" panose="02020603050405020304" pitchFamily="18" charset="0"/>
                <a:cs typeface="Times New Roman" panose="02020603050405020304" pitchFamily="18" charset="0"/>
              </a:rPr>
              <a:t>+1-213-306-3065 United States Toll (Los Angeles)</a:t>
            </a:r>
          </a:p>
          <a:p>
            <a:pPr marL="0">
              <a:spcBef>
                <a:spcPts val="0"/>
              </a:spcBef>
              <a:spcAft>
                <a:spcPts val="0"/>
              </a:spcAft>
            </a:pPr>
            <a:r>
              <a:rPr lang="en-US" sz="1400" u="sng" dirty="0">
                <a:solidFill>
                  <a:srgbClr val="00AFF9"/>
                </a:solidFill>
                <a:ea typeface="Times New Roman" panose="02020603050405020304" pitchFamily="18" charset="0"/>
                <a:cs typeface="Times New Roman" panose="02020603050405020304" pitchFamily="18" charset="0"/>
                <a:hlinkClick r:id="rId6"/>
              </a:rPr>
              <a:t>Global call-in numbers</a:t>
            </a:r>
            <a:endParaRPr lang="en-US" sz="1400" dirty="0">
              <a:ea typeface="Times New Roman" panose="02020603050405020304" pitchFamily="18" charset="0"/>
              <a:cs typeface="Times New Roman" panose="02020603050405020304" pitchFamily="18" charset="0"/>
            </a:endParaRPr>
          </a:p>
          <a:p>
            <a:r>
              <a:rPr lang="en-US" sz="1400" dirty="0">
                <a:ea typeface="Times New Roman" panose="02020603050405020304" pitchFamily="18" charset="0"/>
                <a:cs typeface="Times New Roman" panose="02020603050405020304" pitchFamily="18" charset="0"/>
              </a:rPr>
              <a:t>Need help? Go to </a:t>
            </a:r>
            <a:r>
              <a:rPr lang="en-US" sz="1400" u="sng" dirty="0">
                <a:solidFill>
                  <a:srgbClr val="049FD9"/>
                </a:solidFill>
                <a:ea typeface="Times New Roman" panose="02020603050405020304" pitchFamily="18" charset="0"/>
                <a:cs typeface="Times New Roman" panose="02020603050405020304" pitchFamily="18" charset="0"/>
                <a:hlinkClick r:id="rId7"/>
              </a:rPr>
              <a:t>http://help.webex.com</a:t>
            </a:r>
            <a:r>
              <a:rPr lang="en-US" sz="1400" dirty="0">
                <a:ea typeface="Times New Roman" panose="02020603050405020304" pitchFamily="18" charset="0"/>
                <a:cs typeface="Times New Roman" panose="02020603050405020304" pitchFamily="18" charset="0"/>
              </a:rPr>
              <a:t> </a:t>
            </a:r>
          </a:p>
          <a:p>
            <a:r>
              <a:rPr lang="en-US" sz="11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highlight>
                  <a:srgbClr val="00FFFF"/>
                </a:highlight>
              </a:rPr>
              <a:t>weekly</a:t>
            </a:r>
            <a:r>
              <a:rPr lang="en-US" sz="2400" dirty="0"/>
              <a:t> teleconference call-in, </a:t>
            </a:r>
            <a:r>
              <a:rPr lang="en-US" sz="2400" dirty="0">
                <a:highlight>
                  <a:srgbClr val="00FFFF"/>
                </a:highlight>
              </a:rPr>
              <a:t>14Jan21-20May21</a:t>
            </a:r>
          </a:p>
        </p:txBody>
      </p:sp>
    </p:spTree>
    <p:extLst>
      <p:ext uri="{BB962C8B-B14F-4D97-AF65-F5344CB8AC3E}">
        <p14:creationId xmlns:p14="http://schemas.microsoft.com/office/powerpoint/2010/main" val="24147626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2220913" y="304800"/>
            <a:ext cx="2211387" cy="273050"/>
          </a:xfrm>
        </p:spPr>
        <p:txBody>
          <a:bodyPr/>
          <a:lstStyle/>
          <a:p>
            <a:r>
              <a:rPr lang="en-US"/>
              <a:t>22apr21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23</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990601" y="990601"/>
            <a:ext cx="10367426"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Subject: [EXTERNAL] Webex meeting invitation: 802.18-.19 frequency table ad hoc</a:t>
            </a:r>
            <a:br>
              <a:rPr lang="en-US" sz="1200" dirty="0">
                <a:latin typeface="Consolas" panose="020B0609020204030204" pitchFamily="49" charset="0"/>
                <a:ea typeface="Times New Roman" panose="02020603050405020304" pitchFamily="18" charset="0"/>
                <a:cs typeface="Times New Roman" panose="02020603050405020304" pitchFamily="18" charset="0"/>
              </a:rPr>
            </a:br>
            <a:r>
              <a:rPr lang="en-US" sz="1200" dirty="0">
                <a:latin typeface="Consolas" panose="020B0609020204030204" pitchFamily="49" charset="0"/>
                <a:ea typeface="Times New Roman" panose="02020603050405020304" pitchFamily="18" charset="0"/>
                <a:cs typeface="Times New Roman" panose="02020603050405020304" pitchFamily="18" charset="0"/>
              </a:rPr>
              <a:t>When: Tuesday, 27 April, 2021 15:00-16:00 America/</a:t>
            </a:r>
            <a:r>
              <a:rPr lang="en-US" sz="1200" dirty="0" err="1">
                <a:latin typeface="Consolas" panose="020B0609020204030204" pitchFamily="49" charset="0"/>
                <a:ea typeface="Times New Roman" panose="02020603050405020304" pitchFamily="18" charset="0"/>
                <a:cs typeface="Times New Roman" panose="02020603050405020304" pitchFamily="18" charset="0"/>
              </a:rPr>
              <a:t>New_York</a:t>
            </a:r>
            <a:r>
              <a:rPr lang="en-US" sz="1200" dirty="0">
                <a:latin typeface="Consolas" panose="020B0609020204030204" pitchFamily="49" charset="0"/>
                <a:ea typeface="Times New Roman" panose="02020603050405020304" pitchFamily="18" charset="0"/>
                <a:cs typeface="Times New Roman" panose="02020603050405020304" pitchFamily="18" charset="0"/>
              </a:rPr>
              <a:t>.</a:t>
            </a:r>
            <a:br>
              <a:rPr lang="en-US" sz="1200" dirty="0">
                <a:latin typeface="Consolas" panose="020B0609020204030204" pitchFamily="49" charset="0"/>
                <a:ea typeface="Times New Roman" panose="02020603050405020304" pitchFamily="18" charset="0"/>
                <a:cs typeface="Times New Roman" panose="02020603050405020304" pitchFamily="18" charset="0"/>
              </a:rPr>
            </a:br>
            <a:r>
              <a:rPr lang="en-US" sz="1200" dirty="0">
                <a:latin typeface="Consolas" panose="020B0609020204030204" pitchFamily="49" charset="0"/>
                <a:ea typeface="Times New Roman" panose="02020603050405020304" pitchFamily="18" charset="0"/>
                <a:cs typeface="Times New Roman" panose="02020603050405020304" pitchFamily="18" charset="0"/>
              </a:rPr>
              <a:t>Where: </a:t>
            </a:r>
            <a:r>
              <a:rPr lang="en-US" sz="1200" u="sng" dirty="0">
                <a:solidFill>
                  <a:srgbClr val="0000FF"/>
                </a:solidFill>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https://ieeesa.webex.com/ieeesa/j.php?MTID=mb29b067845a3bd3a7d064922514fd44d</a:t>
            </a:r>
            <a:r>
              <a:rPr lang="en-US" sz="12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Jay Holcomb is inviting you to a scheduled Webex meeting. </a:t>
            </a:r>
          </a:p>
          <a:p>
            <a:pPr marL="0">
              <a:spcBef>
                <a:spcPts val="0"/>
              </a:spcBef>
              <a:spcAft>
                <a:spcPts val="0"/>
              </a:spcAft>
            </a:pPr>
            <a:r>
              <a:rPr lang="en-US" sz="1200" dirty="0">
                <a:solidFill>
                  <a:schemeClr val="accent1">
                    <a:lumMod val="75000"/>
                  </a:schemeClr>
                </a:solidFill>
                <a:latin typeface="Consolas" panose="020B0609020204030204" pitchFamily="49" charset="0"/>
                <a:ea typeface="Times New Roman" panose="02020603050405020304" pitchFamily="18" charset="0"/>
                <a:cs typeface="Times New Roman" panose="02020603050405020304" pitchFamily="18" charset="0"/>
              </a:rPr>
              <a:t>Tuesday, April 27, 2021 </a:t>
            </a:r>
          </a:p>
          <a:p>
            <a:pPr marL="0">
              <a:spcBef>
                <a:spcPts val="0"/>
              </a:spcBef>
              <a:spcAft>
                <a:spcPts val="0"/>
              </a:spcAft>
            </a:pPr>
            <a:r>
              <a:rPr lang="en-US" sz="1200" dirty="0">
                <a:solidFill>
                  <a:schemeClr val="accent1">
                    <a:lumMod val="75000"/>
                  </a:schemeClr>
                </a:solidFill>
                <a:latin typeface="Consolas" panose="020B0609020204030204" pitchFamily="49" charset="0"/>
                <a:ea typeface="Times New Roman" panose="02020603050405020304" pitchFamily="18" charset="0"/>
                <a:cs typeface="Times New Roman" panose="02020603050405020304" pitchFamily="18" charset="0"/>
              </a:rPr>
              <a:t>3:00 PM  |  (UTC-04:00) Eastern Time (US &amp; Canada)  |  1 </a:t>
            </a:r>
            <a:r>
              <a:rPr lang="en-US" sz="1200" dirty="0" err="1">
                <a:solidFill>
                  <a:schemeClr val="accent1">
                    <a:lumMod val="75000"/>
                  </a:schemeClr>
                </a:solidFill>
                <a:latin typeface="Consolas" panose="020B0609020204030204" pitchFamily="49" charset="0"/>
                <a:ea typeface="Times New Roman" panose="02020603050405020304" pitchFamily="18" charset="0"/>
                <a:cs typeface="Times New Roman" panose="02020603050405020304" pitchFamily="18" charset="0"/>
              </a:rPr>
              <a:t>hr</a:t>
            </a:r>
            <a:r>
              <a:rPr lang="en-US" sz="1200" dirty="0">
                <a:solidFill>
                  <a:schemeClr val="accent1">
                    <a:lumMod val="75000"/>
                  </a:schemeClr>
                </a:solidFill>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6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2000" u="sng" dirty="0">
                <a:solidFill>
                  <a:srgbClr val="FF0000"/>
                </a:solidFill>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2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More ways to join:</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Join from the meeting link</a:t>
            </a:r>
          </a:p>
          <a:p>
            <a:pPr marL="0">
              <a:spcBef>
                <a:spcPts val="0"/>
              </a:spcBef>
              <a:spcAft>
                <a:spcPts val="0"/>
              </a:spcAft>
            </a:pPr>
            <a:r>
              <a:rPr lang="en-US" sz="12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https://ieeesa.webex.com/ieeesa/j.php?MTID=mb29b067845a3bd3a7d064922514fd44d</a:t>
            </a:r>
            <a:r>
              <a:rPr lang="en-US" sz="12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Join by meeting number </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Meeting number (access code): 129 992 5523 </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Meeting password: freqtable4</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p>
          <a:p>
            <a:pPr marL="0">
              <a:spcBef>
                <a:spcPts val="0"/>
              </a:spcBef>
              <a:spcAft>
                <a:spcPts val="0"/>
              </a:spcAft>
            </a:pPr>
            <a:r>
              <a:rPr lang="en-US" sz="12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4"/>
              </a:rPr>
              <a:t>+1-646-992-2010,,1299925523##</a:t>
            </a:r>
            <a:r>
              <a:rPr lang="en-US" sz="1200" dirty="0">
                <a:latin typeface="Consolas" panose="020B0609020204030204" pitchFamily="49" charset="0"/>
                <a:ea typeface="Times New Roman" panose="02020603050405020304" pitchFamily="18" charset="0"/>
                <a:cs typeface="Times New Roman" panose="02020603050405020304" pitchFamily="18" charset="0"/>
              </a:rPr>
              <a:t> United States Toll (New York City)</a:t>
            </a:r>
          </a:p>
          <a:p>
            <a:pPr marL="0">
              <a:spcBef>
                <a:spcPts val="0"/>
              </a:spcBef>
              <a:spcAft>
                <a:spcPts val="0"/>
              </a:spcAft>
            </a:pPr>
            <a:r>
              <a:rPr lang="en-US" sz="12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5"/>
              </a:rPr>
              <a:t>+1-213-306-3065,,1299925523##</a:t>
            </a:r>
            <a:r>
              <a:rPr lang="en-US" sz="1200" dirty="0">
                <a:latin typeface="Consolas" panose="020B0609020204030204" pitchFamily="49" charset="0"/>
                <a:ea typeface="Times New Roman" panose="02020603050405020304" pitchFamily="18" charset="0"/>
                <a:cs typeface="Times New Roman" panose="02020603050405020304" pitchFamily="18" charset="0"/>
              </a:rPr>
              <a:t> United States Toll (Los Angeles)</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Join by phone</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p>
          <a:p>
            <a:pPr marL="0">
              <a:spcBef>
                <a:spcPts val="0"/>
              </a:spcBef>
              <a:spcAft>
                <a:spcPts val="0"/>
              </a:spcAft>
            </a:pPr>
            <a:r>
              <a:rPr lang="en-US" sz="12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2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Dial </a:t>
            </a:r>
            <a:r>
              <a:rPr lang="en-US" sz="12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7"/>
              </a:rPr>
              <a:t>1299925523@ieeesa.webex.com</a:t>
            </a:r>
            <a:endParaRPr lang="en-US" sz="12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Join using Microsoft Lync or Microsoft Skype for Business</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Dial </a:t>
            </a:r>
            <a:r>
              <a:rPr lang="en-US" sz="12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8"/>
              </a:rPr>
              <a:t>1299925523.ieeesa@lync.webex.com</a:t>
            </a:r>
            <a:endParaRPr lang="en-US" sz="12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2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9"/>
              </a:rPr>
              <a:t>https://help.webex.com</a:t>
            </a:r>
            <a:r>
              <a:rPr lang="en-US" sz="12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endParaRPr lang="en-US" sz="800" dirty="0">
              <a:solidFill>
                <a:schemeClr val="tx1"/>
              </a:solidFill>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Times New Roman" pitchFamily="16"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802.18/19 </a:t>
            </a:r>
            <a:r>
              <a:rPr lang="en-US" sz="2400" dirty="0">
                <a:highlight>
                  <a:srgbClr val="FFFF00"/>
                </a:highlight>
              </a:rPr>
              <a:t>freq. table ad </a:t>
            </a:r>
            <a:r>
              <a:rPr lang="en-US" sz="2400" dirty="0" err="1">
                <a:highlight>
                  <a:srgbClr val="FFFF00"/>
                </a:highlight>
              </a:rPr>
              <a:t>hoc</a:t>
            </a:r>
            <a:r>
              <a:rPr lang="en-US" sz="2400" dirty="0" err="1"/>
              <a:t>_telecon</a:t>
            </a:r>
            <a:r>
              <a:rPr lang="en-US" sz="2400" dirty="0"/>
              <a:t>. call-in, </a:t>
            </a:r>
            <a:r>
              <a:rPr lang="en-US" sz="2400" dirty="0">
                <a:highlight>
                  <a:srgbClr val="FFFF00"/>
                </a:highlight>
              </a:rPr>
              <a:t>27apr21</a:t>
            </a:r>
          </a:p>
        </p:txBody>
      </p:sp>
    </p:spTree>
    <p:extLst>
      <p:ext uri="{BB962C8B-B14F-4D97-AF65-F5344CB8AC3E}">
        <p14:creationId xmlns:p14="http://schemas.microsoft.com/office/powerpoint/2010/main" val="28998916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0258" y="326235"/>
            <a:ext cx="2211387" cy="273050"/>
          </a:xfrm>
        </p:spPr>
        <p:txBody>
          <a:bodyPr/>
          <a:lstStyle/>
          <a:p>
            <a:r>
              <a:rPr lang="en-US"/>
              <a:t>22apr21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24</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21270" y="990600"/>
            <a:ext cx="10443627"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Subject:</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[EXTERNAL] Webex meeting invitation: 802.18 RR-TAG weekly teleconference</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When:</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Occurs every Thursday effective 27-May-21 until 01-Sep-21 from 15:00 to 16:00 America/</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New_York</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Where: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u="sng"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3"/>
              </a:rPr>
              <a:t>https://ieeesa.webex.com/ieeesa/j.php?MTID=m755ab94a63535e46bf04429654757914</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Jay Holcomb  is inviting you to a scheduled Webex meeting.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Occurs every Thursday effective Thursday, May 27, 2021 until Thursday, September 2, 2021 from 3:00 PM to 4:00 PM, (UTC-04:00) Eastern Time (US &amp; Canada)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3:00 PM  |  (UTC-04:00) Eastern Time (US &amp; Canada)  |  1 </a:t>
            </a:r>
            <a:r>
              <a:rPr lang="en-US" sz="1100" dirty="0" err="1">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hr</a:t>
            </a: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u="sng"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hlinkClick r:id="rId3"/>
              </a:rPr>
              <a:t>Join meeting</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More ways to join:	Join from the meeting link</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3"/>
              </a:rPr>
              <a:t>https://ieeesa.webex.com/ieeesa/j.php?MTID=m755ab94a63535e46bf04429654757914</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meeting number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number (access code): 129 231 4140 </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password: rrtag21b</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Calibri" panose="020F0502020204030204" pitchFamily="34"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4"/>
              </a:rPr>
              <a:t>+1-646-992-2010,,1292314140##</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5"/>
              </a:rPr>
              <a:t>+1-213-306-3065,,1292314140##</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phone</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7"/>
              </a:rPr>
              <a:t>1292314140@ieeesa.webex.com</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using Microsoft Lync or Microsoft Skype for Business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8"/>
              </a:rPr>
              <a:t>1292314140.ieeesa@lync.webex.com</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9"/>
              </a:rPr>
              <a:t>https://help.webex.com</a:t>
            </a: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1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highlight>
                  <a:srgbClr val="808000"/>
                </a:highlight>
              </a:rPr>
              <a:t>weekly</a:t>
            </a:r>
            <a:r>
              <a:rPr lang="en-US" sz="2400" dirty="0"/>
              <a:t> teleconference call-in, </a:t>
            </a:r>
            <a:r>
              <a:rPr lang="en-US" sz="2400" dirty="0">
                <a:highlight>
                  <a:srgbClr val="808000"/>
                </a:highlight>
              </a:rPr>
              <a:t>27may21-02sep21</a:t>
            </a:r>
          </a:p>
        </p:txBody>
      </p:sp>
    </p:spTree>
    <p:extLst>
      <p:ext uri="{BB962C8B-B14F-4D97-AF65-F5344CB8AC3E}">
        <p14:creationId xmlns:p14="http://schemas.microsoft.com/office/powerpoint/2010/main" val="11224741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90601" y="326235"/>
            <a:ext cx="2211387" cy="273050"/>
          </a:xfrm>
        </p:spPr>
        <p:txBody>
          <a:bodyPr/>
          <a:lstStyle/>
          <a:p>
            <a:r>
              <a:rPr lang="en-US"/>
              <a:t>22apr21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25</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990601" y="1676400"/>
            <a:ext cx="10367426" cy="4724400"/>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600" b="1" dirty="0">
                <a:solidFill>
                  <a:schemeClr val="bg1">
                    <a:lumMod val="75000"/>
                  </a:schemeClr>
                </a:solidFill>
                <a:effectLst/>
                <a:ea typeface="Times New Roman" panose="02020603050405020304" pitchFamily="18" charset="0"/>
                <a:cs typeface="Times New Roman" panose="02020603050405020304" pitchFamily="18" charset="0"/>
              </a:rPr>
              <a:t>Subject:</a:t>
            </a:r>
            <a:r>
              <a:rPr lang="en-US" sz="600" dirty="0">
                <a:solidFill>
                  <a:schemeClr val="bg1">
                    <a:lumMod val="75000"/>
                  </a:schemeClr>
                </a:solidFill>
                <a:effectLst/>
                <a:ea typeface="Times New Roman" panose="02020603050405020304" pitchFamily="18" charset="0"/>
                <a:cs typeface="Times New Roman" panose="02020603050405020304" pitchFamily="18" charset="0"/>
              </a:rPr>
              <a:t> [EXTERNAL] Webex meeting invitation: ad hoc on WRC-23 Agenda Items of interest to 802</a:t>
            </a:r>
            <a:br>
              <a:rPr lang="en-US" sz="600" dirty="0">
                <a:solidFill>
                  <a:schemeClr val="bg1">
                    <a:lumMod val="75000"/>
                  </a:schemeClr>
                </a:solidFill>
                <a:effectLst/>
                <a:ea typeface="Times New Roman" panose="02020603050405020304" pitchFamily="18" charset="0"/>
                <a:cs typeface="Times New Roman" panose="02020603050405020304" pitchFamily="18" charset="0"/>
              </a:rPr>
            </a:br>
            <a:r>
              <a:rPr lang="en-US" sz="600" b="1" dirty="0">
                <a:solidFill>
                  <a:schemeClr val="bg1">
                    <a:lumMod val="75000"/>
                  </a:schemeClr>
                </a:solidFill>
                <a:effectLst/>
                <a:ea typeface="Times New Roman" panose="02020603050405020304" pitchFamily="18" charset="0"/>
                <a:cs typeface="Times New Roman" panose="02020603050405020304" pitchFamily="18" charset="0"/>
              </a:rPr>
              <a:t>When:</a:t>
            </a:r>
            <a:r>
              <a:rPr lang="en-US" sz="600" dirty="0">
                <a:solidFill>
                  <a:schemeClr val="bg1">
                    <a:lumMod val="75000"/>
                  </a:schemeClr>
                </a:solidFill>
                <a:effectLst/>
                <a:ea typeface="Times New Roman" panose="02020603050405020304" pitchFamily="18" charset="0"/>
                <a:cs typeface="Times New Roman" panose="02020603050405020304" pitchFamily="18" charset="0"/>
              </a:rPr>
              <a:t> Wednesday, 7 April, 2021 16:00-17:00 America/</a:t>
            </a:r>
            <a:r>
              <a:rPr lang="en-US" sz="600" dirty="0" err="1">
                <a:solidFill>
                  <a:schemeClr val="bg1">
                    <a:lumMod val="75000"/>
                  </a:schemeClr>
                </a:solidFill>
                <a:effectLst/>
                <a:ea typeface="Times New Roman" panose="02020603050405020304" pitchFamily="18" charset="0"/>
                <a:cs typeface="Times New Roman" panose="02020603050405020304" pitchFamily="18" charset="0"/>
              </a:rPr>
              <a:t>New_York</a:t>
            </a:r>
            <a:r>
              <a:rPr lang="en-US" sz="600" dirty="0">
                <a:solidFill>
                  <a:schemeClr val="bg1">
                    <a:lumMod val="75000"/>
                  </a:schemeClr>
                </a:solidFill>
                <a:effectLst/>
                <a:ea typeface="Times New Roman" panose="02020603050405020304" pitchFamily="18" charset="0"/>
                <a:cs typeface="Times New Roman" panose="02020603050405020304" pitchFamily="18" charset="0"/>
              </a:rPr>
              <a:t>.</a:t>
            </a:r>
            <a:br>
              <a:rPr lang="en-US" sz="600" dirty="0">
                <a:solidFill>
                  <a:schemeClr val="bg1">
                    <a:lumMod val="75000"/>
                  </a:schemeClr>
                </a:solidFill>
                <a:effectLst/>
                <a:ea typeface="Times New Roman" panose="02020603050405020304" pitchFamily="18" charset="0"/>
                <a:cs typeface="Times New Roman" panose="02020603050405020304" pitchFamily="18" charset="0"/>
              </a:rPr>
            </a:br>
            <a:r>
              <a:rPr lang="en-US" sz="600" b="1" dirty="0">
                <a:solidFill>
                  <a:schemeClr val="bg1">
                    <a:lumMod val="75000"/>
                  </a:schemeClr>
                </a:solidFill>
                <a:effectLst/>
                <a:ea typeface="Times New Roman" panose="02020603050405020304" pitchFamily="18" charset="0"/>
                <a:cs typeface="Times New Roman" panose="02020603050405020304" pitchFamily="18" charset="0"/>
              </a:rPr>
              <a:t>Where:</a:t>
            </a:r>
            <a:r>
              <a:rPr lang="en-US" sz="600" dirty="0">
                <a:solidFill>
                  <a:schemeClr val="bg1">
                    <a:lumMod val="75000"/>
                  </a:schemeClr>
                </a:solidFill>
                <a:effectLst/>
                <a:ea typeface="Times New Roman" panose="02020603050405020304" pitchFamily="18" charset="0"/>
                <a:cs typeface="Times New Roman" panose="02020603050405020304" pitchFamily="18" charset="0"/>
              </a:rPr>
              <a:t> https://ieeesa.webex.com/ieeesa/j.php?MTID=m7c3f1ed3861a4ebdd693d17d47519a82</a:t>
            </a:r>
          </a:p>
          <a:p>
            <a:pPr marL="0" marR="0">
              <a:spcBef>
                <a:spcPts val="0"/>
              </a:spcBef>
              <a:spcAft>
                <a:spcPts val="0"/>
              </a:spcAft>
            </a:pPr>
            <a:r>
              <a:rPr lang="en-US" sz="600" dirty="0">
                <a:solidFill>
                  <a:schemeClr val="bg1">
                    <a:lumMod val="75000"/>
                  </a:schemeClr>
                </a:solidFill>
                <a:effectLst/>
                <a:ea typeface="Times New Roman" panose="02020603050405020304" pitchFamily="18" charset="0"/>
                <a:cs typeface="Times New Roman" panose="02020603050405020304" pitchFamily="18" charset="0"/>
              </a:rPr>
              <a:t> </a:t>
            </a:r>
          </a:p>
          <a:p>
            <a:pPr marL="0" marR="0">
              <a:spcBef>
                <a:spcPts val="0"/>
              </a:spcBef>
              <a:spcAft>
                <a:spcPts val="0"/>
              </a:spcAft>
            </a:pPr>
            <a:r>
              <a:rPr lang="en-US" sz="600" dirty="0">
                <a:solidFill>
                  <a:schemeClr val="bg1">
                    <a:lumMod val="75000"/>
                  </a:schemeClr>
                </a:solidFill>
                <a:effectLst/>
                <a:ea typeface="Times New Roman" panose="02020603050405020304" pitchFamily="18" charset="0"/>
                <a:cs typeface="Times New Roman" panose="02020603050405020304" pitchFamily="18" charset="0"/>
              </a:rPr>
              <a:t>Jay Holcomb  is inviting you to a scheduled Webex meeting. 	</a:t>
            </a:r>
          </a:p>
          <a:p>
            <a:pPr marL="0" marR="0">
              <a:spcBef>
                <a:spcPts val="0"/>
              </a:spcBef>
              <a:spcAft>
                <a:spcPts val="0"/>
              </a:spcAft>
            </a:pPr>
            <a:r>
              <a:rPr lang="en-US" sz="600" u="sng" dirty="0">
                <a:solidFill>
                  <a:schemeClr val="bg1">
                    <a:lumMod val="75000"/>
                  </a:schemeClr>
                </a:solidFill>
                <a:effectLst/>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Join meeting</a:t>
            </a:r>
            <a:endParaRPr lang="en-US" sz="6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600" b="1" dirty="0">
                <a:solidFill>
                  <a:schemeClr val="bg1">
                    <a:lumMod val="75000"/>
                  </a:schemeClr>
                </a:solidFill>
                <a:effectLst/>
                <a:ea typeface="Times New Roman" panose="02020603050405020304" pitchFamily="18" charset="0"/>
                <a:cs typeface="Times New Roman" panose="02020603050405020304" pitchFamily="18" charset="0"/>
              </a:rPr>
              <a:t>More ways to join:</a:t>
            </a:r>
            <a:endParaRPr lang="en-US" sz="6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600" b="1" dirty="0">
                <a:solidFill>
                  <a:schemeClr val="bg1">
                    <a:lumMod val="75000"/>
                  </a:schemeClr>
                </a:solidFill>
                <a:effectLst/>
                <a:ea typeface="Times New Roman" panose="02020603050405020304" pitchFamily="18" charset="0"/>
                <a:cs typeface="Times New Roman" panose="02020603050405020304" pitchFamily="18" charset="0"/>
              </a:rPr>
              <a:t> </a:t>
            </a:r>
            <a:r>
              <a:rPr lang="en-US" sz="800" b="1" dirty="0">
                <a:solidFill>
                  <a:schemeClr val="bg1">
                    <a:lumMod val="75000"/>
                  </a:schemeClr>
                </a:solidFill>
                <a:effectLst/>
                <a:ea typeface="Times New Roman" panose="02020603050405020304" pitchFamily="18" charset="0"/>
                <a:cs typeface="Times New Roman" panose="02020603050405020304" pitchFamily="18" charset="0"/>
              </a:rPr>
              <a:t>Join from the meeting link;  	</a:t>
            </a:r>
            <a:r>
              <a:rPr lang="en-US" sz="800" u="sng" dirty="0">
                <a:solidFill>
                  <a:schemeClr val="bg1">
                    <a:lumMod val="75000"/>
                  </a:schemeClr>
                </a:solidFill>
                <a:effectLst/>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https://ieeesa.webex.com/ieeesa/j.php?MTID=m7c3f1ed3861a4ebdd693d17d47519a82</a:t>
            </a:r>
            <a:endParaRPr lang="en-US" sz="8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endParaRPr lang="en-US" sz="8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600" b="1" dirty="0">
                <a:solidFill>
                  <a:schemeClr val="bg1">
                    <a:lumMod val="75000"/>
                  </a:schemeClr>
                </a:solidFill>
                <a:effectLst/>
                <a:ea typeface="Times New Roman" panose="02020603050405020304" pitchFamily="18" charset="0"/>
                <a:cs typeface="Times New Roman" panose="02020603050405020304" pitchFamily="18" charset="0"/>
              </a:rPr>
              <a:t>Join by meeting number </a:t>
            </a:r>
            <a:endParaRPr lang="en-US" sz="6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600" dirty="0">
                <a:solidFill>
                  <a:schemeClr val="bg1">
                    <a:lumMod val="75000"/>
                  </a:schemeClr>
                </a:solidFill>
                <a:effectLst/>
                <a:ea typeface="Times New Roman" panose="02020603050405020304" pitchFamily="18" charset="0"/>
                <a:cs typeface="Times New Roman" panose="02020603050405020304" pitchFamily="18" charset="0"/>
              </a:rPr>
              <a:t>Meeting number (access code): 	129 306 6020 </a:t>
            </a:r>
          </a:p>
          <a:p>
            <a:pPr marL="0" marR="0">
              <a:spcBef>
                <a:spcPts val="0"/>
              </a:spcBef>
              <a:spcAft>
                <a:spcPts val="0"/>
              </a:spcAft>
            </a:pPr>
            <a:r>
              <a:rPr lang="en-US" sz="600" dirty="0">
                <a:solidFill>
                  <a:schemeClr val="bg1">
                    <a:lumMod val="75000"/>
                  </a:schemeClr>
                </a:solidFill>
                <a:effectLst/>
                <a:ea typeface="Times New Roman" panose="02020603050405020304" pitchFamily="18" charset="0"/>
                <a:cs typeface="Times New Roman" panose="02020603050405020304" pitchFamily="18" charset="0"/>
              </a:rPr>
              <a:t>Meeting password: 			wrcai1</a:t>
            </a: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Calibri" panose="020F0502020204030204" pitchFamily="34" charset="0"/>
              </a:rPr>
              <a:t> </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b="1" dirty="0">
                <a:solidFill>
                  <a:schemeClr val="bg1">
                    <a:lumMod val="75000"/>
                  </a:schemeClr>
                </a:solidFill>
                <a:effectLst/>
                <a:ea typeface="Times New Roman" panose="02020603050405020304" pitchFamily="18" charset="0"/>
                <a:cs typeface="Times New Roman" panose="02020603050405020304" pitchFamily="18" charset="0"/>
              </a:rPr>
              <a:t>Tap to join from a mobile device (attendees only)</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+1-646-992-2010,,1293066020##</a:t>
            </a:r>
            <a:r>
              <a:rPr lang="en-US" sz="500" dirty="0">
                <a:solidFill>
                  <a:schemeClr val="bg1">
                    <a:lumMod val="75000"/>
                  </a:schemeClr>
                </a:solidFill>
                <a:effectLst/>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+1-213-306-3065,,1293066020##</a:t>
            </a:r>
            <a:r>
              <a:rPr lang="en-US" sz="500" dirty="0">
                <a:solidFill>
                  <a:schemeClr val="bg1">
                    <a:lumMod val="75000"/>
                  </a:schemeClr>
                </a:solidFill>
                <a:effectLst/>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500" b="1" dirty="0">
                <a:solidFill>
                  <a:schemeClr val="bg1">
                    <a:lumMod val="75000"/>
                  </a:schemeClr>
                </a:solidFill>
                <a:effectLst/>
                <a:ea typeface="Times New Roman" panose="02020603050405020304" pitchFamily="18" charset="0"/>
                <a:cs typeface="Times New Roman" panose="02020603050405020304" pitchFamily="18" charset="0"/>
              </a:rPr>
              <a:t>Join by phone</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6">
                  <a:extLst>
                    <a:ext uri="{A12FA001-AC4F-418D-AE19-62706E023703}">
                      <ahyp:hlinkClr xmlns:ahyp="http://schemas.microsoft.com/office/drawing/2018/hyperlinkcolor" val="tx"/>
                    </a:ext>
                  </a:extLst>
                </a:hlinkClick>
              </a:rPr>
              <a:t>Global call-in numbers</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b="1" dirty="0">
                <a:solidFill>
                  <a:schemeClr val="bg1">
                    <a:lumMod val="75000"/>
                  </a:schemeClr>
                </a:solidFill>
                <a:effectLst/>
                <a:ea typeface="Times New Roman" panose="02020603050405020304" pitchFamily="18" charset="0"/>
                <a:cs typeface="Times New Roman" panose="02020603050405020304" pitchFamily="18" charset="0"/>
              </a:rPr>
              <a:t>Join from a video system or application</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Dial </a:t>
            </a: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7">
                  <a:extLst>
                    <a:ext uri="{A12FA001-AC4F-418D-AE19-62706E023703}">
                      <ahyp:hlinkClr xmlns:ahyp="http://schemas.microsoft.com/office/drawing/2018/hyperlinkcolor" val="tx"/>
                    </a:ext>
                  </a:extLst>
                </a:hlinkClick>
              </a:rPr>
              <a:t>1293066020@ieeesa.webex.com</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500" b="1" dirty="0">
                <a:solidFill>
                  <a:schemeClr val="bg1">
                    <a:lumMod val="75000"/>
                  </a:schemeClr>
                </a:solidFill>
                <a:effectLst/>
                <a:ea typeface="Times New Roman" panose="02020603050405020304" pitchFamily="18" charset="0"/>
                <a:cs typeface="Times New Roman" panose="02020603050405020304" pitchFamily="18" charset="0"/>
              </a:rPr>
              <a:t>Join using Microsoft Lync or Microsoft Skype for Business</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Dial </a:t>
            </a: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8">
                  <a:extLst>
                    <a:ext uri="{A12FA001-AC4F-418D-AE19-62706E023703}">
                      <ahyp:hlinkClr xmlns:ahyp="http://schemas.microsoft.com/office/drawing/2018/hyperlinkcolor" val="tx"/>
                    </a:ext>
                  </a:extLst>
                </a:hlinkClick>
              </a:rPr>
              <a:t>1293066020.ieeesa@lync.webex.com</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Need help? Go to </a:t>
            </a: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9">
                  <a:extLst>
                    <a:ext uri="{A12FA001-AC4F-418D-AE19-62706E023703}">
                      <ahyp:hlinkClr xmlns:ahyp="http://schemas.microsoft.com/office/drawing/2018/hyperlinkcolor" val="tx"/>
                    </a:ext>
                  </a:extLst>
                </a:hlinkClick>
              </a:rPr>
              <a:t>https://help.webex.com</a:t>
            </a:r>
            <a:r>
              <a:rPr lang="en-US" sz="500" dirty="0">
                <a:solidFill>
                  <a:schemeClr val="bg1">
                    <a:lumMod val="75000"/>
                  </a:schemeClr>
                </a:solidFill>
                <a:effectLst/>
                <a:ea typeface="Times New Roman" panose="02020603050405020304" pitchFamily="18" charset="0"/>
                <a:cs typeface="Times New Roman" panose="02020603050405020304" pitchFamily="18" charset="0"/>
              </a:rPr>
              <a:t> </a:t>
            </a:r>
            <a:endParaRPr lang="en-US" sz="1100" dirty="0">
              <a:solidFill>
                <a:schemeClr val="bg1">
                  <a:lumMod val="75000"/>
                </a:schemeClr>
              </a:solidFill>
              <a:effectLst/>
              <a:ea typeface="Times New Roman" panose="02020603050405020304" pitchFamily="18" charset="0"/>
              <a:cs typeface="Times New Roman" panose="02020603050405020304" pitchFamily="18" charset="0"/>
            </a:endParaRPr>
          </a:p>
          <a:p>
            <a:pPr marL="0">
              <a:spcBef>
                <a:spcPts val="0"/>
              </a:spcBef>
              <a:spcAft>
                <a:spcPts val="0"/>
              </a:spcAft>
            </a:pPr>
            <a:endParaRPr lang="en-US" sz="800" dirty="0">
              <a:solidFill>
                <a:schemeClr val="tx1"/>
              </a:solidFill>
              <a:ea typeface="Times New Roman" panose="02020603050405020304" pitchFamily="18" charset="0"/>
              <a:cs typeface="Times New Roman" panose="02020603050405020304" pitchFamily="18" charset="0"/>
            </a:endParaRPr>
          </a:p>
          <a:p>
            <a:r>
              <a:rPr lang="en-US" sz="800" dirty="0">
                <a:solidFill>
                  <a:schemeClr val="tx1"/>
                </a:solidFill>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highlight>
                  <a:srgbClr val="FF9999"/>
                </a:highlight>
              </a:rPr>
              <a:t>wrc-23 ad </a:t>
            </a:r>
            <a:r>
              <a:rPr lang="en-US" sz="2400" dirty="0" err="1">
                <a:highlight>
                  <a:srgbClr val="FF9999"/>
                </a:highlight>
              </a:rPr>
              <a:t>hoc</a:t>
            </a:r>
            <a:r>
              <a:rPr lang="en-US" sz="2400" dirty="0" err="1"/>
              <a:t>_telecon</a:t>
            </a:r>
            <a:r>
              <a:rPr lang="en-US" sz="2400" dirty="0"/>
              <a:t>. call-in, </a:t>
            </a:r>
            <a:r>
              <a:rPr lang="en-US" sz="2400" dirty="0">
                <a:highlight>
                  <a:srgbClr val="FF9999"/>
                </a:highlight>
              </a:rPr>
              <a:t>________21</a:t>
            </a:r>
          </a:p>
          <a:p>
            <a:pPr>
              <a:spcBef>
                <a:spcPts val="0"/>
              </a:spcBef>
            </a:pPr>
            <a:r>
              <a:rPr lang="en-US" sz="2400" dirty="0">
                <a:highlight>
                  <a:srgbClr val="FF9999"/>
                </a:highlight>
              </a:rPr>
              <a:t>Next will be during July 2021 Plenary</a:t>
            </a:r>
          </a:p>
        </p:txBody>
      </p:sp>
    </p:spTree>
    <p:extLst>
      <p:ext uri="{BB962C8B-B14F-4D97-AF65-F5344CB8AC3E}">
        <p14:creationId xmlns:p14="http://schemas.microsoft.com/office/powerpoint/2010/main" val="17955928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358701"/>
          </a:xfrm>
        </p:spPr>
        <p:txBody>
          <a:bodyPr/>
          <a:lstStyle/>
          <a:p>
            <a:r>
              <a:rPr lang="en-US" sz="2400" dirty="0"/>
              <a:t>Table of IEEE 802 Stds Frequency Bands –fyi</a:t>
            </a:r>
          </a:p>
        </p:txBody>
      </p:sp>
      <p:sp>
        <p:nvSpPr>
          <p:cNvPr id="3" name="Content Placeholder 2"/>
          <p:cNvSpPr>
            <a:spLocks noGrp="1"/>
          </p:cNvSpPr>
          <p:nvPr>
            <p:ph idx="1"/>
          </p:nvPr>
        </p:nvSpPr>
        <p:spPr>
          <a:xfrm>
            <a:off x="914400" y="942974"/>
            <a:ext cx="10475384" cy="5532439"/>
          </a:xfrm>
        </p:spPr>
        <p:txBody>
          <a:bodyPr/>
          <a:lstStyle/>
          <a:p>
            <a:pPr marL="28575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a:spcBef>
                <a:spcPts val="0"/>
              </a:spcBef>
              <a:spcAft>
                <a:spcPts val="0"/>
              </a:spcAft>
              <a:buFont typeface="Wingdings" panose="05000000000000000000" pitchFamily="2" charset="2"/>
              <a:buChar char="q"/>
            </a:pPr>
            <a:r>
              <a:rPr lang="en-US" sz="2000" dirty="0">
                <a:solidFill>
                  <a:srgbClr val="00B0F0"/>
                </a:solidFill>
                <a:ea typeface="Times New Roman" panose="02020603050405020304" pitchFamily="18" charset="0"/>
              </a:rPr>
              <a:t>Inputs welcomed to add to these 2 lists for the future, anytime. </a:t>
            </a:r>
          </a:p>
          <a:p>
            <a:pPr marL="28575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Points for future adding of countries / regions.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Different countries/regions have different users/services for same frequency range.</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How to handle regulators always updating users/services for different frequency ranges?</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Does licensed and licensed-exempt come into this table?  </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  </a:t>
            </a:r>
          </a:p>
          <a:p>
            <a:pPr marL="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Points for future going to a user-friendly tool, and how to maintain</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Stay with spreadsheet?</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Or a Data Base online, easier to search and sort possibly.</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If so how far out to change over?  tbd</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Where to keep it?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Stay with .18 mentor for now.</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Can IEEE SA post it if it goes to a data base?   (and maintain) </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How often to update it? Or what is trigger?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Consider a living document, then how a team is formed to maintain </a:t>
            </a:r>
          </a:p>
          <a:p>
            <a:pPr marL="685800" lvl="1">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 </a:t>
            </a:r>
            <a:r>
              <a:rPr lang="en-US" sz="1600" dirty="0">
                <a:ea typeface="Calibri" panose="020F0502020204030204" pitchFamily="34" charset="0"/>
              </a:rPr>
              <a:t>We need a clear source of the data, along with date</a:t>
            </a:r>
            <a:r>
              <a:rPr lang="en-US" sz="1600" dirty="0">
                <a:solidFill>
                  <a:srgbClr val="333333"/>
                </a:solidFill>
                <a:ea typeface="Times New Roman" panose="02020603050405020304" pitchFamily="18" charset="0"/>
              </a:rPr>
              <a:t> of last info/update.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Something to keep in mind, if too old, how good is the data?</a:t>
            </a:r>
            <a:endParaRPr lang="en-US" sz="1400" dirty="0"/>
          </a:p>
          <a:p>
            <a:pPr lvl="2">
              <a:buFont typeface="Arial" panose="020B0604020202020204" pitchFamily="34" charset="0"/>
              <a:buChar char="•"/>
            </a:pPr>
            <a:r>
              <a:rPr lang="en-US" sz="1600" dirty="0">
                <a:latin typeface="Times New Roman" panose="02020603050405020304" pitchFamily="18" charset="0"/>
                <a:ea typeface="Calibri" panose="020F0502020204030204" pitchFamily="34" charset="0"/>
              </a:rPr>
              <a:t>That is, a</a:t>
            </a:r>
            <a:r>
              <a:rPr lang="en-US" sz="1400" dirty="0">
                <a:ea typeface="Calibri" panose="020F0502020204030204" pitchFamily="34" charset="0"/>
              </a:rPr>
              <a:t>dd URL per item (if possible) and it should be the date *per* item not the overall document</a:t>
            </a:r>
            <a:r>
              <a:rPr lang="en-US" sz="1400" dirty="0"/>
              <a:t> .</a:t>
            </a:r>
          </a:p>
          <a:p>
            <a:pPr lvl="1">
              <a:buFont typeface="Arial" panose="020B0604020202020204" pitchFamily="34" charset="0"/>
              <a:buChar char="•"/>
            </a:pPr>
            <a:endParaRPr lang="en-US" sz="1600" dirty="0"/>
          </a:p>
          <a:p>
            <a:pPr lvl="1">
              <a:buFont typeface="Arial" panose="020B0604020202020204" pitchFamily="34" charset="0"/>
              <a:buChar char="•"/>
            </a:pPr>
            <a:endParaRPr lang="en-US" sz="12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26</a:t>
            </a:fld>
            <a:endParaRPr lang="en-US" altLang="en-US" dirty="0"/>
          </a:p>
        </p:txBody>
      </p:sp>
      <p:sp>
        <p:nvSpPr>
          <p:cNvPr id="7" name="Date Placeholder 6"/>
          <p:cNvSpPr>
            <a:spLocks noGrp="1"/>
          </p:cNvSpPr>
          <p:nvPr>
            <p:ph type="dt" idx="15"/>
          </p:nvPr>
        </p:nvSpPr>
        <p:spPr/>
        <p:txBody>
          <a:bodyPr/>
          <a:lstStyle/>
          <a:p>
            <a:r>
              <a:rPr lang="en-US"/>
              <a:t>22apr21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3427160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89" y="631900"/>
            <a:ext cx="8153400" cy="464123"/>
          </a:xfrm>
        </p:spPr>
        <p:txBody>
          <a:bodyPr/>
          <a:lstStyle/>
          <a:p>
            <a:r>
              <a:rPr lang="en-US" sz="2400" dirty="0"/>
              <a:t>Table of Frequency Bands – IEEE 802 Stds – </a:t>
            </a:r>
            <a:r>
              <a:rPr lang="en-US" sz="2400" dirty="0">
                <a:solidFill>
                  <a:srgbClr val="00B050"/>
                </a:solidFill>
              </a:rPr>
              <a:t>background -1</a:t>
            </a:r>
          </a:p>
        </p:txBody>
      </p:sp>
      <p:sp>
        <p:nvSpPr>
          <p:cNvPr id="3" name="Content Placeholder 2"/>
          <p:cNvSpPr>
            <a:spLocks noGrp="1"/>
          </p:cNvSpPr>
          <p:nvPr>
            <p:ph idx="1"/>
          </p:nvPr>
        </p:nvSpPr>
        <p:spPr>
          <a:xfrm>
            <a:off x="2224548" y="1030458"/>
            <a:ext cx="8153400" cy="5477022"/>
          </a:xfrm>
        </p:spPr>
        <p:txBody>
          <a:bodyPr/>
          <a:lstStyle/>
          <a:p>
            <a:pPr marL="285750" indent="-285750">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r>
              <a:rPr lang="en-US" sz="1800" dirty="0">
                <a:solidFill>
                  <a:srgbClr val="333333"/>
                </a:solidFill>
                <a:ea typeface="Times New Roman" panose="02020603050405020304" pitchFamily="18" charset="0"/>
              </a:rPr>
              <a:t>This proposed table had a good discussion on the EC call on 01Dec20</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hlinkClick r:id="rId3"/>
              </a:rPr>
              <a:t>https://mentor.ieee.org/802-ec/dcn/20/ec-20-0245-01-00EC-frequency-tables-of-ieee-802-wireless-standards.pptx</a:t>
            </a:r>
            <a:r>
              <a:rPr lang="en-US" sz="1600" dirty="0">
                <a:solidFill>
                  <a:srgbClr val="333333"/>
                </a:solidFill>
                <a:ea typeface="Times New Roman" panose="02020603050405020304" pitchFamily="18" charset="0"/>
              </a:rPr>
              <a:t> </a:t>
            </a:r>
          </a:p>
          <a:p>
            <a:pPr marL="285750">
              <a:lnSpc>
                <a:spcPct val="150000"/>
              </a:lnSpc>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Many inputs, some not all: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Maybe add a 4</a:t>
            </a:r>
            <a:r>
              <a:rPr lang="en-US" sz="1600" baseline="30000" dirty="0">
                <a:solidFill>
                  <a:srgbClr val="333333"/>
                </a:solidFill>
                <a:ea typeface="Times New Roman" panose="02020603050405020304" pitchFamily="18" charset="0"/>
              </a:rPr>
              <a:t>th</a:t>
            </a:r>
            <a:r>
              <a:rPr lang="en-US" sz="1600" dirty="0">
                <a:solidFill>
                  <a:srgbClr val="333333"/>
                </a:solidFill>
                <a:ea typeface="Times New Roman" panose="02020603050405020304" pitchFamily="18" charset="0"/>
              </a:rPr>
              <a:t> phase - of older standards, considering market presence.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Need to consider a version for Public Visibility.</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Actually, could get out of hand on all the things everyone would like to see, so maybe a simple high-level version and a detailed lower-level version done over time.</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What about licensed-exempt, licensed-exempt w/control and licensed bands?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Consider types of modulations, e.g., UWB over narrower modulations.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Regions/countries</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802.11 has a table for ITU could there be duplication that need to be considered?</a:t>
            </a:r>
          </a:p>
          <a:p>
            <a:pPr marL="1085850" lvl="2">
              <a:lnSpc>
                <a:spcPct val="150000"/>
              </a:lnSpc>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Comment on call was not aware of table for ITU.  </a:t>
            </a:r>
          </a:p>
          <a:p>
            <a:pPr marL="685800" lvl="1">
              <a:lnSpc>
                <a:spcPct val="150000"/>
              </a:lnSpc>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(from last .18 call: Just because in the standard, is the band being used in the industry or not?)</a:t>
            </a:r>
            <a:endParaRPr lang="en-US" sz="1200" b="1" dirty="0">
              <a:solidFill>
                <a:srgbClr val="333333"/>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endParaRPr lang="en-US" sz="14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27</a:t>
            </a:fld>
            <a:endParaRPr lang="en-US" altLang="en-US" dirty="0"/>
          </a:p>
        </p:txBody>
      </p:sp>
      <p:sp>
        <p:nvSpPr>
          <p:cNvPr id="7" name="Date Placeholder 6"/>
          <p:cNvSpPr>
            <a:spLocks noGrp="1"/>
          </p:cNvSpPr>
          <p:nvPr>
            <p:ph type="dt" idx="15"/>
          </p:nvPr>
        </p:nvSpPr>
        <p:spPr/>
        <p:txBody>
          <a:bodyPr/>
          <a:lstStyle/>
          <a:p>
            <a:r>
              <a:rPr lang="en-US"/>
              <a:t>22apr21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99967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sz="2400" dirty="0"/>
              <a:t>Table of Frequency Bands – </a:t>
            </a:r>
            <a:r>
              <a:rPr lang="en-US" sz="2400" dirty="0">
                <a:solidFill>
                  <a:srgbClr val="00B050"/>
                </a:solidFill>
              </a:rPr>
              <a:t>background -2</a:t>
            </a:r>
          </a:p>
        </p:txBody>
      </p:sp>
      <p:sp>
        <p:nvSpPr>
          <p:cNvPr id="3" name="Content Placeholder 2"/>
          <p:cNvSpPr>
            <a:spLocks noGrp="1"/>
          </p:cNvSpPr>
          <p:nvPr>
            <p:ph idx="1"/>
          </p:nvPr>
        </p:nvSpPr>
        <p:spPr>
          <a:xfrm>
            <a:off x="2233973" y="1076178"/>
            <a:ext cx="8153400" cy="5477022"/>
          </a:xfrm>
        </p:spPr>
        <p:txBody>
          <a:bodyPr/>
          <a:lstStyle/>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How to proceed? 		</a:t>
            </a:r>
            <a:r>
              <a:rPr lang="en-US" sz="1800" dirty="0">
                <a:solidFill>
                  <a:srgbClr val="0070C0"/>
                </a:solidFill>
                <a:ea typeface="Times New Roman" panose="02020603050405020304" pitchFamily="18" charset="0"/>
              </a:rPr>
              <a:t>&gt;&gt;&gt;Remember .18/.19 joint effort for now. </a:t>
            </a:r>
          </a:p>
          <a:p>
            <a:pPr marL="2000250" lvl="4">
              <a:spcBef>
                <a:spcPts val="0"/>
              </a:spcBef>
              <a:spcAft>
                <a:spcPts val="0"/>
              </a:spcAft>
              <a:buFont typeface="Arial" panose="020B0604020202020204" pitchFamily="34" charset="0"/>
              <a:buChar char="•"/>
            </a:pPr>
            <a:endParaRPr lang="en-US" sz="1000" dirty="0">
              <a:solidFill>
                <a:srgbClr val="0070C0"/>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Fixed/mobile/nomadic global table in 802.11  -  E4, has much information  though the rules are constantly changing and to keep up will has been very difficult.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 need to keep at a higher level, and a more easily used form.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 member is starting to look at 802.15 for bands being used, a starting point.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Could we identify some initial parameters,8-10 with an open comment box, and keep in control?</a:t>
            </a:r>
          </a:p>
          <a:p>
            <a:pPr marL="685800" lvl="1">
              <a:lnSpc>
                <a:spcPct val="150000"/>
              </a:lnSpc>
              <a:spcBef>
                <a:spcPts val="0"/>
              </a:spcBef>
              <a:spcAft>
                <a:spcPts val="0"/>
              </a:spcAft>
              <a:buFont typeface="Arial" panose="020B0604020202020204" pitchFamily="34" charset="0"/>
              <a:buChar char="•"/>
            </a:pPr>
            <a:r>
              <a:rPr lang="en-US" sz="1600" b="1" u="sng" dirty="0">
                <a:solidFill>
                  <a:srgbClr val="333333"/>
                </a:solidFill>
                <a:ea typeface="Times New Roman" panose="02020603050405020304" pitchFamily="18" charset="0"/>
              </a:rPr>
              <a:t>#1 - Problem statement and audience needs to be done up front, this is a must.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Was tried in 802.11 before and it was determined too much to maintain.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So maintenance needs to be considered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#2 - Again need to start with very basic items and then review where to go.</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The rules among unlicensed bands differ by regulatory authority and change very often.</a:t>
            </a:r>
          </a:p>
          <a:p>
            <a:pPr marL="685800" lvl="1">
              <a:lnSpc>
                <a:spcPct val="150000"/>
              </a:lnSpc>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endParaRPr lang="en-US" sz="12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28</a:t>
            </a:fld>
            <a:endParaRPr lang="en-US" altLang="en-US" dirty="0"/>
          </a:p>
        </p:txBody>
      </p:sp>
      <p:sp>
        <p:nvSpPr>
          <p:cNvPr id="7" name="Date Placeholder 6"/>
          <p:cNvSpPr>
            <a:spLocks noGrp="1"/>
          </p:cNvSpPr>
          <p:nvPr>
            <p:ph type="dt" idx="15"/>
          </p:nvPr>
        </p:nvSpPr>
        <p:spPr/>
        <p:txBody>
          <a:bodyPr/>
          <a:lstStyle/>
          <a:p>
            <a:r>
              <a:rPr lang="en-US"/>
              <a:t>22apr21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968677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2251842" y="1010419"/>
            <a:ext cx="8353245" cy="5464995"/>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indent="-285750">
              <a:buFont typeface="Arial" panose="020B0604020202020204" pitchFamily="34" charset="0"/>
              <a:buChar char="•"/>
            </a:pPr>
            <a:r>
              <a:rPr lang="en-US" sz="1600" dirty="0">
                <a:solidFill>
                  <a:schemeClr val="tx1"/>
                </a:solidFill>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dirty="0">
                <a:solidFill>
                  <a:srgbClr val="3789BD"/>
                </a:solidFill>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22apr21</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3376"/>
            <a:ext cx="2211387" cy="273050"/>
          </a:xfrm>
          <a:noFill/>
        </p:spPr>
        <p:txBody>
          <a:bodyPr/>
          <a:lstStyle/>
          <a:p>
            <a:r>
              <a:rPr lang="en-US"/>
              <a:t>22apr21</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2168526" y="606426"/>
            <a:ext cx="7873995" cy="890587"/>
          </a:xfrm>
        </p:spPr>
        <p:txBody>
          <a:bodyPr vert="horz" wrap="square" lIns="91440" tIns="45720" rIns="91440" bIns="45720" numCol="1" anchor="ctr" anchorCtr="0" compatLnSpc="1">
            <a:prstTxWarp prst="textNoShape">
              <a:avLst/>
            </a:prstTxWarp>
          </a:bodyPr>
          <a:lstStyle/>
          <a:p>
            <a:r>
              <a:rPr lang="en-US" sz="2400" dirty="0"/>
              <a:t>Other Guidelines for IEEE WG Meetings</a:t>
            </a:r>
          </a:p>
        </p:txBody>
      </p:sp>
      <p:sp>
        <p:nvSpPr>
          <p:cNvPr id="7174" name="Rectangle 3"/>
          <p:cNvSpPr>
            <a:spLocks noChangeArrowheads="1"/>
          </p:cNvSpPr>
          <p:nvPr/>
        </p:nvSpPr>
        <p:spPr bwMode="auto">
          <a:xfrm>
            <a:off x="2057400" y="228600"/>
            <a:ext cx="8229600" cy="762000"/>
          </a:xfrm>
          <a:prstGeom prst="rect">
            <a:avLst/>
          </a:prstGeom>
          <a:noFill/>
          <a:ln w="9525">
            <a:noFill/>
            <a:miter lim="800000"/>
            <a:headEnd/>
            <a:tailEnd/>
          </a:ln>
        </p:spPr>
        <p:txBody>
          <a:bodyPr anchor="ctr"/>
          <a:lstStyle/>
          <a:p>
            <a:pPr algn="ctr"/>
            <a:endParaRPr lang="en-GB" b="1" u="sng" dirty="0">
              <a:solidFill>
                <a:srgbClr val="000099"/>
              </a:solidFill>
              <a:latin typeface="Helvetica" pitchFamily="34" charset="0"/>
            </a:endParaRPr>
          </a:p>
        </p:txBody>
      </p:sp>
      <p:sp>
        <p:nvSpPr>
          <p:cNvPr id="7175" name="Rectangle 4"/>
          <p:cNvSpPr>
            <a:spLocks noChangeArrowheads="1"/>
          </p:cNvSpPr>
          <p:nvPr/>
        </p:nvSpPr>
        <p:spPr bwMode="auto">
          <a:xfrm>
            <a:off x="990600" y="1051718"/>
            <a:ext cx="10367426"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22apr21</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30</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1524000" y="679574"/>
            <a:ext cx="8229600" cy="5712353"/>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22apr21</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31</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2667000" y="679623"/>
            <a:ext cx="7135401" cy="5721178"/>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8169279" y="6479103"/>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22apr21</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636960"/>
            <a:ext cx="10439399" cy="3926716"/>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914400" y="1653397"/>
            <a:ext cx="10475384" cy="4113213"/>
          </a:xfrm>
        </p:spPr>
        <p:txBody>
          <a:bodyPr/>
          <a:lstStyle/>
          <a:p>
            <a:pPr marL="193040" marR="11747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22apr21</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3"/>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914400" y="1676400"/>
            <a:ext cx="10475383" cy="4113213"/>
          </a:xfrm>
        </p:spPr>
        <p:txBody>
          <a:bodyPr/>
          <a:lstStyle/>
          <a:p>
            <a:pPr marL="193040" marR="43370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22apr21</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247900"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2229745" y="279402"/>
            <a:ext cx="2198688" cy="304800"/>
          </a:xfrm>
          <a:prstGeom prst="rect">
            <a:avLst/>
          </a:prstGeom>
        </p:spPr>
        <p:txBody>
          <a:bodyPr/>
          <a:lstStyle/>
          <a:p>
            <a:pPr>
              <a:defRPr/>
            </a:pPr>
            <a:r>
              <a:rPr lang="en-US"/>
              <a:t>22apr21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990601" y="584202"/>
            <a:ext cx="5507568" cy="5891210"/>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1400" b="1" u="sng" dirty="0">
                <a:solidFill>
                  <a:schemeClr val="tx1"/>
                </a:solidFill>
              </a:rPr>
              <a:t>Attendance is not on IMAT </a:t>
            </a:r>
            <a:r>
              <a:rPr lang="en-US" altLang="en-US" sz="1400" b="1" u="sng" dirty="0">
                <a:solidFill>
                  <a:schemeClr val="bg1"/>
                </a:solidFill>
              </a:rPr>
              <a:t>with Webex check</a:t>
            </a:r>
          </a:p>
          <a:p>
            <a:pPr lvl="2">
              <a:spcBef>
                <a:spcPts val="0"/>
              </a:spcBef>
              <a:buFont typeface="Arial" panose="020B0604020202020204" pitchFamily="34" charset="0"/>
              <a:buChar char="•"/>
            </a:pPr>
            <a:r>
              <a:rPr lang="en-US" altLang="en-US" sz="1400" b="1" u="sng" dirty="0">
                <a:solidFill>
                  <a:schemeClr val="bg1"/>
                </a:solidFill>
              </a:rPr>
              <a:t>Please check your affiliation</a:t>
            </a:r>
          </a:p>
          <a:p>
            <a:pPr lvl="1">
              <a:spcBef>
                <a:spcPts val="0"/>
              </a:spcBef>
              <a:buFont typeface="Arial" panose="020B0604020202020204" pitchFamily="34" charset="0"/>
              <a:buChar char="•"/>
            </a:pPr>
            <a:r>
              <a:rPr lang="en-US" altLang="en-US" sz="1400" b="1" u="sng" dirty="0">
                <a:solidFill>
                  <a:schemeClr val="tx1"/>
                </a:solidFill>
              </a:rPr>
              <a:t>Remember to mute when not speaking, thanks.</a:t>
            </a:r>
          </a:p>
          <a:p>
            <a:pPr lvl="1">
              <a:spcBef>
                <a:spcPts val="0"/>
              </a:spcBef>
              <a:buFont typeface="Arial" panose="020B0604020202020204" pitchFamily="34" charset="0"/>
              <a:buChar char="•"/>
            </a:pPr>
            <a:r>
              <a:rPr lang="en-US" altLang="en-US" sz="1400" b="1" u="sng" dirty="0">
                <a:solidFill>
                  <a:schemeClr val="tx1"/>
                </a:solidFill>
              </a:rPr>
              <a:t>Please request Q in the chat window.</a:t>
            </a:r>
          </a:p>
          <a:p>
            <a:pPr>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Peter E.</a:t>
            </a:r>
          </a:p>
          <a:p>
            <a:pPr lvl="1">
              <a:spcBef>
                <a:spcPts val="0"/>
              </a:spcBef>
              <a:buFont typeface="Arial" panose="020B0604020202020204" pitchFamily="34" charset="0"/>
              <a:buChar char="•"/>
            </a:pPr>
            <a:r>
              <a:rPr lang="en-US" altLang="en-US" sz="1400" dirty="0">
                <a:solidFill>
                  <a:schemeClr val="tx1"/>
                </a:solidFill>
              </a:rPr>
              <a:t>Attendance &amp; monitor chat window, Stuart K  </a:t>
            </a:r>
          </a:p>
          <a:p>
            <a:pPr>
              <a:buFont typeface="Arial" panose="020B0604020202020204" pitchFamily="34" charset="0"/>
              <a:buChar char="•"/>
            </a:pPr>
            <a:r>
              <a:rPr lang="en-US" altLang="en-US" sz="1600" dirty="0">
                <a:solidFill>
                  <a:schemeClr val="tx1"/>
                </a:solidFill>
              </a:rPr>
              <a:t>Approve agenda, last minutes  &amp; announcements</a:t>
            </a:r>
          </a:p>
          <a:p>
            <a:pPr>
              <a:buFont typeface="Arial" panose="020B0604020202020204" pitchFamily="34" charset="0"/>
              <a:buChar char="•"/>
            </a:pPr>
            <a:r>
              <a:rPr lang="en-US" altLang="en-US" sz="1600" dirty="0">
                <a:solidFill>
                  <a:schemeClr val="tx1"/>
                </a:solidFill>
              </a:rPr>
              <a:t>Discussion items </a:t>
            </a:r>
          </a:p>
          <a:p>
            <a:pPr lvl="1">
              <a:buFont typeface="Arial" panose="020B0604020202020204" pitchFamily="34" charset="0"/>
              <a:buChar char="•"/>
            </a:pPr>
            <a:r>
              <a:rPr lang="en-US" altLang="en-US" sz="1600" dirty="0">
                <a:solidFill>
                  <a:schemeClr val="tx1"/>
                </a:solidFill>
              </a:rPr>
              <a:t>EU Items</a:t>
            </a:r>
          </a:p>
          <a:p>
            <a:pPr lvl="1">
              <a:spcBef>
                <a:spcPts val="0"/>
              </a:spcBef>
              <a:buFont typeface="Arial" panose="020B0604020202020204" pitchFamily="34" charset="0"/>
              <a:buChar char="•"/>
            </a:pPr>
            <a:r>
              <a:rPr lang="en-US" altLang="en-US" sz="1600" dirty="0">
                <a:solidFill>
                  <a:schemeClr val="tx1"/>
                </a:solidFill>
              </a:rPr>
              <a:t>Other Regions Items</a:t>
            </a:r>
          </a:p>
          <a:p>
            <a:pPr lvl="1">
              <a:spcBef>
                <a:spcPts val="0"/>
              </a:spcBef>
              <a:buFont typeface="Arial" panose="020B0604020202020204" pitchFamily="34" charset="0"/>
              <a:buChar char="•"/>
            </a:pPr>
            <a:r>
              <a:rPr lang="en-US" altLang="en-US" sz="1600" dirty="0">
                <a:solidFill>
                  <a:schemeClr val="tx1"/>
                </a:solidFill>
              </a:rPr>
              <a:t>ITU-R Items</a:t>
            </a:r>
          </a:p>
          <a:p>
            <a:pPr lvl="1">
              <a:spcBef>
                <a:spcPts val="0"/>
              </a:spcBef>
              <a:buFont typeface="Arial" panose="020B0604020202020204" pitchFamily="34" charset="0"/>
              <a:buChar char="•"/>
            </a:pPr>
            <a:r>
              <a:rPr lang="en-US" altLang="en-US" sz="1600" dirty="0">
                <a:solidFill>
                  <a:schemeClr val="tx1"/>
                </a:solidFill>
              </a:rPr>
              <a:t>MSG 6 GHz </a:t>
            </a:r>
          </a:p>
          <a:p>
            <a:pPr lvl="1">
              <a:spcBef>
                <a:spcPts val="0"/>
              </a:spcBef>
              <a:buFont typeface="Arial" panose="020B0604020202020204" pitchFamily="34" charset="0"/>
              <a:buChar char="•"/>
            </a:pPr>
            <a:r>
              <a:rPr lang="en-US" sz="1600" dirty="0"/>
              <a:t>IEEE 802 Stds Table of Frequency Bands</a:t>
            </a:r>
          </a:p>
          <a:p>
            <a:pPr lvl="1">
              <a:spcBef>
                <a:spcPts val="0"/>
              </a:spcBef>
              <a:buFont typeface="Arial" panose="020B0604020202020204" pitchFamily="34" charset="0"/>
              <a:buChar char="•"/>
            </a:pPr>
            <a:r>
              <a:rPr lang="en-US" altLang="en-US" sz="1600" dirty="0">
                <a:solidFill>
                  <a:schemeClr val="tx1"/>
                </a:solidFill>
              </a:rPr>
              <a:t>General Discussion Items</a:t>
            </a:r>
          </a:p>
          <a:p>
            <a:pPr>
              <a:buFont typeface="Arial" panose="020B0604020202020204" pitchFamily="34" charset="0"/>
              <a:buChar char="•"/>
            </a:pPr>
            <a:r>
              <a:rPr lang="en-US" altLang="en-US" sz="1600" dirty="0">
                <a:solidFill>
                  <a:schemeClr val="tx1"/>
                </a:solidFill>
              </a:rPr>
              <a:t>Actions required</a:t>
            </a:r>
          </a:p>
          <a:p>
            <a:pPr lvl="1">
              <a:spcBef>
                <a:spcPts val="0"/>
              </a:spcBef>
              <a:buFont typeface="Arial" panose="020B0604020202020204" pitchFamily="34" charset="0"/>
              <a:buChar char="•"/>
            </a:pPr>
            <a:r>
              <a:rPr lang="en-US" altLang="en-US" sz="1600" dirty="0">
                <a:solidFill>
                  <a:schemeClr val="tx1"/>
                </a:solidFill>
              </a:rPr>
              <a:t>Send out 2 question poll on sept 21 interim</a:t>
            </a:r>
          </a:p>
          <a:p>
            <a:pPr lvl="1">
              <a:spcBef>
                <a:spcPts val="0"/>
              </a:spcBef>
              <a:buFont typeface="Arial" panose="020B0604020202020204" pitchFamily="34" charset="0"/>
              <a:buChar char="•"/>
            </a:pPr>
            <a:r>
              <a:rPr lang="en-US" altLang="en-US" sz="1600" dirty="0">
                <a:solidFill>
                  <a:schemeClr val="tx1"/>
                </a:solidFill>
              </a:rPr>
              <a:t>Send out call-in for ad hoc on table of frequency ranges</a:t>
            </a:r>
          </a:p>
          <a:p>
            <a:pPr lvl="1">
              <a:spcBef>
                <a:spcPts val="0"/>
              </a:spcBef>
              <a:buFont typeface="Arial" panose="020B0604020202020204" pitchFamily="34" charset="0"/>
              <a:buChar char="•"/>
            </a:pPr>
            <a:r>
              <a:rPr lang="en-US" altLang="en-US" sz="1600" dirty="0">
                <a:solidFill>
                  <a:schemeClr val="tx1"/>
                </a:solidFill>
              </a:rPr>
              <a:t>Work on affiliation check request</a:t>
            </a:r>
          </a:p>
          <a:p>
            <a:pPr lvl="1">
              <a:spcBef>
                <a:spcPts val="0"/>
              </a:spcBef>
              <a:buFont typeface="Arial" panose="020B0604020202020204" pitchFamily="34" charset="0"/>
              <a:buChar char="•"/>
            </a:pPr>
            <a:r>
              <a:rPr lang="en-US" altLang="en-US" sz="1600" dirty="0">
                <a:solidFill>
                  <a:schemeClr val="tx1"/>
                </a:solidFill>
              </a:rPr>
              <a:t>All-ongoing-WRC-23 AI viewpoint text</a:t>
            </a:r>
          </a:p>
          <a:p>
            <a:pPr lvl="1">
              <a:spcBef>
                <a:spcPts val="0"/>
              </a:spcBef>
              <a:buFont typeface="Arial" panose="020B0604020202020204" pitchFamily="34" charset="0"/>
              <a:buChar char="•"/>
            </a:pPr>
            <a:r>
              <a:rPr lang="en-US" sz="1600" dirty="0">
                <a:ea typeface="SimSun" panose="02010600030101010101" pitchFamily="2" charset="-122"/>
              </a:rPr>
              <a:t>Anything new today</a:t>
            </a:r>
          </a:p>
          <a:p>
            <a:pPr>
              <a:buFont typeface="Arial" panose="020B0604020202020204" pitchFamily="34" charset="0"/>
              <a:buChar char="•"/>
            </a:pPr>
            <a:r>
              <a:rPr lang="en-US" altLang="en-US" sz="1600" dirty="0">
                <a:solidFill>
                  <a:schemeClr val="tx1"/>
                </a:solidFill>
              </a:rPr>
              <a:t>AOB and Adjourn</a:t>
            </a: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6498168" y="1193802"/>
            <a:ext cx="4891616" cy="52816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marL="0" indent="0">
              <a:spcBef>
                <a:spcPts val="0"/>
              </a:spcBef>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kern="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endParaRPr lang="en-US" altLang="en-US" sz="140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sz="1400" b="0" dirty="0">
                <a:solidFill>
                  <a:schemeClr val="tx1"/>
                </a:solidFill>
              </a:rPr>
              <a:t>IEEE 802 viewpoints on WRC-23 agenda items </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endParaRPr lang="en-US" altLang="en-US" sz="140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MSG 6 GHz</a:t>
            </a:r>
          </a:p>
          <a:p>
            <a:pPr lvl="1">
              <a:spcBef>
                <a:spcPts val="0"/>
              </a:spcBef>
              <a:buFont typeface="Arial" panose="020B0604020202020204" pitchFamily="34" charset="0"/>
              <a:buChar char="•"/>
            </a:pPr>
            <a:r>
              <a:rPr lang="en-US" altLang="en-US" sz="1400" kern="0" dirty="0">
                <a:solidFill>
                  <a:schemeClr val="tx1"/>
                </a:solidFill>
              </a:rPr>
              <a:t>Multi stake-holder group</a:t>
            </a:r>
          </a:p>
          <a:p>
            <a:pPr marL="0" indent="0">
              <a:spcBef>
                <a:spcPts val="0"/>
              </a:spcBef>
            </a:pPr>
            <a:endParaRPr lang="en-US" altLang="en-US" sz="1400" kern="0" dirty="0">
              <a:solidFill>
                <a:schemeClr val="tx1"/>
              </a:solidFill>
            </a:endParaRPr>
          </a:p>
          <a:p>
            <a:pPr>
              <a:spcBef>
                <a:spcPts val="0"/>
              </a:spcBef>
              <a:buFont typeface="Arial" panose="020B0604020202020204" pitchFamily="34" charset="0"/>
              <a:buChar char="•"/>
            </a:pPr>
            <a:r>
              <a:rPr lang="en-US" altLang="en-US" sz="1400" b="0" dirty="0">
                <a:solidFill>
                  <a:schemeClr val="tx1"/>
                </a:solidFill>
              </a:rPr>
              <a:t>IEEE 802 Stds Table of Frequency Bands</a:t>
            </a:r>
          </a:p>
          <a:p>
            <a:pPr lvl="1">
              <a:spcBef>
                <a:spcPts val="0"/>
              </a:spcBef>
              <a:buFont typeface="Arial" panose="020B0604020202020204" pitchFamily="34" charset="0"/>
              <a:buChar char="•"/>
            </a:pPr>
            <a:r>
              <a:rPr lang="en-US" altLang="en-US" sz="1400" kern="0" dirty="0">
                <a:solidFill>
                  <a:schemeClr val="tx1"/>
                </a:solidFill>
              </a:rPr>
              <a:t>Status</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kern="0" dirty="0">
                <a:solidFill>
                  <a:schemeClr val="tx1"/>
                </a:solidFill>
              </a:rPr>
              <a:t>802 restructuring sub-ad hoc on external influence. </a:t>
            </a: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990600" y="594578"/>
            <a:ext cx="9296400"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US" altLang="en-US" sz="1800" b="0" dirty="0"/>
              <a:t>To approve the agenda as presented on previous slide</a:t>
            </a:r>
          </a:p>
          <a:p>
            <a:pPr>
              <a:spcBef>
                <a:spcPts val="0"/>
              </a:spcBef>
            </a:pPr>
            <a:r>
              <a:rPr lang="en-US" altLang="en-US" sz="1800" dirty="0"/>
              <a:t>	</a:t>
            </a:r>
            <a:r>
              <a:rPr lang="en-US" altLang="en-US" sz="1800" dirty="0">
                <a:solidFill>
                  <a:schemeClr val="tx1"/>
                </a:solidFill>
              </a:rPr>
              <a:t>	</a:t>
            </a:r>
            <a:r>
              <a:rPr lang="en-US" altLang="en-US" sz="1800" b="0" dirty="0">
                <a:solidFill>
                  <a:schemeClr val="tx1"/>
                </a:solidFill>
              </a:rPr>
              <a:t>Moved by: 	</a:t>
            </a:r>
            <a:r>
              <a:rPr lang="en-US" altLang="en-US" sz="1800" b="0" dirty="0">
                <a:solidFill>
                  <a:schemeClr val="bg1">
                    <a:lumMod val="75000"/>
                  </a:schemeClr>
                </a:solidFill>
              </a:rPr>
              <a:t>Stuart K.</a:t>
            </a:r>
          </a:p>
          <a:p>
            <a:pPr>
              <a:spcBef>
                <a:spcPts val="0"/>
              </a:spcBef>
            </a:pPr>
            <a:r>
              <a:rPr lang="en-US" altLang="en-US" sz="1800" b="0" dirty="0">
                <a:solidFill>
                  <a:schemeClr val="bg1">
                    <a:lumMod val="75000"/>
                  </a:schemeClr>
                </a:solidFill>
              </a:rPr>
              <a:t>		Seconded by: 	Vijay A.</a:t>
            </a:r>
          </a:p>
          <a:p>
            <a:pPr>
              <a:spcBef>
                <a:spcPts val="0"/>
              </a:spcBef>
            </a:pPr>
            <a:r>
              <a:rPr lang="en-US" altLang="en-US" sz="1800" b="0" dirty="0">
                <a:solidFill>
                  <a:schemeClr val="bg1">
                    <a:lumMod val="75000"/>
                  </a:schemeClr>
                </a:solidFill>
              </a:rPr>
              <a:t>		Discussion?  	None</a:t>
            </a:r>
          </a:p>
          <a:p>
            <a:pPr lvl="1">
              <a:spcBef>
                <a:spcPts val="0"/>
              </a:spcBef>
            </a:pPr>
            <a:r>
              <a:rPr lang="en-US" altLang="en-US" sz="1800" dirty="0">
                <a:solidFill>
                  <a:schemeClr val="bg1">
                    <a:lumMod val="75000"/>
                  </a:schemeClr>
                </a:solidFill>
              </a:rPr>
              <a:t>Vote:  Approved by unanimous consent</a:t>
            </a: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800" b="0" dirty="0">
                <a:ea typeface="SimSun" panose="02010600030101010101" pitchFamily="2" charset="-122"/>
              </a:rPr>
              <a:t>To </a:t>
            </a:r>
            <a:r>
              <a:rPr lang="en-GB" sz="1600" b="0" dirty="0">
                <a:ea typeface="SimSun" panose="02010600030101010101" pitchFamily="2" charset="-122"/>
              </a:rPr>
              <a:t>approve the minutes from the IEEE 802.18 teleconference in document </a:t>
            </a:r>
            <a:r>
              <a:rPr lang="en-GB" sz="1600" b="0" dirty="0">
                <a:solidFill>
                  <a:schemeClr val="bg1">
                    <a:lumMod val="75000"/>
                  </a:schemeClr>
                </a:solidFill>
                <a:ea typeface="SimSun" panose="02010600030101010101" pitchFamily="2" charset="-122"/>
                <a:hlinkClick r:id="rId3"/>
              </a:rPr>
              <a:t>https://mentor.ieee.org/802.18/dcn/21/18-21-0043-00-0000-minutes-15apr21-rrtag-teleconference.docx</a:t>
            </a:r>
            <a:r>
              <a:rPr lang="en-GB" sz="1600" b="0" dirty="0">
                <a:solidFill>
                  <a:schemeClr val="bg1">
                    <a:lumMod val="75000"/>
                  </a:schemeClr>
                </a:solidFill>
                <a:ea typeface="SimSun" panose="02010600030101010101" pitchFamily="2" charset="-122"/>
              </a:rPr>
              <a:t>      </a:t>
            </a:r>
            <a:r>
              <a:rPr lang="en-US" sz="1600" b="0" i="0" dirty="0">
                <a:solidFill>
                  <a:srgbClr val="000000"/>
                </a:solidFill>
                <a:effectLst/>
                <a:latin typeface="Verdana" panose="020B0604030504040204" pitchFamily="34" charset="0"/>
              </a:rPr>
              <a:t>16-Apr-2021 13:39:21 ET </a:t>
            </a:r>
            <a:r>
              <a:rPr lang="en-US" sz="1600" b="0" i="0" dirty="0">
                <a:solidFill>
                  <a:srgbClr val="000000"/>
                </a:solidFill>
                <a:effectLst/>
              </a:rPr>
              <a:t> </a:t>
            </a:r>
            <a:r>
              <a:rPr lang="en-US" sz="1600" b="0" dirty="0">
                <a:ea typeface="SimSun" panose="02010600030101010101" pitchFamily="2" charset="-122"/>
              </a:rPr>
              <a:t>with editorial privilege for the 802.18 </a:t>
            </a:r>
            <a:r>
              <a:rPr lang="en-US" sz="1800" b="0" dirty="0">
                <a:ea typeface="SimSun" panose="02010600030101010101" pitchFamily="2" charset="-122"/>
              </a:rPr>
              <a:t>chair.</a:t>
            </a:r>
            <a:r>
              <a:rPr lang="en-US" altLang="en-US" sz="1800" b="0" dirty="0">
                <a:solidFill>
                  <a:schemeClr val="tx1"/>
                </a:solidFill>
              </a:rPr>
              <a:t>	</a:t>
            </a:r>
          </a:p>
          <a:p>
            <a:pPr marL="0" indent="0">
              <a:spcBef>
                <a:spcPts val="400"/>
              </a:spcBef>
            </a:pPr>
            <a:r>
              <a:rPr lang="en-US" altLang="en-US" sz="1800" b="0" dirty="0">
                <a:solidFill>
                  <a:schemeClr val="tx1"/>
                </a:solidFill>
              </a:rPr>
              <a:t> 	Moved by:  	</a:t>
            </a:r>
            <a:r>
              <a:rPr lang="en-US" altLang="en-US" sz="1800" b="0" dirty="0">
                <a:solidFill>
                  <a:schemeClr val="bg1">
                    <a:lumMod val="75000"/>
                  </a:schemeClr>
                </a:solidFill>
              </a:rPr>
              <a:t>Stuart K. </a:t>
            </a:r>
          </a:p>
          <a:p>
            <a:pPr marL="0" indent="0">
              <a:spcBef>
                <a:spcPts val="0"/>
              </a:spcBef>
            </a:pPr>
            <a:r>
              <a:rPr lang="en-US" altLang="en-US" sz="1800" b="0" dirty="0">
                <a:solidFill>
                  <a:schemeClr val="bg1">
                    <a:lumMod val="75000"/>
                  </a:schemeClr>
                </a:solidFill>
              </a:rPr>
              <a:t>	Seconded by:  Steve P.</a:t>
            </a:r>
          </a:p>
          <a:p>
            <a:pPr marL="0" indent="0">
              <a:spcBef>
                <a:spcPts val="0"/>
              </a:spcBef>
            </a:pPr>
            <a:r>
              <a:rPr lang="en-US" altLang="en-US" sz="1800" b="0" dirty="0">
                <a:solidFill>
                  <a:schemeClr val="bg1">
                    <a:lumMod val="75000"/>
                  </a:schemeClr>
                </a:solidFill>
              </a:rPr>
              <a:t>	Discussion?  	None</a:t>
            </a:r>
          </a:p>
          <a:p>
            <a:pPr lvl="1">
              <a:spcBef>
                <a:spcPts val="0"/>
              </a:spcBef>
            </a:pPr>
            <a:r>
              <a:rPr lang="en-US" altLang="en-US" sz="1800" dirty="0">
                <a:solidFill>
                  <a:schemeClr val="bg1">
                    <a:lumMod val="75000"/>
                  </a:schemeClr>
                </a:solidFill>
              </a:rPr>
              <a:t>Vote:  Approved by unanimous consent</a:t>
            </a:r>
          </a:p>
          <a:p>
            <a:pPr lvl="2">
              <a:spcBef>
                <a:spcPts val="0"/>
              </a:spcBef>
              <a:buFont typeface="Arial" panose="020B0604020202020204" pitchFamily="34" charset="0"/>
              <a:buChar char="•"/>
            </a:pPr>
            <a:endParaRPr lang="en-US" altLang="en-US" sz="1200" dirty="0">
              <a:solidFill>
                <a:schemeClr val="bg1">
                  <a:lumMod val="75000"/>
                </a:schemeClr>
              </a:solidFill>
            </a:endParaRPr>
          </a:p>
          <a:p>
            <a:pPr marL="685800" lvl="1">
              <a:spcBef>
                <a:spcPts val="400"/>
              </a:spcBef>
              <a:buFont typeface="Arial" panose="020B0604020202020204" pitchFamily="34" charset="0"/>
              <a:buChar char="•"/>
            </a:pPr>
            <a:endParaRPr lang="en-US" altLang="en-US" sz="14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22apr21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 –  2</a:t>
            </a:r>
            <a:endParaRPr lang="en-US" altLang="en-US" sz="2400" i="1" u="sng" dirty="0">
              <a:solidFill>
                <a:srgbClr val="00B050"/>
              </a:solidFill>
            </a:endParaRPr>
          </a:p>
        </p:txBody>
      </p:sp>
      <p:sp>
        <p:nvSpPr>
          <p:cNvPr id="16387" name="Content Placeholder 2"/>
          <p:cNvSpPr>
            <a:spLocks noGrp="1"/>
          </p:cNvSpPr>
          <p:nvPr>
            <p:ph idx="1"/>
          </p:nvPr>
        </p:nvSpPr>
        <p:spPr>
          <a:xfrm>
            <a:off x="914400" y="914400"/>
            <a:ext cx="10881783" cy="5542666"/>
          </a:xfrm>
        </p:spPr>
        <p:txBody>
          <a:bodyPr/>
          <a:lstStyle/>
          <a:p>
            <a:pPr lvl="4">
              <a:buFont typeface="Arial" panose="020B0604020202020204" pitchFamily="34" charset="0"/>
              <a:buChar char="•"/>
            </a:pPr>
            <a:endParaRPr lang="en-US" altLang="en-US" sz="1000" dirty="0">
              <a:solidFill>
                <a:schemeClr val="tx1"/>
              </a:solidFill>
            </a:endParaRPr>
          </a:p>
          <a:p>
            <a:pPr>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May 2021,</a:t>
            </a:r>
            <a:r>
              <a:rPr lang="en-US" altLang="en-US" sz="1800" b="0" dirty="0">
                <a:solidFill>
                  <a:schemeClr val="tx1"/>
                </a:solidFill>
              </a:rPr>
              <a:t> that was at the Hilton in Panama City, Panama, the WCSC on 03Feb21 approved to cancel the in-person 802W interim.  This leaves the WGs and TAGs to hold interims as they wish.  </a:t>
            </a:r>
          </a:p>
          <a:p>
            <a:pPr marL="40005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At this point still no participation credit, no word from EC yet. </a:t>
            </a:r>
          </a:p>
          <a:p>
            <a:pPr marL="40005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Other WGs/TAGs</a:t>
            </a:r>
          </a:p>
          <a:p>
            <a:pPr marL="80010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No overlap with:  .11: 10-18May21;		.15: 11-20(early)May21; 		.19:_n/a_			.24: _wed_</a:t>
            </a:r>
          </a:p>
          <a:p>
            <a:pPr marL="80010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For .18 will plan on: 13 &amp; 20May21 (normal Thursday’s call-in, 1500et, 55 mins)</a:t>
            </a:r>
          </a:p>
          <a:p>
            <a:pPr lvl="3">
              <a:buFont typeface="Arial" panose="020B0604020202020204" pitchFamily="34" charset="0"/>
              <a:buChar char="•"/>
            </a:pPr>
            <a:endParaRPr lang="en-US" altLang="en-US" sz="900" b="0" dirty="0">
              <a:solidFill>
                <a:schemeClr val="tx1"/>
              </a:solidFill>
            </a:endParaRPr>
          </a:p>
          <a:p>
            <a:pPr>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July 2021,</a:t>
            </a:r>
            <a:r>
              <a:rPr lang="en-US" altLang="en-US" sz="1800" b="0" dirty="0">
                <a:solidFill>
                  <a:schemeClr val="tx1"/>
                </a:solidFill>
              </a:rPr>
              <a:t> that was</a:t>
            </a:r>
            <a:r>
              <a:rPr lang="en-US" altLang="en-US" sz="1800" dirty="0">
                <a:solidFill>
                  <a:schemeClr val="tx1"/>
                </a:solidFill>
              </a:rPr>
              <a:t> </a:t>
            </a:r>
            <a:r>
              <a:rPr lang="en-US" altLang="en-US" sz="1800" b="0" dirty="0">
                <a:solidFill>
                  <a:schemeClr val="tx1"/>
                </a:solidFill>
              </a:rPr>
              <a:t>in Madrid, Spain, the LMSC(</a:t>
            </a:r>
            <a:r>
              <a:rPr lang="en-US" altLang="en-US" sz="1600" b="0" dirty="0">
                <a:solidFill>
                  <a:schemeClr val="tx1"/>
                </a:solidFill>
              </a:rPr>
              <a:t>EC) on 05Mar21 approved to cancel the in-person 802 Plenary.  It will be electronic like the past ones.</a:t>
            </a:r>
          </a:p>
          <a:p>
            <a:pPr lvl="1">
              <a:buFont typeface="Arial" panose="020B0604020202020204" pitchFamily="34" charset="0"/>
              <a:buChar char="•"/>
            </a:pPr>
            <a:r>
              <a:rPr lang="en-US" altLang="en-US" sz="1800" dirty="0">
                <a:solidFill>
                  <a:schemeClr val="tx1"/>
                </a:solidFill>
              </a:rPr>
              <a:t>At the EC teleconference Tuesday (06Apr), approved electronic plenary form 09-23 July 21 dates.</a:t>
            </a:r>
          </a:p>
          <a:p>
            <a:pPr lvl="1">
              <a:buFont typeface="Arial" panose="020B0604020202020204" pitchFamily="34" charset="0"/>
              <a:buChar char="•"/>
            </a:pPr>
            <a:r>
              <a:rPr lang="en-US" altLang="en-US" sz="1800" dirty="0">
                <a:solidFill>
                  <a:schemeClr val="tx1"/>
                </a:solidFill>
              </a:rPr>
              <a:t>Also, the registration fee was approved.  The plan: </a:t>
            </a:r>
          </a:p>
          <a:p>
            <a:pPr lvl="2">
              <a:buFont typeface="Arial" panose="020B0604020202020204" pitchFamily="34" charset="0"/>
              <a:buChar char="•"/>
            </a:pPr>
            <a:r>
              <a:rPr lang="en-US" sz="1600" dirty="0">
                <a:solidFill>
                  <a:schemeClr val="tx1"/>
                </a:solidFill>
              </a:rPr>
              <a:t>$50 – till 30June		$75 registration fee after 30june. </a:t>
            </a:r>
          </a:p>
          <a:p>
            <a:pPr lvl="2">
              <a:buFont typeface="Arial" panose="020B0604020202020204" pitchFamily="34" charset="0"/>
              <a:buChar char="•"/>
            </a:pPr>
            <a:r>
              <a:rPr lang="en-US" sz="1600" dirty="0">
                <a:solidFill>
                  <a:schemeClr val="tx1"/>
                </a:solidFill>
              </a:rPr>
              <a:t>registration opens: 10 May 21</a:t>
            </a:r>
          </a:p>
          <a:p>
            <a:pPr lvl="2">
              <a:buFont typeface="Arial" panose="020B0604020202020204" pitchFamily="34" charset="0"/>
              <a:buChar char="•"/>
            </a:pPr>
            <a:r>
              <a:rPr lang="en-US" sz="1600" dirty="0">
                <a:solidFill>
                  <a:schemeClr val="tx1"/>
                </a:solidFill>
              </a:rPr>
              <a:t>reminder sent on 28june (2 days, before fee increases) and on 30june last day before fee increases.</a:t>
            </a:r>
          </a:p>
          <a:p>
            <a:pPr lvl="2">
              <a:buFont typeface="Arial" panose="020B0604020202020204" pitchFamily="34" charset="0"/>
              <a:buChar char="•"/>
            </a:pPr>
            <a:r>
              <a:rPr lang="en-US" sz="1600" dirty="0">
                <a:solidFill>
                  <a:schemeClr val="tx1"/>
                </a:solidFill>
              </a:rPr>
              <a:t>reminder sent on 05 july – notifying of $75  fee started 01july</a:t>
            </a:r>
          </a:p>
          <a:p>
            <a:pPr lvl="1">
              <a:buFont typeface="Arial" panose="020B0604020202020204" pitchFamily="34" charset="0"/>
              <a:buChar char="•"/>
            </a:pPr>
            <a:r>
              <a:rPr lang="en-US" sz="1600" dirty="0">
                <a:solidFill>
                  <a:srgbClr val="333333"/>
                </a:solidFill>
                <a:ea typeface="Times New Roman" panose="02020603050405020304" pitchFamily="18" charset="0"/>
              </a:rPr>
              <a:t>For .18 will plan on: 15 &amp; 22Jul21 (normal Thursday’s 1500et, </a:t>
            </a:r>
            <a:r>
              <a:rPr lang="en-US" sz="1600" u="sng" dirty="0">
                <a:solidFill>
                  <a:srgbClr val="333333"/>
                </a:solidFill>
                <a:ea typeface="Times New Roman" panose="02020603050405020304" pitchFamily="18" charset="0"/>
              </a:rPr>
              <a:t>looking at 2-hour slot for one, possibly the 22</a:t>
            </a:r>
            <a:r>
              <a:rPr lang="en-US" sz="1600" u="sng" baseline="30000" dirty="0">
                <a:solidFill>
                  <a:srgbClr val="333333"/>
                </a:solidFill>
                <a:ea typeface="Times New Roman" panose="02020603050405020304" pitchFamily="18" charset="0"/>
              </a:rPr>
              <a:t>nd</a:t>
            </a:r>
            <a:r>
              <a:rPr lang="en-US" sz="1600" u="sng" dirty="0">
                <a:solidFill>
                  <a:srgbClr val="333333"/>
                </a:solidFill>
                <a:ea typeface="Times New Roman" panose="02020603050405020304" pitchFamily="18" charset="0"/>
              </a:rPr>
              <a:t>. </a:t>
            </a:r>
            <a:r>
              <a:rPr lang="en-US" sz="1600" dirty="0">
                <a:solidFill>
                  <a:srgbClr val="333333"/>
                </a:solidFill>
                <a:ea typeface="Times New Roman" panose="02020603050405020304" pitchFamily="18" charset="0"/>
              </a:rPr>
              <a:t>)</a:t>
            </a:r>
          </a:p>
          <a:p>
            <a:pPr lvl="2">
              <a:buFont typeface="Arial" panose="020B0604020202020204" pitchFamily="34" charset="0"/>
              <a:buChar char="•"/>
            </a:pPr>
            <a:r>
              <a:rPr lang="en-US" sz="1600" dirty="0">
                <a:solidFill>
                  <a:srgbClr val="333333"/>
                </a:solidFill>
                <a:ea typeface="Times New Roman" panose="02020603050405020304" pitchFamily="18" charset="0"/>
              </a:rPr>
              <a:t>Do not want to overlap with .19 with the 2 </a:t>
            </a:r>
            <a:r>
              <a:rPr lang="en-US" sz="1600" dirty="0" err="1">
                <a:solidFill>
                  <a:srgbClr val="333333"/>
                </a:solidFill>
                <a:ea typeface="Times New Roman" panose="02020603050405020304" pitchFamily="18" charset="0"/>
              </a:rPr>
              <a:t>hr</a:t>
            </a:r>
            <a:r>
              <a:rPr lang="en-US" sz="1600" dirty="0">
                <a:solidFill>
                  <a:srgbClr val="333333"/>
                </a:solidFill>
                <a:ea typeface="Times New Roman" panose="02020603050405020304" pitchFamily="18" charset="0"/>
              </a:rPr>
              <a:t> slot.</a:t>
            </a:r>
          </a:p>
          <a:p>
            <a:pPr lvl="2">
              <a:buFont typeface="Arial" panose="020B0604020202020204" pitchFamily="34" charset="0"/>
              <a:buChar char="•"/>
            </a:pPr>
            <a:r>
              <a:rPr lang="en-US" sz="1600" dirty="0">
                <a:solidFill>
                  <a:srgbClr val="333333"/>
                </a:solidFill>
                <a:ea typeface="Times New Roman" panose="02020603050405020304" pitchFamily="18" charset="0"/>
              </a:rPr>
              <a:t>The extra hour will focus on IEEE 802 WRC-23 AIs viewpoints. </a:t>
            </a:r>
          </a:p>
          <a:p>
            <a:pPr lvl="1">
              <a:buFont typeface="Arial" panose="020B0604020202020204" pitchFamily="34" charset="0"/>
              <a:buChar char="•"/>
            </a:pPr>
            <a:endParaRPr lang="en-US" sz="1600" dirty="0">
              <a:solidFill>
                <a:srgbClr val="333333"/>
              </a:solidFill>
              <a:ea typeface="Times New Roman" panose="02020603050405020304" pitchFamily="18" charset="0"/>
            </a:endParaRPr>
          </a:p>
          <a:p>
            <a:pPr lvl="3">
              <a:buFont typeface="Arial" panose="020B0604020202020204" pitchFamily="34" charset="0"/>
              <a:buChar char="•"/>
            </a:pPr>
            <a:endParaRPr lang="en-US" altLang="en-US" sz="900" b="0" dirty="0">
              <a:solidFill>
                <a:schemeClr val="tx1"/>
              </a:solidFill>
            </a:endParaRPr>
          </a:p>
          <a:p>
            <a:pPr>
              <a:buFont typeface="Arial" panose="020B0604020202020204" pitchFamily="34" charset="0"/>
              <a:buChar char="•"/>
            </a:pPr>
            <a:endParaRPr lang="en-US" altLang="en-US" sz="16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22apr21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24393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58926</TotalTime>
  <Words>7725</Words>
  <Application>Microsoft Office PowerPoint</Application>
  <PresentationFormat>Widescreen</PresentationFormat>
  <Paragraphs>813</Paragraphs>
  <Slides>31</Slides>
  <Notes>21</Notes>
  <HiddenSlides>0</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2</vt:i4>
      </vt:variant>
      <vt:variant>
        <vt:lpstr>Slide Titles</vt:lpstr>
      </vt:variant>
      <vt:variant>
        <vt:i4>31</vt:i4>
      </vt:variant>
    </vt:vector>
  </HeadingPairs>
  <TitlesOfParts>
    <vt:vector size="45" baseType="lpstr">
      <vt:lpstr>Arial</vt:lpstr>
      <vt:lpstr>Calibri</vt:lpstr>
      <vt:lpstr>Consolas</vt:lpstr>
      <vt:lpstr>Helvetica</vt:lpstr>
      <vt:lpstr>Helvetica Neue</vt:lpstr>
      <vt:lpstr>Loew Next Arabic Medium</vt:lpstr>
      <vt:lpstr>Mina</vt:lpstr>
      <vt:lpstr>Monotype Sorts</vt:lpstr>
      <vt:lpstr>Times New Roman</vt:lpstr>
      <vt:lpstr>Verdana</vt:lpstr>
      <vt:lpstr>Wingdings</vt:lpstr>
      <vt:lpstr>Office Theme</vt:lpstr>
      <vt:lpstr>Document</vt:lpstr>
      <vt:lpstr>Packager Shell Object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 –  2</vt:lpstr>
      <vt:lpstr>Administrative–moving forward –  3</vt:lpstr>
      <vt:lpstr>EU items to share -1</vt:lpstr>
      <vt:lpstr>EU items to share -2</vt:lpstr>
      <vt:lpstr>Other regions (outside EU-Stds and USA), items to share</vt:lpstr>
      <vt:lpstr>ITU-R items to share  -</vt:lpstr>
      <vt:lpstr>MSG 6 GHz</vt:lpstr>
      <vt:lpstr>IEEE 802 Stds Table of Frequency Bands</vt:lpstr>
      <vt:lpstr>General Discussion</vt:lpstr>
      <vt:lpstr>Actions Required</vt:lpstr>
      <vt:lpstr>Any Other Business</vt:lpstr>
      <vt:lpstr>Adjourn</vt:lpstr>
      <vt:lpstr>PowerPoint Presentation</vt:lpstr>
      <vt:lpstr>PowerPoint Presentation</vt:lpstr>
      <vt:lpstr>PowerPoint Presentation</vt:lpstr>
      <vt:lpstr>PowerPoint Presentation</vt:lpstr>
      <vt:lpstr>PowerPoint Presentation</vt:lpstr>
      <vt:lpstr>Table of IEEE 802 Stds Frequency Bands –fyi</vt:lpstr>
      <vt:lpstr>Table of Frequency Bands – IEEE 802 Stds – background -1</vt:lpstr>
      <vt:lpstr>Table of Frequency Bands – background -2</vt:lpstr>
      <vt:lpstr>ITU-R links &amp; general info</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dc:title>
  <dc:creator>Holcomb, Jay</dc:creator>
  <cp:lastModifiedBy>Holcomb, Jay</cp:lastModifiedBy>
  <cp:revision>3778</cp:revision>
  <cp:lastPrinted>1601-01-01T00:00:00Z</cp:lastPrinted>
  <dcterms:created xsi:type="dcterms:W3CDTF">2016-03-03T14:54:45Z</dcterms:created>
  <dcterms:modified xsi:type="dcterms:W3CDTF">2021-04-22T14:21:03Z</dcterms:modified>
</cp:coreProperties>
</file>