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17" r:id="rId18"/>
    <p:sldId id="650" r:id="rId19"/>
    <p:sldId id="498" r:id="rId20"/>
    <p:sldId id="402" r:id="rId21"/>
    <p:sldId id="403" r:id="rId22"/>
    <p:sldId id="736" r:id="rId23"/>
    <p:sldId id="775" r:id="rId24"/>
    <p:sldId id="777" r:id="rId25"/>
    <p:sldId id="774" r:id="rId26"/>
    <p:sldId id="768" r:id="rId27"/>
    <p:sldId id="737" r:id="rId28"/>
    <p:sldId id="739"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256" autoAdjust="0"/>
  </p:normalViewPr>
  <p:slideViewPr>
    <p:cSldViewPr>
      <p:cViewPr varScale="1">
        <p:scale>
          <a:sx n="65" d="100"/>
          <a:sy n="65" d="100"/>
        </p:scale>
        <p:origin x="90" y="990"/>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dms_pub/itu-r/oth/0a/06/R0A0600009D0001MSWE.doc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What is the demand for spectrum for RLAN use in the 6 GHz band (5925–7125 MHz)?</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ACMA proceed, as proposed, to consult on a formal variation to the LIPD class licence that adds the frequency range 5925–6425 MHz for RLAN use, bounded by the parameters described in the ACMA’s preliminary view section of this paper?</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If class licensing arrangements are to be made in the lower 6 GHz band (by variation to the LIPD class licence), should alternative/additional power limits and/or other conditions be considered? </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Is it appropriate to consider inclusion of the upper 6 GHz band (6425–7125 MHz) in the LIPD class licence or should this be deferred to monitor future developments (for example, in the wide-area International Mobile Telecommunications (IMT) space) as outlined in the ACMA’s preliminary view?  We invite comments from submitters on the utility of the band for IMT use.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standard power (that is, higher power devices, including for outdoor use) operating under a dynamic spectrum access system such as the automatic frequency coordination (AFC) system adopted in the USA, be adopted in Australia for some or all of the 6 GHz band? Is there an appetite and capability for industry to provide the necessary systems to enable such use? We welcome views and evidence on the commercial and technical feasibility of introducing AFC systems in the band.</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800" i="1" u="sng" cap="all" dirty="0">
                <a:solidFill>
                  <a:srgbClr val="0000FF"/>
                </a:solidFill>
                <a:effectLst/>
                <a:uFill>
                  <a:solidFill>
                    <a:srgbClr val="0000FF"/>
                  </a:solidFill>
                </a:uFill>
                <a:latin typeface="Arial" panose="020B0604020202020204" pitchFamily="34" charset="0"/>
                <a:ea typeface="Times New Roman" panose="02020603050405020304" pitchFamily="18" charset="0"/>
                <a:cs typeface="Times New Roman" panose="02020603050405020304" pitchFamily="18" charset="0"/>
                <a:hlinkClick r:id="rId3"/>
              </a:rPr>
              <a:t>Resolution 229 (Rev WRC-19)</a:t>
            </a: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 in the 5 GHz band be included in any amendment to the LIPD class licence?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22apr21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802.18-21/0044r00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40-00-0000-acma-consultation-exploring-rlan-use-in-the-5-ghz-and-6-ghz-band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21/18-21-0041-00-0000-citc-spectrum-outlook-for-commercial-innovative-use-2021-23.pdf" TargetMode="External"/><Relationship Id="rId4" Type="http://schemas.openxmlformats.org/officeDocument/2006/relationships/hyperlink" Target="https://www.itu.int/dms_pub/itu-r/oth/0a/06/R0A0600009D0001MSWE.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groups.wirelessinnovation.org/wg/6GHz-MSG-WS1/document/16060__;!!F7jv3iA!ivim7mUl4J61_76KJL-rC6chy96h7Az9WLSZLOiSYPDClL47btdAt_QPJ1oi5bLnVw$"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1-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43-00-0000-minutes-15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22apr21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7030A0"/>
              </a:solidFill>
            </a:endParaRPr>
          </a:p>
        </p:txBody>
      </p:sp>
      <p:sp>
        <p:nvSpPr>
          <p:cNvPr id="16387" name="Content Placeholder 2"/>
          <p:cNvSpPr>
            <a:spLocks noGrp="1"/>
          </p:cNvSpPr>
          <p:nvPr>
            <p:ph idx="1"/>
          </p:nvPr>
        </p:nvSpPr>
        <p:spPr>
          <a:xfrm>
            <a:off x="922106" y="815668"/>
            <a:ext cx="10475384" cy="5659746"/>
          </a:xfrm>
        </p:spPr>
        <p:txBody>
          <a:bodyPr/>
          <a:lstStyle/>
          <a:p>
            <a:pPr>
              <a:buFont typeface="Arial" panose="020B0604020202020204" pitchFamily="34" charset="0"/>
              <a:buChar char="•"/>
            </a:pPr>
            <a:r>
              <a:rPr lang="en-US" altLang="en-US" sz="2000" dirty="0">
                <a:solidFill>
                  <a:schemeClr val="tx1"/>
                </a:solidFill>
              </a:rPr>
              <a:t>From WCSC call, 07apr21</a:t>
            </a:r>
          </a:p>
          <a:p>
            <a:pPr lvl="1">
              <a:buFont typeface="Arial" panose="020B0604020202020204" pitchFamily="34" charset="0"/>
              <a:buChar char="•"/>
            </a:pPr>
            <a:r>
              <a:rPr lang="en-US" altLang="en-US" sz="1400" b="0" dirty="0">
                <a:solidFill>
                  <a:schemeClr val="tx1"/>
                </a:solidFill>
              </a:rPr>
              <a:t>Not for May, for future Wireless interims if we have any that are virtual: </a:t>
            </a:r>
          </a:p>
          <a:p>
            <a:pPr lvl="1">
              <a:buFont typeface="Arial" panose="020B0604020202020204" pitchFamily="34" charset="0"/>
              <a:buChar char="•"/>
            </a:pPr>
            <a:r>
              <a:rPr lang="en-US" altLang="en-US" sz="1400" dirty="0">
                <a:solidFill>
                  <a:schemeClr val="tx1"/>
                </a:solidFill>
              </a:rPr>
              <a:t>Will look closer to have them as a full Wireless Interim of all WG/TAGs, not as individual sessions. </a:t>
            </a:r>
          </a:p>
          <a:p>
            <a:pPr lvl="1">
              <a:buFont typeface="Arial" panose="020B0604020202020204" pitchFamily="34" charset="0"/>
              <a:buChar char="•"/>
            </a:pPr>
            <a:r>
              <a:rPr lang="en-US" altLang="en-US" sz="1400" dirty="0">
                <a:solidFill>
                  <a:schemeClr val="tx1"/>
                </a:solidFill>
              </a:rPr>
              <a:t>Will have specific time slots all meetings will adhere too.  To help with overlap/adjacent meetings and stay with in 17:59 IMAT window. </a:t>
            </a:r>
          </a:p>
          <a:p>
            <a:pPr lvl="1">
              <a:buFont typeface="Arial" panose="020B0604020202020204" pitchFamily="34" charset="0"/>
              <a:buChar char="•"/>
            </a:pPr>
            <a:r>
              <a:rPr lang="en-US" altLang="en-US" sz="1400" b="0" dirty="0">
                <a:solidFill>
                  <a:schemeClr val="tx1"/>
                </a:solidFill>
              </a:rPr>
              <a:t>Likely will have a registration fee similar to what the plenarie</a:t>
            </a:r>
            <a:r>
              <a:rPr lang="en-US" altLang="en-US" sz="1400" dirty="0">
                <a:solidFill>
                  <a:schemeClr val="tx1"/>
                </a:solidFill>
              </a:rPr>
              <a:t>s are doing. </a:t>
            </a:r>
            <a:endParaRPr lang="en-US" altLang="en-US" sz="1400" b="0" dirty="0">
              <a:solidFill>
                <a:schemeClr val="tx1"/>
              </a:solidFill>
            </a:endParaRPr>
          </a:p>
          <a:p>
            <a:pPr marL="0" indent="0"/>
            <a:r>
              <a:rPr lang="en-US" altLang="en-US" sz="1600" b="0" dirty="0">
                <a:solidFill>
                  <a:schemeClr val="tx1"/>
                </a:solidFill>
              </a:rPr>
              <a:t> </a:t>
            </a:r>
            <a:r>
              <a:rPr lang="en-US" altLang="en-US" sz="2000" b="0" dirty="0">
                <a:solidFill>
                  <a:schemeClr val="tx1"/>
                </a:solidFill>
              </a:rPr>
              <a:t>For </a:t>
            </a:r>
            <a:r>
              <a:rPr lang="en-US" altLang="en-US" sz="2000" dirty="0">
                <a:solidFill>
                  <a:schemeClr val="tx1"/>
                </a:solidFill>
              </a:rPr>
              <a:t>Sept 2021 </a:t>
            </a:r>
            <a:r>
              <a:rPr lang="en-US" altLang="en-US" sz="2000" b="0" dirty="0">
                <a:solidFill>
                  <a:schemeClr val="tx1"/>
                </a:solidFill>
              </a:rPr>
              <a:t>still on at the Hilton in </a:t>
            </a:r>
            <a:r>
              <a:rPr lang="en-GB" sz="1800" b="0" dirty="0"/>
              <a:t>Waikoloa, HI, 12</a:t>
            </a:r>
            <a:r>
              <a:rPr lang="en-GB" sz="1800" b="0" baseline="30000" dirty="0"/>
              <a:t>th</a:t>
            </a:r>
            <a:r>
              <a:rPr lang="en-GB" sz="1800" b="0" dirty="0"/>
              <a:t>-17</a:t>
            </a:r>
            <a:r>
              <a:rPr lang="en-GB" sz="1800" b="0" baseline="30000" dirty="0"/>
              <a:t>th</a:t>
            </a:r>
            <a:r>
              <a:rPr lang="en-GB" sz="1800" b="0" dirty="0"/>
              <a:t>.  WCSC will be discussing in their 05may21 monthly call, virtual or f2f.    </a:t>
            </a:r>
          </a:p>
          <a:p>
            <a:pPr lvl="1">
              <a:buFont typeface="Arial" panose="020B0604020202020204" pitchFamily="34" charset="0"/>
              <a:buChar char="•"/>
            </a:pPr>
            <a:r>
              <a:rPr lang="en-GB" sz="1800" dirty="0"/>
              <a:t>With the dynamics and unknowns looking at an electronic survey of membership before 05may21.</a:t>
            </a:r>
          </a:p>
          <a:p>
            <a:pPr lvl="1">
              <a:buFont typeface="Arial" panose="020B0604020202020204" pitchFamily="34" charset="0"/>
              <a:buChar char="•"/>
            </a:pPr>
            <a:r>
              <a:rPr lang="en-GB" sz="1800" b="0" dirty="0"/>
              <a:t>The 2 questions: If Sept21 interim is f2f, will yo</a:t>
            </a:r>
            <a:r>
              <a:rPr lang="en-GB" sz="1800" dirty="0"/>
              <a:t>u be able to attend in person? </a:t>
            </a:r>
          </a:p>
          <a:p>
            <a:pPr lvl="2">
              <a:buFont typeface="Arial" panose="020B0604020202020204" pitchFamily="34" charset="0"/>
              <a:buChar char="•"/>
            </a:pPr>
            <a:r>
              <a:rPr lang="en-GB" b="0" dirty="0"/>
              <a:t>And, </a:t>
            </a:r>
            <a:r>
              <a:rPr lang="en-GB" dirty="0"/>
              <a:t>If Sept21 interim is electronic, will a meeting registration fee of $50 ($75 late fee) prohibit you from participating? </a:t>
            </a:r>
          </a:p>
          <a:p>
            <a:pPr lvl="1">
              <a:buFont typeface="Arial" panose="020B0604020202020204" pitchFamily="34" charset="0"/>
              <a:buChar char="•"/>
            </a:pPr>
            <a:endParaRPr lang="en-GB" sz="1800" dirty="0"/>
          </a:p>
          <a:p>
            <a:pPr lvl="1">
              <a:buFont typeface="Arial" panose="020B0604020202020204" pitchFamily="34" charset="0"/>
              <a:buChar char="•"/>
            </a:pPr>
            <a:r>
              <a:rPr lang="en-GB" sz="1800" dirty="0"/>
              <a:t> </a:t>
            </a:r>
            <a:r>
              <a:rPr lang="en-GB" sz="1800" dirty="0" err="1"/>
              <a:t>ePoll</a:t>
            </a:r>
            <a:r>
              <a:rPr lang="en-GB" sz="1800" dirty="0"/>
              <a:t> was enabled on .18 but is giving a system error.  IEEE is working on it  and have waited a few days and no resolution yet. </a:t>
            </a:r>
          </a:p>
          <a:p>
            <a:pPr lvl="1">
              <a:buFont typeface="Arial" panose="020B0604020202020204" pitchFamily="34" charset="0"/>
              <a:buChar char="•"/>
            </a:pPr>
            <a:r>
              <a:rPr lang="en-GB" sz="1800" dirty="0"/>
              <a:t>With that, out of time, will get an email poll to all on the .18 list server, email is ready. </a:t>
            </a:r>
          </a:p>
          <a:p>
            <a:pPr>
              <a:buFont typeface="Arial" panose="020B0604020202020204" pitchFamily="34" charset="0"/>
              <a:buChar char="•"/>
            </a:pPr>
            <a:endParaRPr lang="en-GB" sz="1800" dirty="0"/>
          </a:p>
          <a:p>
            <a:pPr>
              <a:buFont typeface="Arial" panose="020B0604020202020204" pitchFamily="34" charset="0"/>
              <a:buChar char="•"/>
            </a:pPr>
            <a:r>
              <a:rPr lang="en-GB" sz="1800" dirty="0"/>
              <a:t>Note: Hybrid meeting(s) </a:t>
            </a:r>
            <a:r>
              <a:rPr lang="en-GB" sz="1800" b="0" dirty="0"/>
              <a:t>have been brought up several times,  too complex and expensive, so not for now.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22apr21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solidFill>
                  <a:schemeClr val="tx1"/>
                </a:solidFill>
              </a:rPr>
              <a:t>01apr: They are looking at virtual meetings at least until 01sep21 like CEPT.</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 &amp; 22Apr21 and #109e-26-30Apr21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EN 302 567 (60GHz, multi-GB, RLAN)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the discussion of User Access Restrictions (UAR).</a:t>
            </a:r>
            <a:endParaRPr lang="en-US"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1"/>
            <a:ext cx="10972800"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spcBef>
                <a:spcPts val="0"/>
              </a:spcBef>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5"/>
              </a:rPr>
              <a:t>&lt;SE21&gt; </a:t>
            </a:r>
            <a:r>
              <a:rPr lang="en-US" altLang="en-US" sz="1400" b="0" dirty="0"/>
              <a:t> </a:t>
            </a:r>
            <a:r>
              <a:rPr lang="en-US" altLang="en-US" sz="1400" dirty="0">
                <a:solidFill>
                  <a:schemeClr val="tx1"/>
                </a:solidFill>
              </a:rPr>
              <a:t>next call #113, 14-16Jul21</a:t>
            </a: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solidFill>
                  <a:schemeClr val="tx1"/>
                </a:solidFill>
              </a:rPr>
              <a:t>next call #99, 24-28May21</a:t>
            </a:r>
            <a:endParaRPr lang="en-US" sz="1400" dirty="0">
              <a:ea typeface="SimSun" panose="02010600030101010101" pitchFamily="2" charset="-122"/>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400" b="0" i="0" u="none" strike="noStrike" dirty="0">
                <a:solidFill>
                  <a:srgbClr val="293285"/>
                </a:solidFill>
                <a:effectLst/>
                <a:latin typeface="Mina"/>
                <a:hlinkClick r:id="rId9"/>
              </a:rPr>
              <a:t>FM57(21)007</a:t>
            </a:r>
            <a:r>
              <a:rPr lang="en-US" sz="1600" dirty="0">
                <a:solidFill>
                  <a:schemeClr val="tx1"/>
                </a:solidFill>
              </a:rPr>
              <a:t> on 5.8 GHz.  Also, </a:t>
            </a:r>
            <a:r>
              <a:rPr lang="en-US" sz="1400" b="0" i="0" u="none" strike="noStrike" dirty="0">
                <a:solidFill>
                  <a:srgbClr val="293285"/>
                </a:solidFill>
                <a:effectLst/>
                <a:latin typeface="Mina"/>
                <a:hlinkClick r:id="rId10"/>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0820400" cy="5629508"/>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r>
              <a:rPr lang="en-US" sz="1800" dirty="0">
                <a:solidFill>
                  <a:schemeClr val="tx1"/>
                </a:solidFill>
                <a:ea typeface="Calibri" panose="020F0502020204030204" pitchFamily="34" charset="0"/>
              </a:rPr>
              <a:t>Australia ACMA:</a:t>
            </a:r>
            <a:r>
              <a:rPr lang="en-US" sz="1800" b="0" dirty="0">
                <a:solidFill>
                  <a:schemeClr val="tx1"/>
                </a:solidFill>
                <a:ea typeface="Calibri" panose="020F0502020204030204" pitchFamily="34" charset="0"/>
              </a:rPr>
              <a:t> </a:t>
            </a:r>
            <a:r>
              <a:rPr lang="en-AU" sz="1800" b="1" dirty="0">
                <a:effectLst/>
                <a:ea typeface="Times New Roman" panose="02020603050405020304" pitchFamily="18" charset="0"/>
                <a:cs typeface="Times New Roman" panose="02020603050405020304" pitchFamily="18" charset="0"/>
              </a:rPr>
              <a:t>Exploring RLAN use in the 5 GHz and 6 GHz bands</a:t>
            </a: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chemeClr val="tx1"/>
                </a:solidFill>
                <a:hlinkClick r:id="rId3"/>
              </a:rPr>
              <a:t>https://mentor.ieee.org/802.18/dcn/21/18-21-0040-00-0000-acma-consultation-exploring-rlan-use-in-the-5-ghz-and-6-ghz-bands.docx</a:t>
            </a:r>
            <a:r>
              <a:rPr lang="en-US" sz="1600" b="0" dirty="0">
                <a:solidFill>
                  <a:schemeClr val="tx1"/>
                </a:solidFill>
              </a:rPr>
              <a:t>     </a:t>
            </a:r>
            <a:r>
              <a:rPr lang="en-US" sz="1800" b="0" dirty="0">
                <a:solidFill>
                  <a:schemeClr val="tx1"/>
                </a:solidFill>
              </a:rPr>
              <a:t>Comments due: COB 05may21</a:t>
            </a:r>
          </a:p>
          <a:p>
            <a:pPr marL="800100" lvl="2">
              <a:spcBef>
                <a:spcPts val="0"/>
              </a:spcBef>
              <a:spcAft>
                <a:spcPts val="0"/>
              </a:spcAft>
              <a:buFont typeface="Arial" panose="020B0604020202020204" pitchFamily="34" charset="0"/>
              <a:buChar char="•"/>
            </a:pPr>
            <a:r>
              <a:rPr lang="en-US" sz="1600" dirty="0">
                <a:solidFill>
                  <a:schemeClr val="tx1"/>
                </a:solidFill>
              </a:rPr>
              <a:t>6 questions:  first one: </a:t>
            </a:r>
            <a:r>
              <a:rPr lang="en-AU" sz="1600" dirty="0">
                <a:effectLst/>
                <a:ea typeface="Times New Roman" panose="02020603050405020304" pitchFamily="18" charset="0"/>
                <a:cs typeface="Times New Roman" panose="02020603050405020304" pitchFamily="18" charset="0"/>
              </a:rPr>
              <a:t>What is the demand for spectrum for RLAN use in the 6 GHz band (5925–7125 MHz)?</a:t>
            </a:r>
          </a:p>
          <a:p>
            <a:pPr marL="800100" lvl="2">
              <a:spcBef>
                <a:spcPts val="0"/>
              </a:spcBef>
              <a:spcAft>
                <a:spcPts val="0"/>
              </a:spcAft>
              <a:buFont typeface="Arial" panose="020B0604020202020204" pitchFamily="34" charset="0"/>
              <a:buChar char="•"/>
            </a:pPr>
            <a:r>
              <a:rPr lang="en-AU" sz="1600" dirty="0">
                <a:ea typeface="Times New Roman" panose="02020603050405020304" pitchFamily="18" charset="0"/>
                <a:cs typeface="Times New Roman" panose="02020603050405020304" pitchFamily="18" charset="0"/>
              </a:rPr>
              <a:t>Also, question 6: </a:t>
            </a:r>
            <a:r>
              <a:rPr lang="en-AU" sz="1600" dirty="0">
                <a:effectLst/>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600" i="1" u="sng" dirty="0">
                <a:solidFill>
                  <a:srgbClr val="0000FF"/>
                </a:solidFill>
                <a:effectLst/>
                <a:uFill>
                  <a:solidFill>
                    <a:srgbClr val="0000FF"/>
                  </a:solidFill>
                </a:uFill>
                <a:ea typeface="Times New Roman" panose="02020603050405020304" pitchFamily="18" charset="0"/>
                <a:cs typeface="Times New Roman" panose="02020603050405020304" pitchFamily="18" charset="0"/>
                <a:hlinkClick r:id="rId4"/>
              </a:rPr>
              <a:t>Resolution 229 (Rev WRC-19)</a:t>
            </a:r>
            <a:r>
              <a:rPr lang="en-AU" sz="1600" dirty="0">
                <a:effectLst/>
                <a:ea typeface="Times New Roman" panose="02020603050405020304" pitchFamily="18" charset="0"/>
                <a:cs typeface="Times New Roman" panose="02020603050405020304" pitchFamily="18" charset="0"/>
              </a:rPr>
              <a:t>) in the 5 GHz band be included in any amendment to the LIPD class licence?</a:t>
            </a:r>
          </a:p>
          <a:p>
            <a:pPr marL="800100" lvl="2">
              <a:spcBef>
                <a:spcPts val="0"/>
              </a:spcBef>
              <a:spcAft>
                <a:spcPts val="0"/>
              </a:spcAft>
              <a:buFont typeface="Arial" panose="020B0604020202020204" pitchFamily="34" charset="0"/>
              <a:buChar char="•"/>
            </a:pPr>
            <a:endParaRPr lang="en-AU" sz="1600" b="0" dirty="0">
              <a:solidFill>
                <a:schemeClr val="tx1"/>
              </a:solidFill>
              <a:cs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AU" sz="1600" dirty="0">
              <a:solidFill>
                <a:schemeClr val="tx1"/>
              </a:solidFill>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AU" sz="1600" b="0" dirty="0">
                <a:solidFill>
                  <a:schemeClr val="tx1"/>
                </a:solidFill>
                <a:cs typeface="Times New Roman" panose="02020603050405020304" pitchFamily="18" charset="0"/>
              </a:rPr>
              <a:t>Comment text from anyone?  </a:t>
            </a:r>
            <a:endParaRPr lang="en-US" sz="1600" b="0" dirty="0">
              <a:solidFill>
                <a:schemeClr val="tx1"/>
              </a:solidFill>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Mentor:  </a:t>
            </a:r>
            <a:r>
              <a:rPr lang="en-US" sz="1400" dirty="0">
                <a:solidFill>
                  <a:schemeClr val="tx1"/>
                </a:solidFill>
                <a:ea typeface="Calibri" panose="020F0502020204030204" pitchFamily="34" charset="0"/>
                <a:hlinkClick r:id="rId5"/>
              </a:rPr>
              <a:t>https://mentor.ieee.org/802.18/dcn/21/18-21-0041-00-0000-citc-spectrum-outlook-for-commercial-innovative-use-2021-23.pdf</a:t>
            </a:r>
            <a:r>
              <a:rPr lang="en-US" sz="14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One of the items: </a:t>
            </a:r>
            <a:endParaRPr lang="en-US" dirty="0">
              <a:solidFill>
                <a:schemeClr val="tx1"/>
              </a:solidFill>
            </a:endParaRPr>
          </a:p>
          <a:p>
            <a:r>
              <a:rPr lang="en-US" sz="1800" b="0" i="0" u="none" strike="noStrike" baseline="0" dirty="0">
                <a:solidFill>
                  <a:srgbClr val="001F5F"/>
                </a:solidFill>
                <a:latin typeface="Loew Next Arabic Medium"/>
              </a:rPr>
              <a:t>	Unlicensed consultation (5925 – 7125 MHz and 66 – 71 GHz) 	Detailed plans for the 6 GHz and 66 – 71 GHz bands including power levels and any restrictions 	Consultation 	Q2 2021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r>
              <a:rPr lang="en-US" sz="1800" b="0" dirty="0">
                <a:solidFill>
                  <a:schemeClr val="tx1"/>
                </a:solidFill>
              </a:rPr>
              <a:t>  </a:t>
            </a:r>
            <a:r>
              <a:rPr lang="en-US" sz="1800" b="0" dirty="0">
                <a:solidFill>
                  <a:schemeClr val="bg1">
                    <a:lumMod val="75000"/>
                  </a:schemeClr>
                </a:solidFill>
              </a:rPr>
              <a:t>nothing new to share</a:t>
            </a:r>
          </a:p>
          <a:p>
            <a:pPr marL="285750" indent="-285750">
              <a:spcBef>
                <a:spcPts val="0"/>
              </a:spcBef>
              <a:buFont typeface="Arial" panose="020B0604020202020204" pitchFamily="34" charset="0"/>
              <a:buChar char="•"/>
            </a:pPr>
            <a:r>
              <a:rPr lang="en-US" sz="1800" b="0" dirty="0">
                <a:solidFill>
                  <a:schemeClr val="tx1"/>
                </a:solidFill>
              </a:rPr>
              <a:t> </a:t>
            </a:r>
          </a:p>
          <a:p>
            <a:pPr marL="2000250" lvl="4">
              <a:spcBef>
                <a:spcPts val="0"/>
              </a:spcBef>
              <a:buFont typeface="Arial" panose="020B0604020202020204" pitchFamily="34" charset="0"/>
              <a:buChar char="•"/>
            </a:pPr>
            <a:endParaRPr lang="en-US" sz="10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IEEE 802 viewpoints on WRC-23 agenda items. </a:t>
            </a:r>
            <a:r>
              <a:rPr lang="en-US" sz="1600" dirty="0">
                <a:solidFill>
                  <a:schemeClr val="tx1"/>
                </a:solidFill>
              </a:rPr>
              <a:t>ad hoc: 5 folks stepped up.   </a:t>
            </a:r>
            <a:r>
              <a:rPr lang="en-US" sz="16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a:t>
            </a:r>
            <a:r>
              <a:rPr lang="en-US" sz="1800" dirty="0">
                <a:solidFill>
                  <a:schemeClr val="tx1"/>
                </a:solidFill>
                <a:hlinkClick r:id="rId3"/>
              </a:rPr>
              <a:t>https://mentor.ieee.org/802.18/dcn/21/18-21-0039-00-0000-ieee-802-viewpoints-on-wrc-23-agenda-items.pptx</a:t>
            </a: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8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dirty="0">
              <a:solidFill>
                <a:schemeClr val="tx1"/>
              </a:solidFill>
            </a:endParaRPr>
          </a:p>
          <a:p>
            <a:pPr lvl="2">
              <a:spcBef>
                <a:spcPts val="0"/>
              </a:spcBef>
              <a:buFont typeface="Arial" panose="020B0604020202020204" pitchFamily="34" charset="0"/>
              <a:buChar char="•"/>
            </a:pPr>
            <a:r>
              <a:rPr lang="en-US"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dirty="0">
                <a:solidFill>
                  <a:schemeClr val="tx1"/>
                </a:solidFill>
              </a:rPr>
              <a:t>Oman has a consultation out on Wi-Fi 6;</a:t>
            </a:r>
          </a:p>
          <a:p>
            <a:pPr lvl="3">
              <a:spcBef>
                <a:spcPts val="0"/>
              </a:spcBef>
              <a:buFont typeface="Arial" panose="020B0604020202020204" pitchFamily="34" charset="0"/>
              <a:buChar char="•"/>
            </a:pPr>
            <a:r>
              <a:rPr lang="en-US" sz="1800" dirty="0">
                <a:solidFill>
                  <a:schemeClr val="tx1"/>
                </a:solidFill>
                <a:hlinkClick r:id="rId4"/>
              </a:rPr>
              <a:t>https://www.tra.gov.om/En/ViewPublicConsultations.jsp?code=33</a:t>
            </a:r>
            <a:endParaRPr lang="en-US" sz="1800" dirty="0">
              <a:solidFill>
                <a:schemeClr val="tx1"/>
              </a:solidFill>
            </a:endParaRPr>
          </a:p>
          <a:p>
            <a:pPr lvl="2">
              <a:spcBef>
                <a:spcPts val="0"/>
              </a:spcBef>
              <a:buFont typeface="Arial" panose="020B0604020202020204" pitchFamily="34" charset="0"/>
              <a:buChar char="•"/>
            </a:pPr>
            <a:r>
              <a:rPr lang="en-US" dirty="0">
                <a:solidFill>
                  <a:schemeClr val="tx1"/>
                </a:solidFill>
              </a:rPr>
              <a:t>FCC WAC has a </a:t>
            </a:r>
            <a:r>
              <a:rPr lang="en-US" i="1" u="sng" dirty="0">
                <a:solidFill>
                  <a:schemeClr val="tx1"/>
                </a:solidFill>
              </a:rPr>
              <a:t>preliminary</a:t>
            </a:r>
            <a:r>
              <a:rPr lang="en-US" dirty="0">
                <a:solidFill>
                  <a:schemeClr val="tx1"/>
                </a:solidFill>
              </a:rPr>
              <a:t> view on AI 1.2, we should look at this.</a:t>
            </a:r>
          </a:p>
          <a:p>
            <a:pPr lvl="3">
              <a:spcBef>
                <a:spcPts val="0"/>
              </a:spcBef>
              <a:buFont typeface="Arial" panose="020B0604020202020204" pitchFamily="34" charset="0"/>
              <a:buChar char="•"/>
            </a:pPr>
            <a:r>
              <a:rPr lang="en-US" sz="1800" dirty="0">
                <a:solidFill>
                  <a:schemeClr val="tx1"/>
                </a:solidFill>
                <a:hlinkClick r:id="rId5"/>
              </a:rPr>
              <a:t>https://www.fcc.gov/us-contributions-sent-citel-pccii-wrc-23</a:t>
            </a:r>
            <a:r>
              <a:rPr lang="en-US" sz="1800" dirty="0">
                <a:solidFill>
                  <a:schemeClr val="tx1"/>
                </a:solidFill>
              </a:rPr>
              <a:t>  </a:t>
            </a:r>
          </a:p>
          <a:p>
            <a:pPr lvl="2">
              <a:spcBef>
                <a:spcPts val="0"/>
              </a:spcBef>
              <a:buFont typeface="Arial" panose="020B0604020202020204" pitchFamily="34" charset="0"/>
              <a:buChar char="•"/>
            </a:pPr>
            <a:r>
              <a:rPr lang="en-US" dirty="0">
                <a:solidFill>
                  <a:schemeClr val="tx1"/>
                </a:solidFill>
              </a:rPr>
              <a:t>Don’t forget the actual ITU-R WPs will be working AIs they have. </a:t>
            </a:r>
          </a:p>
          <a:p>
            <a:pPr lvl="2">
              <a:spcBef>
                <a:spcPts val="0"/>
              </a:spcBef>
              <a:buFont typeface="Arial" panose="020B0604020202020204" pitchFamily="34" charset="0"/>
              <a:buChar char="•"/>
            </a:pPr>
            <a:r>
              <a:rPr lang="en-US" dirty="0">
                <a:solidFill>
                  <a:schemeClr val="tx1"/>
                </a:solidFill>
              </a:rPr>
              <a:t>Next discussions will be during July 2021 electronic plenary.</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1049230"/>
            <a:ext cx="10744200" cy="5426184"/>
          </a:xfrm>
        </p:spPr>
        <p:txBody>
          <a:bodyPr/>
          <a:lstStyle/>
          <a:p>
            <a:pPr>
              <a:buFont typeface="Arial" panose="020B0604020202020204" pitchFamily="34" charset="0"/>
              <a:buChar char="•"/>
            </a:pPr>
            <a:r>
              <a:rPr lang="en-US" sz="1800" dirty="0"/>
              <a:t> 1. The </a:t>
            </a:r>
            <a:r>
              <a:rPr lang="en-US" sz="1800" dirty="0" err="1"/>
              <a:t>WInnforum</a:t>
            </a:r>
            <a:r>
              <a:rPr lang="en-US" sz="1800" dirty="0"/>
              <a:t> “6 GHz </a:t>
            </a:r>
            <a:r>
              <a:rPr lang="en-US" sz="1800" u="sng" dirty="0"/>
              <a:t>Committee</a:t>
            </a:r>
            <a:r>
              <a:rPr lang="en-US" sz="1800" dirty="0"/>
              <a:t>”, 	all groups meet every 2 weeks except interference-weekly  (168 people) </a:t>
            </a:r>
            <a:endParaRPr lang="en-US" sz="18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 (moved to this focus area) </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Anything to share: </a:t>
            </a:r>
            <a:endParaRPr lang="en-US" sz="16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  (260+ people)</a:t>
            </a: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r>
              <a:rPr lang="en-US" sz="1600" dirty="0">
                <a:solidFill>
                  <a:schemeClr val="tx1"/>
                </a:solidFill>
                <a:ea typeface="Times New Roman" panose="02020603050405020304" pitchFamily="18" charset="0"/>
              </a:rPr>
              <a:t>Here are links to two good reports, you may need to request username/password which is open to anyone. </a:t>
            </a:r>
          </a:p>
          <a:p>
            <a:pPr marL="1257300" lvl="3">
              <a:spcBef>
                <a:spcPts val="0"/>
              </a:spcBef>
              <a:spcAft>
                <a:spcPts val="0"/>
              </a:spcAft>
            </a:pPr>
            <a:r>
              <a:rPr lang="en-US" b="0" dirty="0">
                <a:effectLst/>
                <a:latin typeface="Calibri" panose="020F0502020204030204" pitchFamily="34" charset="0"/>
                <a:ea typeface="Calibri" panose="020F0502020204030204" pitchFamily="34" charset="0"/>
              </a:rPr>
              <a:t>Nokia </a:t>
            </a:r>
            <a:r>
              <a:rPr lang="en-US" b="0" u="sng" dirty="0">
                <a:solidFill>
                  <a:srgbClr val="0563C1"/>
                </a:solidFill>
                <a:effectLst/>
                <a:latin typeface="Calibri" panose="020F0502020204030204" pitchFamily="34" charset="0"/>
                <a:ea typeface="Calibri" panose="020F0502020204030204" pitchFamily="34" charset="0"/>
                <a:hlinkClick r:id="rId5"/>
              </a:rPr>
              <a:t>https://groups.wirelessinnovation.org/wg/6GHz-MSG-WS1/document/16057</a:t>
            </a:r>
            <a:endParaRPr lang="en-US" b="0" u="sng" dirty="0">
              <a:solidFill>
                <a:srgbClr val="0563C1"/>
              </a:solidFill>
              <a:latin typeface="Calibri" panose="020F0502020204030204" pitchFamily="34" charset="0"/>
              <a:ea typeface="Calibri" panose="020F0502020204030204" pitchFamily="34" charset="0"/>
            </a:endParaRPr>
          </a:p>
          <a:p>
            <a:pPr marL="1257300" lvl="3">
              <a:spcBef>
                <a:spcPts val="0"/>
              </a:spcBef>
              <a:spcAft>
                <a:spcPts val="0"/>
              </a:spcAft>
            </a:pPr>
            <a:r>
              <a:rPr lang="en-US" b="0" dirty="0" err="1">
                <a:effectLst/>
                <a:latin typeface="Calibri" panose="020F0502020204030204" pitchFamily="34" charset="0"/>
                <a:ea typeface="Calibri" panose="020F0502020204030204" pitchFamily="34" charset="0"/>
              </a:rPr>
              <a:t>Aviat</a:t>
            </a:r>
            <a:r>
              <a:rPr lang="en-US" b="0" dirty="0">
                <a:effectLst/>
                <a:latin typeface="Calibri" panose="020F0502020204030204" pitchFamily="34" charset="0"/>
                <a:ea typeface="Calibri" panose="020F0502020204030204" pitchFamily="34" charset="0"/>
              </a:rPr>
              <a:t> </a:t>
            </a:r>
            <a:r>
              <a:rPr lang="en-US" b="0" u="sng" dirty="0">
                <a:solidFill>
                  <a:srgbClr val="0563C1"/>
                </a:solidFill>
                <a:effectLst/>
                <a:latin typeface="Calibri" panose="020F0502020204030204" pitchFamily="34" charset="0"/>
                <a:ea typeface="Calibri" panose="020F0502020204030204" pitchFamily="34" charset="0"/>
                <a:hlinkClick r:id="rId6"/>
              </a:rPr>
              <a:t>https://groups.wirelessinnovation.org/wg/6GHz-MSG-WS1/document/16060</a:t>
            </a:r>
            <a:endParaRPr lang="en-US" b="0"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https://mentor.ieee.org/802.18/dcn/21/18-21-0036-01-0000-frequency-table-template.xlsx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Nothing to share</a:t>
            </a: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a:p>
            <a:pPr lvl="1">
              <a:spcBef>
                <a:spcPts val="0"/>
              </a:spcBef>
              <a:buFont typeface="Arial" panose="020B0604020202020204" pitchFamily="34" charset="0"/>
              <a:buChar char="•"/>
            </a:pPr>
            <a:r>
              <a:rPr lang="en-US" sz="1600" dirty="0">
                <a:solidFill>
                  <a:srgbClr val="00B0F0"/>
                </a:solidFill>
                <a:ea typeface="Times New Roman" panose="02020603050405020304" pitchFamily="18" charset="0"/>
              </a:rPr>
              <a:t>Lead to send out call-in info to table of frequency bands ad hoc team .18 and .19. </a:t>
            </a: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114300" lvl="1" indent="0">
              <a:spcBef>
                <a:spcPts val="0"/>
              </a:spcBef>
              <a:spcAft>
                <a:spcPts val="0"/>
              </a:spcAft>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endParaRPr lang="en-US" dirty="0"/>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657350" lvl="3" indent="-342900">
              <a:buFont typeface="+mj-lt"/>
              <a:buAutoNum type="arabicPeriod"/>
            </a:pPr>
            <a:r>
              <a:rPr lang="en-US" sz="1800" dirty="0"/>
              <a:t> </a:t>
            </a:r>
          </a:p>
          <a:p>
            <a:pPr marL="1657350" lvl="3" indent="-342900">
              <a:buFont typeface="+mj-lt"/>
              <a:buAutoNum type="arabicPeriod"/>
            </a:pPr>
            <a:r>
              <a:rPr lang="en-US" sz="1800" dirty="0"/>
              <a:t> </a:t>
            </a:r>
          </a:p>
          <a:p>
            <a:pPr marL="1657350" lvl="3" indent="-342900">
              <a:buFont typeface="+mj-lt"/>
              <a:buAutoNum type="arabicPeriod"/>
            </a:pPr>
            <a:r>
              <a:rPr lang="en-US" sz="1800" dirty="0"/>
              <a:t> </a:t>
            </a:r>
          </a:p>
          <a:p>
            <a:pPr marL="1657350" lvl="3" indent="-342900">
              <a:buFont typeface="+mj-lt"/>
              <a:buAutoNum type="arabicPeriod"/>
            </a:pPr>
            <a:r>
              <a:rPr lang="en-US" sz="1800" dirty="0"/>
              <a:t> </a:t>
            </a:r>
          </a:p>
          <a:p>
            <a:pPr marL="1657350" lvl="3" indent="-342900">
              <a:buFont typeface="+mj-lt"/>
              <a:buAutoNum type="arabicPeriod"/>
            </a:pPr>
            <a:r>
              <a:rPr lang="en-US" sz="1800" dirty="0"/>
              <a:t> </a:t>
            </a:r>
          </a:p>
          <a:p>
            <a:pPr marL="1657350" lvl="3" indent="-342900">
              <a:buFont typeface="+mj-lt"/>
              <a:buAutoNum type="arabicPeriod"/>
            </a:pPr>
            <a:r>
              <a:rPr lang="en-US" sz="1800" dirty="0"/>
              <a:t> </a:t>
            </a:r>
          </a:p>
          <a:p>
            <a:pPr marL="400050" lvl="1">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Chair – get 2 question poll out, in any form.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Lead to send out call-in info to table of frequency bands ad hoc team .18 and .19. </a:t>
            </a:r>
          </a:p>
          <a:p>
            <a:pPr marL="285750" indent="-285750">
              <a:buClr>
                <a:srgbClr val="00B0F0"/>
              </a:buClr>
              <a:buFont typeface="Wingdings" panose="05000000000000000000" pitchFamily="2" charset="2"/>
              <a:buChar char="q"/>
            </a:pPr>
            <a:r>
              <a:rPr lang="en-US" altLang="en-US" sz="1800" b="0" dirty="0">
                <a:solidFill>
                  <a:srgbClr val="00B0F0"/>
                </a:solidFill>
              </a:rPr>
              <a:t>VC - to email members to verify affiliations, then use </a:t>
            </a:r>
            <a:r>
              <a:rPr lang="en-US" altLang="en-US" sz="1800" b="0" dirty="0" err="1">
                <a:solidFill>
                  <a:srgbClr val="00B0F0"/>
                </a:solidFill>
              </a:rPr>
              <a:t>MyProject</a:t>
            </a:r>
            <a:r>
              <a:rPr lang="en-US" altLang="en-US" sz="1800" b="0" dirty="0">
                <a:solidFill>
                  <a:srgbClr val="00B0F0"/>
                </a:solidFill>
              </a:rPr>
              <a:t> for any updates. (working on details).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altLang="en-US" sz="1800" b="0" dirty="0">
                <a:solidFill>
                  <a:srgbClr val="00B0F0"/>
                </a:solidFill>
              </a:rPr>
              <a:t>All – ongoing – bring to RR-TAG info they hear, e.g. different country consultations, on the WRC-23 AIs we are interested in.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22apr21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22apr21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29apr21–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15:________________________42et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27-May-21 until 01-Sep-21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22apr21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22apr21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22apr21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22apr21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584202"/>
            <a:ext cx="5507568"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600" dirty="0">
                <a:solidFill>
                  <a:schemeClr val="tx1"/>
                </a:solidFill>
              </a:rPr>
              <a:t>Send out 2 question poll on sept 21 interim</a:t>
            </a:r>
          </a:p>
          <a:p>
            <a:pPr lvl="1">
              <a:spcBef>
                <a:spcPts val="0"/>
              </a:spcBef>
              <a:buFont typeface="Arial" panose="020B0604020202020204" pitchFamily="34" charset="0"/>
              <a:buChar char="•"/>
            </a:pPr>
            <a:r>
              <a:rPr lang="en-US" altLang="en-US" sz="1600" dirty="0">
                <a:solidFill>
                  <a:schemeClr val="tx1"/>
                </a:solidFill>
              </a:rPr>
              <a:t>Send out call-in for ad hoc on table of frequency ranges</a:t>
            </a:r>
          </a:p>
          <a:p>
            <a:pPr lvl="1">
              <a:spcBef>
                <a:spcPts val="0"/>
              </a:spcBef>
              <a:buFont typeface="Arial" panose="020B0604020202020204" pitchFamily="34" charset="0"/>
              <a:buChar char="•"/>
            </a:pPr>
            <a:r>
              <a:rPr lang="en-US" altLang="en-US" sz="1600" dirty="0">
                <a:solidFill>
                  <a:schemeClr val="tx1"/>
                </a:solidFill>
              </a:rPr>
              <a:t>Work on affiliation check request</a:t>
            </a:r>
          </a:p>
          <a:p>
            <a:pPr lvl="1">
              <a:spcBef>
                <a:spcPts val="0"/>
              </a:spcBef>
              <a:buFont typeface="Arial" panose="020B0604020202020204" pitchFamily="34" charset="0"/>
              <a:buChar char="•"/>
            </a:pPr>
            <a:r>
              <a:rPr lang="en-US" altLang="en-US" sz="1600" dirty="0">
                <a:solidFill>
                  <a:schemeClr val="tx1"/>
                </a:solidFill>
              </a:rPr>
              <a:t>All-ongoing-WRC-23 AI viewpoint text</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193802"/>
            <a:ext cx="489161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802 restructuring sub-ad hoc on external influence.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2964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t>
            </a:r>
            <a:r>
              <a:rPr lang="en-GB" sz="1600" b="0" dirty="0">
                <a:ea typeface="SimSun" panose="02010600030101010101" pitchFamily="2" charset="-122"/>
              </a:rPr>
              <a:t>approve the minutes from the IEEE 802.18 teleconference in document </a:t>
            </a:r>
            <a:r>
              <a:rPr lang="en-GB" sz="1600" b="0" dirty="0">
                <a:solidFill>
                  <a:schemeClr val="bg1">
                    <a:lumMod val="75000"/>
                  </a:schemeClr>
                </a:solidFill>
                <a:ea typeface="SimSun" panose="02010600030101010101" pitchFamily="2" charset="-122"/>
                <a:hlinkClick r:id="rId3"/>
              </a:rPr>
              <a:t>https://mentor.ieee.org/802.18/dcn/21/18-21-0043-00-0000-minutes-15apr21-rrtag-teleconference.docx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latin typeface="Verdana" panose="020B0604030504040204" pitchFamily="34" charset="0"/>
              </a:rPr>
              <a:t>16-Apr-2021 13:39:21 ET </a:t>
            </a:r>
            <a:r>
              <a:rPr lang="en-US" sz="1600" b="0" i="0" dirty="0">
                <a:solidFill>
                  <a:srgbClr val="000000"/>
                </a:solidFill>
                <a:effectLst/>
              </a:rPr>
              <a:t> </a:t>
            </a:r>
            <a:r>
              <a:rPr lang="en-US" sz="1600" b="0" dirty="0">
                <a:ea typeface="SimSun" panose="02010600030101010101" pitchFamily="2" charset="-122"/>
              </a:rPr>
              <a:t>with editorial privilege for the 802.18 </a:t>
            </a:r>
            <a:r>
              <a:rPr lang="en-US" sz="1800" b="0" dirty="0">
                <a:ea typeface="SimSun" panose="02010600030101010101" pitchFamily="2" charset="-122"/>
              </a:rPr>
              <a:t>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 </a:t>
            </a:r>
          </a:p>
          <a:p>
            <a:pPr marL="0" indent="0">
              <a:spcBef>
                <a:spcPts val="0"/>
              </a:spcBef>
            </a:pPr>
            <a:r>
              <a:rPr lang="en-US" altLang="en-US" sz="1800" b="0" dirty="0">
                <a:solidFill>
                  <a:schemeClr val="bg1">
                    <a:lumMod val="75000"/>
                  </a:schemeClr>
                </a:solidFill>
              </a:rPr>
              <a:t>	Seconded by:  Steve P.</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22apr21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22apr21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58926</TotalTime>
  <Words>7725</Words>
  <Application>Microsoft Office PowerPoint</Application>
  <PresentationFormat>Widescreen</PresentationFormat>
  <Paragraphs>813</Paragraphs>
  <Slides>31</Slides>
  <Notes>21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5" baseType="lpstr">
      <vt:lpstr>Arial</vt:lpstr>
      <vt:lpstr>Calibri</vt:lpstr>
      <vt:lpstr>Consolas</vt:lpstr>
      <vt:lpstr>Helvetica</vt:lpstr>
      <vt:lpstr>Helvetica Neue</vt:lpstr>
      <vt:lpstr>Loew Next Arabic Medium</vt:lpstr>
      <vt:lpstr>Mina</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3778</cp:revision>
  <cp:lastPrinted>1601-01-01T00:00:00Z</cp:lastPrinted>
  <dcterms:created xsi:type="dcterms:W3CDTF">2016-03-03T14:54:45Z</dcterms:created>
  <dcterms:modified xsi:type="dcterms:W3CDTF">2021-04-22T14:21:03Z</dcterms:modified>
</cp:coreProperties>
</file>