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17" r:id="rId18"/>
    <p:sldId id="650" r:id="rId19"/>
    <p:sldId id="498" r:id="rId20"/>
    <p:sldId id="402" r:id="rId21"/>
    <p:sldId id="403" r:id="rId22"/>
    <p:sldId id="736" r:id="rId23"/>
    <p:sldId id="775" r:id="rId24"/>
    <p:sldId id="777" r:id="rId25"/>
    <p:sldId id="774" r:id="rId26"/>
    <p:sldId id="768" r:id="rId27"/>
    <p:sldId id="737" r:id="rId28"/>
    <p:sldId id="739"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256" autoAdjust="0"/>
  </p:normalViewPr>
  <p:slideViewPr>
    <p:cSldViewPr>
      <p:cViewPr varScale="1">
        <p:scale>
          <a:sx n="114" d="100"/>
          <a:sy n="114" d="100"/>
        </p:scale>
        <p:origin x="138" y="11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dms_pub/itu-r/oth/0a/06/R0A0600009D0001MSWE.doc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What is the demand for spectrum for RLAN use in the 6 GHz band (5925–7125 MHz)?</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ACMA proceed, as proposed, to consult on a formal variation to the LIPD class licence that adds the frequency range 5925–6425 MHz for RLAN use, bounded by the parameters described in the ACMA’s preliminary view section of this paper?</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If class licensing arrangements are to be made in the lower 6 GHz band (by variation to the LIPD class licence), should alternative/additional power limits and/or other conditions be considered? </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Is it appropriate to consider inclusion of the upper 6 GHz band (6425–7125 MHz) in the LIPD class licence or should this be deferred to monitor future developments (for example, in the wide-area International Mobile Telecommunications (IMT) space) as outlined in the ACMA’s preliminary view?  We invite comments from submitters on the utility of the band for IMT use.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standard power (that is, higher power devices, including for outdoor use) operating under a dynamic spectrum access system such as the automatic frequency coordination (AFC) system adopted in the USA, be adopted in Australia for some or all of the 6 GHz band? Is there an appetite and capability for industry to provide the necessary systems to enable such use? We welcome views and evidence on the commercial and technical feasibility of introducing AFC systems in the band.</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800" i="1" u="sng" cap="all" dirty="0">
                <a:solidFill>
                  <a:srgbClr val="0000FF"/>
                </a:solidFill>
                <a:effectLst/>
                <a:uFill>
                  <a:solidFill>
                    <a:srgbClr val="0000FF"/>
                  </a:solidFill>
                </a:uFill>
                <a:latin typeface="Arial" panose="020B0604020202020204" pitchFamily="34" charset="0"/>
                <a:ea typeface="Times New Roman" panose="02020603050405020304" pitchFamily="18" charset="0"/>
                <a:cs typeface="Times New Roman" panose="02020603050405020304" pitchFamily="18" charset="0"/>
                <a:hlinkClick r:id="rId3"/>
              </a:rPr>
              <a:t>Resolution 229 (Rev WRC-19)</a:t>
            </a: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 in the 5 GHz band be included in any amendment to the LIPD class licence?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15apr21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802.18-21/0042r01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40-00-0000-acma-consultation-exploring-rlan-use-in-the-5-ghz-and-6-ghz-band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21/18-21-0041-00-0000-citc-spectrum-outlook-for-commercial-innovative-use-2021-23.pdf" TargetMode="External"/><Relationship Id="rId4" Type="http://schemas.openxmlformats.org/officeDocument/2006/relationships/hyperlink" Target="https://www.itu.int/dms_pub/itu-r/oth/0a/06/R0A0600009D0001MSWE.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groups.wirelessinnovation.org/wg/6GHz-MSG-WS1/document/16060__;!!F7jv3iA!ivim7mUl4J61_76KJL-rC6chy96h7Az9WLSZLOiSYPDClL47btdAt_QPJ1oi5bLnVw$"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1-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38-00-0000-minutes-08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15apr21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7030A0"/>
              </a:solidFill>
            </a:endParaRPr>
          </a:p>
        </p:txBody>
      </p:sp>
      <p:sp>
        <p:nvSpPr>
          <p:cNvPr id="16387" name="Content Placeholder 2"/>
          <p:cNvSpPr>
            <a:spLocks noGrp="1"/>
          </p:cNvSpPr>
          <p:nvPr>
            <p:ph idx="1"/>
          </p:nvPr>
        </p:nvSpPr>
        <p:spPr>
          <a:xfrm>
            <a:off x="922106" y="815668"/>
            <a:ext cx="10475384" cy="5452843"/>
          </a:xfrm>
        </p:spPr>
        <p:txBody>
          <a:bodyPr/>
          <a:lstStyle/>
          <a:p>
            <a:pPr>
              <a:buFont typeface="Arial" panose="020B0604020202020204" pitchFamily="34" charset="0"/>
              <a:buChar char="•"/>
            </a:pPr>
            <a:r>
              <a:rPr lang="en-US" altLang="en-US" sz="2000" dirty="0">
                <a:solidFill>
                  <a:schemeClr val="tx1"/>
                </a:solidFill>
              </a:rPr>
              <a:t>From WCSC call, 07apr21</a:t>
            </a:r>
          </a:p>
          <a:p>
            <a:pPr>
              <a:buFont typeface="Arial" panose="020B0604020202020204" pitchFamily="34" charset="0"/>
              <a:buChar char="•"/>
            </a:pPr>
            <a:r>
              <a:rPr lang="en-US" altLang="en-US" sz="2000" b="0" dirty="0">
                <a:solidFill>
                  <a:schemeClr val="tx1"/>
                </a:solidFill>
              </a:rPr>
              <a:t>Not for May, for future Wireless interims if we have any that are virtual: </a:t>
            </a:r>
          </a:p>
          <a:p>
            <a:pPr lvl="1">
              <a:buFont typeface="Arial" panose="020B0604020202020204" pitchFamily="34" charset="0"/>
              <a:buChar char="•"/>
            </a:pPr>
            <a:r>
              <a:rPr lang="en-US" altLang="en-US" sz="1800" dirty="0">
                <a:solidFill>
                  <a:schemeClr val="tx1"/>
                </a:solidFill>
              </a:rPr>
              <a:t>Will look closer to have them as a full Wireless Interim of all WG/TAGs, not as individual sessions. </a:t>
            </a:r>
          </a:p>
          <a:p>
            <a:pPr lvl="1">
              <a:buFont typeface="Arial" panose="020B0604020202020204" pitchFamily="34" charset="0"/>
              <a:buChar char="•"/>
            </a:pPr>
            <a:r>
              <a:rPr lang="en-US" altLang="en-US" sz="1800" dirty="0">
                <a:solidFill>
                  <a:schemeClr val="tx1"/>
                </a:solidFill>
              </a:rPr>
              <a:t>Will have specific time slots all meetings will adhere too.  To help with overlap/adjacent meetings and stay with in 17:59 IMAT window. </a:t>
            </a:r>
          </a:p>
          <a:p>
            <a:pPr lvl="1">
              <a:buFont typeface="Arial" panose="020B0604020202020204" pitchFamily="34" charset="0"/>
              <a:buChar char="•"/>
            </a:pPr>
            <a:r>
              <a:rPr lang="en-US" altLang="en-US" sz="1800" b="0" dirty="0">
                <a:solidFill>
                  <a:schemeClr val="tx1"/>
                </a:solidFill>
              </a:rPr>
              <a:t>Likely will have a registration fee similar to what the plenarie</a:t>
            </a:r>
            <a:r>
              <a:rPr lang="en-US" altLang="en-US" sz="1800" dirty="0">
                <a:solidFill>
                  <a:schemeClr val="tx1"/>
                </a:solidFill>
              </a:rPr>
              <a:t>s are doing. </a:t>
            </a:r>
            <a:endParaRPr lang="en-US" altLang="en-US" sz="1800" b="0" dirty="0">
              <a:solidFill>
                <a:schemeClr val="tx1"/>
              </a:solidFill>
            </a:endParaRPr>
          </a:p>
          <a:p>
            <a:pPr marL="0" indent="0"/>
            <a:r>
              <a:rPr lang="en-US" altLang="en-US" sz="1600" b="0" dirty="0">
                <a:solidFill>
                  <a:schemeClr val="tx1"/>
                </a:solidFill>
              </a:rPr>
              <a:t> </a:t>
            </a:r>
            <a:r>
              <a:rPr lang="en-US" altLang="en-US" sz="2000" b="0" dirty="0">
                <a:solidFill>
                  <a:schemeClr val="tx1"/>
                </a:solidFill>
              </a:rPr>
              <a:t>For </a:t>
            </a:r>
            <a:r>
              <a:rPr lang="en-US" altLang="en-US" sz="2000" dirty="0">
                <a:solidFill>
                  <a:schemeClr val="tx1"/>
                </a:solidFill>
              </a:rPr>
              <a:t>Sept 2021 </a:t>
            </a:r>
            <a:r>
              <a:rPr lang="en-US" altLang="en-US" sz="2000" b="0" dirty="0">
                <a:solidFill>
                  <a:schemeClr val="tx1"/>
                </a:solidFill>
              </a:rPr>
              <a:t>still on at the Hilton in </a:t>
            </a:r>
            <a:r>
              <a:rPr lang="en-GB" sz="1800" b="0" dirty="0"/>
              <a:t>Waikoloa, HI, 12</a:t>
            </a:r>
            <a:r>
              <a:rPr lang="en-GB" sz="1800" b="0" baseline="30000" dirty="0"/>
              <a:t>th</a:t>
            </a:r>
            <a:r>
              <a:rPr lang="en-GB" sz="1800" b="0" dirty="0"/>
              <a:t>-17</a:t>
            </a:r>
            <a:r>
              <a:rPr lang="en-GB" sz="1800" b="0" baseline="30000" dirty="0"/>
              <a:t>th</a:t>
            </a:r>
            <a:r>
              <a:rPr lang="en-GB" sz="1800" b="0" dirty="0"/>
              <a:t>.  WCSC will be discussing in their 05may21 monthly call, virtual or f2f.    </a:t>
            </a:r>
          </a:p>
          <a:p>
            <a:pPr lvl="1">
              <a:buFont typeface="Arial" panose="020B0604020202020204" pitchFamily="34" charset="0"/>
              <a:buChar char="•"/>
            </a:pPr>
            <a:r>
              <a:rPr lang="en-GB" sz="1800" dirty="0"/>
              <a:t>With the dynamics and unknowns looking at an electronic survey of membership before 05may21.</a:t>
            </a:r>
          </a:p>
          <a:p>
            <a:pPr lvl="1">
              <a:buFont typeface="Arial" panose="020B0604020202020204" pitchFamily="34" charset="0"/>
              <a:buChar char="•"/>
            </a:pPr>
            <a:r>
              <a:rPr lang="en-GB" sz="1800" b="0" dirty="0"/>
              <a:t>2 questions coming: If Sept21 interim is f2f, will yo</a:t>
            </a:r>
            <a:r>
              <a:rPr lang="en-GB" sz="1800" dirty="0"/>
              <a:t>u be able to attend in person? </a:t>
            </a:r>
          </a:p>
          <a:p>
            <a:pPr lvl="2">
              <a:buFont typeface="Arial" panose="020B0604020202020204" pitchFamily="34" charset="0"/>
              <a:buChar char="•"/>
            </a:pPr>
            <a:r>
              <a:rPr lang="en-GB" b="0" dirty="0"/>
              <a:t>And, </a:t>
            </a:r>
            <a:r>
              <a:rPr lang="en-GB" dirty="0"/>
              <a:t>If Sept21 interim is electronic, will a meeting registration fee of $50 ($75 late fee) prohibit you from participating? </a:t>
            </a:r>
          </a:p>
          <a:p>
            <a:pPr lvl="1">
              <a:buFont typeface="Arial" panose="020B0604020202020204" pitchFamily="34" charset="0"/>
              <a:buChar char="•"/>
            </a:pPr>
            <a:r>
              <a:rPr lang="en-GB" sz="1800" dirty="0"/>
              <a:t>.18 will not do the </a:t>
            </a:r>
            <a:r>
              <a:rPr lang="en-GB" sz="1800" dirty="0" err="1"/>
              <a:t>epoll</a:t>
            </a:r>
            <a:r>
              <a:rPr lang="en-GB" sz="1800" dirty="0"/>
              <a:t> , due to membership overlap with other WGs,  to keep to 1 response per person.</a:t>
            </a:r>
          </a:p>
          <a:p>
            <a:pPr lvl="2">
              <a:buFont typeface="Arial" panose="020B0604020202020204" pitchFamily="34" charset="0"/>
              <a:buChar char="•"/>
            </a:pPr>
            <a:r>
              <a:rPr lang="en-GB" sz="1600" b="1" dirty="0"/>
              <a:t>If anyone is not able to vote with another WG, please let the .18 chair know and we can get your vote.</a:t>
            </a:r>
            <a:endParaRPr lang="en-GB" sz="2000" b="1" dirty="0"/>
          </a:p>
          <a:p>
            <a:pPr>
              <a:buFont typeface="Arial" panose="020B0604020202020204" pitchFamily="34" charset="0"/>
              <a:buChar char="•"/>
            </a:pPr>
            <a:r>
              <a:rPr lang="en-GB" sz="1800" dirty="0"/>
              <a:t>After discussion, the chair will do the 2-question poll via email reflector and gather the email replies. </a:t>
            </a:r>
          </a:p>
          <a:p>
            <a:pPr>
              <a:buFont typeface="Arial" panose="020B0604020202020204" pitchFamily="34" charset="0"/>
              <a:buChar char="•"/>
            </a:pPr>
            <a:r>
              <a:rPr lang="en-GB" sz="1800" dirty="0"/>
              <a:t>Note: Hybrid meeting(s) </a:t>
            </a:r>
            <a:r>
              <a:rPr lang="en-GB" sz="1800" b="0" dirty="0"/>
              <a:t>have been brought up several times,  too complex and expensive, so not for now. </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15apr21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is working on how to recoup all the costs for all the virtual meetings.</a:t>
            </a:r>
          </a:p>
          <a:p>
            <a:pPr lvl="1">
              <a:spcBef>
                <a:spcPts val="0"/>
              </a:spcBef>
              <a:buFont typeface="Arial" panose="020B0604020202020204" pitchFamily="34" charset="0"/>
              <a:buChar char="•"/>
            </a:pPr>
            <a:r>
              <a:rPr lang="en-US" sz="1400" dirty="0">
                <a:solidFill>
                  <a:schemeClr val="tx1"/>
                </a:solidFill>
              </a:rPr>
              <a:t>01apr: They are looking at virtual meetings at least until 01sep21 like CEPT.</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calls are #109a-15 &amp; 22Apr21 and #109e-26-30Apr21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109a-Agenda has comments from ENAP on EN 302 567 (60GHz, multi-GB, RLAN)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marL="800100" lvl="2">
              <a:spcBef>
                <a:spcPts val="0"/>
              </a:spcBef>
              <a:spcAft>
                <a:spcPts val="0"/>
              </a:spcAft>
              <a:buFont typeface="Arial" panose="020B0604020202020204" pitchFamily="34" charset="0"/>
              <a:buChar char="•"/>
            </a:pPr>
            <a:endParaRPr lang="en-US" sz="1600" b="0" dirty="0">
              <a:effectLst/>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the discussion of User Access Restrictions (UAR).</a:t>
            </a:r>
            <a:endParaRPr lang="en-US"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1"/>
            <a:ext cx="10972800"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spcBef>
                <a:spcPts val="0"/>
              </a:spcBef>
              <a:buFont typeface="Arial" panose="020B0604020202020204" pitchFamily="34" charset="0"/>
              <a:buChar char="•"/>
            </a:pPr>
            <a:r>
              <a:rPr lang="en-US" sz="1600" dirty="0">
                <a:solidFill>
                  <a:schemeClr val="tx1"/>
                </a:solidFill>
              </a:rPr>
              <a:t>nothing to share. </a:t>
            </a:r>
          </a:p>
          <a:p>
            <a:pPr lvl="1">
              <a:spcBef>
                <a:spcPts val="0"/>
              </a:spcBef>
              <a:buFont typeface="Arial" panose="020B0604020202020204" pitchFamily="34" charset="0"/>
              <a:buChar char="•"/>
            </a:pPr>
            <a:r>
              <a:rPr lang="en-US" sz="1600" dirty="0">
                <a:solidFill>
                  <a:schemeClr val="tx1"/>
                </a:solidFill>
              </a:rPr>
              <a:t>25mar21: 6 GHz decision was approved and going through admin procedure, countries have until 16April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a:t>
            </a:r>
          </a:p>
          <a:p>
            <a:pPr lvl="1">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lvl="1">
              <a:spcBef>
                <a:spcPts val="0"/>
              </a:spcBef>
              <a:spcAft>
                <a:spcPts val="0"/>
              </a:spcAft>
              <a:buFont typeface="Arial" panose="020B0604020202020204" pitchFamily="34" charset="0"/>
              <a:buChar char="•"/>
            </a:pPr>
            <a:r>
              <a:rPr lang="en-US" sz="1600" dirty="0">
                <a:solidFill>
                  <a:schemeClr val="tx1"/>
                </a:solidFill>
              </a:rPr>
              <a:t>Not seeing anything on SE 45.</a:t>
            </a: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5"/>
              </a:rPr>
              <a:t>&lt;SE21&gt; </a:t>
            </a:r>
            <a:r>
              <a:rPr lang="en-US" altLang="en-US" sz="1400" b="0" dirty="0"/>
              <a:t> </a:t>
            </a:r>
            <a:r>
              <a:rPr lang="en-US" altLang="en-US" sz="1400" dirty="0">
                <a:solidFill>
                  <a:schemeClr val="tx1"/>
                </a:solidFill>
              </a:rPr>
              <a:t>next call #113, 14-16Jul21</a:t>
            </a: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solidFill>
                  <a:schemeClr val="tx1"/>
                </a:solidFill>
              </a:rPr>
              <a:t>next call #99, 24-28May21</a:t>
            </a:r>
            <a:endParaRPr lang="en-US" sz="1400" dirty="0">
              <a:ea typeface="SimSun" panose="02010600030101010101" pitchFamily="2" charset="-122"/>
            </a:endParaRP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600" dirty="0">
                <a:solidFill>
                  <a:schemeClr val="tx1"/>
                </a:solidFill>
              </a:rPr>
              <a:t>Contributions have been posted, e.g. </a:t>
            </a:r>
            <a:r>
              <a:rPr lang="en-US" sz="1400" b="0" i="0" u="none" strike="noStrike" dirty="0">
                <a:solidFill>
                  <a:srgbClr val="293285"/>
                </a:solidFill>
                <a:effectLst/>
                <a:latin typeface="Mina"/>
                <a:hlinkClick r:id="rId9"/>
              </a:rPr>
              <a:t>FM57(21)007</a:t>
            </a:r>
            <a:r>
              <a:rPr lang="en-US" sz="1600" dirty="0">
                <a:solidFill>
                  <a:schemeClr val="tx1"/>
                </a:solidFill>
              </a:rPr>
              <a:t> on 5.8 GHz.  Also, </a:t>
            </a:r>
            <a:r>
              <a:rPr lang="en-US" sz="1400" b="0" i="0" u="none" strike="noStrike" dirty="0">
                <a:solidFill>
                  <a:srgbClr val="293285"/>
                </a:solidFill>
                <a:effectLst/>
                <a:latin typeface="Mina"/>
                <a:hlinkClick r:id="rId10"/>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0820400" cy="5629508"/>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r>
              <a:rPr lang="en-US" sz="1800" dirty="0">
                <a:solidFill>
                  <a:schemeClr val="tx1"/>
                </a:solidFill>
                <a:ea typeface="Calibri" panose="020F0502020204030204" pitchFamily="34" charset="0"/>
              </a:rPr>
              <a:t>Australia ACMA:</a:t>
            </a:r>
            <a:r>
              <a:rPr lang="en-US" sz="1800" b="0" dirty="0">
                <a:solidFill>
                  <a:schemeClr val="tx1"/>
                </a:solidFill>
                <a:ea typeface="Calibri" panose="020F0502020204030204" pitchFamily="34" charset="0"/>
              </a:rPr>
              <a:t> </a:t>
            </a:r>
            <a:r>
              <a:rPr lang="en-AU" sz="1800" b="1" dirty="0">
                <a:effectLst/>
                <a:ea typeface="Times New Roman" panose="02020603050405020304" pitchFamily="18" charset="0"/>
                <a:cs typeface="Times New Roman" panose="02020603050405020304" pitchFamily="18" charset="0"/>
              </a:rPr>
              <a:t>Exploring RLAN use in the 5 GHz and 6 GHz bands</a:t>
            </a: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chemeClr val="tx1"/>
                </a:solidFill>
                <a:hlinkClick r:id="rId3"/>
              </a:rPr>
              <a:t>https://mentor.ieee.org/802.18/dcn/21/18-21-0040-00-0000-acma-consultation-exploring-rlan-use-in-the-5-ghz-and-6-ghz-bands.docx</a:t>
            </a:r>
            <a:r>
              <a:rPr lang="en-US" sz="1600" b="0" dirty="0">
                <a:solidFill>
                  <a:schemeClr val="tx1"/>
                </a:solidFill>
              </a:rPr>
              <a:t>     </a:t>
            </a:r>
            <a:r>
              <a:rPr lang="en-US" sz="1800" b="0" dirty="0">
                <a:solidFill>
                  <a:schemeClr val="tx1"/>
                </a:solidFill>
              </a:rPr>
              <a:t>Comments due: COB 05may21</a:t>
            </a:r>
          </a:p>
          <a:p>
            <a:pPr marL="800100" lvl="2">
              <a:spcBef>
                <a:spcPts val="0"/>
              </a:spcBef>
              <a:spcAft>
                <a:spcPts val="0"/>
              </a:spcAft>
              <a:buFont typeface="Arial" panose="020B0604020202020204" pitchFamily="34" charset="0"/>
              <a:buChar char="•"/>
            </a:pPr>
            <a:r>
              <a:rPr lang="en-US" sz="1600" dirty="0">
                <a:solidFill>
                  <a:schemeClr val="tx1"/>
                </a:solidFill>
              </a:rPr>
              <a:t>6 questions:  first one: </a:t>
            </a:r>
            <a:r>
              <a:rPr lang="en-AU" sz="1600" dirty="0">
                <a:effectLst/>
                <a:ea typeface="Times New Roman" panose="02020603050405020304" pitchFamily="18" charset="0"/>
                <a:cs typeface="Times New Roman" panose="02020603050405020304" pitchFamily="18" charset="0"/>
              </a:rPr>
              <a:t>What is the demand for spectrum for RLAN use in the 6 GHz band (5925–7125 MHz)?</a:t>
            </a:r>
          </a:p>
          <a:p>
            <a:pPr marL="800100" lvl="2">
              <a:spcBef>
                <a:spcPts val="0"/>
              </a:spcBef>
              <a:spcAft>
                <a:spcPts val="0"/>
              </a:spcAft>
              <a:buFont typeface="Arial" panose="020B0604020202020204" pitchFamily="34" charset="0"/>
              <a:buChar char="•"/>
            </a:pPr>
            <a:r>
              <a:rPr lang="en-AU" sz="1600" dirty="0">
                <a:ea typeface="Times New Roman" panose="02020603050405020304" pitchFamily="18" charset="0"/>
                <a:cs typeface="Times New Roman" panose="02020603050405020304" pitchFamily="18" charset="0"/>
              </a:rPr>
              <a:t>Also, question 6: </a:t>
            </a:r>
            <a:r>
              <a:rPr lang="en-AU" sz="1600" dirty="0">
                <a:effectLst/>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600" i="1" u="sng" dirty="0">
                <a:solidFill>
                  <a:srgbClr val="0000FF"/>
                </a:solidFill>
                <a:effectLst/>
                <a:uFill>
                  <a:solidFill>
                    <a:srgbClr val="0000FF"/>
                  </a:solidFill>
                </a:uFill>
                <a:ea typeface="Times New Roman" panose="02020603050405020304" pitchFamily="18" charset="0"/>
                <a:cs typeface="Times New Roman" panose="02020603050405020304" pitchFamily="18" charset="0"/>
                <a:hlinkClick r:id="rId4"/>
              </a:rPr>
              <a:t>Resolution 229 (Rev WRC-19)</a:t>
            </a:r>
            <a:r>
              <a:rPr lang="en-AU" sz="1600" dirty="0">
                <a:effectLst/>
                <a:ea typeface="Times New Roman" panose="02020603050405020304" pitchFamily="18" charset="0"/>
                <a:cs typeface="Times New Roman" panose="02020603050405020304" pitchFamily="18" charset="0"/>
              </a:rPr>
              <a:t>) in the 5 GHz band be included in any amendment to the LIPD class licence?</a:t>
            </a:r>
          </a:p>
          <a:p>
            <a:pPr marL="800100" lvl="2">
              <a:spcBef>
                <a:spcPts val="0"/>
              </a:spcBef>
              <a:spcAft>
                <a:spcPts val="0"/>
              </a:spcAft>
              <a:buFont typeface="Arial" panose="020B0604020202020204" pitchFamily="34" charset="0"/>
              <a:buChar char="•"/>
            </a:pPr>
            <a:r>
              <a:rPr lang="en-AU" sz="1600" b="0" dirty="0">
                <a:solidFill>
                  <a:schemeClr val="tx1"/>
                </a:solidFill>
                <a:cs typeface="Times New Roman" panose="02020603050405020304" pitchFamily="18" charset="0"/>
              </a:rPr>
              <a:t>Comment text from anyone?  </a:t>
            </a:r>
            <a:endParaRPr lang="en-US" sz="1600" b="0" dirty="0">
              <a:solidFill>
                <a:schemeClr val="tx1"/>
              </a:solidFill>
            </a:endParaRPr>
          </a:p>
          <a:p>
            <a:pPr marL="400050" lvl="1">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Mentor:  </a:t>
            </a:r>
            <a:r>
              <a:rPr lang="en-US" sz="1400" dirty="0">
                <a:solidFill>
                  <a:schemeClr val="tx1"/>
                </a:solidFill>
                <a:ea typeface="Calibri" panose="020F0502020204030204" pitchFamily="34" charset="0"/>
                <a:hlinkClick r:id="rId5"/>
              </a:rPr>
              <a:t>https://mentor.ieee.org/802.18/dcn/21/18-21-0041-00-0000-citc-spectrum-outlook-for-commercial-innovative-use-2021-23.pdf</a:t>
            </a:r>
            <a:r>
              <a:rPr lang="en-US" sz="14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Licens</a:t>
            </a:r>
            <a:r>
              <a:rPr lang="en-US" dirty="0">
                <a:solidFill>
                  <a:schemeClr val="tx1"/>
                </a:solidFill>
              </a:rPr>
              <a:t>e –exempt timeline:</a:t>
            </a:r>
          </a:p>
          <a:p>
            <a:r>
              <a:rPr lang="en-US" sz="1800" b="0" i="0" u="none" strike="noStrike" baseline="0" dirty="0">
                <a:solidFill>
                  <a:srgbClr val="001F5F"/>
                </a:solidFill>
                <a:latin typeface="Loew Next Arabic Medium"/>
              </a:rPr>
              <a:t>Unlicensed consultation (5925 – 7125 MHz and 66 – 71 GHz) 	Detailed plans for the 6 GHz and 66 – 71 GHz bands including power levels and any restrictions 	Consultation 	Q2 2021 	</a:t>
            </a:r>
          </a:p>
          <a:p>
            <a:r>
              <a:rPr lang="en-US" sz="1800" b="0" i="0" u="none" strike="noStrike" baseline="0" dirty="0">
                <a:solidFill>
                  <a:srgbClr val="001F5F"/>
                </a:solidFill>
                <a:latin typeface="Loew Next Arabic Medium"/>
              </a:rPr>
              <a:t>	WLAN Policy Document 	Update of CITC WLAN policy to include future bands, other regulation, set out vision for usage 	Statement 	Q3 2021 	</a:t>
            </a:r>
          </a:p>
          <a:p>
            <a:r>
              <a:rPr lang="en-US" sz="1800" b="0" i="0" u="none" strike="noStrike" baseline="0" dirty="0">
                <a:solidFill>
                  <a:srgbClr val="001F5F"/>
                </a:solidFill>
                <a:latin typeface="Loew Next Arabic Medium"/>
              </a:rPr>
              <a:t>V2X consultation 	Proposals for releasing spectrum in the 5.9 GHz range for V2X 	Consultation 	Q1-Q2 2022 	</a:t>
            </a:r>
            <a:endParaRPr lang="en-US" sz="1600" b="0" i="0" u="none" strike="noStrike" baseline="0" dirty="0">
              <a:solidFill>
                <a:srgbClr val="001F5F"/>
              </a:solidFill>
              <a:latin typeface="Loew Next Arabic Medium"/>
            </a:endParaRPr>
          </a:p>
          <a:p>
            <a:r>
              <a:rPr lang="en-US" sz="1800" b="0" i="0" u="none" strike="noStrike" baseline="0" dirty="0">
                <a:solidFill>
                  <a:srgbClr val="001F5F"/>
                </a:solidFill>
                <a:latin typeface="Loew Next Arabic Medium"/>
              </a:rPr>
              <a:t>	V2X Policy Document 	Document setting out the spectrum available for as well as the regulations governing use of 5.9 GHz for V2X 	Statement 	Q3- Q4 2022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r>
              <a:rPr lang="en-US" sz="1800" b="0" dirty="0">
                <a:solidFill>
                  <a:schemeClr val="tx1"/>
                </a:solidFill>
              </a:rPr>
              <a:t>  nothing new to share</a:t>
            </a:r>
          </a:p>
          <a:p>
            <a:pPr marL="285750" indent="-285750">
              <a:spcBef>
                <a:spcPts val="0"/>
              </a:spcBef>
              <a:buFont typeface="Arial" panose="020B0604020202020204" pitchFamily="34" charset="0"/>
              <a:buChar char="•"/>
            </a:pPr>
            <a:r>
              <a:rPr lang="en-US" sz="1800" b="0" dirty="0">
                <a:solidFill>
                  <a:schemeClr val="tx1"/>
                </a:solidFill>
              </a:rPr>
              <a:t> </a:t>
            </a:r>
          </a:p>
          <a:p>
            <a:pPr marL="2000250" lvl="4">
              <a:spcBef>
                <a:spcPts val="0"/>
              </a:spcBef>
              <a:buFont typeface="Arial" panose="020B0604020202020204" pitchFamily="34" charset="0"/>
              <a:buChar char="•"/>
            </a:pPr>
            <a:endParaRPr lang="en-US" sz="10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IEEE 802 viewpoints on WRC-23 agenda items. </a:t>
            </a:r>
            <a:r>
              <a:rPr lang="en-US" sz="1600" dirty="0">
                <a:solidFill>
                  <a:schemeClr val="tx1"/>
                </a:solidFill>
              </a:rPr>
              <a:t>ad hoc: 5 folks stepped up.   </a:t>
            </a:r>
            <a:r>
              <a:rPr lang="en-US" sz="16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a:t>
            </a:r>
            <a:r>
              <a:rPr lang="en-US" sz="1800" dirty="0">
                <a:solidFill>
                  <a:schemeClr val="tx1"/>
                </a:solidFill>
                <a:hlinkClick r:id="rId3"/>
              </a:rPr>
              <a:t>https://mentor.ieee.org/802.18/dcn/21/18-21-0039-00-0000-ieee-802-viewpoints-on-wrc-23-agenda-items.pptx</a:t>
            </a: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8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endParaRPr lang="en-US" dirty="0">
              <a:solidFill>
                <a:schemeClr val="tx1"/>
              </a:solidFill>
            </a:endParaRPr>
          </a:p>
          <a:p>
            <a:pPr lvl="2">
              <a:spcBef>
                <a:spcPts val="0"/>
              </a:spcBef>
              <a:buFont typeface="Arial" panose="020B0604020202020204" pitchFamily="34" charset="0"/>
              <a:buChar char="•"/>
            </a:pPr>
            <a:r>
              <a:rPr lang="en-US"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dirty="0">
                <a:solidFill>
                  <a:schemeClr val="tx1"/>
                </a:solidFill>
              </a:rPr>
              <a:t>Oman has a consultation out on Wi-Fi 6;</a:t>
            </a:r>
          </a:p>
          <a:p>
            <a:pPr lvl="3">
              <a:spcBef>
                <a:spcPts val="0"/>
              </a:spcBef>
              <a:buFont typeface="Arial" panose="020B0604020202020204" pitchFamily="34" charset="0"/>
              <a:buChar char="•"/>
            </a:pPr>
            <a:r>
              <a:rPr lang="en-US" sz="1800" dirty="0">
                <a:solidFill>
                  <a:schemeClr val="tx1"/>
                </a:solidFill>
                <a:hlinkClick r:id="rId4"/>
              </a:rPr>
              <a:t>https://www.tra.gov.om/En/ViewPublicConsultations.jsp?code=33</a:t>
            </a:r>
            <a:endParaRPr lang="en-US" sz="1800" dirty="0">
              <a:solidFill>
                <a:schemeClr val="tx1"/>
              </a:solidFill>
            </a:endParaRPr>
          </a:p>
          <a:p>
            <a:pPr lvl="2">
              <a:spcBef>
                <a:spcPts val="0"/>
              </a:spcBef>
              <a:buFont typeface="Arial" panose="020B0604020202020204" pitchFamily="34" charset="0"/>
              <a:buChar char="•"/>
            </a:pPr>
            <a:r>
              <a:rPr lang="en-US" dirty="0">
                <a:solidFill>
                  <a:schemeClr val="tx1"/>
                </a:solidFill>
              </a:rPr>
              <a:t>FCC WAC has a </a:t>
            </a:r>
            <a:r>
              <a:rPr lang="en-US" i="1" u="sng" dirty="0">
                <a:solidFill>
                  <a:schemeClr val="tx1"/>
                </a:solidFill>
              </a:rPr>
              <a:t>preliminary</a:t>
            </a:r>
            <a:r>
              <a:rPr lang="en-US" dirty="0">
                <a:solidFill>
                  <a:schemeClr val="tx1"/>
                </a:solidFill>
              </a:rPr>
              <a:t> view on AI 1.2, we should look at this.</a:t>
            </a:r>
          </a:p>
          <a:p>
            <a:pPr lvl="3">
              <a:spcBef>
                <a:spcPts val="0"/>
              </a:spcBef>
              <a:buFont typeface="Arial" panose="020B0604020202020204" pitchFamily="34" charset="0"/>
              <a:buChar char="•"/>
            </a:pPr>
            <a:r>
              <a:rPr lang="en-US" sz="1800" dirty="0">
                <a:solidFill>
                  <a:schemeClr val="tx1"/>
                </a:solidFill>
                <a:hlinkClick r:id="rId5"/>
              </a:rPr>
              <a:t>https://www.fcc.gov/us-contributions-sent-citel-pccii-wrc-23</a:t>
            </a:r>
            <a:r>
              <a:rPr lang="en-US" sz="1800" dirty="0">
                <a:solidFill>
                  <a:schemeClr val="tx1"/>
                </a:solidFill>
              </a:rPr>
              <a:t>  </a:t>
            </a:r>
          </a:p>
          <a:p>
            <a:pPr lvl="2">
              <a:spcBef>
                <a:spcPts val="0"/>
              </a:spcBef>
              <a:buFont typeface="Arial" panose="020B0604020202020204" pitchFamily="34" charset="0"/>
              <a:buChar char="•"/>
            </a:pPr>
            <a:r>
              <a:rPr lang="en-US" dirty="0">
                <a:solidFill>
                  <a:schemeClr val="tx1"/>
                </a:solidFill>
              </a:rPr>
              <a:t>Don’t forget the actual ITU-R WPs will be working AIs they have. </a:t>
            </a:r>
          </a:p>
          <a:p>
            <a:pPr lvl="2">
              <a:spcBef>
                <a:spcPts val="0"/>
              </a:spcBef>
              <a:buFont typeface="Arial" panose="020B0604020202020204" pitchFamily="34" charset="0"/>
              <a:buChar char="•"/>
            </a:pPr>
            <a:r>
              <a:rPr lang="en-US" dirty="0">
                <a:solidFill>
                  <a:schemeClr val="tx1"/>
                </a:solidFill>
              </a:rPr>
              <a:t>Next discussions will be during July 2021 electronic plenary.</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1049230"/>
            <a:ext cx="10744200" cy="5426184"/>
          </a:xfrm>
        </p:spPr>
        <p:txBody>
          <a:bodyPr/>
          <a:lstStyle/>
          <a:p>
            <a:pPr>
              <a:buFont typeface="Arial" panose="020B0604020202020204" pitchFamily="34" charset="0"/>
              <a:buChar char="•"/>
            </a:pPr>
            <a:r>
              <a:rPr lang="en-US" sz="1800" dirty="0"/>
              <a:t> 1. The </a:t>
            </a:r>
            <a:r>
              <a:rPr lang="en-US" sz="1800" dirty="0" err="1"/>
              <a:t>WInnforum</a:t>
            </a:r>
            <a:r>
              <a:rPr lang="en-US" sz="1800" dirty="0"/>
              <a:t> “6 GHz </a:t>
            </a:r>
            <a:r>
              <a:rPr lang="en-US" sz="1800" u="sng" dirty="0"/>
              <a:t>Committee</a:t>
            </a:r>
            <a:r>
              <a:rPr lang="en-US" sz="1800" dirty="0"/>
              <a:t>”, 	all groups meet every 2 weeks except interference-weekly  (168 people) </a:t>
            </a:r>
            <a:endParaRPr lang="en-US" sz="18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 (moved to this focus area) </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Anything to share:  Another re-org, see above. </a:t>
            </a: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800" dirty="0">
                <a:ea typeface="Calibri" panose="020F0502020204030204" pitchFamily="34" charset="0"/>
              </a:rPr>
              <a:t>2. From the FCC R&amp;O, an informal MSG (“Group”) has also been formed.  (260+ people)</a:t>
            </a: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endParaRPr lang="en-US" sz="1600" dirty="0">
              <a:solidFill>
                <a:schemeClr val="tx1"/>
              </a:solidFill>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1257300" lvl="3">
              <a:spcBef>
                <a:spcPts val="0"/>
              </a:spcBef>
              <a:spcAft>
                <a:spcPts val="0"/>
              </a:spcAft>
            </a:pPr>
            <a:r>
              <a:rPr lang="en-US" b="0" dirty="0">
                <a:effectLst/>
                <a:latin typeface="Calibri" panose="020F0502020204030204" pitchFamily="34" charset="0"/>
                <a:ea typeface="Calibri" panose="020F0502020204030204" pitchFamily="34" charset="0"/>
              </a:rPr>
              <a:t>Nokia </a:t>
            </a:r>
            <a:r>
              <a:rPr lang="en-US" b="0" u="sng" dirty="0">
                <a:solidFill>
                  <a:srgbClr val="0563C1"/>
                </a:solidFill>
                <a:effectLst/>
                <a:latin typeface="Calibri" panose="020F0502020204030204" pitchFamily="34" charset="0"/>
                <a:ea typeface="Calibri" panose="020F0502020204030204" pitchFamily="34" charset="0"/>
                <a:hlinkClick r:id="rId5"/>
              </a:rPr>
              <a:t>https://groups.wirelessinnovation.org/wg/6GHz-MSG-WS1/document/16057</a:t>
            </a:r>
            <a:endParaRPr lang="en-US" b="0" u="sng" dirty="0">
              <a:solidFill>
                <a:srgbClr val="0563C1"/>
              </a:solidFill>
              <a:latin typeface="Calibri" panose="020F0502020204030204" pitchFamily="34" charset="0"/>
              <a:ea typeface="Calibri" panose="020F0502020204030204" pitchFamily="34" charset="0"/>
            </a:endParaRPr>
          </a:p>
          <a:p>
            <a:pPr marL="1257300" lvl="3">
              <a:spcBef>
                <a:spcPts val="0"/>
              </a:spcBef>
              <a:spcAft>
                <a:spcPts val="0"/>
              </a:spcAft>
            </a:pPr>
            <a:r>
              <a:rPr lang="en-US" b="0" dirty="0" err="1">
                <a:effectLst/>
                <a:latin typeface="Calibri" panose="020F0502020204030204" pitchFamily="34" charset="0"/>
                <a:ea typeface="Calibri" panose="020F0502020204030204" pitchFamily="34" charset="0"/>
              </a:rPr>
              <a:t>Aviat</a:t>
            </a:r>
            <a:r>
              <a:rPr lang="en-US" b="0" dirty="0">
                <a:effectLst/>
                <a:latin typeface="Calibri" panose="020F0502020204030204" pitchFamily="34" charset="0"/>
                <a:ea typeface="Calibri" panose="020F0502020204030204" pitchFamily="34" charset="0"/>
              </a:rPr>
              <a:t> </a:t>
            </a:r>
            <a:r>
              <a:rPr lang="en-US" b="0" u="sng" dirty="0">
                <a:solidFill>
                  <a:srgbClr val="0563C1"/>
                </a:solidFill>
                <a:effectLst/>
                <a:latin typeface="Calibri" panose="020F0502020204030204" pitchFamily="34" charset="0"/>
                <a:ea typeface="Calibri" panose="020F0502020204030204" pitchFamily="34" charset="0"/>
                <a:hlinkClick r:id="rId6"/>
              </a:rPr>
              <a:t>https://groups.wirelessinnovation.org/wg/6GHz-MSG-WS1/document/16060</a:t>
            </a:r>
            <a:endParaRPr lang="en-US" b="0" dirty="0">
              <a:effectLst/>
              <a:latin typeface="Calibri" panose="020F0502020204030204" pitchFamily="34" charset="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dirty="0">
                <a:solidFill>
                  <a:schemeClr val="tx1"/>
                </a:solidFill>
              </a:rPr>
              <a:t>08apr: Today in WS1 a 2</a:t>
            </a:r>
            <a:r>
              <a:rPr lang="en-US" sz="1600" baseline="30000" dirty="0">
                <a:solidFill>
                  <a:schemeClr val="tx1"/>
                </a:solidFill>
              </a:rPr>
              <a:t>nd</a:t>
            </a:r>
            <a:r>
              <a:rPr lang="en-US" sz="1600" dirty="0">
                <a:solidFill>
                  <a:schemeClr val="tx1"/>
                </a:solidFill>
              </a:rPr>
              <a:t> presentation, this one from Nokia, on extended spectrum analyzer software network platform.  New hardware is not needed.  Would be good to look at the spectrum now, to set up a base line. </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15apr21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has started:</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https://mentor.ieee.org/802.18/dcn/21/18-21-0036-01-0000-frequency-table-template.xlsx</a:t>
            </a:r>
            <a:endParaRPr lang="en-US" sz="1800" dirty="0">
              <a:solidFill>
                <a:srgbClr val="0070C0"/>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Nothing to share</a:t>
            </a:r>
            <a:endParaRPr lang="en-US" sz="180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27Apr21.  </a:t>
            </a:r>
            <a:r>
              <a:rPr lang="en-US" sz="1800" b="0" dirty="0">
                <a:solidFill>
                  <a:schemeClr val="tx1"/>
                </a:solidFill>
                <a:ea typeface="Times New Roman" panose="02020603050405020304" pitchFamily="18" charset="0"/>
              </a:rPr>
              <a:t>(call-in in backup slides here)</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114300" lvl="1" indent="0">
              <a:spcBef>
                <a:spcPts val="0"/>
              </a:spcBef>
              <a:spcAft>
                <a:spcPts val="0"/>
              </a:spcAft>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nothing today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Chair – get 2 question poll out, in any form. </a:t>
            </a:r>
          </a:p>
          <a:p>
            <a:pPr marL="285750" indent="-285750">
              <a:buClr>
                <a:srgbClr val="00B0F0"/>
              </a:buClr>
              <a:buFont typeface="Wingdings" panose="05000000000000000000" pitchFamily="2" charset="2"/>
              <a:buChar char="q"/>
            </a:pPr>
            <a:r>
              <a:rPr lang="en-US" altLang="en-US" sz="1800" b="0" dirty="0">
                <a:solidFill>
                  <a:srgbClr val="00B0F0"/>
                </a:solidFill>
              </a:rPr>
              <a:t>VC - to email members to verify affiliations, then use </a:t>
            </a:r>
            <a:r>
              <a:rPr lang="en-US" altLang="en-US" sz="1800" b="0" dirty="0" err="1">
                <a:solidFill>
                  <a:srgbClr val="00B0F0"/>
                </a:solidFill>
              </a:rPr>
              <a:t>MyProject</a:t>
            </a:r>
            <a:r>
              <a:rPr lang="en-US" altLang="en-US" sz="1800" b="0" dirty="0">
                <a:solidFill>
                  <a:srgbClr val="00B0F0"/>
                </a:solidFill>
              </a:rPr>
              <a:t> for any updates.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altLang="en-US" sz="1800" b="0" dirty="0">
                <a:solidFill>
                  <a:srgbClr val="00B0F0"/>
                </a:solidFill>
              </a:rPr>
              <a:t>All – ongoing – bring to RR-TAG info they hear, e.g. different country consultations, on the WRC-23 AIs we are interested in.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altLang="en-US" sz="18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15apr21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15apr21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22apr21–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15apr21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15apr21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15apr21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990601"/>
            <a:ext cx="103674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27 April,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Where: </a:t>
            </a:r>
            <a:r>
              <a:rPr lang="en-US" sz="12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6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2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15apr21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27-May-21 until 01-Sep-21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17may21-02sep21</a:t>
            </a:r>
          </a:p>
        </p:txBody>
      </p:sp>
    </p:spTree>
    <p:extLst>
      <p:ext uri="{BB962C8B-B14F-4D97-AF65-F5344CB8AC3E}">
        <p14:creationId xmlns:p14="http://schemas.microsoft.com/office/powerpoint/2010/main" val="1122474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15apr21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15apr21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15apr21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15apr21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15apr21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15apr21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15apr21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15apr21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889002"/>
            <a:ext cx="5507568"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All-ongoing-WRC-23 AI viewpoint text</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193802"/>
            <a:ext cx="489161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99184"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https://mentor.ieee.org/802.18/dcn/21/18-21-0038-00-0000-minutes-08apr21-rrtag-teleconference.docx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09-Apr-2021 10:38:54 ET</a:t>
            </a:r>
            <a:r>
              <a:rPr lang="en-US" sz="1800" b="0" i="0" dirty="0">
                <a:solidFill>
                  <a:srgbClr val="000000"/>
                </a:solidFill>
                <a:effectLst/>
              </a:rPr>
              <a: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Stuart K. </a:t>
            </a:r>
          </a:p>
          <a:p>
            <a:pPr marL="0" indent="0">
              <a:spcBef>
                <a:spcPts val="0"/>
              </a:spcBef>
            </a:pPr>
            <a:r>
              <a:rPr lang="en-US" altLang="en-US" sz="1800" b="0" dirty="0">
                <a:solidFill>
                  <a:schemeClr val="tx1"/>
                </a:solidFill>
              </a:rPr>
              <a:t>	Seconded by:  Steve P.</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a:t>
            </a:r>
            <a:r>
              <a:rPr lang="en-US" sz="1600" b="1" dirty="0">
                <a:solidFill>
                  <a:srgbClr val="333333"/>
                </a:solidFill>
                <a:ea typeface="Times New Roman" panose="02020603050405020304" pitchFamily="18" charset="0"/>
              </a:rPr>
              <a:t>.24: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58840</TotalTime>
  <Words>7712</Words>
  <Application>Microsoft Office PowerPoint</Application>
  <PresentationFormat>Widescreen</PresentationFormat>
  <Paragraphs>797</Paragraphs>
  <Slides>31</Slides>
  <Notes>21</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5" baseType="lpstr">
      <vt:lpstr>Arial</vt:lpstr>
      <vt:lpstr>Calibri</vt:lpstr>
      <vt:lpstr>Consolas</vt:lpstr>
      <vt:lpstr>Helvetica</vt:lpstr>
      <vt:lpstr>Helvetica Neue</vt:lpstr>
      <vt:lpstr>Loew Next Arabic Medium</vt:lpstr>
      <vt:lpstr>Mina</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3767</cp:revision>
  <cp:lastPrinted>1601-01-01T00:00:00Z</cp:lastPrinted>
  <dcterms:created xsi:type="dcterms:W3CDTF">2016-03-03T14:54:45Z</dcterms:created>
  <dcterms:modified xsi:type="dcterms:W3CDTF">2021-04-16T13:36:39Z</dcterms:modified>
</cp:coreProperties>
</file>