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650" r:id="rId19"/>
    <p:sldId id="498" r:id="rId20"/>
    <p:sldId id="402" r:id="rId21"/>
    <p:sldId id="403" r:id="rId22"/>
    <p:sldId id="736" r:id="rId23"/>
    <p:sldId id="775" r:id="rId24"/>
    <p:sldId id="777" r:id="rId25"/>
    <p:sldId id="774"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56" autoAdjust="0"/>
  </p:normalViewPr>
  <p:slideViewPr>
    <p:cSldViewPr>
      <p:cViewPr varScale="1">
        <p:scale>
          <a:sx n="114" d="100"/>
          <a:sy n="114" d="100"/>
        </p:scale>
        <p:origin x="138" y="11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15apr21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40-00-0000-acma-consultation-exploring-rlan-use-in-the-5-ghz-and-6-ghz-band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041-00-0000-citc-spectrum-outlook-for-commercial-innovative-use-2021-23.pdf" TargetMode="External"/><Relationship Id="rId4" Type="http://schemas.openxmlformats.org/officeDocument/2006/relationships/hyperlink" Target="https://www.itu.int/dms_pub/itu-r/oth/0a/06/R0A0600009D0001MSW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38-00-0000-minutes-08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15apr21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452843"/>
          </a:xfrm>
        </p:spPr>
        <p:txBody>
          <a:bodyPr/>
          <a:lstStyle/>
          <a:p>
            <a:pPr>
              <a:buFont typeface="Arial" panose="020B0604020202020204" pitchFamily="34" charset="0"/>
              <a:buChar char="•"/>
            </a:pPr>
            <a:r>
              <a:rPr lang="en-US" altLang="en-US" sz="2000" dirty="0">
                <a:solidFill>
                  <a:schemeClr val="tx1"/>
                </a:solidFill>
              </a:rPr>
              <a:t>From WCSC call, 07apr21</a:t>
            </a:r>
          </a:p>
          <a:p>
            <a:pPr>
              <a:buFont typeface="Arial" panose="020B0604020202020204" pitchFamily="34" charset="0"/>
              <a:buChar char="•"/>
            </a:pPr>
            <a:r>
              <a:rPr lang="en-US" altLang="en-US" sz="2000" b="0" dirty="0">
                <a:solidFill>
                  <a:schemeClr val="tx1"/>
                </a:solidFill>
              </a:rPr>
              <a:t>Not for May, for future Wireless interims if we have any that are virtual: </a:t>
            </a:r>
          </a:p>
          <a:p>
            <a:pPr lvl="1">
              <a:buFont typeface="Arial" panose="020B0604020202020204" pitchFamily="34" charset="0"/>
              <a:buChar char="•"/>
            </a:pPr>
            <a:r>
              <a:rPr lang="en-US" altLang="en-US" sz="18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8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800" b="0" dirty="0">
                <a:solidFill>
                  <a:schemeClr val="tx1"/>
                </a:solidFill>
              </a:rPr>
              <a:t>Likely will have a registration fee similar to what the plenarie</a:t>
            </a:r>
            <a:r>
              <a:rPr lang="en-US" altLang="en-US" sz="1800" dirty="0">
                <a:solidFill>
                  <a:schemeClr val="tx1"/>
                </a:solidFill>
              </a:rPr>
              <a:t>s are doing. </a:t>
            </a:r>
            <a:endParaRPr lang="en-US" altLang="en-US" sz="1800" b="0" dirty="0">
              <a:solidFill>
                <a:schemeClr val="tx1"/>
              </a:solidFill>
            </a:endParaRPr>
          </a:p>
          <a:p>
            <a:pPr marL="0" indent="0"/>
            <a:r>
              <a:rPr lang="en-US" altLang="en-US" sz="1600" b="0" dirty="0">
                <a:solidFill>
                  <a:schemeClr val="tx1"/>
                </a:solidFill>
              </a:rPr>
              <a:t> </a:t>
            </a: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a:t>
            </a:r>
          </a:p>
          <a:p>
            <a:pPr lvl="1">
              <a:buFont typeface="Arial" panose="020B0604020202020204" pitchFamily="34" charset="0"/>
              <a:buChar char="•"/>
            </a:pPr>
            <a:r>
              <a:rPr lang="en-GB" sz="1800" b="0" dirty="0"/>
              <a:t>2 questions coming: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1">
              <a:buFont typeface="Arial" panose="020B0604020202020204" pitchFamily="34" charset="0"/>
              <a:buChar char="•"/>
            </a:pPr>
            <a:r>
              <a:rPr lang="en-GB" sz="1800" dirty="0"/>
              <a:t>.18 will not do the </a:t>
            </a:r>
            <a:r>
              <a:rPr lang="en-GB" sz="1800" dirty="0" err="1"/>
              <a:t>epoll</a:t>
            </a:r>
            <a:r>
              <a:rPr lang="en-GB" sz="1800" dirty="0"/>
              <a:t> , due to membership overlap with other WGs,  to keep to 1 response per person.</a:t>
            </a:r>
          </a:p>
          <a:p>
            <a:pPr lvl="2">
              <a:buFont typeface="Arial" panose="020B0604020202020204" pitchFamily="34" charset="0"/>
              <a:buChar char="•"/>
            </a:pPr>
            <a:r>
              <a:rPr lang="en-GB" sz="1600" b="1" dirty="0"/>
              <a:t>If anyone is not able to vote with another WG, please let the .18 chair know and we can get your vote.</a:t>
            </a:r>
            <a:endParaRPr lang="en-GB" sz="2000" b="1" dirty="0"/>
          </a:p>
          <a:p>
            <a:pPr>
              <a:buFont typeface="Arial" panose="020B0604020202020204" pitchFamily="34" charset="0"/>
              <a:buChar char="•"/>
            </a:pPr>
            <a:r>
              <a:rPr lang="en-GB" sz="1800" dirty="0"/>
              <a:t>After discussion, the chair will do the 2-question poll via email reflector and gather the email replies. </a:t>
            </a:r>
          </a:p>
          <a:p>
            <a:pPr>
              <a:buFont typeface="Arial" panose="020B0604020202020204" pitchFamily="34" charset="0"/>
              <a:buChar char="•"/>
            </a:pPr>
            <a:r>
              <a:rPr lang="en-GB" sz="1800" dirty="0"/>
              <a:t>Note: Hybrid meeting(s) </a:t>
            </a:r>
            <a:r>
              <a:rPr lang="en-GB" sz="1800" b="0" dirty="0"/>
              <a:t>have been brought up several times,  too complex and expensive, so not for now. </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 &amp; 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109a-Agenda has comments from ENAP on EN 302 567 (60GHz, multi-GB, RLAN)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marL="800100" lvl="2">
              <a:spcBef>
                <a:spcPts val="0"/>
              </a:spcBef>
              <a:spcAft>
                <a:spcPts val="0"/>
              </a:spcAft>
              <a:buFont typeface="Arial" panose="020B0604020202020204" pitchFamily="34" charset="0"/>
              <a:buChar char="•"/>
            </a:pPr>
            <a:endParaRPr lang="en-US" sz="1600" b="0" dirty="0">
              <a:effectLst/>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972800"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tx1"/>
                </a:solidFill>
              </a:rPr>
              <a:t>nothing to share. </a:t>
            </a:r>
          </a:p>
          <a:p>
            <a:pPr lvl="1">
              <a:spcBef>
                <a:spcPts val="0"/>
              </a:spcBef>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lvl="1">
              <a:spcBef>
                <a:spcPts val="0"/>
              </a:spcBef>
              <a:spcAft>
                <a:spcPts val="0"/>
              </a:spcAft>
              <a:buFont typeface="Arial" panose="020B0604020202020204" pitchFamily="34" charset="0"/>
              <a:buChar char="•"/>
            </a:pPr>
            <a:r>
              <a:rPr lang="en-US" sz="1600" dirty="0">
                <a:solidFill>
                  <a:schemeClr val="tx1"/>
                </a:solidFill>
              </a:rPr>
              <a:t>Not seeing anything on SE 45.</a:t>
            </a: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sz="1400" dirty="0">
              <a:ea typeface="SimSun" panose="02010600030101010101" pitchFamily="2" charset="-122"/>
            </a:endParaRP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600" dirty="0">
                <a:solidFill>
                  <a:schemeClr val="tx1"/>
                </a:solidFill>
              </a:rPr>
              <a:t>Contributions have been posted, e.g. </a:t>
            </a:r>
            <a:r>
              <a:rPr lang="en-US" sz="1400" b="0" i="0" u="none" strike="noStrike" dirty="0">
                <a:solidFill>
                  <a:srgbClr val="293285"/>
                </a:solidFill>
                <a:effectLst/>
                <a:latin typeface="Mina"/>
                <a:hlinkClick r:id="rId9"/>
              </a:rPr>
              <a:t>FM57(21)007</a:t>
            </a:r>
            <a:r>
              <a:rPr lang="en-US" sz="1600" dirty="0">
                <a:solidFill>
                  <a:schemeClr val="tx1"/>
                </a:solidFill>
              </a:rPr>
              <a:t> on 5.8 GHz.  Also, </a:t>
            </a:r>
            <a:r>
              <a:rPr lang="en-US" sz="14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dirty="0">
                <a:solidFill>
                  <a:schemeClr val="tx1"/>
                </a:solidFill>
                <a:ea typeface="Calibri" panose="020F0502020204030204" pitchFamily="34" charset="0"/>
              </a:rPr>
              <a:t>Australia ACMA:</a:t>
            </a:r>
            <a:r>
              <a:rPr lang="en-US" sz="1800" b="0" dirty="0">
                <a:solidFill>
                  <a:schemeClr val="tx1"/>
                </a:solidFill>
                <a:ea typeface="Calibri" panose="020F0502020204030204" pitchFamily="34" charset="0"/>
              </a:rPr>
              <a:t> </a:t>
            </a:r>
            <a:r>
              <a:rPr lang="en-AU" sz="1800" b="1" dirty="0">
                <a:effectLst/>
                <a:ea typeface="Times New Roman" panose="02020603050405020304" pitchFamily="18" charset="0"/>
                <a:cs typeface="Times New Roman" panose="02020603050405020304" pitchFamily="18" charset="0"/>
              </a:rPr>
              <a:t>Exploring RLAN use in the 5 GHz and 6 GHz bands</a:t>
            </a: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hlinkClick r:id="rId3"/>
              </a:rPr>
              <a:t>https://mentor.ieee.org/802.18/dcn/21/18-21-0040-00-0000-acma-consultation-exploring-rlan-use-in-the-5-ghz-and-6-ghz-bands.docx</a:t>
            </a:r>
            <a:r>
              <a:rPr lang="en-US" sz="1600" b="0" dirty="0">
                <a:solidFill>
                  <a:schemeClr val="tx1"/>
                </a:solidFill>
              </a:rPr>
              <a:t>     </a:t>
            </a:r>
            <a:r>
              <a:rPr lang="en-US" sz="1800" b="0" dirty="0">
                <a:solidFill>
                  <a:schemeClr val="tx1"/>
                </a:solidFill>
              </a:rPr>
              <a:t>Comments due: COB 05may21</a:t>
            </a:r>
          </a:p>
          <a:p>
            <a:pPr marL="800100" lvl="2">
              <a:spcBef>
                <a:spcPts val="0"/>
              </a:spcBef>
              <a:spcAft>
                <a:spcPts val="0"/>
              </a:spcAft>
              <a:buFont typeface="Arial" panose="020B0604020202020204" pitchFamily="34" charset="0"/>
              <a:buChar char="•"/>
            </a:pPr>
            <a:r>
              <a:rPr lang="en-US" sz="1600" dirty="0">
                <a:solidFill>
                  <a:schemeClr val="tx1"/>
                </a:solidFill>
              </a:rPr>
              <a:t>6 questions:  first one: </a:t>
            </a:r>
            <a:r>
              <a:rPr lang="en-AU" sz="1600" dirty="0">
                <a:effectLst/>
                <a:ea typeface="Times New Roman" panose="02020603050405020304" pitchFamily="18" charset="0"/>
                <a:cs typeface="Times New Roman" panose="02020603050405020304" pitchFamily="18" charset="0"/>
              </a:rPr>
              <a:t>What is the demand for spectrum for RLAN use in the 6 GHz band (5925–7125 MHz)?</a:t>
            </a:r>
          </a:p>
          <a:p>
            <a:pPr marL="800100" lvl="2">
              <a:spcBef>
                <a:spcPts val="0"/>
              </a:spcBef>
              <a:spcAft>
                <a:spcPts val="0"/>
              </a:spcAft>
              <a:buFont typeface="Arial" panose="020B0604020202020204" pitchFamily="34" charset="0"/>
              <a:buChar char="•"/>
            </a:pPr>
            <a:r>
              <a:rPr lang="en-AU" sz="1600" dirty="0">
                <a:ea typeface="Times New Roman" panose="02020603050405020304" pitchFamily="18" charset="0"/>
                <a:cs typeface="Times New Roman" panose="02020603050405020304" pitchFamily="18" charset="0"/>
              </a:rPr>
              <a:t>Also, question 6: </a:t>
            </a:r>
            <a:r>
              <a:rPr lang="en-AU" sz="1600" dirty="0">
                <a:effectLst/>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600" i="1" u="sng" dirty="0">
                <a:solidFill>
                  <a:srgbClr val="0000FF"/>
                </a:solidFill>
                <a:effectLst/>
                <a:uFill>
                  <a:solidFill>
                    <a:srgbClr val="0000FF"/>
                  </a:solidFill>
                </a:uFill>
                <a:ea typeface="Times New Roman" panose="02020603050405020304" pitchFamily="18" charset="0"/>
                <a:cs typeface="Times New Roman" panose="02020603050405020304" pitchFamily="18" charset="0"/>
                <a:hlinkClick r:id="rId4"/>
              </a:rPr>
              <a:t>Resolution 229 (Rev WRC-19)</a:t>
            </a:r>
            <a:r>
              <a:rPr lang="en-AU" sz="1600" dirty="0">
                <a:effectLst/>
                <a:ea typeface="Times New Roman" panose="02020603050405020304" pitchFamily="18" charset="0"/>
                <a:cs typeface="Times New Roman" panose="02020603050405020304" pitchFamily="18" charset="0"/>
              </a:rPr>
              <a:t>) in the 5 GHz band be included in any amendment to the LIPD class licence?</a:t>
            </a:r>
          </a:p>
          <a:p>
            <a:pPr marL="800100" lvl="2">
              <a:spcBef>
                <a:spcPts val="0"/>
              </a:spcBef>
              <a:spcAft>
                <a:spcPts val="0"/>
              </a:spcAft>
              <a:buFont typeface="Arial" panose="020B0604020202020204" pitchFamily="34" charset="0"/>
              <a:buChar char="•"/>
            </a:pPr>
            <a:r>
              <a:rPr lang="en-AU" sz="1600" b="0" dirty="0">
                <a:solidFill>
                  <a:schemeClr val="tx1"/>
                </a:solidFill>
                <a:cs typeface="Times New Roman" panose="02020603050405020304" pitchFamily="18" charset="0"/>
              </a:rPr>
              <a:t>Comment text from anyone?  </a:t>
            </a:r>
            <a:endParaRPr lang="en-US" sz="1600" b="0" dirty="0">
              <a:solidFill>
                <a:schemeClr val="tx1"/>
              </a:solidFill>
            </a:endParaRPr>
          </a:p>
          <a:p>
            <a:pPr marL="400050" lvl="1">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5"/>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Licens</a:t>
            </a:r>
            <a:r>
              <a:rPr lang="en-US" dirty="0">
                <a:solidFill>
                  <a:schemeClr val="tx1"/>
                </a:solidFill>
              </a:rPr>
              <a:t>e –exempt timeline:</a:t>
            </a:r>
          </a:p>
          <a:p>
            <a:r>
              <a:rPr lang="en-US" sz="1800" b="0" i="0" u="none" strike="noStrike" baseline="0" dirty="0">
                <a:solidFill>
                  <a:srgbClr val="001F5F"/>
                </a:solidFill>
                <a:latin typeface="Loew Next Arabic Medium"/>
              </a:rPr>
              <a:t>Unlicensed consultation (5925 – 7125 MHz and 66 – 71 GHz) 	Detailed plans for the 6 GHz and 66 – 71 GHz bands including power levels and any restrictions 	Consultation 	Q2 2021 	</a:t>
            </a:r>
          </a:p>
          <a:p>
            <a:r>
              <a:rPr lang="en-US" sz="1800" b="0" i="0" u="none" strike="noStrike" baseline="0" dirty="0">
                <a:solidFill>
                  <a:srgbClr val="001F5F"/>
                </a:solidFill>
                <a:latin typeface="Loew Next Arabic Medium"/>
              </a:rPr>
              <a:t>	WLAN Policy Document 	Update of CITC WLAN policy to include future bands, other regulation, set out vision for usage 	Statement 	Q3 2021 	</a:t>
            </a:r>
          </a:p>
          <a:p>
            <a:r>
              <a:rPr lang="en-US" sz="1800" b="0" i="0" u="none" strike="noStrike" baseline="0" dirty="0">
                <a:solidFill>
                  <a:srgbClr val="001F5F"/>
                </a:solidFill>
                <a:latin typeface="Loew Next Arabic Medium"/>
              </a:rPr>
              <a:t>V2X consultation 	Proposals for releasing spectrum in the 5.9 GHz range for V2X 	Consultation 	Q1-Q2 2022 	</a:t>
            </a:r>
            <a:endParaRPr lang="en-US" sz="1600" b="0" i="0" u="none" strike="noStrike" baseline="0" dirty="0">
              <a:solidFill>
                <a:srgbClr val="001F5F"/>
              </a:solidFill>
              <a:latin typeface="Loew Next Arabic Medium"/>
            </a:endParaRPr>
          </a:p>
          <a:p>
            <a:r>
              <a:rPr lang="en-US" sz="1800" b="0" i="0" u="none" strike="noStrike" baseline="0" dirty="0">
                <a:solidFill>
                  <a:srgbClr val="001F5F"/>
                </a:solidFill>
                <a:latin typeface="Loew Next Arabic Medium"/>
              </a:rPr>
              <a:t>	V2X Policy Document 	Document setting out the spectrum available for as well as the regulations governing use of 5.9 GHz for V2X 	Statement 	Q3- Q4 2022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nothing new to share</a:t>
            </a:r>
          </a:p>
          <a:p>
            <a:pPr marL="285750" indent="-285750">
              <a:spcBef>
                <a:spcPts val="0"/>
              </a:spcBef>
              <a:buFont typeface="Arial" panose="020B0604020202020204" pitchFamily="34" charset="0"/>
              <a:buChar char="•"/>
            </a:pPr>
            <a:r>
              <a:rPr lang="en-US" sz="1800" b="0" dirty="0">
                <a:solidFill>
                  <a:schemeClr val="tx1"/>
                </a:solidFill>
              </a:rPr>
              <a:t>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IEEE 802 viewpoints on WRC-23 agenda items. </a:t>
            </a:r>
            <a:r>
              <a:rPr lang="en-US" sz="1600" dirty="0">
                <a:solidFill>
                  <a:schemeClr val="tx1"/>
                </a:solidFill>
              </a:rPr>
              <a:t>ad hoc: 5 folks stepped up.   </a:t>
            </a:r>
            <a:r>
              <a:rPr lang="en-US" sz="16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800" dirty="0">
                <a:solidFill>
                  <a:schemeClr val="tx1"/>
                </a:solidFill>
                <a:hlinkClick r:id="rId3"/>
              </a:rPr>
              <a:t>https://mentor.ieee.org/802.18/dcn/21/18-21-0039-00-0000-ieee-802-viewpoints-on-wrc-23-agenda-items.pptx</a:t>
            </a: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8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dirty="0">
                <a:solidFill>
                  <a:schemeClr val="tx1"/>
                </a:solidFill>
              </a:rPr>
              <a:t>Oman has a consultation out on Wi-Fi 6;</a:t>
            </a:r>
          </a:p>
          <a:p>
            <a:pPr lvl="3">
              <a:spcBef>
                <a:spcPts val="0"/>
              </a:spcBef>
              <a:buFont typeface="Arial" panose="020B0604020202020204" pitchFamily="34" charset="0"/>
              <a:buChar char="•"/>
            </a:pPr>
            <a:r>
              <a:rPr lang="en-US" sz="1800" dirty="0">
                <a:solidFill>
                  <a:schemeClr val="tx1"/>
                </a:solidFill>
                <a:hlinkClick r:id="rId4"/>
              </a:rPr>
              <a:t>https://www.tra.gov.om/En/ViewPublicConsultations.jsp?code=33</a:t>
            </a:r>
            <a:endParaRPr lang="en-US" sz="1800" dirty="0">
              <a:solidFill>
                <a:schemeClr val="tx1"/>
              </a:solidFill>
            </a:endParaRPr>
          </a:p>
          <a:p>
            <a:pPr lvl="2">
              <a:spcBef>
                <a:spcPts val="0"/>
              </a:spcBef>
              <a:buFont typeface="Arial" panose="020B0604020202020204" pitchFamily="34" charset="0"/>
              <a:buChar char="•"/>
            </a:pPr>
            <a:r>
              <a:rPr lang="en-US" dirty="0">
                <a:solidFill>
                  <a:schemeClr val="tx1"/>
                </a:solidFill>
              </a:rPr>
              <a:t>FCC WAC has a </a:t>
            </a:r>
            <a:r>
              <a:rPr lang="en-US" i="1" u="sng" dirty="0">
                <a:solidFill>
                  <a:schemeClr val="tx1"/>
                </a:solidFill>
              </a:rPr>
              <a:t>preliminary</a:t>
            </a:r>
            <a:r>
              <a:rPr lang="en-US" dirty="0">
                <a:solidFill>
                  <a:schemeClr val="tx1"/>
                </a:solidFill>
              </a:rPr>
              <a:t> view on AI 1.2, we should look at this.</a:t>
            </a:r>
          </a:p>
          <a:p>
            <a:pPr lvl="3">
              <a:spcBef>
                <a:spcPts val="0"/>
              </a:spcBef>
              <a:buFont typeface="Arial" panose="020B0604020202020204" pitchFamily="34" charset="0"/>
              <a:buChar char="•"/>
            </a:pPr>
            <a:r>
              <a:rPr lang="en-US" sz="1800" dirty="0">
                <a:solidFill>
                  <a:schemeClr val="tx1"/>
                </a:solidFill>
                <a:hlinkClick r:id="rId5"/>
              </a:rPr>
              <a:t>https://www.fcc.gov/us-contributions-sent-citel-pccii-wrc-23</a:t>
            </a:r>
            <a:r>
              <a:rPr lang="en-US" sz="1800" dirty="0">
                <a:solidFill>
                  <a:schemeClr val="tx1"/>
                </a:solidFill>
              </a:rPr>
              <a:t>  </a:t>
            </a:r>
          </a:p>
          <a:p>
            <a:pPr lvl="2">
              <a:spcBef>
                <a:spcPts val="0"/>
              </a:spcBef>
              <a:buFont typeface="Arial" panose="020B0604020202020204" pitchFamily="34" charset="0"/>
              <a:buChar char="•"/>
            </a:pPr>
            <a:r>
              <a:rPr lang="en-US" dirty="0">
                <a:solidFill>
                  <a:schemeClr val="tx1"/>
                </a:solidFill>
              </a:rPr>
              <a:t>Don’t forget the actual ITU-R WPs will be working AIs they have. </a:t>
            </a:r>
          </a:p>
          <a:p>
            <a:pPr lvl="2">
              <a:spcBef>
                <a:spcPts val="0"/>
              </a:spcBef>
              <a:buFont typeface="Arial" panose="020B0604020202020204" pitchFamily="34" charset="0"/>
              <a:buChar char="•"/>
            </a:pPr>
            <a:r>
              <a:rPr lang="en-US" dirty="0">
                <a:solidFill>
                  <a:schemeClr val="tx1"/>
                </a:solidFill>
              </a:rPr>
              <a:t>Next discussions will be during July 2021 electronic plenary.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1049230"/>
            <a:ext cx="10744200" cy="5426184"/>
          </a:xfrm>
        </p:spPr>
        <p:txBody>
          <a:bodyPr/>
          <a:lstStyle/>
          <a:p>
            <a:pPr>
              <a:buFont typeface="Arial" panose="020B0604020202020204" pitchFamily="34" charset="0"/>
              <a:buChar char="•"/>
            </a:pPr>
            <a:r>
              <a:rPr lang="en-US" sz="1800" dirty="0"/>
              <a:t> 1. The </a:t>
            </a:r>
            <a:r>
              <a:rPr lang="en-US" sz="1800" dirty="0" err="1"/>
              <a:t>WInnforum</a:t>
            </a:r>
            <a:r>
              <a:rPr lang="en-US" sz="1800" dirty="0"/>
              <a:t> “6 GHz </a:t>
            </a:r>
            <a:r>
              <a:rPr lang="en-US" sz="1800" u="sng" dirty="0"/>
              <a:t>Committee</a:t>
            </a:r>
            <a:r>
              <a:rPr lang="en-US" sz="1800" dirty="0"/>
              <a:t>”, 	all groups meet every 2 weeks except interference-weekly  (168 people) </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 (moved to this focus area)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Anything to share:  Another re-org, see above. </a:t>
            </a: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  (260+ people)</a:t>
            </a: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endParaRPr lang="en-US" sz="1600" dirty="0">
              <a:solidFill>
                <a:schemeClr val="tx1"/>
              </a:solidFill>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1257300" lvl="3">
              <a:spcBef>
                <a:spcPts val="0"/>
              </a:spcBef>
              <a:spcAft>
                <a:spcPts val="0"/>
              </a:spcAft>
            </a:pPr>
            <a:r>
              <a:rPr lang="en-US" b="0" dirty="0">
                <a:effectLst/>
                <a:latin typeface="Calibri" panose="020F0502020204030204" pitchFamily="34" charset="0"/>
                <a:ea typeface="Calibri" panose="020F0502020204030204" pitchFamily="34" charset="0"/>
              </a:rPr>
              <a:t>Nokia </a:t>
            </a:r>
            <a:r>
              <a:rPr lang="en-US" b="0" u="sng" dirty="0">
                <a:solidFill>
                  <a:srgbClr val="0563C1"/>
                </a:solidFill>
                <a:effectLst/>
                <a:latin typeface="Calibri" panose="020F0502020204030204" pitchFamily="34" charset="0"/>
                <a:ea typeface="Calibri" panose="020F0502020204030204" pitchFamily="34" charset="0"/>
                <a:hlinkClick r:id="rId5"/>
              </a:rPr>
              <a:t>https://groups.wirelessinnovation.org/wg/6GHz-MSG-WS1/document/16057</a:t>
            </a:r>
            <a:endParaRPr lang="en-US" b="0" u="sng" dirty="0">
              <a:solidFill>
                <a:srgbClr val="0563C1"/>
              </a:solidFill>
              <a:latin typeface="Calibri" panose="020F0502020204030204" pitchFamily="34" charset="0"/>
              <a:ea typeface="Calibri" panose="020F0502020204030204" pitchFamily="34" charset="0"/>
            </a:endParaRPr>
          </a:p>
          <a:p>
            <a:pPr marL="1257300" lvl="3">
              <a:spcBef>
                <a:spcPts val="0"/>
              </a:spcBef>
              <a:spcAft>
                <a:spcPts val="0"/>
              </a:spcAft>
            </a:pPr>
            <a:r>
              <a:rPr lang="en-US" b="0" dirty="0" err="1">
                <a:effectLst/>
                <a:latin typeface="Calibri" panose="020F0502020204030204" pitchFamily="34" charset="0"/>
                <a:ea typeface="Calibri" panose="020F0502020204030204" pitchFamily="34" charset="0"/>
              </a:rPr>
              <a:t>Aviat</a:t>
            </a:r>
            <a:r>
              <a:rPr lang="en-US" b="0" dirty="0">
                <a:effectLst/>
                <a:latin typeface="Calibri" panose="020F0502020204030204" pitchFamily="34" charset="0"/>
                <a:ea typeface="Calibri" panose="020F0502020204030204" pitchFamily="34" charset="0"/>
              </a:rPr>
              <a:t> </a:t>
            </a:r>
            <a:r>
              <a:rPr lang="en-US" b="0" u="sng" dirty="0">
                <a:solidFill>
                  <a:srgbClr val="0563C1"/>
                </a:solidFill>
                <a:effectLst/>
                <a:latin typeface="Calibri" panose="020F0502020204030204" pitchFamily="34" charset="0"/>
                <a:ea typeface="Calibri" panose="020F0502020204030204" pitchFamily="34" charset="0"/>
                <a:hlinkClick r:id="rId6"/>
              </a:rPr>
              <a:t>https://groups.wirelessinnovation.org/wg/6GHz-MSG-WS1/document/16060</a:t>
            </a:r>
            <a:endParaRPr lang="en-US" b="0" dirty="0">
              <a:effectLst/>
              <a:latin typeface="Calibri" panose="020F0502020204030204" pitchFamily="34" charset="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dirty="0">
                <a:solidFill>
                  <a:schemeClr val="tx1"/>
                </a:solidFill>
              </a:rPr>
              <a:t>08apr: Today in WS1 a 2</a:t>
            </a:r>
            <a:r>
              <a:rPr lang="en-US" sz="1600" baseline="30000" dirty="0">
                <a:solidFill>
                  <a:schemeClr val="tx1"/>
                </a:solidFill>
              </a:rPr>
              <a:t>nd</a:t>
            </a:r>
            <a:r>
              <a:rPr lang="en-US" sz="1600" dirty="0">
                <a:solidFill>
                  <a:schemeClr val="tx1"/>
                </a:solidFill>
              </a:rPr>
              <a:t> presentation, this one from Nokia, on extended spectrum analyzer software network platform.  New hardware is not needed.  Would be good to look at the spectrum now, to set up a base line.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Nothing to share</a:t>
            </a: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Chair – get 2 question poll out, in any form. </a:t>
            </a:r>
          </a:p>
          <a:p>
            <a:pPr marL="285750" indent="-285750">
              <a:buClr>
                <a:srgbClr val="00B0F0"/>
              </a:buClr>
              <a:buFont typeface="Wingdings" panose="05000000000000000000" pitchFamily="2" charset="2"/>
              <a:buChar char="q"/>
            </a:pPr>
            <a:r>
              <a:rPr lang="en-US" altLang="en-US" sz="1800" b="0" dirty="0">
                <a:solidFill>
                  <a:srgbClr val="00B0F0"/>
                </a:solidFill>
              </a:rPr>
              <a:t>VC - to email members to verify affiliations, then use </a:t>
            </a:r>
            <a:r>
              <a:rPr lang="en-US" altLang="en-US" sz="1800" b="0" dirty="0" err="1">
                <a:solidFill>
                  <a:srgbClr val="00B0F0"/>
                </a:solidFill>
              </a:rPr>
              <a:t>MyProject</a:t>
            </a:r>
            <a:r>
              <a:rPr lang="en-US" altLang="en-US" sz="1800" b="0" dirty="0">
                <a:solidFill>
                  <a:srgbClr val="00B0F0"/>
                </a:solidFill>
              </a:rPr>
              <a:t> for any updates.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15apr21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15apr21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22apr21–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17may21-02sep21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15apr21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15apr21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889002"/>
            <a:ext cx="5507568"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All-ongoing-WRC-23 AI viewpoint text</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https://mentor.ieee.org/802.18/dcn/21/18-21-0038-00-0000-minutes-08apr21-rrtag-teleconference.docx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09-Apr-2021 10:38:54 ET</a:t>
            </a:r>
            <a:r>
              <a:rPr lang="en-US" sz="1800" b="0" i="0" dirty="0">
                <a:solidFill>
                  <a:srgbClr val="000000"/>
                </a:solidFill>
                <a:effectLst/>
              </a:rPr>
              <a: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 </a:t>
            </a:r>
          </a:p>
          <a:p>
            <a:pPr marL="0" indent="0">
              <a:spcBef>
                <a:spcPts val="0"/>
              </a:spcBef>
            </a:pPr>
            <a:r>
              <a:rPr lang="en-US" altLang="en-US" sz="1800" b="0" dirty="0">
                <a:solidFill>
                  <a:schemeClr val="tx1"/>
                </a:solidFill>
              </a:rPr>
              <a:t>	Seconded by:  Steve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a:t>
            </a:r>
            <a:r>
              <a:rPr lang="en-US" sz="1600" b="1" dirty="0">
                <a:solidFill>
                  <a:srgbClr val="333333"/>
                </a:solidFill>
                <a:ea typeface="Times New Roman" panose="02020603050405020304" pitchFamily="18" charset="0"/>
              </a:rPr>
              <a:t>.24: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58840</TotalTime>
  <Words>7712</Words>
  <Application>Microsoft Office PowerPoint</Application>
  <PresentationFormat>Widescreen</PresentationFormat>
  <Paragraphs>797</Paragraphs>
  <Slides>31</Slides>
  <Notes>21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5" baseType="lpstr">
      <vt:lpstr>Arial</vt:lpstr>
      <vt:lpstr>Calibri</vt:lpstr>
      <vt:lpstr>Consolas</vt:lpstr>
      <vt:lpstr>Helvetica</vt:lpstr>
      <vt:lpstr>Helvetica Neue</vt:lpstr>
      <vt:lpstr>Loew Next Arabic Medium</vt:lpstr>
      <vt:lpstr>Mina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3767</cp:revision>
  <cp:lastPrinted>1601-01-01T00:00:00Z</cp:lastPrinted>
  <dcterms:created xsi:type="dcterms:W3CDTF">2016-03-03T14:54:45Z</dcterms:created>
  <dcterms:modified xsi:type="dcterms:W3CDTF">2021-04-16T13:36:39Z</dcterms:modified>
</cp:coreProperties>
</file>