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57" r:id="rId4"/>
    <p:sldId id="265" r:id="rId5"/>
    <p:sldId id="266" r:id="rId6"/>
    <p:sldId id="264" r:id="rId7"/>
    <p:sldId id="729" r:id="rId8"/>
    <p:sldId id="268" r:id="rId9"/>
    <p:sldId id="728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878" autoAdjust="0"/>
  </p:normalViewPr>
  <p:slideViewPr>
    <p:cSldViewPr>
      <p:cViewPr varScale="1">
        <p:scale>
          <a:sx n="113" d="100"/>
          <a:sy n="113" d="100"/>
        </p:scale>
        <p:origin x="34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07-Apr-21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accent6">
                    <a:lumMod val="75000"/>
                  </a:schemeClr>
                </a:solidFill>
              </a:rPr>
              <a:t>Discussion: The Arab states are active in getting going  on 6 GHz, less activity elsewhere.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accent6">
                    <a:lumMod val="75000"/>
                  </a:schemeClr>
                </a:solidFill>
              </a:rPr>
              <a:t> Many consultations from different countries on 6 GHz / IMT in general.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To get the viewpoints going, 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</a:rPr>
              <a:t>review results of the consultations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and how we would respond to those.  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A good example  is watch Saudi Arabia  and their consultation.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Watch the ITU-R WPs for now, later CPGs.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84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14301" y="4408488"/>
            <a:ext cx="6553200" cy="417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892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114800" y="6475413"/>
            <a:ext cx="758825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1"/>
            <a:ext cx="7770813" cy="43143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55480" y="6475413"/>
            <a:ext cx="71814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802.18-21/0039r00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md/R19-WP5D-C-0134/en" TargetMode="External"/><Relationship Id="rId2" Type="http://schemas.openxmlformats.org/officeDocument/2006/relationships/hyperlink" Target="https://www.itu.int/md/R00-CA-CIR-0251/en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md/R19-WP5D-C-0134/e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tu.int/md/R00-CA-CIR-0251/en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tu.int/en/ITU-R/study-groups/rcpm/Pages/wrc-27-preliminary-studies.aspx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cept.org/ecc/groups/ecc/cpg/page/weekly-report-from-wrc-19" TargetMode="External"/><Relationship Id="rId13" Type="http://schemas.openxmlformats.org/officeDocument/2006/relationships/hyperlink" Target="https://www.itu.int/en/myitu/Publications/2020/09/02/14/23/Radio-Regulations-2020" TargetMode="External"/><Relationship Id="rId18" Type="http://schemas.openxmlformats.org/officeDocument/2006/relationships/hyperlink" Target="https://www.itu.int/go/ITU-R/sg5" TargetMode="External"/><Relationship Id="rId3" Type="http://schemas.openxmlformats.org/officeDocument/2006/relationships/hyperlink" Target="https://www.itu.int/en/ITU-R/study-groups/rcpm/Pages/wrc-23-studies.aspx" TargetMode="External"/><Relationship Id="rId21" Type="http://schemas.openxmlformats.org/officeDocument/2006/relationships/hyperlink" Target="https://www.itu.int/events/eventdetails.asp?eventid=17206" TargetMode="External"/><Relationship Id="rId7" Type="http://schemas.openxmlformats.org/officeDocument/2006/relationships/hyperlink" Target="https://urldefense.proofpoint.com/v2/url?u=https-3A__gcc01.safelinks.protection.outlook.com_-3Furl-3Dhttps-253A-252F-252Fwww.itu.int-252Fpub-252FR-2DACT-2DWRC.14-2D2019-26data-3D02-257C01-257CNajarianPB-2540state.gov-257C8242efca777048773deb08d7d582b4b5-257C66cf50745afe48d1a691a12b2121f44b-257C0-257C0-257C637212629662417248-26sdata-3DF5Rd1mI5z3Efc9BGTWzf5oUypBFQqpY1Wu65d0k7ddM-253D-26reserved-3D0&amp;d=DwMGaQ&amp;c=pqcuzKEN_84c78MOSc5_fw&amp;r=z8R-nWJ8GIxwjOjNKhEFByb-tZ6XE3GZXWSggNdVo-w&amp;m=5Y4bdaAffnVmfrZUPN7SQo866G70ZNPPMYY7_A7ZyHc&amp;s=oO4_iXa0BjSX_oYniXZVCuAo7BQ-wXYYlom87RPlNkA&amp;e=" TargetMode="External"/><Relationship Id="rId12" Type="http://schemas.openxmlformats.org/officeDocument/2006/relationships/hyperlink" Target="https://mentor.ieee.org/802.18/dcn/19/18-19-0152-00-0000-summary-of-the-decisions-of-selected-agenda-items-in-wrc-19.pptx" TargetMode="External"/><Relationship Id="rId17" Type="http://schemas.openxmlformats.org/officeDocument/2006/relationships/hyperlink" Target="https://www.itu.int/go/ITU-R/wp1c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s://www.itu.int/go/ITU-R/wp1a" TargetMode="External"/><Relationship Id="rId20" Type="http://schemas.openxmlformats.org/officeDocument/2006/relationships/hyperlink" Target="https://www.itu.int/go/ITU-R/wp5d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p.rajkotia@ieee.org" TargetMode="External"/><Relationship Id="rId11" Type="http://schemas.openxmlformats.org/officeDocument/2006/relationships/hyperlink" Target="https://mentor.ieee.org/802.18/dcn/17/18-17-0073-07-0000-ieee-802-viewpoints-on-wrc-19-agenda-items.pptx" TargetMode="External"/><Relationship Id="rId5" Type="http://schemas.openxmlformats.org/officeDocument/2006/relationships/hyperlink" Target="https://mentor.ieee.org/802.18/dcn/20/18-20-0107-00-0000-res-811-wrc-19-wrc-23-agenda-items.docx" TargetMode="External"/><Relationship Id="rId15" Type="http://schemas.openxmlformats.org/officeDocument/2006/relationships/hyperlink" Target="https://www.itu.int/go/ITU-R/sg1" TargetMode="External"/><Relationship Id="rId10" Type="http://schemas.openxmlformats.org/officeDocument/2006/relationships/hyperlink" Target="https://www.itu.int/en/ITU-R/conferences/wrc/2019/Documents/PFA-WRC19-E.pdf" TargetMode="External"/><Relationship Id="rId19" Type="http://schemas.openxmlformats.org/officeDocument/2006/relationships/hyperlink" Target="https://www.itu.int/go/ITU-R/wp5a" TargetMode="External"/><Relationship Id="rId4" Type="http://schemas.openxmlformats.org/officeDocument/2006/relationships/hyperlink" Target="https://www.itu.int/dms_pub/itu-r/oth/0c/0a/R0C0A00000D0041PDFE.pdf" TargetMode="External"/><Relationship Id="rId9" Type="http://schemas.openxmlformats.org/officeDocument/2006/relationships/hyperlink" Target="https://cept.org/ecc/groups/ecc/cpg/page/weekly-report-from-wrc-19/" TargetMode="External"/><Relationship Id="rId14" Type="http://schemas.openxmlformats.org/officeDocument/2006/relationships/hyperlink" Target="https://www.itu.int/en/events/Pages/Calendar-Events.aspx?sector=ITU-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/>
            <a:r>
              <a:rPr lang="en-US" dirty="0">
                <a:latin typeface="Times New Roman" charset="0"/>
              </a:rPr>
              <a:t>IEEE 802.18</a:t>
            </a:r>
            <a:br>
              <a:rPr lang="en-US" dirty="0">
                <a:latin typeface="Times New Roman" charset="0"/>
              </a:rPr>
            </a:br>
            <a:r>
              <a:rPr lang="en-US" sz="2800" dirty="0">
                <a:cs typeface="Arial" panose="020B0604020202020204" pitchFamily="34" charset="0"/>
              </a:rPr>
              <a:t>Viewpoints on WRC-23 Agenda Items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07 April 2021</a:t>
            </a:r>
          </a:p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bg1">
                    <a:lumMod val="95000"/>
                  </a:schemeClr>
                </a:solidFill>
              </a:rPr>
              <a:t>Revised: </a:t>
            </a:r>
            <a:r>
              <a:rPr lang="en-GB" sz="2000" b="0" dirty="0">
                <a:solidFill>
                  <a:schemeClr val="bg1">
                    <a:lumMod val="95000"/>
                  </a:schemeClr>
                </a:solidFill>
              </a:rPr>
              <a:t>______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8714321"/>
              </p:ext>
            </p:extLst>
          </p:nvPr>
        </p:nvGraphicFramePr>
        <p:xfrm>
          <a:off x="519113" y="3613150"/>
          <a:ext cx="7991475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537313" progId="Word.Document.8">
                  <p:embed/>
                </p:oleObj>
              </mc:Choice>
              <mc:Fallback>
                <p:oleObj name="Document" r:id="rId3" imgW="8245941" imgH="253731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3613150"/>
                        <a:ext cx="7991475" cy="2454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676400"/>
            <a:ext cx="7770813" cy="43143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802 may be asked by regulators and other stakeholders for our views on certain WRC-23 Agenda Items (AIs).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document provides viewpoints for the Agenda Items that relate to current IEEE 802 standards activity.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document represents the views of IEEE 802. It does not necessarily represent the views of the IEEE as a whole or the IEEE Standards Association as a whole.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229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6426"/>
            <a:ext cx="8153400" cy="1146174"/>
          </a:xfrm>
        </p:spPr>
        <p:txBody>
          <a:bodyPr/>
          <a:lstStyle/>
          <a:p>
            <a:r>
              <a:rPr lang="en-US" sz="2400" b="1" dirty="0">
                <a:latin typeface="+mn-lt"/>
                <a:cs typeface="Arial" panose="020B0604020202020204" pitchFamily="34" charset="0"/>
              </a:rPr>
              <a:t>AI 1.1   4 800 – 4 990 MHz and Resolution 223 (WP 5B, 5D)</a:t>
            </a:r>
            <a:endParaRPr lang="en-US" sz="24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153400" cy="51038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3789B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https://www.itu.int/dms_pub/itu-r/oth/0c/0a/R0C0A00000D0001PDFE.pdf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3789B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See Administrative Circular CA/251</a:t>
            </a:r>
            <a:br>
              <a:rPr lang="en-US" sz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u="none" strike="noStrike" dirty="0">
                <a:solidFill>
                  <a:srgbClr val="3789B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Doc. 5D/134, Chapter 2 Attachments 2.8</a:t>
            </a:r>
            <a:r>
              <a:rPr lang="en-US" sz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(a) (b) &amp; </a:t>
            </a:r>
            <a:r>
              <a:rPr lang="en-US" sz="1200" u="none" strike="noStrike" dirty="0">
                <a:solidFill>
                  <a:srgbClr val="3789B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2.9</a:t>
            </a:r>
            <a:r>
              <a:rPr lang="en-US" sz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(a) (b), </a:t>
            </a:r>
            <a:r>
              <a:rPr lang="en-US" sz="1200" u="none" strike="noStrike" dirty="0">
                <a:solidFill>
                  <a:srgbClr val="3789B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2.11</a:t>
            </a:r>
            <a:r>
              <a:rPr lang="en-US" sz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(a) &amp; </a:t>
            </a:r>
            <a:r>
              <a:rPr lang="en-US" sz="1200" u="none" strike="noStrike" dirty="0">
                <a:solidFill>
                  <a:srgbClr val="3789B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2.17</a:t>
            </a:r>
            <a:r>
              <a:rPr lang="en-US" sz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(a) &amp; </a:t>
            </a:r>
            <a:r>
              <a:rPr lang="en-US" sz="1200" u="none" strike="noStrike" dirty="0">
                <a:solidFill>
                  <a:srgbClr val="3789B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Chapter 4 Sections 2, 3.3, 5, Annex 2 &amp; Atta</a:t>
            </a:r>
            <a:r>
              <a:rPr lang="en-US" sz="1200" u="none" strike="noStrike" dirty="0">
                <a:solidFill>
                  <a:srgbClr val="3789B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​</a:t>
            </a:r>
            <a:r>
              <a:rPr lang="en-US" sz="1200" u="none" strike="noStrike" dirty="0" err="1">
                <a:solidFill>
                  <a:srgbClr val="3789B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chments</a:t>
            </a:r>
            <a:r>
              <a:rPr lang="en-US" sz="1200" u="none" strike="noStrike" dirty="0">
                <a:solidFill>
                  <a:srgbClr val="3789B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4.4</a:t>
            </a:r>
            <a:r>
              <a:rPr lang="en-US" sz="1200" u="none" strike="noStrike" dirty="0">
                <a:solidFill>
                  <a:srgbClr val="3789B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​</a:t>
            </a:r>
            <a:r>
              <a:rPr lang="en-US" sz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(a), </a:t>
            </a:r>
            <a:r>
              <a:rPr lang="en-US" sz="1200" u="none" strike="noStrike" dirty="0">
                <a:solidFill>
                  <a:srgbClr val="3789B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4.13, 4.14, 4.15, 4.16</a:t>
            </a:r>
            <a:r>
              <a:rPr lang="en-US" sz="1200" u="none" strike="noStrike" dirty="0">
                <a:solidFill>
                  <a:srgbClr val="3789B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​</a:t>
            </a:r>
            <a:r>
              <a:rPr lang="en-US" sz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(b)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 consider, based on the results of the ITU R studies, possible measures to address, in the frequency band 4 800-4 990 MHz, protection of stations of the aeronautical and maritime mobile services located in international airspace and waters from other stations located within national territories, and to review the </a:t>
            </a:r>
            <a:r>
              <a:rPr lang="en-US" sz="1800" dirty="0" err="1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pfd</a:t>
            </a:r>
            <a:r>
              <a:rPr lang="en-US" sz="1800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criteria in No. </a:t>
            </a:r>
            <a:r>
              <a:rPr lang="en-US" sz="18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5.441B</a:t>
            </a:r>
            <a:r>
              <a:rPr lang="en-US" sz="1800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in accordance with Resolution</a:t>
            </a:r>
            <a:r>
              <a:rPr lang="en-US" sz="18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223 (Rev.WRC-19)</a:t>
            </a:r>
            <a:r>
              <a:rPr lang="en-US" sz="1800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= connection of moving all of ITS (5.9GHz) to 4900 MHz band. keep an eye from that point of view.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viewpoint…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93EEC-F99E-4FF4-8189-AC62DBBFF4E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2A763-FAB9-4148-9605-F7A72B1A712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6CE8E-EE97-4B2E-8880-187BC03E21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488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6426"/>
            <a:ext cx="7770813" cy="1146174"/>
          </a:xfrm>
        </p:spPr>
        <p:txBody>
          <a:bodyPr/>
          <a:lstStyle/>
          <a:p>
            <a:r>
              <a:rPr lang="en-US" sz="2400" b="1" dirty="0">
                <a:latin typeface="+mn-lt"/>
                <a:cs typeface="Arial" panose="020B0604020202020204" pitchFamily="34" charset="0"/>
              </a:rPr>
              <a:t>AI 1.2   IMT Multiple Bands and Resolution 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245</a:t>
            </a:r>
            <a:r>
              <a:rPr lang="en-US" sz="2400" b="1" dirty="0">
                <a:latin typeface="+mn-lt"/>
                <a:cs typeface="Arial" panose="020B0604020202020204" pitchFamily="34" charset="0"/>
              </a:rPr>
              <a:t> (WP 5D)</a:t>
            </a:r>
            <a:endParaRPr lang="en-US" sz="24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51038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u="none" strike="noStrike" dirty="0">
                <a:solidFill>
                  <a:srgbClr val="0072C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https://www.itu.int/dms_pub/itu-r/oth/0c/0a/R0C0A00000D0002PDFE.pdf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u="none" strike="noStrike" dirty="0">
                <a:solidFill>
                  <a:srgbClr val="0072C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Doc. 5D/134, Chapter 2 Attachments 2.8</a:t>
            </a:r>
            <a:r>
              <a:rPr lang="en-US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(a) (b) &amp; </a:t>
            </a:r>
            <a:r>
              <a:rPr lang="en-US" sz="1400" u="none" strike="noStrike" dirty="0">
                <a:solidFill>
                  <a:srgbClr val="0072C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2.9</a:t>
            </a:r>
            <a:r>
              <a:rPr lang="en-US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(a) (b), </a:t>
            </a:r>
            <a:r>
              <a:rPr lang="en-US" sz="1400" u="none" strike="noStrike" dirty="0">
                <a:solidFill>
                  <a:srgbClr val="0072C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2.11</a:t>
            </a:r>
            <a:r>
              <a:rPr lang="en-US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(a) &amp; </a:t>
            </a:r>
            <a:r>
              <a:rPr lang="en-US" sz="1400" u="none" strike="noStrike" dirty="0">
                <a:solidFill>
                  <a:srgbClr val="0072C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2.17</a:t>
            </a:r>
            <a:r>
              <a:rPr lang="en-US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(a) &amp; </a:t>
            </a:r>
            <a:r>
              <a:rPr lang="en-US" sz="1400" u="none" strike="noStrike" dirty="0">
                <a:solidFill>
                  <a:srgbClr val="0072C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Chapter 4 Sect</a:t>
            </a:r>
            <a:r>
              <a:rPr lang="en-US" sz="1400" u="none" strike="noStrike" dirty="0">
                <a:solidFill>
                  <a:srgbClr val="0072C6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​</a:t>
            </a:r>
            <a:r>
              <a:rPr lang="en-US" sz="1400" u="none" strike="noStrike" dirty="0">
                <a:solidFill>
                  <a:srgbClr val="0072C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ions 2, 3.3, 5, Annex 2 &amp; Attachments 4.4</a:t>
            </a:r>
            <a:r>
              <a:rPr lang="en-US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(a), </a:t>
            </a:r>
            <a:r>
              <a:rPr lang="en-US" sz="1400" u="none" strike="noStrike" dirty="0">
                <a:solidFill>
                  <a:srgbClr val="0072C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4.13, 4.14, 4.17, 4.18</a:t>
            </a:r>
            <a:r>
              <a:rPr lang="en-US" sz="1400" u="none" strike="noStrike" dirty="0">
                <a:solidFill>
                  <a:srgbClr val="0072C6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​</a:t>
            </a:r>
            <a:r>
              <a:rPr lang="en-US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(b)</a:t>
            </a:r>
            <a:r>
              <a:rPr lang="en-US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​</a:t>
            </a:r>
            <a:endParaRPr lang="en-GB" sz="1400" dirty="0">
              <a:effectLst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 consider identification of the frequency bands 3 300-3 400MHz, 3 600-3 800MHz, 6 425-7 025MHz, 7 025-7 125MHz and 10.0-10.5GHz for International Mobile Telecommunications (IMT), including possible additional allocations to the mobile service on a primary basis, in accordance with Resolution </a:t>
            </a:r>
            <a:r>
              <a:rPr lang="en-US" sz="18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245 (WRC-19)</a:t>
            </a:r>
            <a:r>
              <a:rPr lang="en-US" sz="1800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viewpoint…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93EEC-F99E-4FF4-8189-AC62DBBFF4E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2A763-FAB9-4148-9605-F7A72B1A712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6CE8E-EE97-4B2E-8880-187BC03E21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119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6426"/>
            <a:ext cx="8229600" cy="1146174"/>
          </a:xfrm>
        </p:spPr>
        <p:txBody>
          <a:bodyPr/>
          <a:lstStyle/>
          <a:p>
            <a:r>
              <a:rPr lang="en-US" sz="2400" b="1" dirty="0">
                <a:latin typeface="+mn-lt"/>
                <a:cs typeface="Arial" panose="020B0604020202020204" pitchFamily="34" charset="0"/>
              </a:rPr>
              <a:t>AI 1.5 </a:t>
            </a:r>
            <a:r>
              <a:rPr lang="en-US" sz="2400" dirty="0">
                <a:effectLst/>
                <a:latin typeface="+mn-lt"/>
                <a:ea typeface="SimSun" panose="02010600030101010101" pitchFamily="2" charset="-122"/>
              </a:rPr>
              <a:t>4</a:t>
            </a:r>
            <a:r>
              <a:rPr lang="en-GB" sz="2400" dirty="0">
                <a:effectLst/>
                <a:latin typeface="+mn-lt"/>
                <a:ea typeface="Times New Roman" panose="02020603050405020304" pitchFamily="18" charset="0"/>
              </a:rPr>
              <a:t>70-960 MHz in Region 1 </a:t>
            </a:r>
            <a:r>
              <a:rPr lang="en-US" sz="2400" b="1" dirty="0">
                <a:latin typeface="+mn-lt"/>
                <a:cs typeface="Arial" panose="020B0604020202020204" pitchFamily="34" charset="0"/>
              </a:rPr>
              <a:t>and Resolution 235 (TG 6/1)</a:t>
            </a:r>
            <a:endParaRPr lang="en-US" sz="24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371600"/>
            <a:ext cx="7770813" cy="472281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u="none" strike="noStrike" dirty="0">
                <a:solidFill>
                  <a:srgbClr val="3789B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https://www.itu.int/dms_pub/itu-r/oth/0c/0a/R0C0A00000C0036PDFE.pdf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u="none" strike="noStrike" dirty="0">
                <a:solidFill>
                  <a:srgbClr val="3789BD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See Administrative Circular CA/251</a:t>
            </a:r>
            <a:endParaRPr lang="en-US" sz="1400" dirty="0">
              <a:effectLst/>
              <a:ea typeface="SimSun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 review the spectrum use and spectrum needs of existing services in the frequency band 470-960 MHz in Region 1 and consider possible regulatory actions in the frequency band 470-​694 MHz in Region 1 on the basis of the review in accordance with Resolution</a:t>
            </a:r>
            <a:r>
              <a:rPr lang="en-US" sz="18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235 (WRC-15)</a:t>
            </a:r>
            <a:r>
              <a:rPr lang="en-US" sz="1800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800" dirty="0">
              <a:solidFill>
                <a:srgbClr val="0070C0"/>
              </a:solidFill>
              <a:effectLst/>
              <a:ea typeface="SimSun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viewpoint…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93EEC-F99E-4FF4-8189-AC62DBBFF4E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2A763-FAB9-4148-9605-F7A72B1A712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6CE8E-EE97-4B2E-8880-187BC03E21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005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593" y="615718"/>
            <a:ext cx="7770813" cy="841374"/>
          </a:xfrm>
        </p:spPr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AI 10  Consideration for WRC-27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295400"/>
            <a:ext cx="7770813" cy="502919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u="none" strike="noStrike" dirty="0">
                <a:solidFill>
                  <a:srgbClr val="0072C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https://www.itu.int/dms_pub/itu-r/oth/0c/0a/R0C0A00000D0028PDFE.pdf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u="none" strike="noStrike" dirty="0">
                <a:solidFill>
                  <a:srgbClr val="0072C6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See studies on WRC-27 preliminary agenda items​​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 recommend to the Council items for inclusion in the agenda for the next WRC, and items for the preliminary agenda of future conferences, in accordance with Article 7 of the Convention and Resolution </a:t>
            </a:r>
            <a:r>
              <a:rPr lang="en-US" sz="18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804 (</a:t>
            </a:r>
            <a:r>
              <a:rPr lang="en-US" sz="1800" b="1" dirty="0" err="1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Rev.WRC</a:t>
            </a:r>
            <a:r>
              <a:rPr lang="en-US" sz="18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-​19);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viewpoint…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F6DBA-FB10-458F-B42F-C69849011BA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932D3-C62D-489A-AEAB-9AD1D7D5B1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DEC90C-8CB2-4D04-A640-4EBEC409CA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687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511E0-D658-455C-89A2-55389ADE5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Backup slides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D337C-ACDD-4DA6-9832-8CF4B98C4DA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E6178-2E33-44AB-AA56-2F53F7B8E3C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DD4B2-0F09-4C25-BFAD-8195A5B039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926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593" y="615718"/>
            <a:ext cx="7770813" cy="841374"/>
          </a:xfrm>
        </p:spPr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Maybe others to review?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295400"/>
            <a:ext cx="8066088" cy="5029199"/>
          </a:xfrm>
        </p:spPr>
        <p:txBody>
          <a:bodyPr>
            <a:normAutofit fontScale="85000" lnSpcReduction="10000"/>
          </a:bodyPr>
          <a:lstStyle/>
          <a:p>
            <a:pPr marL="457200">
              <a:spcBef>
                <a:spcPts val="0"/>
              </a:spcBef>
              <a:spcAft>
                <a:spcPts val="0"/>
              </a:spcAft>
              <a:buAutoNum type="arabicPlain" startAt="6"/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indent="-457200">
              <a:spcBef>
                <a:spcPts val="0"/>
              </a:spcBef>
              <a:spcAft>
                <a:spcPts val="0"/>
              </a:spcAft>
              <a:buAutoNum type="arabicPlain" startAt="5"/>
            </a:pPr>
            <a:r>
              <a:rPr lang="en-GB" sz="2000" dirty="0">
                <a:effectLst/>
                <a:ea typeface="Times New Roman" panose="02020603050405020304" pitchFamily="18" charset="0"/>
              </a:rPr>
              <a:t>Report from the Radiocommunication Assembly, Nos. 135&amp;136 of 	Convention.</a:t>
            </a:r>
          </a:p>
          <a:p>
            <a:pPr marL="514350" lvl="1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444444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Outside scope of the CPM</a:t>
            </a:r>
          </a:p>
          <a:p>
            <a:pPr marL="514350" lvl="1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444444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review, and take appropriate action on, the Report from the Radiocommunication Assembly submitted in accordance with Nos. 135 and 136 of the Convention;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endParaRPr lang="en-GB" sz="2000" dirty="0">
              <a:effectLst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AutoNum type="arabicPlain" startAt="6"/>
            </a:pPr>
            <a:r>
              <a:rPr lang="en-GB" sz="2000" dirty="0">
                <a:effectLst/>
                <a:ea typeface="Times New Roman" panose="02020603050405020304" pitchFamily="18" charset="0"/>
              </a:rPr>
              <a:t>… items requiring urgent action by study groups in preparation for next WRC.</a:t>
            </a:r>
          </a:p>
          <a:p>
            <a:pPr marL="571500" lvl="1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444444"/>
                </a:solidFill>
                <a:effectLst/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Outside scope of the CPM</a:t>
            </a:r>
            <a:endParaRPr lang="en-US" sz="1600" b="1" dirty="0">
              <a:effectLst/>
              <a:ea typeface="SimSun" panose="02010600030101010101" pitchFamily="2" charset="-122"/>
              <a:cs typeface="+mn-cs"/>
            </a:endParaRPr>
          </a:p>
          <a:p>
            <a:pPr marL="571500" lvl="1" indent="0"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rgbClr val="444444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to identify those items requiring urgent action by the radiocommunication study groups in preparation for the next world radiocommunication conference;</a:t>
            </a:r>
          </a:p>
          <a:p>
            <a:pPr marL="571500" lvl="1" indent="0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srgbClr val="444444"/>
              </a:solidFill>
              <a:latin typeface="Consolas" panose="020B0609020204030204" pitchFamily="49" charset="0"/>
              <a:cs typeface="Times New Roman" panose="02020603050405020304" pitchFamily="18" charset="0"/>
            </a:endParaRPr>
          </a:p>
          <a:p>
            <a:pPr marL="114300" indent="0">
              <a:spcBef>
                <a:spcPts val="0"/>
              </a:spcBef>
              <a:spcAft>
                <a:spcPts val="0"/>
              </a:spcAft>
            </a:pPr>
            <a:r>
              <a:rPr lang="en-GB" sz="2000" dirty="0">
                <a:effectLst/>
                <a:ea typeface="Times New Roman" panose="02020603050405020304" pitchFamily="18" charset="0"/>
              </a:rPr>
              <a:t>9	</a:t>
            </a:r>
            <a:r>
              <a:rPr lang="en-GB" sz="2000" dirty="0">
                <a:solidFill>
                  <a:srgbClr val="444444"/>
                </a:solidFill>
                <a:effectLst/>
                <a:ea typeface="Times New Roman" panose="02020603050405020304" pitchFamily="18" charset="0"/>
              </a:rPr>
              <a:t>Report of Director of  Radiocommunication Bureau, Article 7 of  Convention.</a:t>
            </a:r>
            <a:endParaRPr lang="en-US" sz="2000" dirty="0">
              <a:effectLst/>
              <a:ea typeface="SimSun" panose="02010600030101010101" pitchFamily="2" charset="-122"/>
            </a:endParaRPr>
          </a:p>
          <a:p>
            <a:pPr marL="571500" lvl="1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444444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to consider and approve the Report of the Director of the Radiocommunication Bureau, 	in accordance with Article 7 of the Convention;</a:t>
            </a:r>
          </a:p>
          <a:p>
            <a:pPr marL="571500" lvl="1" indent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444444"/>
              </a:solidFill>
              <a:latin typeface="Consolas" panose="020B0609020204030204" pitchFamily="49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F6DBA-FB10-458F-B42F-C69849011BA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932D3-C62D-489A-AEAB-9AD1D7D5B1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DEC90C-8CB2-4D04-A640-4EBEC409CA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688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841" y="737368"/>
            <a:ext cx="7770813" cy="273050"/>
          </a:xfrm>
        </p:spPr>
        <p:txBody>
          <a:bodyPr/>
          <a:lstStyle/>
          <a:p>
            <a:r>
              <a:rPr lang="en-US" sz="2400" dirty="0"/>
              <a:t>ITU-R links &amp; general info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796" y="1010418"/>
            <a:ext cx="8353245" cy="5464995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Chair to confirm where WRC-23 agenda items are on the ITU Site</a:t>
            </a:r>
            <a:r>
              <a:rPr lang="en-US" sz="1800" dirty="0">
                <a:solidFill>
                  <a:schemeClr val="tx1"/>
                </a:solidFill>
              </a:rPr>
              <a:t>: </a:t>
            </a:r>
            <a:r>
              <a:rPr lang="en-US" sz="1800" b="0" dirty="0">
                <a:solidFill>
                  <a:schemeClr val="tx1"/>
                </a:solidFill>
              </a:rPr>
              <a:t>  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hlinkClick r:id="rId3"/>
              </a:rPr>
              <a:t>https://www.itu.int/en/ITU-R/study-groups/rcpm/Pages/wrc-23-studies.aspx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hlinkClick r:id="rId4"/>
              </a:rPr>
              <a:t>https://www.itu.int/dms_pub/itu-r/oth/0c/0a/R0C0A00000D0041PDFE.pdf</a:t>
            </a:r>
            <a:endParaRPr lang="en-US" sz="1600" dirty="0">
              <a:solidFill>
                <a:srgbClr val="00B0F0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F0"/>
                </a:solidFill>
                <a:hlinkClick r:id="rId5"/>
              </a:rPr>
              <a:t>https://mentor.ieee.org/802.18/dcn/20/18-20-0107-00-0000-res-811-wrc-19-wrc-23-agenda-items.docx</a:t>
            </a:r>
            <a:r>
              <a:rPr lang="en-US" sz="1200" dirty="0">
                <a:solidFill>
                  <a:srgbClr val="00B0F0"/>
                </a:solidFill>
              </a:rPr>
              <a:t> </a:t>
            </a:r>
          </a:p>
          <a:p>
            <a:pPr marL="1085850"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4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An IEEE SA staff member,  has been assigned to help IEEE 802 with ITU-R interface, participating in ITU-R calls and etc. </a:t>
            </a:r>
            <a:r>
              <a:rPr lang="en-US" sz="1200" dirty="0">
                <a:ea typeface="Calibri" panose="020F0502020204030204" pitchFamily="34" charset="0"/>
              </a:rPr>
              <a:t>Purva Rajkotia &lt;</a:t>
            </a:r>
            <a:r>
              <a:rPr lang="en-US" sz="1200" u="sng" dirty="0">
                <a:solidFill>
                  <a:srgbClr val="0000FF"/>
                </a:solidFill>
                <a:ea typeface="Calibri" panose="020F0502020204030204" pitchFamily="34" charset="0"/>
                <a:hlinkClick r:id="rId6"/>
              </a:rPr>
              <a:t>p.rajkotia@ieee.org</a:t>
            </a:r>
            <a:r>
              <a:rPr lang="en-US" sz="1200" dirty="0">
                <a:ea typeface="Calibri" panose="020F0502020204030204" pitchFamily="34" charset="0"/>
              </a:rPr>
              <a:t>&gt;</a:t>
            </a:r>
            <a:r>
              <a:rPr lang="en-US" sz="1100" dirty="0">
                <a:solidFill>
                  <a:schemeClr val="tx1"/>
                </a:solidFill>
              </a:rPr>
              <a:t>. </a:t>
            </a:r>
          </a:p>
          <a:p>
            <a:pPr marL="1085850"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7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Final WRC-19 ACTs a</a:t>
            </a:r>
            <a:r>
              <a:rPr lang="en-US" sz="1400" dirty="0"/>
              <a:t>vailable to all for </a:t>
            </a:r>
            <a:r>
              <a:rPr lang="en-US" sz="1400" u="sng" dirty="0">
                <a:hlinkClick r:id="rId7"/>
              </a:rPr>
              <a:t>download</a:t>
            </a:r>
            <a:r>
              <a:rPr lang="en-US" sz="1400" dirty="0"/>
              <a:t> with no registration </a:t>
            </a:r>
            <a:endParaRPr lang="en-US" sz="14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/>
              <a:t>WRC-19 is over, links with updates and final acts.  (will hold on this for a bit)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u="sng" dirty="0">
                <a:hlinkClick r:id="rId8"/>
              </a:rPr>
              <a:t>https://cept.org/ecc/groups/ecc/cpg/page/weekly-report-from-wrc-19</a:t>
            </a:r>
            <a:r>
              <a:rPr lang="en-US" sz="1100" u="sng" dirty="0">
                <a:hlinkClick r:id="rId9"/>
              </a:rPr>
              <a:t>/</a:t>
            </a:r>
            <a:r>
              <a:rPr lang="en-US" sz="1100" dirty="0"/>
              <a:t> 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u="sng" dirty="0">
                <a:hlinkClick r:id="rId10"/>
              </a:rPr>
              <a:t>https://www.itu.int/en/ITU-R/conferences/wrc/2019/Documents/PFA-WRC19-E.pdf</a:t>
            </a:r>
            <a:endParaRPr lang="en-US" sz="11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/>
              <a:t>Our viewpoints/watch list: 1.12,   1.13,   1.15,   1.16,   9.1.5,   10   </a:t>
            </a:r>
            <a:r>
              <a:rPr lang="en-US" sz="1100" dirty="0">
                <a:hlinkClick r:id="rId11"/>
              </a:rPr>
              <a:t>&lt;click here&gt;</a:t>
            </a:r>
            <a:r>
              <a:rPr lang="en-US" sz="11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100" dirty="0"/>
              <a:t>Comparison of our last views points to WRC-19 final acts.   </a:t>
            </a:r>
            <a:r>
              <a:rPr lang="en-US" sz="1100" dirty="0">
                <a:hlinkClick r:id="rId12"/>
              </a:rPr>
              <a:t>&lt;click here&gt;</a:t>
            </a:r>
            <a:r>
              <a:rPr lang="en-US" sz="1100" dirty="0"/>
              <a:t>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100" b="1" dirty="0">
                <a:solidFill>
                  <a:srgbClr val="00B0F0"/>
                </a:solidFill>
              </a:rPr>
              <a:t>Over time will work on a summary spreadsheet on comparison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/>
              <a:t>WRC-23 Agenda Items are at the end of </a:t>
            </a:r>
            <a:r>
              <a:rPr lang="en-US" sz="1400" b="0" dirty="0">
                <a:hlinkClick r:id="rId12"/>
              </a:rPr>
              <a:t>&lt;19-0152&gt;</a:t>
            </a:r>
            <a:r>
              <a:rPr lang="en-US" sz="1400" b="0" dirty="0"/>
              <a:t>, will go through them as time permits. </a:t>
            </a:r>
            <a:endParaRPr lang="en-US" sz="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ITU published Radio Regulations (2020 edition), free to download!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13"/>
              </a:rPr>
              <a:t>https://www.itu.int/en/myitu/Publications/2020/09/02/14/23/Radio-Regulations-2020</a:t>
            </a:r>
            <a:endParaRPr lang="en-US" sz="1200" b="1" u="sng" dirty="0"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Calendar: </a:t>
            </a:r>
            <a:r>
              <a:rPr lang="en-US" sz="1100" dirty="0">
                <a:hlinkClick r:id="rId14"/>
              </a:rPr>
              <a:t>https://www.itu.int/en/events/Pages/Calendar-Events.aspx?sector=ITU-R</a:t>
            </a:r>
            <a:endParaRPr lang="en-US" sz="11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hlinkClick r:id="rId15"/>
              </a:rPr>
              <a:t>Study Group 1 (SG 1) Spectrum management</a:t>
            </a:r>
            <a:endParaRPr lang="en-US" sz="1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50" u="sng" dirty="0">
                <a:hlinkClick r:id="rId16"/>
              </a:rPr>
              <a:t>Working Party 1A (WP 1A) - Spectrum engineering techniques</a:t>
            </a:r>
            <a:r>
              <a:rPr lang="en-US" sz="1050" u="sng" dirty="0"/>
              <a:t>     and     </a:t>
            </a:r>
            <a:r>
              <a:rPr lang="en-US" sz="1050" dirty="0">
                <a:hlinkClick r:id="rId17"/>
              </a:rPr>
              <a:t>Working Party 1C (WP 1C) - Spectrum monitoring</a:t>
            </a:r>
            <a:r>
              <a:rPr lang="en-US" sz="1050" dirty="0"/>
              <a:t>​​</a:t>
            </a:r>
            <a:endParaRPr lang="en-US" sz="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hlinkClick r:id="rId18"/>
              </a:rPr>
              <a:t>Study Group 5 (SG 5) Terrestrial </a:t>
            </a:r>
            <a:r>
              <a:rPr lang="en-US" sz="1200" b="0" dirty="0">
                <a:hlinkClick r:id="rId18"/>
              </a:rPr>
              <a:t>services</a:t>
            </a:r>
            <a:r>
              <a:rPr lang="en-US" sz="1200" b="0" dirty="0"/>
              <a:t> </a:t>
            </a:r>
            <a:r>
              <a:rPr lang="en-US" sz="1050" b="0" dirty="0"/>
              <a:t>(chair on mailing list for these two) </a:t>
            </a:r>
            <a:endParaRPr lang="en-US" sz="1200" b="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50" dirty="0">
                <a:hlinkClick r:id="rId19"/>
              </a:rPr>
              <a:t>Working Party 5A (WP 5A) - Land mobile service above 30 MHz* (excluding IMT); wireless access in the fixed service; amateur and amateur-satellite services</a:t>
            </a:r>
            <a:r>
              <a:rPr lang="en-US" sz="1050" dirty="0"/>
              <a:t>  </a:t>
            </a:r>
            <a:endParaRPr lang="en-US" sz="1050" dirty="0">
              <a:hlinkClick r:id="" action="ppaction://noaction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00" b="1" i="0" u="none" strike="noStrike" dirty="0">
                <a:solidFill>
                  <a:srgbClr val="3789BD"/>
                </a:solidFill>
                <a:effectLst/>
                <a:latin typeface="Arial" panose="020B0604020202020204" pitchFamily="34" charset="0"/>
                <a:hlinkClick r:id="rId20"/>
              </a:rPr>
              <a:t>Working Party 5D (WP 5D) - IMT Systems</a:t>
            </a:r>
            <a:r>
              <a:rPr lang="en-US" sz="1050" dirty="0"/>
              <a:t>      </a:t>
            </a:r>
            <a:r>
              <a:rPr lang="en-US" sz="900" dirty="0">
                <a:hlinkClick r:id="rId21"/>
              </a:rPr>
              <a:t>Monday 2019-12-09 - Friday 2019-12-13</a:t>
            </a:r>
            <a:endParaRPr lang="en-US" sz="9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Updated WRC-23 Agenda Item list:  </a:t>
            </a:r>
            <a:r>
              <a:rPr lang="en-US" sz="1200" dirty="0">
                <a:solidFill>
                  <a:srgbClr val="00B0F0"/>
                </a:solidFill>
                <a:hlinkClick r:id="rId5"/>
              </a:rPr>
              <a:t>https://mentor.ieee.org/802.18/dcn/20/18-20-0107-01-0000-res-811-wrc-19-wrc-23-agenda-items.docx</a:t>
            </a:r>
            <a:r>
              <a:rPr lang="en-US" sz="1200" dirty="0">
                <a:solidFill>
                  <a:srgbClr val="00B0F0"/>
                </a:solidFill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14-21Jan21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019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1397</Words>
  <Application>Microsoft Office PowerPoint</Application>
  <PresentationFormat>On-screen Show (4:3)</PresentationFormat>
  <Paragraphs>138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Consolas</vt:lpstr>
      <vt:lpstr>Times New Roman</vt:lpstr>
      <vt:lpstr>Wingdings</vt:lpstr>
      <vt:lpstr>Office Theme</vt:lpstr>
      <vt:lpstr>Document</vt:lpstr>
      <vt:lpstr>IEEE 802.18 Viewpoints on WRC-23 Agenda Items</vt:lpstr>
      <vt:lpstr>Introduction</vt:lpstr>
      <vt:lpstr>AI 1.1   4 800 – 4 990 MHz and Resolution 223 (WP 5B, 5D)</vt:lpstr>
      <vt:lpstr>AI 1.2   IMT Multiple Bands and Resolution 245 (WP 5D)</vt:lpstr>
      <vt:lpstr>AI 1.5 470-960 MHz in Region 1 and Resolution 235 (TG 6/1)</vt:lpstr>
      <vt:lpstr>AI 10  Consideration for WRC-27</vt:lpstr>
      <vt:lpstr>PowerPoint Presentation</vt:lpstr>
      <vt:lpstr>Maybe others to review?</vt:lpstr>
      <vt:lpstr>ITU-R links &amp; general info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2021-01-15T16:39:32Z</dcterms:created>
  <dcterms:modified xsi:type="dcterms:W3CDTF">2021-04-08T02:20:35Z</dcterms:modified>
</cp:coreProperties>
</file>