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2"/>
  </p:notesMasterIdLst>
  <p:handoutMasterIdLst>
    <p:handoutMasterId r:id="rId33"/>
  </p:handoutMasterIdLst>
  <p:sldIdLst>
    <p:sldId id="256" r:id="rId2"/>
    <p:sldId id="341" r:id="rId3"/>
    <p:sldId id="329" r:id="rId4"/>
    <p:sldId id="604" r:id="rId5"/>
    <p:sldId id="624" r:id="rId6"/>
    <p:sldId id="605" r:id="rId7"/>
    <p:sldId id="516" r:id="rId8"/>
    <p:sldId id="596" r:id="rId9"/>
    <p:sldId id="690" r:id="rId10"/>
    <p:sldId id="776" r:id="rId11"/>
    <p:sldId id="762" r:id="rId12"/>
    <p:sldId id="763" r:id="rId13"/>
    <p:sldId id="735" r:id="rId14"/>
    <p:sldId id="769" r:id="rId15"/>
    <p:sldId id="766" r:id="rId16"/>
    <p:sldId id="743" r:id="rId17"/>
    <p:sldId id="717" r:id="rId18"/>
    <p:sldId id="650" r:id="rId19"/>
    <p:sldId id="498" r:id="rId20"/>
    <p:sldId id="402" r:id="rId21"/>
    <p:sldId id="403" r:id="rId22"/>
    <p:sldId id="736" r:id="rId23"/>
    <p:sldId id="775" r:id="rId24"/>
    <p:sldId id="774" r:id="rId25"/>
    <p:sldId id="768" r:id="rId26"/>
    <p:sldId id="737" r:id="rId27"/>
    <p:sldId id="739" r:id="rId28"/>
    <p:sldId id="728" r:id="rId29"/>
    <p:sldId id="656" r:id="rId30"/>
    <p:sldId id="655"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D5F4FF"/>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5" autoAdjust="0"/>
    <p:restoredTop sz="96314" autoAdjust="0"/>
  </p:normalViewPr>
  <p:slideViewPr>
    <p:cSldViewPr>
      <p:cViewPr varScale="1">
        <p:scale>
          <a:sx n="108" d="100"/>
          <a:sy n="108" d="100"/>
        </p:scale>
        <p:origin x="120" y="204"/>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75" d="100"/>
        <a:sy n="75" d="100"/>
      </p:scale>
      <p:origin x="0" y="-112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09-Apr-21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citc.gov.sa/ar/new/publicConsultation/Documents/144201/TS_Public_Consultation.pdf"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s://www.citc.gov.sa/en/new/publicConsultation/Pages/144202.aspx"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www.itu.int/dms_pub/itu-r/oth/0c/0a/R0C0A00000D0041PDFE.pdf" TargetMode="External"/><Relationship Id="rId5" Type="http://schemas.openxmlformats.org/officeDocument/2006/relationships/hyperlink" Target="https://www.itu.int/en/ITU-R/study-groups/rcpm/Pages/wrc-23-studies.aspx" TargetMode="External"/><Relationship Id="rId4" Type="http://schemas.openxmlformats.org/officeDocument/2006/relationships/slide" Target="../slides/slide28.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493427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solidFill>
                  <a:srgbClr val="1155CC"/>
                </a:solidFill>
                <a:effectLst/>
                <a:hlinkClick r:id="rId3"/>
              </a:rPr>
              <a:t>https://www.citc.gov.sa/ar/new/publicConsultation/Documents/144201/TS_Public_Consultation.pdf</a:t>
            </a:r>
            <a:br>
              <a:rPr lang="en-US" dirty="0"/>
            </a:br>
            <a:endParaRPr lang="en-US" dirty="0"/>
          </a:p>
          <a:p>
            <a:pPr algn="l"/>
            <a:r>
              <a:rPr lang="en-US" b="0" i="0" dirty="0">
                <a:solidFill>
                  <a:srgbClr val="1155CC"/>
                </a:solidFill>
                <a:effectLst/>
                <a:latin typeface="Arial" panose="020B0604020202020204" pitchFamily="34" charset="0"/>
                <a:hlinkClick r:id="rId4"/>
              </a:rPr>
              <a:t>https://www.citc.gov.sa/en/new/publicConsultation/Pages/144202.aspx</a:t>
            </a:r>
            <a:br>
              <a:rPr lang="en-US" b="0" i="0" dirty="0">
                <a:solidFill>
                  <a:srgbClr val="222222"/>
                </a:solidFill>
                <a:effectLst/>
                <a:latin typeface="Arial" panose="020B0604020202020204" pitchFamily="34" charset="0"/>
              </a:rPr>
            </a:br>
            <a:endParaRPr lang="en-US" b="0" i="0" dirty="0">
              <a:solidFill>
                <a:srgbClr val="222222"/>
              </a:solidFill>
              <a:effectLst/>
              <a:latin typeface="Arial" panose="020B0604020202020204" pitchFamily="34" charset="0"/>
            </a:endParaRPr>
          </a:p>
          <a:p>
            <a:br>
              <a:rPr lang="en-US" dirty="0"/>
            </a:b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172891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445405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5"/>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a:p>
            <a:pPr>
              <a:spcBef>
                <a:spcPts val="0"/>
              </a:spcBef>
              <a:buFont typeface="Arial" panose="020B0604020202020204" pitchFamily="34" charset="0"/>
              <a:buChar char="•"/>
            </a:pP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4" action="ppaction://hlinksldjump"/>
              </a:rPr>
              <a:t>see back up slides later</a:t>
            </a:r>
            <a:r>
              <a:rPr lang="en-US" sz="1050" dirty="0">
                <a:solidFill>
                  <a:schemeClr val="tx1"/>
                </a:solidFill>
                <a:hlinkClick r:id="rId4"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5"/>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6"/>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3"/>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82110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08apr21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08apr21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08apr21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802.18-21/0037r01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5" Type="http://schemas.openxmlformats.org/officeDocument/2006/relationships/hyperlink" Target="https://cept.org/ecc/groups/ecc/wg-se/se-21/client/introduction/" TargetMode="External"/><Relationship Id="rId4" Type="http://schemas.openxmlformats.org/officeDocument/2006/relationships/hyperlink" Target="https://cept.org/ecc/groups/ecc/wg-se/client/introduction/" TargetMode="External"/><Relationship Id="rId9" Type="http://schemas.openxmlformats.org/officeDocument/2006/relationships/image" Target="../media/image4.wmf"/></Relationships>
</file>

<file path=ppt/slides/_rels/slide13.xml.rels><?xml version="1.0" encoding="UTF-8" standalone="yes"?>
<Relationships xmlns="http://schemas.openxmlformats.org/package/2006/relationships"><Relationship Id="rId3" Type="http://schemas.openxmlformats.org/officeDocument/2006/relationships/hyperlink" Target="https://www.citc.gov.sa/en/mediacenter/pressreleases/PublishingImages/Pages/2021033001/Spectrum%20Outlook%20for%20Commercial%20and%20Innovative%20Use%202021-2023.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www.citc.gov.sa/ar/new/publicConsultation/Documents/144201/TS_Public_Consultation.pdf" TargetMode="External"/><Relationship Id="rId4" Type="http://schemas.openxmlformats.org/officeDocument/2006/relationships/hyperlink" Target="https://www.citc.gov.sa/ar/new/publicConsultation/Documents/144201/RI117_DataCommunication.pdf?csf=1&amp;e=IEEU06"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1/18-21-0039-00-0000-ieee-802-viewpoints-on-wrc-23-agenda-items.ppt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fcc.gov/us-contributions-sent-citel-pccii-wrc-23" TargetMode="External"/><Relationship Id="rId4" Type="http://schemas.openxmlformats.org/officeDocument/2006/relationships/hyperlink" Target="https://www.tra.gov.om/En/ViewPublicConsultations.jsp?code=33"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36-01-0000-frequency-table-template.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policytracker.com/consultations/australian-consultation-rlan-use-of-5-ghz-and-6-ghz-bands/"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mentor.ieee.org/802.18/dcn/21/18-21-0040-00-0000-acma-consultation-exploring-rlan-use-in-the-5-ghz-and-6-ghz-bands.docx"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mailto:al@jpasoc.com"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3.wmf"/><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oleObject" Target="../embeddings/oleObject3.bin"/><Relationship Id="rId5" Type="http://schemas.openxmlformats.org/officeDocument/2006/relationships/hyperlink" Target="http://standards.ieee.org/resources/antitrust-guidelines.pdf" TargetMode="External"/><Relationship Id="rId10" Type="http://schemas.openxmlformats.org/officeDocument/2006/relationships/image" Target="../media/image2.wmf"/><Relationship Id="rId4" Type="http://schemas.openxmlformats.org/officeDocument/2006/relationships/hyperlink" Target="http://standards.ieee.org/faqs/affiliationFAQ.html"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9925523.ieeesa@lync.webex.com" TargetMode="External"/><Relationship Id="rId3" Type="http://schemas.openxmlformats.org/officeDocument/2006/relationships/hyperlink" Target="https://ieeesa.webex.com/ieeesa/j.php?MTID=mb29b067845a3bd3a7d064922514fd44d" TargetMode="External"/><Relationship Id="rId7" Type="http://schemas.openxmlformats.org/officeDocument/2006/relationships/hyperlink" Target="file:///C:\Users\jholcomb\OneDrive%20-%20Itron\Documents\2standards\+stuff_stds\%20sip:1299925523@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604125d4b15aa8eaa80aa7bcc131105__;!!F7jv3iA!kooq2J6Vxc8HA3WGVrhgTjXPX5ZvZqxsm1TuBLPVqMv9m_MjZf5cM9yr4sd2Zs7StQ$" TargetMode="External"/><Relationship Id="rId5" Type="http://schemas.openxmlformats.org/officeDocument/2006/relationships/hyperlink" Target="tel:%2B1-213-306-3065,,*01*1299925523%23%23*01*" TargetMode="External"/><Relationship Id="rId4" Type="http://schemas.openxmlformats.org/officeDocument/2006/relationships/hyperlink" Target="tel:%2B1-646-992-2010,,*01*1299925523%23%23*01*" TargetMode="External"/><Relationship Id="rId9" Type="http://schemas.openxmlformats.org/officeDocument/2006/relationships/hyperlink" Target="https://help.webex.com/"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0.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33-00-0000-minutes-01apr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2262"/>
            <a:ext cx="2303451" cy="273050"/>
          </a:xfrm>
        </p:spPr>
        <p:txBody>
          <a:bodyPr/>
          <a:lstStyle/>
          <a:p>
            <a:r>
              <a:rPr lang="en-US"/>
              <a:t>08apr21</a:t>
            </a:r>
            <a:endParaRPr lang="en-GB" dirty="0"/>
          </a:p>
        </p:txBody>
      </p:sp>
      <p:sp>
        <p:nvSpPr>
          <p:cNvPr id="7" name="Footer Placeholder 4"/>
          <p:cNvSpPr>
            <a:spLocks noGrp="1"/>
          </p:cNvSpPr>
          <p:nvPr>
            <p:ph type="ftr" idx="14"/>
          </p:nvPr>
        </p:nvSpPr>
        <p:spPr>
          <a:xfrm>
            <a:off x="8380499" y="6476207"/>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08 April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2133601" y="3584576"/>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2133601" y="3584576"/>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TextBox 1">
            <a:extLst>
              <a:ext uri="{FF2B5EF4-FFF2-40B4-BE49-F238E27FC236}">
                <a16:creationId xmlns:a16="http://schemas.microsoft.com/office/drawing/2014/main" id="{E67DE3A9-9193-4590-B64C-898675831690}"/>
              </a:ext>
            </a:extLst>
          </p:cNvPr>
          <p:cNvSpPr txBox="1"/>
          <p:nvPr/>
        </p:nvSpPr>
        <p:spPr>
          <a:xfrm>
            <a:off x="1295400" y="6096000"/>
            <a:ext cx="9533379" cy="369332"/>
          </a:xfrm>
          <a:prstGeom prst="rect">
            <a:avLst/>
          </a:prstGeom>
          <a:noFill/>
        </p:spPr>
        <p:txBody>
          <a:bodyPr wrap="none" rtlCol="0">
            <a:spAutoFit/>
          </a:bodyPr>
          <a:lstStyle/>
          <a:p>
            <a:pPr marL="0" marR="0">
              <a:spcBef>
                <a:spcPts val="0"/>
              </a:spcBef>
              <a:spcAft>
                <a:spcPts val="0"/>
              </a:spcAft>
            </a:pPr>
            <a:r>
              <a:rPr lang="en-US" sz="1800" b="1" u="sng" dirty="0">
                <a:solidFill>
                  <a:schemeClr val="tx1"/>
                </a:solidFill>
                <a:effectLst/>
                <a:latin typeface="Times New Roman" panose="02020603050405020304" pitchFamily="18" charset="0"/>
                <a:ea typeface="SimSun" panose="02010600030101010101" pitchFamily="2" charset="-122"/>
              </a:rPr>
              <a:t>note:</a:t>
            </a:r>
            <a:r>
              <a:rPr lang="en-US" sz="1800" dirty="0">
                <a:solidFill>
                  <a:schemeClr val="tx1"/>
                </a:solidFill>
                <a:effectLst/>
                <a:latin typeface="Times New Roman" panose="02020603050405020304" pitchFamily="18" charset="0"/>
                <a:ea typeface="SimSun" panose="02010600030101010101" pitchFamily="2" charset="-122"/>
              </a:rPr>
              <a:t>  rev 00 of this agenda on Mentor has an incorrect header saying rev01, it should have been r00.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3</a:t>
            </a:r>
            <a:endParaRPr lang="en-US" altLang="en-US" sz="2400" i="1" u="sng" dirty="0">
              <a:solidFill>
                <a:srgbClr val="00B050"/>
              </a:solidFill>
            </a:endParaRPr>
          </a:p>
        </p:txBody>
      </p:sp>
      <p:sp>
        <p:nvSpPr>
          <p:cNvPr id="16387" name="Content Placeholder 2"/>
          <p:cNvSpPr>
            <a:spLocks noGrp="1"/>
          </p:cNvSpPr>
          <p:nvPr>
            <p:ph idx="1"/>
          </p:nvPr>
        </p:nvSpPr>
        <p:spPr>
          <a:xfrm>
            <a:off x="914401" y="769605"/>
            <a:ext cx="10475384" cy="5687461"/>
          </a:xfrm>
        </p:spPr>
        <p:txBody>
          <a:bodyPr/>
          <a:lstStyle/>
          <a:p>
            <a:pPr marL="0" indent="0"/>
            <a:endParaRPr lang="en-US" altLang="en-US" sz="1800" b="0" dirty="0">
              <a:solidFill>
                <a:schemeClr val="tx1"/>
              </a:solidFill>
            </a:endParaRPr>
          </a:p>
          <a:p>
            <a:pPr>
              <a:buFont typeface="Arial" panose="020B0604020202020204" pitchFamily="34" charset="0"/>
              <a:buChar char="•"/>
            </a:pPr>
            <a:r>
              <a:rPr lang="en-US" altLang="en-US" sz="2000" dirty="0">
                <a:solidFill>
                  <a:schemeClr val="tx1"/>
                </a:solidFill>
              </a:rPr>
              <a:t>From WCSC call yesterday, 07apr21</a:t>
            </a:r>
          </a:p>
          <a:p>
            <a:pPr>
              <a:buFont typeface="Arial" panose="020B0604020202020204" pitchFamily="34" charset="0"/>
              <a:buChar char="•"/>
            </a:pPr>
            <a:r>
              <a:rPr lang="en-US" altLang="en-US" sz="2000" b="0" dirty="0">
                <a:solidFill>
                  <a:schemeClr val="tx1"/>
                </a:solidFill>
              </a:rPr>
              <a:t>Not for May, for future Wireless interims if we have any that are virtual: </a:t>
            </a:r>
          </a:p>
          <a:p>
            <a:pPr lvl="1">
              <a:buFont typeface="Arial" panose="020B0604020202020204" pitchFamily="34" charset="0"/>
              <a:buChar char="•"/>
            </a:pPr>
            <a:r>
              <a:rPr lang="en-US" altLang="en-US" sz="1800" dirty="0">
                <a:solidFill>
                  <a:schemeClr val="tx1"/>
                </a:solidFill>
              </a:rPr>
              <a:t>Will look closer to have them as a full Wireless Interim of all WG/TAGs, not as individual sessions. </a:t>
            </a:r>
          </a:p>
          <a:p>
            <a:pPr lvl="1">
              <a:buFont typeface="Arial" panose="020B0604020202020204" pitchFamily="34" charset="0"/>
              <a:buChar char="•"/>
            </a:pPr>
            <a:r>
              <a:rPr lang="en-US" altLang="en-US" sz="1800" dirty="0">
                <a:solidFill>
                  <a:schemeClr val="tx1"/>
                </a:solidFill>
              </a:rPr>
              <a:t>Will have specific time slots all meetings will adhere too.  To help with overlap/adjacent meetings and stay with in 17:59 IMAT window. </a:t>
            </a:r>
          </a:p>
          <a:p>
            <a:pPr lvl="1">
              <a:buFont typeface="Arial" panose="020B0604020202020204" pitchFamily="34" charset="0"/>
              <a:buChar char="•"/>
            </a:pPr>
            <a:r>
              <a:rPr lang="en-US" altLang="en-US" sz="1800" b="0" dirty="0">
                <a:solidFill>
                  <a:schemeClr val="tx1"/>
                </a:solidFill>
              </a:rPr>
              <a:t>Likely will have a registration fee similar to what the plenarie</a:t>
            </a:r>
            <a:r>
              <a:rPr lang="en-US" altLang="en-US" sz="1800" dirty="0">
                <a:solidFill>
                  <a:schemeClr val="tx1"/>
                </a:solidFill>
              </a:rPr>
              <a:t>s are doing. </a:t>
            </a:r>
            <a:endParaRPr lang="en-US" altLang="en-US" sz="1800" b="0" dirty="0">
              <a:solidFill>
                <a:schemeClr val="tx1"/>
              </a:solidFill>
            </a:endParaRPr>
          </a:p>
          <a:p>
            <a:pPr marL="0" indent="0"/>
            <a:r>
              <a:rPr lang="en-US" altLang="en-US" sz="1600" b="0" dirty="0">
                <a:solidFill>
                  <a:schemeClr val="tx1"/>
                </a:solidFill>
              </a:rPr>
              <a:t> </a:t>
            </a:r>
          </a:p>
          <a:p>
            <a:pPr>
              <a:buFont typeface="Arial" panose="020B0604020202020204" pitchFamily="34" charset="0"/>
              <a:buChar char="•"/>
            </a:pPr>
            <a:r>
              <a:rPr lang="en-US" altLang="en-US" sz="2000" b="0" dirty="0">
                <a:solidFill>
                  <a:schemeClr val="tx1"/>
                </a:solidFill>
              </a:rPr>
              <a:t>For </a:t>
            </a:r>
            <a:r>
              <a:rPr lang="en-US" altLang="en-US" sz="2000" dirty="0">
                <a:solidFill>
                  <a:schemeClr val="tx1"/>
                </a:solidFill>
              </a:rPr>
              <a:t>Sept 2021 </a:t>
            </a:r>
            <a:r>
              <a:rPr lang="en-US" altLang="en-US" sz="2000" b="0" dirty="0">
                <a:solidFill>
                  <a:schemeClr val="tx1"/>
                </a:solidFill>
              </a:rPr>
              <a:t>still on at the Hilton in </a:t>
            </a:r>
            <a:r>
              <a:rPr lang="en-GB" sz="1800" b="0" dirty="0"/>
              <a:t>Waikoloa, HI, 12</a:t>
            </a:r>
            <a:r>
              <a:rPr lang="en-GB" sz="1800" b="0" baseline="30000" dirty="0"/>
              <a:t>th</a:t>
            </a:r>
            <a:r>
              <a:rPr lang="en-GB" sz="1800" b="0" dirty="0"/>
              <a:t>-17</a:t>
            </a:r>
            <a:r>
              <a:rPr lang="en-GB" sz="1800" b="0" baseline="30000" dirty="0"/>
              <a:t>th</a:t>
            </a:r>
            <a:r>
              <a:rPr lang="en-GB" sz="1800" b="0" dirty="0"/>
              <a:t>.  WCSC will be discussing in their 05may21 monthly call, virtual or f2f.    </a:t>
            </a:r>
          </a:p>
          <a:p>
            <a:pPr lvl="1">
              <a:buFont typeface="Arial" panose="020B0604020202020204" pitchFamily="34" charset="0"/>
              <a:buChar char="•"/>
            </a:pPr>
            <a:r>
              <a:rPr lang="en-GB" sz="1800" dirty="0"/>
              <a:t>With the dynamics and unknowns looking at an electronic survey of membership before 05may21. (19-23Apr21 ?)</a:t>
            </a:r>
          </a:p>
          <a:p>
            <a:pPr lvl="1">
              <a:buFont typeface="Arial" panose="020B0604020202020204" pitchFamily="34" charset="0"/>
              <a:buChar char="•"/>
            </a:pPr>
            <a:r>
              <a:rPr lang="en-GB" sz="1800" b="0" dirty="0"/>
              <a:t>Qu</a:t>
            </a:r>
            <a:r>
              <a:rPr lang="en-GB" sz="1800" dirty="0"/>
              <a:t>estions similar to: possible company restrictions, country restrictions, likely would you come, and questions like that.   Small ad hoc working on actual questions. </a:t>
            </a:r>
          </a:p>
          <a:p>
            <a:pPr lvl="1">
              <a:buFont typeface="Arial" panose="020B0604020202020204" pitchFamily="34" charset="0"/>
              <a:buChar char="•"/>
            </a:pPr>
            <a:endParaRPr lang="en-GB" sz="1800" dirty="0"/>
          </a:p>
          <a:p>
            <a:pPr>
              <a:buFont typeface="Arial" panose="020B0604020202020204" pitchFamily="34" charset="0"/>
              <a:buChar char="•"/>
            </a:pPr>
            <a:r>
              <a:rPr lang="en-GB" sz="2000" dirty="0"/>
              <a:t>Note: Hybrid meeting(s) </a:t>
            </a:r>
            <a:r>
              <a:rPr lang="en-GB" sz="2000" b="0" dirty="0"/>
              <a:t>have been brought up several times,  too complex and expensive, so not likely for now. </a:t>
            </a:r>
          </a:p>
          <a:p>
            <a:pPr>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08apr21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84161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50384" y="914400"/>
            <a:ext cx="10439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is working on how to recoup all the costs for all the virtual meetings.</a:t>
            </a:r>
          </a:p>
          <a:p>
            <a:pPr lvl="1">
              <a:spcBef>
                <a:spcPts val="0"/>
              </a:spcBef>
              <a:buFont typeface="Arial" panose="020B0604020202020204" pitchFamily="34" charset="0"/>
              <a:buChar char="•"/>
            </a:pPr>
            <a:r>
              <a:rPr lang="en-US" sz="1400" dirty="0">
                <a:ea typeface="Calibri" panose="020F0502020204030204" pitchFamily="34" charset="0"/>
                <a:cs typeface="Times New Roman" panose="02020603050405020304" pitchFamily="18" charset="0"/>
              </a:rPr>
              <a:t>nothing to share. </a:t>
            </a:r>
            <a:endParaRPr lang="en-US" sz="1400" b="0" dirty="0">
              <a:effectLst/>
              <a:ea typeface="Calibri" panose="020F0502020204030204" pitchFamily="34" charset="0"/>
              <a:cs typeface="Times New Roman" panose="02020603050405020304" pitchFamily="18" charset="0"/>
            </a:endParaRPr>
          </a:p>
          <a:p>
            <a:pPr lvl="1">
              <a:spcBef>
                <a:spcPts val="0"/>
              </a:spcBef>
              <a:buFont typeface="Arial" panose="020B0604020202020204" pitchFamily="34" charset="0"/>
              <a:buChar char="•"/>
            </a:pPr>
            <a:r>
              <a:rPr lang="en-US" sz="1400" dirty="0">
                <a:solidFill>
                  <a:schemeClr val="tx1"/>
                </a:solidFill>
              </a:rPr>
              <a:t>01apr: They are looking at virtual meetings at least until 01sep21 like CEPT.</a:t>
            </a:r>
          </a:p>
          <a:p>
            <a:pPr lvl="2">
              <a:spcBef>
                <a:spcPts val="0"/>
              </a:spcBef>
              <a:buFont typeface="Arial" panose="020B0604020202020204" pitchFamily="34" charset="0"/>
              <a:buChar char="•"/>
            </a:pPr>
            <a:r>
              <a:rPr lang="en-US" sz="1200" dirty="0">
                <a:solidFill>
                  <a:schemeClr val="tx1"/>
                </a:solidFill>
              </a:rPr>
              <a:t>The ETSI technical director is circulating a proposal to the participant members.   It is an internal document at this point. </a:t>
            </a:r>
          </a:p>
          <a:p>
            <a:pPr lvl="1">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sym typeface="Wingdings" panose="05000000000000000000" pitchFamily="2" charset="2"/>
              </a:rPr>
              <a:t>next calls are #109a-15-22Apr21 and #109e-26-30Apr21 </a:t>
            </a:r>
            <a:endParaRPr lang="en-US" sz="1800" dirty="0">
              <a:ea typeface="Calibri" panose="020F0502020204030204" pitchFamily="34"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ea typeface="Calibri" panose="020F0502020204030204" pitchFamily="34" charset="0"/>
                <a:cs typeface="Times New Roman" panose="02020603050405020304" pitchFamily="18" charset="0"/>
              </a:rPr>
              <a:t>nothing to share. </a:t>
            </a:r>
            <a:endParaRPr lang="en-US" sz="1800" b="0" dirty="0">
              <a:effectLst/>
              <a:ea typeface="Calibri" panose="020F0502020204030204" pitchFamily="34" charset="0"/>
              <a:cs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800" dirty="0">
              <a:ea typeface="Calibri" panose="020F0502020204030204" pitchFamily="34" charset="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25mar: In BRAN(21)109061, ETSI TC BRAN ad hoc meeting #109e (26-30Apr21) will focus on</a:t>
            </a:r>
          </a:p>
          <a:p>
            <a:pPr marL="1257300" lvl="3">
              <a:spcBef>
                <a:spcPts val="0"/>
              </a:spcBef>
              <a:spcAft>
                <a:spcPts val="0"/>
              </a:spcAft>
            </a:pPr>
            <a:r>
              <a:rPr lang="en-US" sz="1400" b="0" dirty="0">
                <a:effectLst/>
                <a:ea typeface="Calibri" panose="020F0502020204030204" pitchFamily="34" charset="0"/>
                <a:cs typeface="Times New Roman" panose="02020603050405020304" pitchFamily="18" charset="0"/>
              </a:rPr>
              <a:t>• EN 301 893 (5 GHz),</a:t>
            </a:r>
          </a:p>
          <a:p>
            <a:pPr marL="1257300" lvl="3">
              <a:spcBef>
                <a:spcPts val="0"/>
              </a:spcBef>
              <a:spcAft>
                <a:spcPts val="0"/>
              </a:spcAft>
            </a:pPr>
            <a:r>
              <a:rPr lang="en-US" sz="1400" b="0" dirty="0">
                <a:effectLst/>
                <a:ea typeface="Calibri" panose="020F0502020204030204" pitchFamily="34" charset="0"/>
                <a:cs typeface="Times New Roman" panose="02020603050405020304" pitchFamily="18" charset="0"/>
              </a:rPr>
              <a:t>• EN 303 687 (6 GHz), and</a:t>
            </a:r>
          </a:p>
          <a:p>
            <a:pPr marL="1257300" lvl="3">
              <a:spcBef>
                <a:spcPts val="0"/>
              </a:spcBef>
              <a:spcAft>
                <a:spcPts val="0"/>
              </a:spcAft>
            </a:pPr>
            <a:r>
              <a:rPr lang="en-US" sz="1400" b="0" dirty="0">
                <a:effectLst/>
                <a:ea typeface="Calibri" panose="020F0502020204030204" pitchFamily="34" charset="0"/>
                <a:cs typeface="Times New Roman" panose="02020603050405020304" pitchFamily="18" charset="0"/>
              </a:rPr>
              <a:t>• the discussion of User Access Restrictions (UAR).</a:t>
            </a:r>
            <a:endParaRPr lang="en-US" sz="1400" dirty="0">
              <a:solidFill>
                <a:schemeClr val="tx1"/>
              </a:solidFill>
              <a:ea typeface="Calibri" panose="020F0502020204030204" pitchFamily="34" charset="0"/>
            </a:endParaRPr>
          </a:p>
          <a:p>
            <a:pPr marL="457200" lvl="1" indent="0">
              <a:spcBef>
                <a:spcPts val="0"/>
              </a:spcBef>
            </a:pPr>
            <a:endParaRPr lang="en-US" sz="16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08apr21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00911"/>
            <a:ext cx="10475384" cy="5453976"/>
          </a:xfrm>
        </p:spPr>
        <p:txBody>
          <a:bodyPr/>
          <a:lstStyle/>
          <a:p>
            <a:pPr lvl="2">
              <a:buFont typeface="Arial" panose="020B0604020202020204" pitchFamily="34" charset="0"/>
              <a:buChar char="•"/>
            </a:pPr>
            <a:endParaRPr lang="en-US" sz="600" dirty="0">
              <a:solidFill>
                <a:schemeClr val="tx1"/>
              </a:solidFill>
            </a:endParaRPr>
          </a:p>
          <a:p>
            <a:pPr>
              <a:buFont typeface="Arial" panose="020B0604020202020204" pitchFamily="34" charset="0"/>
              <a:buChar char="•"/>
            </a:pPr>
            <a:r>
              <a:rPr lang="en-US" sz="1800" dirty="0">
                <a:solidFill>
                  <a:schemeClr val="tx1"/>
                </a:solidFill>
              </a:rPr>
              <a:t>Note: CEPT will only have virtual meetings through 01Sep21, at this point. </a:t>
            </a:r>
          </a:p>
          <a:p>
            <a:pPr>
              <a:buFont typeface="Arial" panose="020B0604020202020204" pitchFamily="34" charset="0"/>
              <a:buChar char="•"/>
            </a:pPr>
            <a:r>
              <a:rPr lang="en-US" sz="1800" dirty="0">
                <a:solidFill>
                  <a:schemeClr val="tx1"/>
                </a:solidFill>
              </a:rPr>
              <a:t>EC </a:t>
            </a:r>
            <a:r>
              <a:rPr lang="en-US" sz="1800" dirty="0" err="1">
                <a:solidFill>
                  <a:schemeClr val="tx1"/>
                </a:solidFill>
              </a:rPr>
              <a:t>RSComm</a:t>
            </a:r>
            <a:r>
              <a:rPr lang="en-US" sz="1800" dirty="0">
                <a:solidFill>
                  <a:schemeClr val="tx1"/>
                </a:solidFill>
              </a:rPr>
              <a:t> met earlier (9-10Mar21).  There are no formal minutes, decisions are public however. </a:t>
            </a:r>
          </a:p>
          <a:p>
            <a:pPr lvl="1">
              <a:buFont typeface="Arial" panose="020B0604020202020204" pitchFamily="34" charset="0"/>
              <a:buChar char="•"/>
            </a:pPr>
            <a:r>
              <a:rPr lang="en-US" sz="1600" dirty="0">
                <a:solidFill>
                  <a:schemeClr val="tx1"/>
                </a:solidFill>
              </a:rPr>
              <a:t>nothing to share. </a:t>
            </a:r>
          </a:p>
          <a:p>
            <a:pPr lvl="1">
              <a:buFont typeface="Arial" panose="020B0604020202020204" pitchFamily="34" charset="0"/>
              <a:buChar char="•"/>
            </a:pPr>
            <a:r>
              <a:rPr lang="en-US" sz="1600" dirty="0">
                <a:solidFill>
                  <a:schemeClr val="tx1"/>
                </a:solidFill>
              </a:rPr>
              <a:t>25mar21: 6 GHz decision was approved and going through admin procedure, countries have until 16April </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#56, 29Jun-02Jul21</a:t>
            </a:r>
          </a:p>
          <a:p>
            <a:pPr lvl="1">
              <a:buFont typeface="Arial" panose="020B0604020202020204" pitchFamily="34" charset="0"/>
              <a:buChar char="•"/>
            </a:pPr>
            <a:r>
              <a:rPr lang="en-US" sz="1400" dirty="0">
                <a:solidFill>
                  <a:schemeClr val="tx1"/>
                </a:solidFill>
              </a:rPr>
              <a:t>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  </a:t>
            </a:r>
            <a:r>
              <a:rPr lang="en-US" sz="1800" dirty="0"/>
              <a:t>#88, 19-23Apr21</a:t>
            </a:r>
            <a:r>
              <a:rPr lang="en-US" sz="1800" dirty="0">
                <a:sym typeface="Wingdings" panose="05000000000000000000" pitchFamily="2" charset="2"/>
              </a:rPr>
              <a:t> </a:t>
            </a:r>
            <a:endParaRPr lang="en-US" sz="1800" dirty="0">
              <a:solidFill>
                <a:schemeClr val="tx1"/>
              </a:solidFill>
            </a:endParaRPr>
          </a:p>
          <a:p>
            <a:pPr lvl="1">
              <a:spcBef>
                <a:spcPts val="0"/>
              </a:spcBef>
              <a:spcAft>
                <a:spcPts val="0"/>
              </a:spcAft>
              <a:buFont typeface="Arial" panose="020B0604020202020204" pitchFamily="34" charset="0"/>
              <a:buChar char="•"/>
            </a:pPr>
            <a:r>
              <a:rPr lang="en-US" sz="1400" dirty="0">
                <a:solidFill>
                  <a:schemeClr val="tx1"/>
                </a:solidFill>
              </a:rPr>
              <a:t> </a:t>
            </a:r>
          </a:p>
          <a:p>
            <a:pPr>
              <a:spcBef>
                <a:spcPts val="0"/>
              </a:spcBef>
              <a:spcAft>
                <a:spcPts val="0"/>
              </a:spcAft>
              <a:buFont typeface="Arial" panose="020B0604020202020204" pitchFamily="34" charset="0"/>
              <a:buChar char="•"/>
            </a:pPr>
            <a:r>
              <a:rPr lang="en-US" sz="1400" dirty="0">
                <a:solidFill>
                  <a:schemeClr val="tx1"/>
                </a:solidFill>
              </a:rPr>
              <a:t>CEPT – ECC </a:t>
            </a:r>
            <a:r>
              <a:rPr lang="en-US" altLang="en-US" sz="1400" b="0" dirty="0">
                <a:hlinkClick r:id="rId5"/>
              </a:rPr>
              <a:t>&lt;SE21&gt; </a:t>
            </a:r>
            <a:r>
              <a:rPr lang="en-US" altLang="en-US" sz="1400" b="0" dirty="0"/>
              <a:t> </a:t>
            </a:r>
            <a:r>
              <a:rPr lang="en-US" altLang="en-US" sz="1400" dirty="0">
                <a:solidFill>
                  <a:schemeClr val="tx1"/>
                </a:solidFill>
              </a:rPr>
              <a:t>next call #113, 14-16Jul21</a:t>
            </a:r>
          </a:p>
          <a:p>
            <a:pPr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&lt;SE45&gt;</a:t>
            </a:r>
            <a:r>
              <a:rPr lang="en-US" altLang="en-US" sz="1800" b="0" dirty="0"/>
              <a:t> </a:t>
            </a:r>
            <a:r>
              <a:rPr lang="en-US" altLang="en-US" sz="1800" dirty="0"/>
              <a:t>next call #13, 01-02Jun21 </a:t>
            </a:r>
            <a:r>
              <a:rPr lang="en-US" altLang="en-US" sz="1800" b="0" dirty="0"/>
              <a:t>(13:30-18:30CEST)</a:t>
            </a:r>
          </a:p>
          <a:p>
            <a:pPr lvl="1">
              <a:spcBef>
                <a:spcPts val="0"/>
              </a:spcBef>
              <a:spcAft>
                <a:spcPts val="0"/>
              </a:spcAft>
              <a:buFont typeface="Arial" panose="020B0604020202020204" pitchFamily="34" charset="0"/>
              <a:buChar char="•"/>
            </a:pPr>
            <a:r>
              <a:rPr lang="en-US" altLang="en-US" sz="1400" dirty="0">
                <a:solidFill>
                  <a:schemeClr val="tx1"/>
                </a:solidFill>
              </a:rPr>
              <a:t> </a:t>
            </a:r>
          </a:p>
          <a:p>
            <a:pPr>
              <a:spcBef>
                <a:spcPts val="0"/>
              </a:spcBef>
              <a:spcAft>
                <a:spcPts val="0"/>
              </a:spcAft>
              <a:buFont typeface="Arial" panose="020B0604020202020204" pitchFamily="34" charset="0"/>
              <a:buChar char="•"/>
            </a:pPr>
            <a:r>
              <a:rPr lang="en-US" sz="1400" dirty="0">
                <a:solidFill>
                  <a:schemeClr val="tx1"/>
                </a:solidFill>
              </a:rPr>
              <a:t>CEPT – ECC </a:t>
            </a:r>
            <a:r>
              <a:rPr lang="en-US" altLang="en-US" sz="1400" b="0" dirty="0">
                <a:hlinkClick r:id="rId7"/>
              </a:rPr>
              <a:t>&lt;WGFM&gt;</a:t>
            </a:r>
            <a:r>
              <a:rPr lang="en-US" altLang="en-US" sz="1400" b="0" dirty="0"/>
              <a:t>  </a:t>
            </a:r>
            <a:r>
              <a:rPr lang="en-US" altLang="en-US" sz="1400" dirty="0">
                <a:solidFill>
                  <a:schemeClr val="tx1"/>
                </a:solidFill>
              </a:rPr>
              <a:t>next call #99, 24-28May21</a:t>
            </a:r>
            <a:endParaRPr lang="en-US" altLang="en-US" sz="1400" b="0" dirty="0">
              <a:solidFill>
                <a:schemeClr val="tx1"/>
              </a:solidFill>
            </a:endParaRPr>
          </a:p>
          <a:p>
            <a:pPr lvl="1">
              <a:buFont typeface="Arial" panose="020B0604020202020204" pitchFamily="34" charset="0"/>
              <a:buChar char="•"/>
            </a:pPr>
            <a:r>
              <a:rPr lang="en-US" sz="1400" dirty="0">
                <a:ea typeface="SimSun" panose="02010600030101010101" pitchFamily="2" charset="-122"/>
              </a:rPr>
              <a:t> </a:t>
            </a: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&lt;FM57&gt;</a:t>
            </a:r>
            <a:r>
              <a:rPr lang="en-US" altLang="en-US" sz="1800" b="0" dirty="0"/>
              <a:t>  </a:t>
            </a:r>
            <a:r>
              <a:rPr lang="en-US" altLang="en-US" sz="1800" dirty="0"/>
              <a:t>next call </a:t>
            </a:r>
            <a:r>
              <a:rPr lang="en-US" sz="1800" dirty="0">
                <a:sym typeface="Wingdings" panose="05000000000000000000" pitchFamily="2" charset="2"/>
              </a:rPr>
              <a:t>#14 now 19-22Apr21</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Only topic at #14, is on 5.8 GHz sharing EC 04(08).  Other docs are not through public EC consultations yet, so nothing to discuss.   </a:t>
            </a:r>
            <a:endParaRPr lang="en-US" sz="1600" dirty="0">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08apr21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186116"/>
            <a:ext cx="10820400" cy="5281592"/>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Saudi Arabia, CITC</a:t>
            </a:r>
            <a:r>
              <a:rPr lang="en-US" sz="1800" b="0" dirty="0">
                <a:solidFill>
                  <a:schemeClr val="tx1"/>
                </a:solidFill>
                <a:ea typeface="Times New Roman" panose="02020603050405020304" pitchFamily="18" charset="0"/>
                <a:cs typeface="Times New Roman" panose="02020603050405020304" pitchFamily="18" charset="0"/>
              </a:rPr>
              <a:t>,  released a 3-year out look for commercial and innovative use of spectrum there: </a:t>
            </a:r>
          </a:p>
          <a:p>
            <a:pPr marL="400050" lvl="1">
              <a:spcBef>
                <a:spcPts val="0"/>
              </a:spcBef>
              <a:spcAft>
                <a:spcPts val="0"/>
              </a:spcAft>
              <a:buFont typeface="Arial" panose="020B0604020202020204" pitchFamily="34" charset="0"/>
              <a:buChar char="•"/>
            </a:pPr>
            <a:r>
              <a:rPr lang="en-US" sz="1400" b="0" dirty="0">
                <a:solidFill>
                  <a:schemeClr val="tx1"/>
                </a:solidFill>
                <a:ea typeface="Calibri" panose="020F0502020204030204" pitchFamily="34" charset="0"/>
                <a:hlinkClick r:id="rId3"/>
              </a:rPr>
              <a:t>https://www.citc.gov.sa/en/mediacenter/pressreleases/PublishingImages/Pages/2021033001/Spectrum%20Outlook%20for%20Commercial%20and%20Innovative%20Use%202021-2023.pdf</a:t>
            </a:r>
            <a:r>
              <a:rPr lang="en-US" sz="1400" b="0" dirty="0">
                <a:solidFill>
                  <a:schemeClr val="tx1"/>
                </a:solidFill>
                <a:ea typeface="Calibri" panose="020F0502020204030204" pitchFamily="34" charset="0"/>
                <a:cs typeface="Times New Roman" panose="02020603050405020304" pitchFamily="18" charset="0"/>
              </a:rPr>
              <a:t> </a:t>
            </a:r>
            <a:r>
              <a:rPr lang="en-US" sz="1400" b="0" dirty="0">
                <a:solidFill>
                  <a:schemeClr val="tx1"/>
                </a:solidFill>
                <a:ea typeface="Calibri" panose="020F0502020204030204" pitchFamily="34" charset="0"/>
              </a:rPr>
              <a:t> </a:t>
            </a:r>
            <a:endParaRPr lang="en-US" sz="1400" dirty="0">
              <a:solidFill>
                <a:schemeClr val="tx1"/>
              </a:solidFill>
              <a:ea typeface="Calibri" panose="020F0502020204030204" pitchFamily="34" charset="0"/>
            </a:endParaRPr>
          </a:p>
          <a:p>
            <a:pPr marL="800100" lvl="2">
              <a:spcBef>
                <a:spcPts val="0"/>
              </a:spcBef>
              <a:spcAft>
                <a:spcPts val="0"/>
              </a:spcAft>
              <a:buFont typeface="Arial" panose="020B0604020202020204" pitchFamily="34" charset="0"/>
              <a:buChar char="•"/>
            </a:pPr>
            <a:r>
              <a:rPr lang="en-US" b="0" i="0" u="none" strike="noStrike" baseline="0" dirty="0">
                <a:solidFill>
                  <a:schemeClr val="tx1"/>
                </a:solidFill>
              </a:rPr>
              <a:t>I</a:t>
            </a:r>
            <a:r>
              <a:rPr lang="en-US" b="0" i="0" u="none" strike="noStrike" baseline="0" dirty="0">
                <a:solidFill>
                  <a:srgbClr val="000000"/>
                </a:solidFill>
              </a:rPr>
              <a:t>ncludes Mobile (IMT), Satellite comms, Mission Critical Radio, IoT, </a:t>
            </a:r>
            <a:r>
              <a:rPr lang="en-US" b="1" i="0" u="sng" strike="noStrike" baseline="0" dirty="0">
                <a:solidFill>
                  <a:srgbClr val="000000"/>
                </a:solidFill>
              </a:rPr>
              <a:t>WLAN, V2X</a:t>
            </a:r>
            <a:r>
              <a:rPr lang="en-US" b="0" i="0" u="none" strike="noStrike" baseline="0" dirty="0">
                <a:solidFill>
                  <a:srgbClr val="000000"/>
                </a:solidFill>
              </a:rPr>
              <a:t>, HAPs, FWA etc.</a:t>
            </a:r>
            <a:endParaRPr lang="en-US" i="0" u="none" strike="noStrike" baseline="0" dirty="0">
              <a:solidFill>
                <a:srgbClr val="000000"/>
              </a:solidFill>
            </a:endParaRPr>
          </a:p>
          <a:p>
            <a:pPr marL="1257300" lvl="3">
              <a:spcBef>
                <a:spcPts val="0"/>
              </a:spcBef>
              <a:spcAft>
                <a:spcPts val="0"/>
              </a:spcAft>
              <a:buFont typeface="Arial" panose="020B0604020202020204" pitchFamily="34" charset="0"/>
              <a:buChar char="•"/>
            </a:pPr>
            <a:r>
              <a:rPr lang="en-US" i="0" u="none" strike="noStrike" baseline="0" dirty="0">
                <a:solidFill>
                  <a:srgbClr val="000000"/>
                </a:solidFill>
              </a:rPr>
              <a:t>Almost 4 GHz will be licensed. </a:t>
            </a:r>
          </a:p>
          <a:p>
            <a:pPr marL="1257300" lvl="3">
              <a:spcBef>
                <a:spcPts val="0"/>
              </a:spcBef>
              <a:spcAft>
                <a:spcPts val="0"/>
              </a:spcAft>
              <a:buFont typeface="Arial" panose="020B0604020202020204" pitchFamily="34" charset="0"/>
              <a:buChar char="•"/>
            </a:pPr>
            <a:r>
              <a:rPr lang="en-US" b="0" i="0" u="none" strike="noStrike" baseline="0" dirty="0">
                <a:solidFill>
                  <a:srgbClr val="000000"/>
                </a:solidFill>
              </a:rPr>
              <a:t>6.2 GHz will be license-exempt, and </a:t>
            </a:r>
          </a:p>
          <a:p>
            <a:pPr marL="1257300" lvl="3">
              <a:spcBef>
                <a:spcPts val="0"/>
              </a:spcBef>
              <a:spcAft>
                <a:spcPts val="0"/>
              </a:spcAft>
              <a:buFont typeface="Arial" panose="020B0604020202020204" pitchFamily="34" charset="0"/>
              <a:buChar char="•"/>
            </a:pPr>
            <a:r>
              <a:rPr lang="en-US" b="0" i="0" u="none" strike="noStrike" baseline="0" dirty="0">
                <a:solidFill>
                  <a:srgbClr val="000000"/>
                </a:solidFill>
              </a:rPr>
              <a:t>More than 13 GHz will be lightly licensed </a:t>
            </a:r>
          </a:p>
          <a:p>
            <a:pPr marL="800100" lvl="2">
              <a:spcBef>
                <a:spcPts val="0"/>
              </a:spcBef>
              <a:spcAft>
                <a:spcPts val="0"/>
              </a:spcAft>
              <a:buFont typeface="Arial" panose="020B0604020202020204" pitchFamily="34" charset="0"/>
              <a:buChar char="•"/>
            </a:pPr>
            <a:r>
              <a:rPr lang="en-US" dirty="0"/>
              <a:t>Note:  for 6 GHz RLAN, consultation coming on the technical standards, not to be confused with RI117 below. </a:t>
            </a:r>
            <a:endParaRPr lang="en-US" b="0" i="0" u="none" strike="noStrike" baseline="0" dirty="0">
              <a:solidFill>
                <a:srgbClr val="000000"/>
              </a:solidFill>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From 01apr21, </a:t>
            </a:r>
          </a:p>
          <a:p>
            <a:pPr lvl="1">
              <a:buFont typeface="Arial" panose="020B0604020202020204" pitchFamily="34" charset="0"/>
              <a:buChar char="•"/>
            </a:pPr>
            <a:r>
              <a:rPr lang="en-US" sz="1400" dirty="0">
                <a:solidFill>
                  <a:schemeClr val="tx1"/>
                </a:solidFill>
                <a:ea typeface="Times New Roman" panose="02020603050405020304" pitchFamily="18" charset="0"/>
                <a:cs typeface="Times New Roman" panose="02020603050405020304" pitchFamily="18" charset="0"/>
              </a:rPr>
              <a:t>Saudi Arabia, CITC</a:t>
            </a:r>
            <a:r>
              <a:rPr lang="en-US" sz="1400" b="0" dirty="0">
                <a:solidFill>
                  <a:schemeClr val="tx1"/>
                </a:solidFill>
                <a:ea typeface="Times New Roman" panose="02020603050405020304" pitchFamily="18" charset="0"/>
                <a:cs typeface="Times New Roman" panose="02020603050405020304" pitchFamily="18" charset="0"/>
              </a:rPr>
              <a:t>, the consultation,  due 03apr21, brought up a few weeks ago also includes specification RI117, that  includes the full 1200MHz, 5925-7125MHz, for an unlicensed band. </a:t>
            </a:r>
          </a:p>
          <a:p>
            <a:pPr lvl="1">
              <a:buFont typeface="Arial" panose="020B0604020202020204" pitchFamily="34" charset="0"/>
              <a:buChar char="•"/>
            </a:pPr>
            <a:r>
              <a:rPr lang="en-US" sz="1400" b="0" dirty="0">
                <a:solidFill>
                  <a:schemeClr val="tx1"/>
                </a:solidFill>
                <a:ea typeface="Times New Roman" panose="02020603050405020304" pitchFamily="18" charset="0"/>
                <a:cs typeface="Times New Roman" panose="02020603050405020304" pitchFamily="18" charset="0"/>
              </a:rPr>
              <a:t>Today looking at using EN 300 440 / EN 301 893 for their 6 GHz,  though will look at the EN 303 687 standard next.  Stay tuned.</a:t>
            </a:r>
          </a:p>
          <a:p>
            <a:pPr lvl="1">
              <a:buFont typeface="Arial" panose="020B0604020202020204" pitchFamily="34" charset="0"/>
              <a:buChar char="•"/>
            </a:pPr>
            <a:r>
              <a:rPr lang="en-US" sz="1400" b="0" dirty="0">
                <a:solidFill>
                  <a:schemeClr val="tx1"/>
                </a:solidFill>
                <a:ea typeface="Times New Roman" panose="02020603050405020304" pitchFamily="18" charset="0"/>
                <a:cs typeface="Times New Roman" panose="02020603050405020304" pitchFamily="18" charset="0"/>
              </a:rPr>
              <a:t>Here is the specification RI117: </a:t>
            </a:r>
          </a:p>
          <a:p>
            <a:pPr lvl="1">
              <a:buFont typeface="Arial" panose="020B0604020202020204" pitchFamily="34" charset="0"/>
              <a:buChar char="•"/>
            </a:pPr>
            <a:r>
              <a:rPr lang="en-US" sz="1400" b="0" dirty="0">
                <a:solidFill>
                  <a:schemeClr val="tx1"/>
                </a:solidFill>
                <a:ea typeface="Times New Roman" panose="02020603050405020304" pitchFamily="18" charset="0"/>
                <a:cs typeface="Times New Roman" panose="02020603050405020304" pitchFamily="18" charset="0"/>
                <a:hlinkClick r:id="rId4"/>
              </a:rPr>
              <a:t>https://www.citc.gov.sa/ar/new/publicConsultation/Documents/144201/RI117_DataCommunication.pdf?csf=1&amp;e=IEEU06</a:t>
            </a:r>
            <a:r>
              <a:rPr lang="en-US" sz="1400" b="0" dirty="0">
                <a:solidFill>
                  <a:schemeClr val="tx1"/>
                </a:solidFill>
                <a:ea typeface="Times New Roman" panose="02020603050405020304" pitchFamily="18" charset="0"/>
                <a:cs typeface="Times New Roman" panose="02020603050405020304" pitchFamily="18" charset="0"/>
              </a:rPr>
              <a:t> </a:t>
            </a:r>
          </a:p>
          <a:p>
            <a:pPr lvl="1">
              <a:buFont typeface="Arial" panose="020B0604020202020204" pitchFamily="34" charset="0"/>
              <a:buChar char="•"/>
            </a:pPr>
            <a:r>
              <a:rPr lang="en-US" sz="1400" b="0" dirty="0">
                <a:solidFill>
                  <a:schemeClr val="tx1"/>
                </a:solidFill>
                <a:ea typeface="Times New Roman" panose="02020603050405020304" pitchFamily="18" charset="0"/>
                <a:cs typeface="Times New Roman" panose="02020603050405020304" pitchFamily="18" charset="0"/>
              </a:rPr>
              <a:t>Here is the consultation: </a:t>
            </a:r>
          </a:p>
          <a:p>
            <a:pPr lvl="1">
              <a:buFont typeface="Arial" panose="020B0604020202020204" pitchFamily="34" charset="0"/>
              <a:buChar char="•"/>
            </a:pPr>
            <a:r>
              <a:rPr lang="en-US" sz="1400" b="0" dirty="0">
                <a:solidFill>
                  <a:srgbClr val="1155CC"/>
                </a:solidFill>
                <a:hlinkClick r:id="rId5"/>
              </a:rPr>
              <a:t>https://www.citc.gov.sa/ar/new/publicConsultation/Documents/144201/TS_Public_Consultation.pdf</a:t>
            </a:r>
            <a:endParaRPr lang="en-US" sz="1400" dirty="0"/>
          </a:p>
          <a:p>
            <a:pPr lvl="1">
              <a:buFont typeface="Arial" panose="020B0604020202020204" pitchFamily="34" charset="0"/>
              <a:buChar char="•"/>
            </a:pPr>
            <a:r>
              <a:rPr lang="en-US" sz="1400" b="0" dirty="0">
                <a:solidFill>
                  <a:schemeClr val="tx1"/>
                </a:solidFill>
                <a:ea typeface="Times New Roman" panose="02020603050405020304" pitchFamily="18" charset="0"/>
                <a:cs typeface="Times New Roman" panose="02020603050405020304" pitchFamily="18" charset="0"/>
              </a:rPr>
              <a:t>Also note, Saudi Arabia did a </a:t>
            </a:r>
            <a:r>
              <a:rPr lang="en-US" sz="1400" b="0" dirty="0" err="1">
                <a:solidFill>
                  <a:schemeClr val="tx1"/>
                </a:solidFill>
                <a:ea typeface="Times New Roman" panose="02020603050405020304" pitchFamily="18" charset="0"/>
                <a:cs typeface="Times New Roman" panose="02020603050405020304" pitchFamily="18" charset="0"/>
              </a:rPr>
              <a:t>WiFi</a:t>
            </a:r>
            <a:r>
              <a:rPr lang="en-US" sz="1400" b="0" dirty="0">
                <a:solidFill>
                  <a:schemeClr val="tx1"/>
                </a:solidFill>
                <a:ea typeface="Times New Roman" panose="02020603050405020304" pitchFamily="18" charset="0"/>
                <a:cs typeface="Times New Roman" panose="02020603050405020304" pitchFamily="18" charset="0"/>
              </a:rPr>
              <a:t> event this morning that included a demo trail, workshops, panels, Q&amp;A, etc.   Very encompassing. </a:t>
            </a:r>
          </a:p>
          <a:p>
            <a:pPr lvl="1">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Sounds like CITC wants to be a leader in the region for </a:t>
            </a:r>
            <a:r>
              <a:rPr lang="en-US" sz="1600" b="0" dirty="0" err="1">
                <a:solidFill>
                  <a:schemeClr val="tx1"/>
                </a:solidFill>
                <a:ea typeface="Times New Roman" panose="02020603050405020304" pitchFamily="18" charset="0"/>
                <a:cs typeface="Times New Roman" panose="02020603050405020304" pitchFamily="18" charset="0"/>
              </a:rPr>
              <a:t>WiFi</a:t>
            </a:r>
            <a:r>
              <a:rPr lang="en-US" sz="1600" b="0" dirty="0">
                <a:solidFill>
                  <a:schemeClr val="tx1"/>
                </a:solidFill>
                <a:ea typeface="Times New Roman" panose="02020603050405020304" pitchFamily="18" charset="0"/>
                <a:cs typeface="Times New Roman" panose="02020603050405020304" pitchFamily="18" charset="0"/>
              </a:rPr>
              <a:t> in the 6 GHz band, we should stay tuned to what they do. </a:t>
            </a:r>
          </a:p>
          <a:p>
            <a:pPr lvl="1">
              <a:buFont typeface="Arial" panose="020B0604020202020204" pitchFamily="34" charset="0"/>
              <a:buChar char="•"/>
            </a:pPr>
            <a:endParaRPr lang="en-US" sz="1400" dirty="0">
              <a:solidFill>
                <a:schemeClr val="tx1"/>
              </a:solidFill>
              <a:ea typeface="Times New Roman" panose="02020603050405020304" pitchFamily="18" charset="0"/>
              <a:cs typeface="Times New Roman" panose="02020603050405020304" pitchFamily="18" charset="0"/>
            </a:endParaRPr>
          </a:p>
          <a:p>
            <a:pPr marL="0" indent="0">
              <a:spcBef>
                <a:spcPts val="0"/>
              </a:spcBef>
              <a:spcAft>
                <a:spcPts val="0"/>
              </a:spcAft>
            </a:pPr>
            <a:endParaRPr 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08apr21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0515600" cy="5448768"/>
          </a:xfrm>
        </p:spPr>
        <p:txBody>
          <a:bodyPr/>
          <a:lstStyle/>
          <a:p>
            <a:pPr marL="285750" indent="-285750">
              <a:spcBef>
                <a:spcPts val="0"/>
              </a:spcBef>
              <a:buFont typeface="Arial" panose="020B0604020202020204" pitchFamily="34" charset="0"/>
              <a:buChar char="•"/>
            </a:pPr>
            <a:r>
              <a:rPr lang="en-US" sz="1800" b="0" dirty="0">
                <a:solidFill>
                  <a:schemeClr val="tx1"/>
                </a:solidFill>
              </a:rPr>
              <a:t> WP 5A has acknowledged they have received the THz consultation from us.  </a:t>
            </a:r>
          </a:p>
          <a:p>
            <a:pPr marL="2000250" lvl="4">
              <a:spcBef>
                <a:spcPts val="0"/>
              </a:spcBef>
              <a:buFont typeface="Arial" panose="020B0604020202020204" pitchFamily="34" charset="0"/>
              <a:buChar char="•"/>
            </a:pPr>
            <a:endParaRPr lang="en-US" sz="10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 IEEE 802 viewpoints on WRC-23 agenda items. </a:t>
            </a:r>
            <a:r>
              <a:rPr lang="en-US" sz="1600" dirty="0">
                <a:solidFill>
                  <a:schemeClr val="tx1"/>
                </a:solidFill>
              </a:rPr>
              <a:t>ad hoc: 5 folks stepped up.   </a:t>
            </a:r>
            <a:r>
              <a:rPr lang="en-US" sz="1600" b="1" u="sng" dirty="0">
                <a:solidFill>
                  <a:schemeClr val="tx1"/>
                </a:solidFill>
              </a:rPr>
              <a:t>Are there any others to help? </a:t>
            </a: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From the 07apr21 ad hoc call (yesterday): </a:t>
            </a:r>
          </a:p>
          <a:p>
            <a:pPr lvl="2">
              <a:spcBef>
                <a:spcPts val="0"/>
              </a:spcBef>
              <a:buFont typeface="Arial" panose="020B0604020202020204" pitchFamily="34" charset="0"/>
              <a:buChar char="•"/>
            </a:pPr>
            <a:r>
              <a:rPr lang="en-US" dirty="0">
                <a:solidFill>
                  <a:schemeClr val="tx1"/>
                </a:solidFill>
              </a:rPr>
              <a:t>Doc for viewpoints:  </a:t>
            </a:r>
            <a:r>
              <a:rPr lang="en-US" dirty="0">
                <a:solidFill>
                  <a:schemeClr val="tx1"/>
                </a:solidFill>
                <a:hlinkClick r:id="rId3"/>
              </a:rPr>
              <a:t>https://mentor.ieee.org/802.18/dcn/21/18-21-0039-00-0000-ieee-802-viewpoints-on-wrc-23-agenda-items.pptx</a:t>
            </a:r>
            <a:r>
              <a:rPr lang="en-US" dirty="0">
                <a:solidFill>
                  <a:schemeClr val="tx1"/>
                </a:solidFill>
              </a:rPr>
              <a:t>  </a:t>
            </a:r>
          </a:p>
          <a:p>
            <a:pPr lvl="2">
              <a:spcBef>
                <a:spcPts val="0"/>
              </a:spcBef>
              <a:buFont typeface="Arial" panose="020B0604020202020204" pitchFamily="34" charset="0"/>
              <a:buChar char="•"/>
            </a:pPr>
            <a:r>
              <a:rPr lang="en-US" dirty="0">
                <a:solidFill>
                  <a:schemeClr val="tx1"/>
                </a:solidFill>
              </a:rPr>
              <a:t> Key item was to review what we can on responses to consultations many countries are doing on topics related to WRC-23 AIs, e.g. on 6 GHz that is included in AI 1.2</a:t>
            </a:r>
          </a:p>
          <a:p>
            <a:pPr lvl="2">
              <a:spcBef>
                <a:spcPts val="0"/>
              </a:spcBef>
              <a:buFont typeface="Arial" panose="020B0604020202020204" pitchFamily="34" charset="0"/>
              <a:buChar char="•"/>
            </a:pPr>
            <a:r>
              <a:rPr lang="en-US" dirty="0">
                <a:solidFill>
                  <a:schemeClr val="tx1"/>
                </a:solidFill>
              </a:rPr>
              <a:t>Though this process could work for other Agenda Items that  maybe of interest to us also.  </a:t>
            </a:r>
          </a:p>
          <a:p>
            <a:pPr lvl="2">
              <a:spcBef>
                <a:spcPts val="0"/>
              </a:spcBef>
              <a:buFont typeface="Arial" panose="020B0604020202020204" pitchFamily="34" charset="0"/>
              <a:buChar char="•"/>
            </a:pPr>
            <a:endParaRPr lang="en-US" dirty="0">
              <a:solidFill>
                <a:schemeClr val="tx1"/>
              </a:solidFill>
            </a:endParaRPr>
          </a:p>
          <a:p>
            <a:pPr lvl="2">
              <a:spcBef>
                <a:spcPts val="0"/>
              </a:spcBef>
              <a:buFont typeface="Arial" panose="020B0604020202020204" pitchFamily="34" charset="0"/>
              <a:buChar char="•"/>
            </a:pPr>
            <a:r>
              <a:rPr lang="en-US" dirty="0">
                <a:solidFill>
                  <a:schemeClr val="tx1"/>
                </a:solidFill>
              </a:rPr>
              <a:t>It does seem the Arab states are engaging quicker than other regions, e.g. on 6 GHz.  </a:t>
            </a:r>
          </a:p>
          <a:p>
            <a:pPr lvl="2">
              <a:spcBef>
                <a:spcPts val="0"/>
              </a:spcBef>
              <a:buFont typeface="Arial" panose="020B0604020202020204" pitchFamily="34" charset="0"/>
              <a:buChar char="•"/>
            </a:pPr>
            <a:r>
              <a:rPr lang="en-US" dirty="0">
                <a:solidFill>
                  <a:schemeClr val="tx1"/>
                </a:solidFill>
              </a:rPr>
              <a:t>Oman has a consultation out on Wi-Fi 6;</a:t>
            </a:r>
          </a:p>
          <a:p>
            <a:pPr lvl="3">
              <a:spcBef>
                <a:spcPts val="0"/>
              </a:spcBef>
              <a:buFont typeface="Arial" panose="020B0604020202020204" pitchFamily="34" charset="0"/>
              <a:buChar char="•"/>
            </a:pPr>
            <a:r>
              <a:rPr lang="en-US" dirty="0">
                <a:solidFill>
                  <a:schemeClr val="tx1"/>
                </a:solidFill>
                <a:hlinkClick r:id="rId4"/>
              </a:rPr>
              <a:t>https://www.tra.gov.om/En/ViewPublicConsultations.jsp?code=33</a:t>
            </a:r>
            <a:endParaRPr lang="en-US" dirty="0">
              <a:solidFill>
                <a:schemeClr val="tx1"/>
              </a:solidFill>
            </a:endParaRPr>
          </a:p>
          <a:p>
            <a:pPr lvl="2">
              <a:spcBef>
                <a:spcPts val="0"/>
              </a:spcBef>
              <a:buFont typeface="Arial" panose="020B0604020202020204" pitchFamily="34" charset="0"/>
              <a:buChar char="•"/>
            </a:pPr>
            <a:r>
              <a:rPr lang="en-US" dirty="0">
                <a:solidFill>
                  <a:schemeClr val="tx1"/>
                </a:solidFill>
              </a:rPr>
              <a:t>FCC WAC has a </a:t>
            </a:r>
            <a:r>
              <a:rPr lang="en-US" i="1" u="sng" dirty="0">
                <a:solidFill>
                  <a:schemeClr val="tx1"/>
                </a:solidFill>
              </a:rPr>
              <a:t>preliminary</a:t>
            </a:r>
            <a:r>
              <a:rPr lang="en-US" dirty="0">
                <a:solidFill>
                  <a:schemeClr val="tx1"/>
                </a:solidFill>
              </a:rPr>
              <a:t> view on AI 1.2, we should look at this.</a:t>
            </a:r>
          </a:p>
          <a:p>
            <a:pPr lvl="3">
              <a:spcBef>
                <a:spcPts val="0"/>
              </a:spcBef>
              <a:buFont typeface="Arial" panose="020B0604020202020204" pitchFamily="34" charset="0"/>
              <a:buChar char="•"/>
            </a:pPr>
            <a:r>
              <a:rPr lang="en-US" dirty="0">
                <a:solidFill>
                  <a:schemeClr val="tx1"/>
                </a:solidFill>
                <a:hlinkClick r:id="rId5"/>
              </a:rPr>
              <a:t>https://www.fcc.gov/us-contributions-sent-citel-pccii-wrc-23</a:t>
            </a:r>
            <a:r>
              <a:rPr lang="en-US" dirty="0">
                <a:solidFill>
                  <a:schemeClr val="tx1"/>
                </a:solidFill>
              </a:rPr>
              <a:t>  </a:t>
            </a:r>
          </a:p>
          <a:p>
            <a:pPr lvl="2">
              <a:spcBef>
                <a:spcPts val="0"/>
              </a:spcBef>
              <a:buFont typeface="Arial" panose="020B0604020202020204" pitchFamily="34" charset="0"/>
              <a:buChar char="•"/>
            </a:pPr>
            <a:r>
              <a:rPr lang="en-US" dirty="0">
                <a:solidFill>
                  <a:schemeClr val="tx1"/>
                </a:solidFill>
              </a:rPr>
              <a:t>Don’t forget the actual ITU-R WPs will be working AIs they have. </a:t>
            </a:r>
          </a:p>
          <a:p>
            <a:pPr lvl="2">
              <a:spcBef>
                <a:spcPts val="0"/>
              </a:spcBef>
              <a:buFont typeface="Arial" panose="020B0604020202020204" pitchFamily="34" charset="0"/>
              <a:buChar char="•"/>
            </a:pPr>
            <a:endParaRPr lang="en-US" dirty="0">
              <a:solidFill>
                <a:schemeClr val="tx1"/>
              </a:solidFill>
            </a:endParaRPr>
          </a:p>
          <a:p>
            <a:pPr lvl="2">
              <a:spcBef>
                <a:spcPts val="0"/>
              </a:spcBef>
              <a:buFont typeface="Arial" panose="020B0604020202020204" pitchFamily="34" charset="0"/>
              <a:buChar char="•"/>
            </a:pPr>
            <a:r>
              <a:rPr lang="en-US" dirty="0">
                <a:solidFill>
                  <a:schemeClr val="tx1"/>
                </a:solidFill>
              </a:rPr>
              <a:t> Next ad hoc will be during July 2021 electronic plenary.</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08apr21</a:t>
            </a:r>
            <a:endParaRPr lang="en-GB" dirty="0"/>
          </a:p>
        </p:txBody>
      </p:sp>
      <p:sp>
        <p:nvSpPr>
          <p:cNvPr id="8" name="TextBox 7">
            <a:extLst>
              <a:ext uri="{FF2B5EF4-FFF2-40B4-BE49-F238E27FC236}">
                <a16:creationId xmlns:a16="http://schemas.microsoft.com/office/drawing/2014/main" id="{8C0705B1-4B85-47C0-BDF0-3B1246CD6F01}"/>
              </a:ext>
            </a:extLst>
          </p:cNvPr>
          <p:cNvSpPr txBox="1"/>
          <p:nvPr/>
        </p:nvSpPr>
        <p:spPr>
          <a:xfrm>
            <a:off x="914400" y="6075303"/>
            <a:ext cx="10744200"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2000" dirty="0">
                <a:solidFill>
                  <a:schemeClr val="tx1"/>
                </a:solidFill>
              </a:rPr>
              <a:t>For miscellaneous links for ITU-R , SGs, WPs and calendars, </a:t>
            </a:r>
            <a:r>
              <a:rPr lang="en-US" sz="2000" dirty="0">
                <a:solidFill>
                  <a:schemeClr val="tx1"/>
                </a:solidFill>
                <a:hlinkClick r:id="" action="ppaction://noaction"/>
              </a:rPr>
              <a:t>see back up slides later</a:t>
            </a:r>
            <a:r>
              <a:rPr lang="en-US" sz="1600" dirty="0">
                <a:solidFill>
                  <a:schemeClr val="tx1"/>
                </a:solidFill>
                <a:hlinkClick r:id="" action="ppaction://noaction"/>
              </a:rPr>
              <a:t>. </a:t>
            </a:r>
            <a:endParaRPr lang="en-US" sz="500" dirty="0"/>
          </a:p>
        </p:txBody>
      </p:sp>
    </p:spTree>
    <p:extLst>
      <p:ext uri="{BB962C8B-B14F-4D97-AF65-F5344CB8AC3E}">
        <p14:creationId xmlns:p14="http://schemas.microsoft.com/office/powerpoint/2010/main" val="1521421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585107"/>
            <a:ext cx="7770813" cy="464123"/>
          </a:xfrm>
        </p:spPr>
        <p:txBody>
          <a:bodyPr/>
          <a:lstStyle/>
          <a:p>
            <a:r>
              <a:rPr lang="en-US" altLang="en-US" sz="2400" dirty="0"/>
              <a:t>MSG 6 GHz</a:t>
            </a:r>
            <a:endParaRPr lang="en-US" sz="2400" dirty="0"/>
          </a:p>
        </p:txBody>
      </p:sp>
      <p:sp>
        <p:nvSpPr>
          <p:cNvPr id="3" name="Content Placeholder 2"/>
          <p:cNvSpPr>
            <a:spLocks noGrp="1"/>
          </p:cNvSpPr>
          <p:nvPr>
            <p:ph idx="1"/>
          </p:nvPr>
        </p:nvSpPr>
        <p:spPr>
          <a:xfrm>
            <a:off x="914400" y="990600"/>
            <a:ext cx="10744200" cy="5484814"/>
          </a:xfrm>
        </p:spPr>
        <p:txBody>
          <a:bodyPr/>
          <a:lstStyle/>
          <a:p>
            <a:pPr>
              <a:buFont typeface="Arial" panose="020B0604020202020204" pitchFamily="34" charset="0"/>
              <a:buChar char="•"/>
            </a:pPr>
            <a:r>
              <a:rPr lang="en-US" sz="1800" dirty="0"/>
              <a:t> </a:t>
            </a:r>
          </a:p>
          <a:p>
            <a:pPr>
              <a:buFont typeface="Arial" panose="020B0604020202020204" pitchFamily="34" charset="0"/>
              <a:buChar char="•"/>
            </a:pPr>
            <a:r>
              <a:rPr lang="en-US" sz="1800" dirty="0"/>
              <a:t>1. The </a:t>
            </a:r>
            <a:r>
              <a:rPr lang="en-US" sz="1800" dirty="0" err="1"/>
              <a:t>WInnforum</a:t>
            </a:r>
            <a:r>
              <a:rPr lang="en-US" sz="1800" dirty="0"/>
              <a:t> “6 GHz </a:t>
            </a:r>
            <a:r>
              <a:rPr lang="en-US" sz="1800" u="sng" dirty="0"/>
              <a:t>Committee</a:t>
            </a:r>
            <a:r>
              <a:rPr lang="en-US" sz="1800" dirty="0"/>
              <a:t>”, 	all groups meet every 2 weeks except interference-weekly</a:t>
            </a:r>
            <a:endParaRPr lang="en-US" sz="18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600" dirty="0">
                <a:solidFill>
                  <a:schemeClr val="tx1"/>
                </a:solidFill>
                <a:ea typeface="Times New Roman" panose="02020603050405020304" pitchFamily="18" charset="0"/>
              </a:rPr>
              <a:t>For access to documents from the committee, can request to be an observer from the MSG below.  </a:t>
            </a:r>
            <a:endParaRPr lang="en-US" sz="1200" dirty="0">
              <a:solidFill>
                <a:schemeClr val="tx1"/>
              </a:solidFill>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New org: 3 focus areas: 1)  AFC Functional Specification -WG – includes: Interference-TG and Incumbent Info-TG</a:t>
            </a:r>
          </a:p>
          <a:p>
            <a:pPr marL="1323975"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2) AFC Test and Certification-WG		3) 3GPP-SIG</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nothing today</a:t>
            </a: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800" dirty="0">
                <a:ea typeface="Calibri" panose="020F0502020204030204" pitchFamily="34" charset="0"/>
              </a:rPr>
              <a:t>2. From the FCC R&amp;O, an informal MSG (“Group”) has also been formed.</a:t>
            </a:r>
            <a:endParaRPr lang="en-US" sz="1600" dirty="0">
              <a:ea typeface="Calibri" panose="020F0502020204030204" pitchFamily="34" charset="0"/>
            </a:endParaRPr>
          </a:p>
          <a:p>
            <a:pPr lvl="2">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p>
          <a:p>
            <a:pPr marL="466725" lvl="1">
              <a:spcBef>
                <a:spcPts val="0"/>
              </a:spcBef>
              <a:spcAft>
                <a:spcPts val="0"/>
              </a:spcAft>
              <a:buFont typeface="Arial" panose="020B0604020202020204" pitchFamily="34" charset="0"/>
              <a:buChar char="•"/>
            </a:pPr>
            <a:endParaRPr lang="en-US" sz="1800" dirty="0">
              <a:solidFill>
                <a:schemeClr val="tx1"/>
              </a:solidFill>
            </a:endParaRPr>
          </a:p>
          <a:p>
            <a:pPr marL="466725" lvl="1">
              <a:spcBef>
                <a:spcPts val="0"/>
              </a:spcBef>
              <a:spcAft>
                <a:spcPts val="0"/>
              </a:spcAft>
              <a:buFont typeface="Arial" panose="020B0604020202020204" pitchFamily="34" charset="0"/>
              <a:buChar char="•"/>
            </a:pPr>
            <a:r>
              <a:rPr lang="en-US" sz="1800" dirty="0">
                <a:solidFill>
                  <a:schemeClr val="tx1"/>
                </a:solidFill>
              </a:rPr>
              <a:t>Today in WS1 a 2</a:t>
            </a:r>
            <a:r>
              <a:rPr lang="en-US" sz="1800" baseline="30000" dirty="0">
                <a:solidFill>
                  <a:schemeClr val="tx1"/>
                </a:solidFill>
              </a:rPr>
              <a:t>nd</a:t>
            </a:r>
            <a:r>
              <a:rPr lang="en-US" sz="1800" dirty="0">
                <a:solidFill>
                  <a:schemeClr val="tx1"/>
                </a:solidFill>
              </a:rPr>
              <a:t> presentation, this one from Nokia, on extended spectrum analyzer software network platform.  New hardware is not needed. </a:t>
            </a:r>
          </a:p>
          <a:p>
            <a:pPr marL="866775" lvl="2">
              <a:spcBef>
                <a:spcPts val="0"/>
              </a:spcBef>
              <a:spcAft>
                <a:spcPts val="0"/>
              </a:spcAft>
              <a:buFont typeface="Arial" panose="020B0604020202020204" pitchFamily="34" charset="0"/>
              <a:buChar char="•"/>
            </a:pPr>
            <a:r>
              <a:rPr lang="en-US" sz="1600" dirty="0">
                <a:solidFill>
                  <a:schemeClr val="tx1"/>
                </a:solidFill>
              </a:rPr>
              <a:t>Would be good to look at the spectrum now, to set up a base line. </a:t>
            </a:r>
          </a:p>
          <a:p>
            <a:pPr marL="866775" lvl="2">
              <a:spcBef>
                <a:spcPts val="0"/>
              </a:spcBef>
              <a:spcAft>
                <a:spcPts val="0"/>
              </a:spcAft>
              <a:buFont typeface="Arial" panose="020B0604020202020204" pitchFamily="34" charset="0"/>
              <a:buChar char="•"/>
            </a:pPr>
            <a:endParaRPr lang="en-US" sz="1400"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08apr21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a:t>
            </a:r>
          </a:p>
        </p:txBody>
      </p:sp>
      <p:sp>
        <p:nvSpPr>
          <p:cNvPr id="3" name="Content Placeholder 2"/>
          <p:cNvSpPr>
            <a:spLocks noGrp="1"/>
          </p:cNvSpPr>
          <p:nvPr>
            <p:ph idx="1"/>
          </p:nvPr>
        </p:nvSpPr>
        <p:spPr>
          <a:xfrm>
            <a:off x="914400" y="990600"/>
            <a:ext cx="10439400" cy="5382854"/>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accurately identify all the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 identification of potential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for coexistence assessment.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800" b="1" u="sng" dirty="0">
                <a:solidFill>
                  <a:schemeClr val="tx1"/>
                </a:solidFill>
                <a:ea typeface="Times New Roman" panose="02020603050405020304" pitchFamily="18" charset="0"/>
              </a:rPr>
              <a:t>The spreadsheet has started:</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https://mentor.ieee.org/802.18/dcn/21/18-21-0036-01-0000-frequency-table-template.xlsx</a:t>
            </a:r>
            <a:endParaRPr lang="en-US" sz="1800" dirty="0">
              <a:solidFill>
                <a:srgbClr val="0070C0"/>
              </a:solidFill>
              <a:ea typeface="Times New Roman" panose="02020603050405020304" pitchFamily="18" charset="0"/>
            </a:endParaRPr>
          </a:p>
          <a:p>
            <a:pPr>
              <a:spcBef>
                <a:spcPts val="0"/>
              </a:spcBef>
              <a:buFont typeface="Arial" panose="020B0604020202020204" pitchFamily="34" charset="0"/>
              <a:buChar char="•"/>
            </a:pPr>
            <a:r>
              <a:rPr lang="en-US" sz="1800" dirty="0">
                <a:solidFill>
                  <a:srgbClr val="0070C0"/>
                </a:solidFill>
                <a:ea typeface="Times New Roman" panose="02020603050405020304" pitchFamily="18" charset="0"/>
              </a:rPr>
              <a:t> </a:t>
            </a:r>
            <a:endParaRPr lang="en-US" sz="1800" dirty="0">
              <a:solidFill>
                <a:schemeClr val="tx1"/>
              </a:solidFill>
              <a:ea typeface="Times New Roman" panose="02020603050405020304" pitchFamily="18" charset="0"/>
            </a:endParaRPr>
          </a:p>
          <a:p>
            <a:pPr lvl="1">
              <a:spcBef>
                <a:spcPts val="0"/>
              </a:spcBef>
              <a:buFont typeface="Arial" panose="020B0604020202020204" pitchFamily="34" charset="0"/>
              <a:buChar char="•"/>
            </a:pPr>
            <a:r>
              <a:rPr lang="en-US" sz="1800" dirty="0">
                <a:solidFill>
                  <a:schemeClr val="tx1"/>
                </a:solidFill>
                <a:ea typeface="Times New Roman" panose="02020603050405020304" pitchFamily="18" charset="0"/>
              </a:rPr>
              <a:t>nothing today </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lvl="1">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marL="457200" lvl="1" indent="0">
              <a:spcBef>
                <a:spcPts val="0"/>
              </a:spcBef>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27Apr21.  </a:t>
            </a:r>
            <a:r>
              <a:rPr lang="en-US" sz="1800" b="0" dirty="0">
                <a:solidFill>
                  <a:schemeClr val="tx1"/>
                </a:solidFill>
                <a:ea typeface="Times New Roman" panose="02020603050405020304" pitchFamily="18" charset="0"/>
              </a:rPr>
              <a:t>(call-in in backup slides here)</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08apr21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512522"/>
          </a:xfrm>
        </p:spPr>
        <p:txBody>
          <a:bodyPr/>
          <a:lstStyle/>
          <a:p>
            <a:pPr marL="114300" lvl="1" indent="0">
              <a:spcBef>
                <a:spcPts val="0"/>
              </a:spcBef>
              <a:spcAft>
                <a:spcPts val="0"/>
              </a:spcAft>
            </a:pPr>
            <a:endParaRPr lang="en-US"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nothing today </a:t>
            </a:r>
          </a:p>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 </a:t>
            </a: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08apr21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r>
              <a:rPr lang="en-US" altLang="en-US" sz="1800" b="0" dirty="0">
                <a:solidFill>
                  <a:srgbClr val="00B0F0"/>
                </a:solidFill>
              </a:rPr>
              <a:t>All – ongoing – bring to RR-TAG info they hear, e.g. different country consultations, on the WRC-23 AIs we are interested in.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0" indent="0">
              <a:buClr>
                <a:srgbClr val="00B0F0"/>
              </a:buClr>
            </a:pPr>
            <a:endParaRPr lang="en-US" altLang="en-US" sz="1800" b="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08apr21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690309"/>
            <a:ext cx="10475383" cy="1785104"/>
          </a:xfrm>
          <a:prstGeom prst="rect">
            <a:avLst/>
          </a:prstGeom>
          <a:noFill/>
        </p:spPr>
        <p:txBody>
          <a:bodyPr wrap="squar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4"/>
              </a:rPr>
              <a:t>https://www.imf.org/en/Publications/WEO/Issues/2020/09/30/world-economic-outlook-october-2020</a:t>
            </a:r>
            <a:r>
              <a:rPr lang="en-US" sz="120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287000" cy="5332414"/>
          </a:xfrm>
        </p:spPr>
        <p:txBody>
          <a:bodyPr/>
          <a:lstStyle/>
          <a:p>
            <a:pPr marL="0" indent="0"/>
            <a:endParaRPr lang="en-US" sz="1050" dirty="0">
              <a:solidFill>
                <a:schemeClr val="bg1">
                  <a:lumMod val="65000"/>
                </a:schemeClr>
              </a:solidFill>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r>
              <a:rPr lang="en-US" sz="1800" b="0" dirty="0">
                <a:effectLst/>
                <a:latin typeface="Times New Roman" panose="02020603050405020304" pitchFamily="18" charset="0"/>
                <a:ea typeface="SimSun" panose="02010600030101010101" pitchFamily="2" charset="-122"/>
              </a:rPr>
              <a:t>Email coming on affiliation check,  that we are to audit once per year.  Members my need to log into </a:t>
            </a:r>
            <a:r>
              <a:rPr lang="en-US" sz="1800" b="0" dirty="0" err="1">
                <a:effectLst/>
                <a:latin typeface="Times New Roman" panose="02020603050405020304" pitchFamily="18" charset="0"/>
                <a:ea typeface="SimSun" panose="02010600030101010101" pitchFamily="2" charset="-122"/>
              </a:rPr>
              <a:t>myProject</a:t>
            </a:r>
            <a:r>
              <a:rPr lang="en-US" sz="1800" b="0" dirty="0">
                <a:effectLst/>
                <a:latin typeface="Times New Roman" panose="02020603050405020304" pitchFamily="18" charset="0"/>
                <a:ea typeface="SimSun" panose="02010600030101010101" pitchFamily="2" charset="-122"/>
              </a:rPr>
              <a:t> to update their affiliation.  </a:t>
            </a:r>
          </a:p>
          <a:p>
            <a:pPr marL="0">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Australia fyi:  </a:t>
            </a:r>
            <a:r>
              <a:rPr lang="en-US" sz="1800" b="0" dirty="0">
                <a:solidFill>
                  <a:schemeClr val="tx1"/>
                </a:solidFill>
                <a:ea typeface="Calibri" panose="020F0502020204030204" pitchFamily="34" charset="0"/>
                <a:hlinkClick r:id="rId3"/>
              </a:rPr>
              <a:t>https://www.policytracker.com/consultations/australian-consultation-rlan-use-of-5-ghz-and-6-ghz-bands/</a:t>
            </a:r>
            <a:r>
              <a:rPr lang="en-US" sz="1800" b="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r>
              <a:rPr lang="en-US" sz="1800" b="0" dirty="0">
                <a:solidFill>
                  <a:schemeClr val="tx1"/>
                </a:solidFill>
              </a:rPr>
              <a:t>Or: </a:t>
            </a:r>
            <a:r>
              <a:rPr lang="en-US" sz="1800" b="0" dirty="0">
                <a:solidFill>
                  <a:schemeClr val="tx1"/>
                </a:solidFill>
                <a:hlinkClick r:id="rId4"/>
              </a:rPr>
              <a:t>https://mentor.ieee.org/802.18/dcn/21/18-21-0040-00-0000-acma-consultation-exploring-rlan-use-in-the-5-ghz-and-6-ghz-bands.docx</a:t>
            </a: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Comments due: COB 05may21</a:t>
            </a:r>
          </a:p>
          <a:p>
            <a:pPr marL="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08apr21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 are </a:t>
            </a:r>
            <a:r>
              <a:rPr lang="en-US" sz="1600" dirty="0">
                <a:hlinkClick r:id="rId2"/>
              </a:rPr>
              <a:t>Stuart Kerry (OK-Brit/Self)</a:t>
            </a:r>
            <a:r>
              <a:rPr lang="en-US" sz="1600" dirty="0"/>
              <a:t> and </a:t>
            </a:r>
            <a:r>
              <a:rPr lang="en-US" sz="1600" dirty="0">
                <a:hlinkClick r:id="rId3"/>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02jan18</a:t>
            </a:r>
          </a:p>
          <a:p>
            <a:pPr lvl="1">
              <a:spcBef>
                <a:spcPts val="600"/>
              </a:spcBef>
              <a:defRPr/>
            </a:pPr>
            <a:r>
              <a:rPr lang="en-US" sz="1600" kern="1600" dirty="0">
                <a:sym typeface="Wingdings" panose="05000000000000000000" pitchFamily="2" charset="2"/>
              </a:rPr>
              <a:t>Copyright notice slides,   new 11nov19  </a:t>
            </a:r>
            <a:r>
              <a:rPr lang="en-US" sz="1200" dirty="0">
                <a:hlinkClick r:id="rId7"/>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8"/>
              </a:rPr>
              <a:t>http://standards.ieee.org/develop/policies/opman/sb_om.pdf</a:t>
            </a:r>
            <a:r>
              <a:rPr lang="en-US" sz="1400" dirty="0"/>
              <a:t>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08apr21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889220559"/>
              </p:ext>
            </p:extLst>
          </p:nvPr>
        </p:nvGraphicFramePr>
        <p:xfrm>
          <a:off x="8143565" y="5020076"/>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9" imgW="2391120" imgH="534600" progId="Package">
                  <p:embed/>
                </p:oleObj>
              </mc:Choice>
              <mc:Fallback>
                <p:oleObj name="Packager Shell Object" showAsIcon="1" r:id="rId9" imgW="2391120" imgH="534600" progId="Package">
                  <p:embed/>
                  <p:pic>
                    <p:nvPicPr>
                      <p:cNvPr id="0" name=""/>
                      <p:cNvPicPr/>
                      <p:nvPr/>
                    </p:nvPicPr>
                    <p:blipFill>
                      <a:blip r:embed="rId10"/>
                      <a:stretch>
                        <a:fillRect/>
                      </a:stretch>
                    </p:blipFill>
                    <p:spPr>
                      <a:xfrm>
                        <a:off x="8143565" y="5020076"/>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4001379206"/>
              </p:ext>
            </p:extLst>
          </p:nvPr>
        </p:nvGraphicFramePr>
        <p:xfrm>
          <a:off x="4724400" y="4800600"/>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11" imgW="2035440" imgH="534600" progId="Package">
                  <p:embed/>
                </p:oleObj>
              </mc:Choice>
              <mc:Fallback>
                <p:oleObj name="Packager Shell Object" showAsIcon="1" r:id="rId11" imgW="2035440" imgH="534600" progId="Package">
                  <p:embed/>
                  <p:pic>
                    <p:nvPicPr>
                      <p:cNvPr id="0" name=""/>
                      <p:cNvPicPr/>
                      <p:nvPr/>
                    </p:nvPicPr>
                    <p:blipFill>
                      <a:blip r:embed="rId12"/>
                      <a:stretch>
                        <a:fillRect/>
                      </a:stretch>
                    </p:blipFill>
                    <p:spPr>
                      <a:xfrm>
                        <a:off x="4724400" y="4800600"/>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475384" cy="5378451"/>
          </a:xfrm>
        </p:spPr>
        <p:txBody>
          <a:bodyPr/>
          <a:lstStyle/>
          <a:p>
            <a:pPr marL="285750" indent="-285750">
              <a:buFont typeface="Arial" panose="020B0604020202020204" pitchFamily="34" charset="0"/>
              <a:buChar char="•"/>
            </a:pPr>
            <a:r>
              <a:rPr lang="en-US" sz="2000" b="0" dirty="0">
                <a:solidFill>
                  <a:schemeClr val="tx1"/>
                </a:solidFill>
              </a:rPr>
              <a:t>Attendance on-line today: _17_ and voters on-line: _13_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t>15apr21–</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r>
            <a:r>
              <a:rPr lang="en-US" sz="1800"/>
              <a:t>at 15:40et</a:t>
            </a:r>
            <a:endParaRPr lang="en-US" sz="1800" dirty="0"/>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802.18 (wireless) interim will be electronic in May 2021</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08apr21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05829"/>
            <a:ext cx="2211387" cy="273050"/>
          </a:xfrm>
        </p:spPr>
        <p:txBody>
          <a:bodyPr/>
          <a:lstStyle/>
          <a:p>
            <a:r>
              <a:rPr lang="en-US"/>
              <a:t>08apr21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6259512" y="5638799"/>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738664"/>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599" y="2971801"/>
            <a:ext cx="10367427"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08apr21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14399" y="115547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400" dirty="0">
                <a:ea typeface="Times New Roman" panose="02020603050405020304" pitchFamily="18" charset="0"/>
                <a:cs typeface="Times New Roman" panose="02020603050405020304" pitchFamily="18" charset="0"/>
              </a:rPr>
              <a:t>Subject: [EXTERNAL] Webex meeting invitation: 802.18 RR-TAG weekly teleconference</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When: Occurs every Thursday effective 14-Jan-21 until 19*-May-21 from 15:00 to 16:00 America/</a:t>
            </a:r>
            <a:r>
              <a:rPr lang="en-US" sz="1400" dirty="0" err="1">
                <a:ea typeface="Times New Roman" panose="02020603050405020304" pitchFamily="18" charset="0"/>
                <a:cs typeface="Times New Roman" panose="02020603050405020304" pitchFamily="18" charset="0"/>
              </a:rPr>
              <a:t>New_York</a:t>
            </a:r>
            <a:r>
              <a:rPr lang="en-US" sz="1400" dirty="0">
                <a:ea typeface="Times New Roman" panose="02020603050405020304" pitchFamily="18" charset="0"/>
                <a:cs typeface="Times New Roman" panose="02020603050405020304" pitchFamily="18" charset="0"/>
              </a:rPr>
              <a:t>.							(* bug in </a:t>
            </a:r>
            <a:r>
              <a:rPr lang="en-US" sz="1400" dirty="0" err="1">
                <a:ea typeface="Times New Roman" panose="02020603050405020304" pitchFamily="18" charset="0"/>
                <a:cs typeface="Times New Roman" panose="02020603050405020304" pitchFamily="18" charset="0"/>
              </a:rPr>
              <a:t>webex</a:t>
            </a:r>
            <a:r>
              <a:rPr lang="en-US" sz="1400" dirty="0">
                <a:ea typeface="Times New Roman" panose="02020603050405020304" pitchFamily="18" charset="0"/>
                <a:cs typeface="Times New Roman" panose="02020603050405020304" pitchFamily="18" charset="0"/>
              </a:rPr>
              <a:t>, to 20</a:t>
            </a:r>
            <a:r>
              <a:rPr lang="en-US" sz="1400" baseline="30000" dirty="0">
                <a:ea typeface="Times New Roman" panose="02020603050405020304" pitchFamily="18" charset="0"/>
                <a:cs typeface="Times New Roman" panose="02020603050405020304" pitchFamily="18" charset="0"/>
              </a:rPr>
              <a:t>th</a:t>
            </a:r>
            <a:r>
              <a:rPr lang="en-US" sz="1400" dirty="0">
                <a:ea typeface="Times New Roman" panose="02020603050405020304" pitchFamily="18" charset="0"/>
                <a:cs typeface="Times New Roman" panose="02020603050405020304" pitchFamily="18" charset="0"/>
              </a:rPr>
              <a:t>)</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Where: </a:t>
            </a:r>
            <a:r>
              <a:rPr lang="en-US" sz="1400" dirty="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a typeface="Times New Roman" panose="02020603050405020304" pitchFamily="18" charset="0"/>
                <a:cs typeface="Times New Roman" panose="02020603050405020304" pitchFamily="18" charset="0"/>
              </a:rPr>
              <a:t> </a:t>
            </a:r>
          </a:p>
          <a:p>
            <a:pPr marL="0">
              <a:spcBef>
                <a:spcPts val="0"/>
              </a:spcBef>
              <a:spcAft>
                <a:spcPts val="0"/>
              </a:spcAft>
            </a:pP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Jay Holcomb (Itron) invites you to join this Webex meeting.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number (access code): 179 964 7312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password: rrtag21a</a:t>
            </a:r>
          </a:p>
          <a:p>
            <a:pPr marL="0">
              <a:spcBef>
                <a:spcPts val="0"/>
              </a:spcBef>
              <a:spcAft>
                <a:spcPts val="0"/>
              </a:spcAft>
            </a:pPr>
            <a:endParaRPr lang="en-US" sz="1400" dirty="0">
              <a:solidFill>
                <a:srgbClr val="666666"/>
              </a:solidFill>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a typeface="Times New Roman" panose="02020603050405020304" pitchFamily="18" charset="0"/>
                <a:cs typeface="Times New Roman" panose="02020603050405020304" pitchFamily="18" charset="0"/>
              </a:rPr>
              <a:t>hr</a:t>
            </a:r>
            <a:r>
              <a:rPr lang="en-US" sz="1400" dirty="0">
                <a:solidFill>
                  <a:srgbClr val="666666"/>
                </a:solidFill>
                <a:ea typeface="Times New Roman" panose="02020603050405020304" pitchFamily="18" charset="0"/>
                <a:cs typeface="Times New Roman" panose="02020603050405020304" pitchFamily="18" charset="0"/>
              </a:rPr>
              <a:t>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u="sng" dirty="0">
                <a:solidFill>
                  <a:srgbClr val="FF0000"/>
                </a:solidFill>
                <a:ea typeface="Times New Roman" panose="02020603050405020304" pitchFamily="18" charset="0"/>
                <a:cs typeface="Times New Roman" panose="02020603050405020304" pitchFamily="18" charset="0"/>
                <a:hlinkClick r:id="rId3"/>
              </a:rPr>
              <a:t>Join meeting</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4"/>
              </a:rPr>
              <a:t>+1-646-992-2010,,1799647312##</a:t>
            </a:r>
            <a:r>
              <a:rPr lang="en-US" sz="1400" dirty="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5"/>
              </a:rPr>
              <a:t>+1-213-306-3065,,1799647312##</a:t>
            </a:r>
            <a:r>
              <a:rPr lang="en-US" sz="1400" dirty="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6"/>
              </a:rPr>
              <a:t>Global call-in numbers</a:t>
            </a:r>
            <a:endParaRPr lang="en-US" sz="1400" dirty="0">
              <a:ea typeface="Times New Roman" panose="02020603050405020304" pitchFamily="18" charset="0"/>
              <a:cs typeface="Times New Roman" panose="02020603050405020304" pitchFamily="18" charset="0"/>
            </a:endParaRPr>
          </a:p>
          <a:p>
            <a:r>
              <a:rPr lang="en-US" sz="1400" dirty="0">
                <a:ea typeface="Times New Roman" panose="02020603050405020304" pitchFamily="18" charset="0"/>
                <a:cs typeface="Times New Roman" panose="02020603050405020304" pitchFamily="18" charset="0"/>
              </a:rPr>
              <a:t>Need help? Go to </a:t>
            </a:r>
            <a:r>
              <a:rPr lang="en-US" sz="1400" u="sng" dirty="0">
                <a:solidFill>
                  <a:srgbClr val="049FD9"/>
                </a:solidFill>
                <a:ea typeface="Times New Roman" panose="02020603050405020304" pitchFamily="18" charset="0"/>
                <a:cs typeface="Times New Roman" panose="02020603050405020304" pitchFamily="18" charset="0"/>
                <a:hlinkClick r:id="rId7"/>
              </a:rPr>
              <a:t>http://help.webex.com</a:t>
            </a:r>
            <a:r>
              <a:rPr lang="en-US" sz="1400" dirty="0">
                <a:ea typeface="Times New Roman" panose="02020603050405020304" pitchFamily="18" charset="0"/>
                <a:cs typeface="Times New Roman" panose="02020603050405020304" pitchFamily="18" charset="0"/>
              </a:rPr>
              <a:t> </a:t>
            </a: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08apr21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990601"/>
            <a:ext cx="10367426"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200" dirty="0">
                <a:latin typeface="Consolas" panose="020B0609020204030204" pitchFamily="49" charset="0"/>
                <a:ea typeface="Times New Roman" panose="02020603050405020304" pitchFamily="18" charset="0"/>
                <a:cs typeface="Times New Roman" panose="02020603050405020304" pitchFamily="18" charset="0"/>
              </a:rPr>
            </a:br>
            <a:r>
              <a:rPr lang="en-US" sz="1200" dirty="0">
                <a:latin typeface="Consolas" panose="020B0609020204030204" pitchFamily="49" charset="0"/>
                <a:ea typeface="Times New Roman" panose="02020603050405020304" pitchFamily="18" charset="0"/>
                <a:cs typeface="Times New Roman" panose="02020603050405020304" pitchFamily="18" charset="0"/>
              </a:rPr>
              <a:t>When: Tuesday, 27 April, 2021 15:00-16:00 America/</a:t>
            </a:r>
            <a:r>
              <a:rPr lang="en-US" sz="12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latin typeface="Consolas" panose="020B0609020204030204" pitchFamily="49" charset="0"/>
                <a:ea typeface="Times New Roman" panose="02020603050405020304" pitchFamily="18" charset="0"/>
                <a:cs typeface="Times New Roman" panose="02020603050405020304" pitchFamily="18" charset="0"/>
              </a:rPr>
              <a:t>.</a:t>
            </a:r>
            <a:br>
              <a:rPr lang="en-US" sz="1200" dirty="0">
                <a:latin typeface="Consolas" panose="020B0609020204030204" pitchFamily="49" charset="0"/>
                <a:ea typeface="Times New Roman" panose="02020603050405020304" pitchFamily="18" charset="0"/>
                <a:cs typeface="Times New Roman" panose="02020603050405020304" pitchFamily="18" charset="0"/>
              </a:rPr>
            </a:br>
            <a:r>
              <a:rPr lang="en-US" sz="1200" dirty="0">
                <a:latin typeface="Consolas" panose="020B0609020204030204" pitchFamily="49" charset="0"/>
                <a:ea typeface="Times New Roman" panose="02020603050405020304" pitchFamily="18" charset="0"/>
                <a:cs typeface="Times New Roman" panose="02020603050405020304" pitchFamily="18" charset="0"/>
              </a:rPr>
              <a:t>Where: </a:t>
            </a:r>
            <a:r>
              <a:rPr lang="en-US" sz="1200" u="sng" dirty="0">
                <a:solidFill>
                  <a:srgbClr val="0000FF"/>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https://ieeesa.webex.com/ieeesa/j.php?MTID=mb29b067845a3bd3a7d064922514fd44d</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200" dirty="0">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Tuesday, April 27, 2021 </a:t>
            </a:r>
          </a:p>
          <a:p>
            <a:pPr marL="0">
              <a:spcBef>
                <a:spcPts val="0"/>
              </a:spcBef>
              <a:spcAft>
                <a:spcPts val="0"/>
              </a:spcAft>
            </a:pPr>
            <a:r>
              <a:rPr lang="en-US" sz="1200" dirty="0">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200" dirty="0" err="1">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6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20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2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https://ieeesa.webex.com/ieeesa/j.php?MTID=mb29b067845a3bd3a7d064922514fd44d</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Meeting number (access code): 129 992 5523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Meeting password: freqtable4</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+1-646-992-2010,,1299925523##</a:t>
            </a:r>
            <a:r>
              <a:rPr lang="en-US" sz="1200" dirty="0">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+1-213-306-3065,,1299925523##</a:t>
            </a:r>
            <a:r>
              <a:rPr lang="en-US" sz="1200" dirty="0">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1299925523@ieeesa.webex.com</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1299925523.ieeesa@lync.webex.com</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FFFF00"/>
                </a:highlight>
              </a:rPr>
              <a:t>freq. table ad </a:t>
            </a:r>
            <a:r>
              <a:rPr lang="en-US" sz="2400" dirty="0" err="1">
                <a:highlight>
                  <a:srgbClr val="FFFF00"/>
                </a:highlight>
              </a:rPr>
              <a:t>hoc</a:t>
            </a:r>
            <a:r>
              <a:rPr lang="en-US" sz="2400" dirty="0" err="1"/>
              <a:t>_telecon</a:t>
            </a:r>
            <a:r>
              <a:rPr lang="en-US" sz="2400" dirty="0"/>
              <a:t>. call-in, </a:t>
            </a:r>
            <a:r>
              <a:rPr lang="en-US" sz="2400" dirty="0">
                <a:highlight>
                  <a:srgbClr val="FFFF00"/>
                </a:highlight>
              </a:rPr>
              <a:t>27apr21</a:t>
            </a:r>
          </a:p>
        </p:txBody>
      </p:sp>
    </p:spTree>
    <p:extLst>
      <p:ext uri="{BB962C8B-B14F-4D97-AF65-F5344CB8AC3E}">
        <p14:creationId xmlns:p14="http://schemas.microsoft.com/office/powerpoint/2010/main" val="2899891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08apr21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676400"/>
            <a:ext cx="10367426" cy="47244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Subject:</a:t>
            </a:r>
            <a:r>
              <a:rPr lang="en-US" sz="600" dirty="0">
                <a:solidFill>
                  <a:schemeClr val="bg1">
                    <a:lumMod val="75000"/>
                  </a:schemeClr>
                </a:solidFill>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When:</a:t>
            </a:r>
            <a:r>
              <a:rPr lang="en-US" sz="600" dirty="0">
                <a:solidFill>
                  <a:schemeClr val="bg1">
                    <a:lumMod val="75000"/>
                  </a:schemeClr>
                </a:solidFill>
                <a:effectLst/>
                <a:ea typeface="Times New Roman" panose="02020603050405020304" pitchFamily="18" charset="0"/>
                <a:cs typeface="Times New Roman" panose="02020603050405020304" pitchFamily="18" charset="0"/>
              </a:rPr>
              <a:t> Wednesday, 7 April, 2021 16:00-17:00 America/</a:t>
            </a:r>
            <a:r>
              <a:rPr lang="en-US" sz="600" dirty="0" err="1">
                <a:solidFill>
                  <a:schemeClr val="bg1">
                    <a:lumMod val="75000"/>
                  </a:schemeClr>
                </a:solidFill>
                <a:effectLst/>
                <a:ea typeface="Times New Roman" panose="02020603050405020304" pitchFamily="18" charset="0"/>
                <a:cs typeface="Times New Roman" panose="02020603050405020304" pitchFamily="18" charset="0"/>
              </a:rPr>
              <a:t>New_York</a:t>
            </a:r>
            <a:r>
              <a:rPr lang="en-US" sz="600" dirty="0">
                <a:solidFill>
                  <a:schemeClr val="bg1">
                    <a:lumMod val="75000"/>
                  </a:schemeClr>
                </a:solidFill>
                <a:effectLst/>
                <a:ea typeface="Times New Roman" panose="02020603050405020304" pitchFamily="18" charset="0"/>
                <a:cs typeface="Times New Roman" panose="02020603050405020304" pitchFamily="18" charset="0"/>
              </a:rPr>
              <a:t>.</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Where:</a:t>
            </a:r>
            <a:r>
              <a:rPr lang="en-US" sz="600" dirty="0">
                <a:solidFill>
                  <a:schemeClr val="bg1">
                    <a:lumMod val="75000"/>
                  </a:schemeClr>
                </a:solidFill>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6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Join meeting</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More ways to join:</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 </a:t>
            </a:r>
            <a:r>
              <a:rPr lang="en-US" sz="800" b="1" dirty="0">
                <a:solidFill>
                  <a:schemeClr val="bg1">
                    <a:lumMod val="75000"/>
                  </a:schemeClr>
                </a:solidFill>
                <a:effectLst/>
                <a:ea typeface="Times New Roman" panose="02020603050405020304" pitchFamily="18" charset="0"/>
                <a:cs typeface="Times New Roman" panose="02020603050405020304" pitchFamily="18" charset="0"/>
              </a:rPr>
              <a:t>Join from the meeting link;  	</a:t>
            </a:r>
            <a:r>
              <a:rPr lang="en-US" sz="8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https://ieeesa.webex.com/ieeesa/j.php?MTID=m7c3f1ed3861a4ebdd693d17d47519a82</a:t>
            </a: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Join by meeting number </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Calibri" panose="020F0502020204030204" pitchFamily="34" charset="0"/>
              </a:rPr>
              <a:t> </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Tap to join from a mobile device (attendees only)</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+1-646-992-2010,,1293066020##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+1-213-306-3065,,1293066020##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by phone</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Global call-in numbers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from a video system or application</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1293066020@ieeesa.webex.com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using Microsoft Lync or Microsoft Skype for Business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1293066020.ieeesa@lync.webex.com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Need help? Go to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https://help.webex.com</a:t>
            </a:r>
            <a:r>
              <a:rPr lang="en-US" sz="500" dirty="0">
                <a:solidFill>
                  <a:schemeClr val="bg1">
                    <a:lumMod val="75000"/>
                  </a:schemeClr>
                </a:solidFill>
                <a:effectLst/>
                <a:ea typeface="Times New Roman" panose="02020603050405020304" pitchFamily="18" charset="0"/>
                <a:cs typeface="Times New Roman" panose="02020603050405020304" pitchFamily="18" charset="0"/>
              </a:rPr>
              <a:t> </a:t>
            </a:r>
            <a:endParaRPr lang="en-US" sz="1100" dirty="0">
              <a:solidFill>
                <a:schemeClr val="bg1">
                  <a:lumMod val="75000"/>
                </a:schemeClr>
              </a:solidFill>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________21</a:t>
            </a:r>
          </a:p>
          <a:p>
            <a:pPr>
              <a:spcBef>
                <a:spcPts val="0"/>
              </a:spcBef>
            </a:pPr>
            <a:r>
              <a:rPr lang="en-US" sz="2400" dirty="0">
                <a:highlight>
                  <a:srgbClr val="FF9999"/>
                </a:highlight>
              </a:rPr>
              <a:t>Next will be during July 2021 Plenary</a:t>
            </a:r>
          </a:p>
        </p:txBody>
      </p:sp>
    </p:spTree>
    <p:extLst>
      <p:ext uri="{BB962C8B-B14F-4D97-AF65-F5344CB8AC3E}">
        <p14:creationId xmlns:p14="http://schemas.microsoft.com/office/powerpoint/2010/main" val="1795592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08apr21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08apr21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08apr21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08apr21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08apr21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679574"/>
            <a:ext cx="8229600" cy="5712353"/>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08apr21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051718"/>
            <a:ext cx="10367426"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08apr21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2667000" y="679623"/>
            <a:ext cx="7135401" cy="5721178"/>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08apr21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08apr21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08apr21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08apr21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990600" y="889002"/>
            <a:ext cx="5715001"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b="1" u="sng" dirty="0">
                <a:solidFill>
                  <a:schemeClr val="bg1"/>
                </a:solidFill>
              </a:rPr>
              <a:t>with Webex check</a:t>
            </a:r>
          </a:p>
          <a:p>
            <a:pPr lvl="2">
              <a:spcBef>
                <a:spcPts val="0"/>
              </a:spcBef>
              <a:buFont typeface="Arial" panose="020B0604020202020204" pitchFamily="34" charset="0"/>
              <a:buChar char="•"/>
            </a:pPr>
            <a:r>
              <a:rPr lang="en-US" altLang="en-US" sz="1400" b="1" u="sng" dirty="0">
                <a:solidFill>
                  <a:schemeClr val="bg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  &amp; announcements</a:t>
            </a:r>
          </a:p>
          <a:p>
            <a:pPr>
              <a:buFont typeface="Arial" panose="020B0604020202020204" pitchFamily="34" charset="0"/>
              <a:buChar char="•"/>
            </a:pPr>
            <a:r>
              <a:rPr lang="en-US" altLang="en-US" sz="1600" dirty="0">
                <a:solidFill>
                  <a:schemeClr val="tx1"/>
                </a:solidFill>
              </a:rPr>
              <a:t>Discussion items </a:t>
            </a:r>
          </a:p>
          <a:p>
            <a:pPr lvl="1">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 </a:t>
            </a:r>
          </a:p>
          <a:p>
            <a:pPr lvl="1">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280728" y="1193802"/>
            <a:ext cx="5109056"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IEEE 802 Stds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99184"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from the IEEE 802.18 teleconference in document </a:t>
            </a:r>
            <a:r>
              <a:rPr lang="en-GB" sz="1800" b="0" dirty="0">
                <a:solidFill>
                  <a:schemeClr val="bg1">
                    <a:lumMod val="75000"/>
                  </a:schemeClr>
                </a:solidFill>
                <a:ea typeface="SimSun" panose="02010600030101010101" pitchFamily="2" charset="-122"/>
                <a:hlinkClick r:id="rId3"/>
              </a:rPr>
              <a:t>https://mentor.ieee.org/802.18/dcn/21/18-21-0033-00-0000-minutes-01apr21-rrtag-teleconference.docx</a:t>
            </a:r>
            <a:r>
              <a:rPr lang="en-GB" sz="1800" b="0" dirty="0">
                <a:solidFill>
                  <a:schemeClr val="bg1">
                    <a:lumMod val="75000"/>
                  </a:schemeClr>
                </a:solidFill>
                <a:ea typeface="SimSun" panose="02010600030101010101" pitchFamily="2" charset="-122"/>
              </a:rPr>
              <a:t>    </a:t>
            </a:r>
            <a:r>
              <a:rPr lang="en-US" sz="1800" b="0" i="0" dirty="0">
                <a:solidFill>
                  <a:srgbClr val="000000"/>
                </a:solidFill>
                <a:effectLst/>
              </a:rPr>
              <a:t>02-Apr-2021 12:48:08 ET </a:t>
            </a:r>
            <a:r>
              <a:rPr lang="en-US" sz="1800" b="0" dirty="0">
                <a:ea typeface="SimSun" panose="02010600030101010101" pitchFamily="2" charset="-122"/>
              </a:rPr>
              <a:t>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Stuart K. </a:t>
            </a:r>
          </a:p>
          <a:p>
            <a:pPr marL="0" indent="0">
              <a:spcBef>
                <a:spcPts val="0"/>
              </a:spcBef>
            </a:pPr>
            <a:r>
              <a:rPr lang="en-US" altLang="en-US" sz="1800" b="0" dirty="0">
                <a:solidFill>
                  <a:schemeClr val="tx1"/>
                </a:solidFill>
              </a:rPr>
              <a:t>	Seconded by:  Vijay A.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08apr21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914400"/>
            <a:ext cx="10881783" cy="5542666"/>
          </a:xfrm>
        </p:spPr>
        <p:txBody>
          <a:bodyPr/>
          <a:lstStyle/>
          <a:p>
            <a:pPr lvl="4">
              <a:buFont typeface="Arial" panose="020B0604020202020204" pitchFamily="34" charset="0"/>
              <a:buChar char="•"/>
            </a:pPr>
            <a:endParaRPr lang="en-US" altLang="en-US" sz="100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a:t>
            </a:r>
            <a:r>
              <a:rPr lang="en-US" altLang="en-US" sz="1800" b="0" dirty="0">
                <a:solidFill>
                  <a:schemeClr val="tx1"/>
                </a:solidFill>
              </a:rPr>
              <a:t> that was at the Hilton in Panama City, Panama, the WCSC on 03Feb21 </a:t>
            </a:r>
            <a:r>
              <a:rPr lang="en-US" altLang="en-US" sz="1800" dirty="0">
                <a:solidFill>
                  <a:schemeClr val="tx1"/>
                </a:solidFill>
              </a:rPr>
              <a:t>approved to cancel the in-person 802W interim</a:t>
            </a:r>
            <a:r>
              <a:rPr lang="en-US" altLang="en-US" sz="1800" b="0" dirty="0">
                <a:solidFill>
                  <a:schemeClr val="tx1"/>
                </a:solidFill>
              </a:rPr>
              <a:t>.  This leaves the WGs and TAGs to hold interims as they wish.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At this point still no participation credit, no word from EC yet.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Other WGs/TAGs</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.11: 10-18May21;		.15: 11-20(early)May21; 		.19:_n/a_				.24: _when?_____</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For .18 will plan on: 13 &amp; 20May21 (normal Thursday’s call-in, 1500et, 55 mins)</a:t>
            </a:r>
          </a:p>
          <a:p>
            <a:pPr lvl="3">
              <a:buFont typeface="Arial" panose="020B0604020202020204" pitchFamily="34" charset="0"/>
              <a:buChar char="•"/>
            </a:pPr>
            <a:endParaRPr lang="en-US" altLang="en-US" sz="9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a:t>
            </a:r>
            <a:r>
              <a:rPr lang="en-US" altLang="en-US" sz="1600" b="0" dirty="0">
                <a:solidFill>
                  <a:schemeClr val="tx1"/>
                </a:solidFill>
              </a:rPr>
              <a:t>EC) on 05Mar21 </a:t>
            </a:r>
            <a:r>
              <a:rPr lang="en-US" altLang="en-US" sz="1600" dirty="0">
                <a:solidFill>
                  <a:schemeClr val="tx1"/>
                </a:solidFill>
              </a:rPr>
              <a:t>approved to cancel the in-person 802 Plenary.</a:t>
            </a:r>
            <a:r>
              <a:rPr lang="en-US" altLang="en-US" sz="1600" b="0" dirty="0">
                <a:solidFill>
                  <a:schemeClr val="tx1"/>
                </a:solidFill>
              </a:rPr>
              <a:t>  It will be electronic like the past ones.</a:t>
            </a:r>
          </a:p>
          <a:p>
            <a:pPr lvl="1">
              <a:buFont typeface="Arial" panose="020B0604020202020204" pitchFamily="34" charset="0"/>
              <a:buChar char="•"/>
            </a:pPr>
            <a:r>
              <a:rPr lang="en-US" altLang="en-US" sz="1800" dirty="0">
                <a:solidFill>
                  <a:schemeClr val="tx1"/>
                </a:solidFill>
              </a:rPr>
              <a:t>At the EC teleconference Tuesday (06Apr), approved  electronic plenary form 09-23 July 21 dates.</a:t>
            </a:r>
          </a:p>
          <a:p>
            <a:pPr lvl="1">
              <a:buFont typeface="Arial" panose="020B0604020202020204" pitchFamily="34" charset="0"/>
              <a:buChar char="•"/>
            </a:pPr>
            <a:r>
              <a:rPr lang="en-US" altLang="en-US" sz="1800" dirty="0">
                <a:solidFill>
                  <a:schemeClr val="tx1"/>
                </a:solidFill>
              </a:rPr>
              <a:t>Also, the registration fee was approved.  The plan: </a:t>
            </a:r>
          </a:p>
          <a:p>
            <a:pPr lvl="2">
              <a:buFont typeface="Arial" panose="020B0604020202020204" pitchFamily="34" charset="0"/>
              <a:buChar char="•"/>
            </a:pPr>
            <a:r>
              <a:rPr lang="en-US" sz="1600" dirty="0">
                <a:solidFill>
                  <a:schemeClr val="tx1"/>
                </a:solidFill>
              </a:rPr>
              <a:t>$50 – till 30June		$75 registration fee after 30june. </a:t>
            </a:r>
          </a:p>
          <a:p>
            <a:pPr lvl="2">
              <a:buFont typeface="Arial" panose="020B0604020202020204" pitchFamily="34" charset="0"/>
              <a:buChar char="•"/>
            </a:pPr>
            <a:r>
              <a:rPr lang="en-US" sz="1600" dirty="0">
                <a:solidFill>
                  <a:schemeClr val="tx1"/>
                </a:solidFill>
              </a:rPr>
              <a:t>registration opens: 10 May 21</a:t>
            </a:r>
          </a:p>
          <a:p>
            <a:pPr lvl="2">
              <a:buFont typeface="Arial" panose="020B0604020202020204" pitchFamily="34" charset="0"/>
              <a:buChar char="•"/>
            </a:pPr>
            <a:r>
              <a:rPr lang="en-US" sz="1600" dirty="0">
                <a:solidFill>
                  <a:schemeClr val="tx1"/>
                </a:solidFill>
              </a:rPr>
              <a:t>reminder sent on 28june (2 days, before fee increases) and on 30june last day before fee increases.</a:t>
            </a:r>
          </a:p>
          <a:p>
            <a:pPr lvl="2">
              <a:buFont typeface="Arial" panose="020B0604020202020204" pitchFamily="34" charset="0"/>
              <a:buChar char="•"/>
            </a:pPr>
            <a:r>
              <a:rPr lang="en-US" sz="1600" dirty="0">
                <a:solidFill>
                  <a:schemeClr val="tx1"/>
                </a:solidFill>
              </a:rPr>
              <a:t>reminder sent on 05 july – notifying of  $75  fee started 01july</a:t>
            </a:r>
          </a:p>
          <a:p>
            <a:pPr lvl="1">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1500et, </a:t>
            </a:r>
            <a:r>
              <a:rPr lang="en-US" sz="1600" b="1" u="sng" dirty="0">
                <a:solidFill>
                  <a:srgbClr val="333333"/>
                </a:solidFill>
                <a:ea typeface="Times New Roman" panose="02020603050405020304" pitchFamily="18" charset="0"/>
              </a:rPr>
              <a:t>looking at 2 hour slot for one, possible the 22</a:t>
            </a:r>
            <a:r>
              <a:rPr lang="en-US" sz="1600" b="1" u="sng" baseline="30000" dirty="0">
                <a:solidFill>
                  <a:srgbClr val="333333"/>
                </a:solidFill>
                <a:ea typeface="Times New Roman" panose="02020603050405020304" pitchFamily="18" charset="0"/>
              </a:rPr>
              <a:t>nd</a:t>
            </a:r>
            <a:r>
              <a:rPr lang="en-US" sz="1600" b="1" u="sng"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a:t>
            </a:r>
          </a:p>
          <a:p>
            <a:pPr lvl="2">
              <a:buFont typeface="Arial" panose="020B0604020202020204" pitchFamily="34" charset="0"/>
              <a:buChar char="•"/>
            </a:pPr>
            <a:r>
              <a:rPr lang="en-US" sz="1600" dirty="0">
                <a:solidFill>
                  <a:srgbClr val="333333"/>
                </a:solidFill>
                <a:ea typeface="Times New Roman" panose="02020603050405020304" pitchFamily="18" charset="0"/>
              </a:rPr>
              <a:t>Do not want to overlap with .19 with the 2 </a:t>
            </a:r>
            <a:r>
              <a:rPr lang="en-US" sz="1600" dirty="0" err="1">
                <a:solidFill>
                  <a:srgbClr val="333333"/>
                </a:solidFill>
                <a:ea typeface="Times New Roman" panose="02020603050405020304" pitchFamily="18" charset="0"/>
              </a:rPr>
              <a:t>hr</a:t>
            </a:r>
            <a:r>
              <a:rPr lang="en-US" sz="1600" dirty="0">
                <a:solidFill>
                  <a:srgbClr val="333333"/>
                </a:solidFill>
                <a:ea typeface="Times New Roman" panose="02020603050405020304" pitchFamily="18" charset="0"/>
              </a:rPr>
              <a:t> slot.</a:t>
            </a:r>
          </a:p>
          <a:p>
            <a:pPr lvl="2">
              <a:buFont typeface="Arial" panose="020B0604020202020204" pitchFamily="34" charset="0"/>
              <a:buChar char="•"/>
            </a:pPr>
            <a:r>
              <a:rPr lang="en-US" sz="1600" dirty="0">
                <a:solidFill>
                  <a:srgbClr val="333333"/>
                </a:solidFill>
                <a:ea typeface="Times New Roman" panose="02020603050405020304" pitchFamily="18" charset="0"/>
              </a:rPr>
              <a:t>The extra hour will focus on IEEE 802 WRC-23 AIs viewpoints. </a:t>
            </a:r>
          </a:p>
          <a:p>
            <a:pPr lvl="1">
              <a:buFont typeface="Arial" panose="020B0604020202020204" pitchFamily="34" charset="0"/>
              <a:buChar char="•"/>
            </a:pPr>
            <a:endParaRPr lang="en-US" sz="1600" dirty="0">
              <a:solidFill>
                <a:srgbClr val="333333"/>
              </a:solidFill>
              <a:ea typeface="Times New Roman" panose="02020603050405020304" pitchFamily="18" charset="0"/>
            </a:endParaRPr>
          </a:p>
          <a:p>
            <a:pPr lvl="3">
              <a:buFont typeface="Arial" panose="020B0604020202020204" pitchFamily="34" charset="0"/>
              <a:buChar char="•"/>
            </a:pPr>
            <a:endParaRPr lang="en-US" altLang="en-US" sz="900" b="0" dirty="0">
              <a:solidFill>
                <a:schemeClr val="tx1"/>
              </a:solidFill>
            </a:endParaRPr>
          </a:p>
          <a:p>
            <a:pPr>
              <a:buFont typeface="Arial" panose="020B0604020202020204" pitchFamily="34" charset="0"/>
              <a:buChar char="•"/>
            </a:pPr>
            <a:endParaRPr lang="en-US" altLang="en-US" sz="16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08apr21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58627</TotalTime>
  <Words>6974</Words>
  <Application>Microsoft Office PowerPoint</Application>
  <PresentationFormat>Widescreen</PresentationFormat>
  <Paragraphs>771</Paragraphs>
  <Slides>30</Slides>
  <Notes>20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42" baseType="lpstr">
      <vt:lpstr>Arial</vt:lpstr>
      <vt:lpstr>Calibri</vt:lpstr>
      <vt:lpstr>Century Gothic</vt:lpstr>
      <vt:lpstr>Consolas</vt:lpstr>
      <vt:lpstr>Helvetica</vt:lpstr>
      <vt:lpstr>Helvetica Neue</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2</vt:lpstr>
      <vt:lpstr>Administrative–moving forward –  3</vt:lpstr>
      <vt:lpstr>EU items to share -1</vt:lpstr>
      <vt:lpstr>EU items to share -2</vt:lpstr>
      <vt:lpstr>Other regions (outside EU-Stds and USA), items to share</vt:lpstr>
      <vt:lpstr>ITU-R items to share  -</vt:lpstr>
      <vt:lpstr>MSG 6 GHz</vt:lpstr>
      <vt:lpstr>IEEE 802 Stds Table of Frequency Bands</vt:lpstr>
      <vt:lpstr>General Discussion</vt:lpstr>
      <vt:lpstr>Actions Required</vt:lpstr>
      <vt:lpstr>Any Other Business</vt:lpstr>
      <vt:lpstr>Adjourn</vt:lpstr>
      <vt:lpstr>PowerPoint Presentation</vt:lpstr>
      <vt:lpstr>PowerPoint Presentation</vt:lpstr>
      <vt:lpstr>PowerPoint Presentation</vt:lpstr>
      <vt:lpstr>PowerPoint Presentation</vt:lpstr>
      <vt:lpstr>Table of IEEE 802 Stds Frequency Bands –fyi</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3739</cp:revision>
  <cp:lastPrinted>1601-01-01T00:00:00Z</cp:lastPrinted>
  <dcterms:created xsi:type="dcterms:W3CDTF">2016-03-03T14:54:45Z</dcterms:created>
  <dcterms:modified xsi:type="dcterms:W3CDTF">2021-04-09T14:37:13Z</dcterms:modified>
</cp:coreProperties>
</file>