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32"/>
  </p:notesMasterIdLst>
  <p:handoutMasterIdLst>
    <p:handoutMasterId r:id="rId33"/>
  </p:handoutMasterIdLst>
  <p:sldIdLst>
    <p:sldId id="256" r:id="rId2"/>
    <p:sldId id="341" r:id="rId3"/>
    <p:sldId id="329" r:id="rId4"/>
    <p:sldId id="604" r:id="rId5"/>
    <p:sldId id="624" r:id="rId6"/>
    <p:sldId id="605" r:id="rId7"/>
    <p:sldId id="516" r:id="rId8"/>
    <p:sldId id="596" r:id="rId9"/>
    <p:sldId id="690" r:id="rId10"/>
    <p:sldId id="776" r:id="rId11"/>
    <p:sldId id="762" r:id="rId12"/>
    <p:sldId id="763" r:id="rId13"/>
    <p:sldId id="735" r:id="rId14"/>
    <p:sldId id="769" r:id="rId15"/>
    <p:sldId id="766" r:id="rId16"/>
    <p:sldId id="743" r:id="rId17"/>
    <p:sldId id="717" r:id="rId18"/>
    <p:sldId id="650" r:id="rId19"/>
    <p:sldId id="498" r:id="rId20"/>
    <p:sldId id="402" r:id="rId21"/>
    <p:sldId id="403" r:id="rId22"/>
    <p:sldId id="736" r:id="rId23"/>
    <p:sldId id="775" r:id="rId24"/>
    <p:sldId id="774" r:id="rId25"/>
    <p:sldId id="768" r:id="rId26"/>
    <p:sldId id="737" r:id="rId27"/>
    <p:sldId id="739" r:id="rId28"/>
    <p:sldId id="728" r:id="rId29"/>
    <p:sldId id="656" r:id="rId30"/>
    <p:sldId id="655" r:id="rId3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99"/>
    <a:srgbClr val="D5F4FF"/>
    <a:srgbClr val="FF7C80"/>
    <a:srgbClr val="990033"/>
    <a:srgbClr val="993300"/>
    <a:srgbClr val="CC6600"/>
    <a:srgbClr val="85D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115" autoAdjust="0"/>
    <p:restoredTop sz="94988" autoAdjust="0"/>
  </p:normalViewPr>
  <p:slideViewPr>
    <p:cSldViewPr>
      <p:cViewPr varScale="1">
        <p:scale>
          <a:sx n="69" d="100"/>
          <a:sy n="69" d="100"/>
        </p:scale>
        <p:origin x="96" y="804"/>
      </p:cViewPr>
      <p:guideLst>
        <p:guide orient="horz" pos="2160"/>
        <p:guide pos="3840"/>
      </p:guideLst>
    </p:cSldViewPr>
  </p:slideViewPr>
  <p:outlineViewPr>
    <p:cViewPr varScale="1">
      <p:scale>
        <a:sx n="170" d="200"/>
        <a:sy n="170" d="200"/>
      </p:scale>
      <p:origin x="0" y="-165486"/>
    </p:cViewPr>
  </p:outlineViewPr>
  <p:notesTextViewPr>
    <p:cViewPr>
      <p:scale>
        <a:sx n="200" d="100"/>
        <a:sy n="200" d="100"/>
      </p:scale>
      <p:origin x="0" y="0"/>
    </p:cViewPr>
  </p:notesTextViewPr>
  <p:sorterViewPr>
    <p:cViewPr>
      <p:scale>
        <a:sx n="75" d="100"/>
        <a:sy n="75" d="100"/>
      </p:scale>
      <p:origin x="0" y="-1128"/>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08-Apr-21</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hyperlink" Target="https://urldefense.com/v3/__https:/www.federalregister.gov/agencies/federal-communications-commission?utm_campaign=subscription*mailing*list&amp;utm_source=federalregister.gov&amp;utm_medium=email__;Kys!!F7jv3iA!jNP9DqnQMVqfyGy4SA3ebmcxNv5j_oXYQb1WXuEzuYin7nAjotTFSsEeG7S-CS1qJQ$" TargetMode="External"/><Relationship Id="rId2" Type="http://schemas.openxmlformats.org/officeDocument/2006/relationships/slide" Target="../slides/slide15.xml"/><Relationship Id="rId1" Type="http://schemas.openxmlformats.org/officeDocument/2006/relationships/notesMaster" Target="../notesMasters/notesMaster1.xml"/><Relationship Id="rId6" Type="http://schemas.openxmlformats.org/officeDocument/2006/relationships/hyperlink" Target="https://urldefense.com/v3/__https:/www.federalregister.gov/d/2020-23680?utm_medium=email&amp;utm_campaign=subscription*mailing*list&amp;utm_source=federalregister.gov__;Kys!!F7jv3iA!jNP9DqnQMVqfyGy4SA3ebmcxNv5j_oXYQb1WXuEzuYin7nAjotTFSsEeG7TO3oQGLQ$" TargetMode="External"/><Relationship Id="rId5" Type="http://schemas.openxmlformats.org/officeDocument/2006/relationships/hyperlink" Target="https://urldefense.com/v3/__https:/www.govinfo.gov/content/pkg/FR-2020-10-27/pdf/2020-23680.pdf?utm_campaign=subscription*mailing*list&amp;utm_source=federalregister.gov&amp;utm_medium=email__;Kys!!F7jv3iA!jNP9DqnQMVqfyGy4SA3ebmcxNv5j_oXYQb1WXuEzuYin7nAjotTFSsEeG7QipQ8ppw$" TargetMode="External"/><Relationship Id="rId4" Type="http://schemas.openxmlformats.org/officeDocument/2006/relationships/hyperlink" Target="https://urldefense.com/v3/__https:/www.federalregister.gov/documents/2020/10/27/2020-23680/termination-of-dormant-proceedings?utm_medium=email&amp;utm_campaign=subscription*mailing*list&amp;utm_source=federalregister.gov__;Kys!!F7jv3iA!jNP9DqnQMVqfyGy4SA3ebmcxNv5j_oXYQb1WXuEzuYin7nAjotTFSsEeG7TF1aZxvQ$" TargetMode="External"/></Relationships>
</file>

<file path=ppt/notesSlides/_rels/notesSlide11.xml.rels><?xml version="1.0" encoding="UTF-8" standalone="yes"?>
<Relationships xmlns="http://schemas.openxmlformats.org/package/2006/relationships"><Relationship Id="rId3" Type="http://schemas.openxmlformats.org/officeDocument/2006/relationships/hyperlink" Target="https://www.citc.gov.sa/ar/new/publicConsultation/Documents/144201/TS_Public_Consultation.pdf" TargetMode="External"/><Relationship Id="rId2" Type="http://schemas.openxmlformats.org/officeDocument/2006/relationships/slide" Target="../slides/slide16.xml"/><Relationship Id="rId1" Type="http://schemas.openxmlformats.org/officeDocument/2006/relationships/notesMaster" Target="../notesMasters/notesMaster1.xml"/><Relationship Id="rId4" Type="http://schemas.openxmlformats.org/officeDocument/2006/relationships/hyperlink" Target="https://www.citc.gov.sa/en/new/publicConsultation/Pages/144202.aspx" TargetMode="Externa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mentor.ieee.org/802-ec/dcn/17/ec-17-0090-23-0PNP-ieee-802-lmsc-operations-manual.pdf" TargetMode="External"/><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s://mentor.ieee.org/802-ec/dcn/17/ec-17-0090-23-0PNP-ieee-802-lmsc-operations-manual.pdf" TargetMode="External"/><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8" Type="http://schemas.openxmlformats.org/officeDocument/2006/relationships/hyperlink" Target="https://portal.etsi.org/webapp/teldir/ListPersDetails.asp?PersId=6230" TargetMode="External"/><Relationship Id="rId13" Type="http://schemas.openxmlformats.org/officeDocument/2006/relationships/hyperlink" Target="https://portal.etsi.org/webapp/teldir/ListPersDetails.asp?PersId=33473" TargetMode="External"/><Relationship Id="rId18" Type="http://schemas.openxmlformats.org/officeDocument/2006/relationships/hyperlink" Target="https://portal.etsi.org/webapp/teldir/QueryOrgaInfo.asp?OrgaId=5" TargetMode="External"/><Relationship Id="rId26" Type="http://schemas.openxmlformats.org/officeDocument/2006/relationships/hyperlink" Target="https://portal.etsi.org/webapp/teldir/ListPersDetails.asp?PersId=34395" TargetMode="External"/><Relationship Id="rId39" Type="http://schemas.openxmlformats.org/officeDocument/2006/relationships/hyperlink" Target="https://portal.etsi.org/webapp/teldir/QueryOrgaInfo.asp?OrgaId=11945" TargetMode="External"/><Relationship Id="rId3" Type="http://schemas.openxmlformats.org/officeDocument/2006/relationships/hyperlink" Target="https://portal.etsi.org/tb.aspx?tbid=286&amp;SubTB=286" TargetMode="External"/><Relationship Id="rId21" Type="http://schemas.openxmlformats.org/officeDocument/2006/relationships/hyperlink" Target="https://portal.etsi.org/webapp/teldir/ListPersDetails.asp?PersId=79376" TargetMode="External"/><Relationship Id="rId34" Type="http://schemas.openxmlformats.org/officeDocument/2006/relationships/hyperlink" Target="https://portal.etsi.org/webapp/teldir/ListPersDetails.asp?PersId=78115" TargetMode="External"/><Relationship Id="rId7" Type="http://schemas.openxmlformats.org/officeDocument/2006/relationships/hyperlink" Target="https://portal.etsi.org/tb.aspx?tbid=287&amp;SubTB=287" TargetMode="External"/><Relationship Id="rId12" Type="http://schemas.openxmlformats.org/officeDocument/2006/relationships/hyperlink" Target="https://portal.etsi.org/webapp/teldir/QueryOrgaInfo.asp?OrgaId=13790" TargetMode="External"/><Relationship Id="rId17" Type="http://schemas.openxmlformats.org/officeDocument/2006/relationships/hyperlink" Target="https://portal.etsi.org/webapp/teldir/ListPersDetails.asp?PersId=26309" TargetMode="External"/><Relationship Id="rId25" Type="http://schemas.openxmlformats.org/officeDocument/2006/relationships/hyperlink" Target="https://portal.etsi.org/webapp/teldir/ListPersDetails.asp?PersId=10561" TargetMode="External"/><Relationship Id="rId33" Type="http://schemas.openxmlformats.org/officeDocument/2006/relationships/hyperlink" Target="https://portal.etsi.org/webapp/teldir/ListPersDetails.asp?PersId=61793" TargetMode="External"/><Relationship Id="rId38" Type="http://schemas.openxmlformats.org/officeDocument/2006/relationships/hyperlink" Target="https://portal.etsi.org/webapp/teldir/ListPersDetails.asp?PersId=26729" TargetMode="External"/><Relationship Id="rId2" Type="http://schemas.openxmlformats.org/officeDocument/2006/relationships/slide" Target="../slides/slide11.xml"/><Relationship Id="rId16" Type="http://schemas.openxmlformats.org/officeDocument/2006/relationships/hyperlink" Target="https://portal.etsi.org/webapp/teldir/QueryOrgaInfo.asp?OrgaId=1" TargetMode="External"/><Relationship Id="rId20" Type="http://schemas.openxmlformats.org/officeDocument/2006/relationships/hyperlink" Target="https://portal.etsi.org/webapp/teldir/QueryOrgaInfo.asp?OrgaId=15932" TargetMode="External"/><Relationship Id="rId29" Type="http://schemas.openxmlformats.org/officeDocument/2006/relationships/hyperlink" Target="https://portal.etsi.org/webapp/teldir/QueryOrgaInfo.asp?OrgaId=121" TargetMode="External"/><Relationship Id="rId1" Type="http://schemas.openxmlformats.org/officeDocument/2006/relationships/notesMaster" Target="../notesMasters/notesMaster1.xml"/><Relationship Id="rId6" Type="http://schemas.openxmlformats.org/officeDocument/2006/relationships/hyperlink" Target="https://portal.etsi.org/tb.aspx?tbid=729&amp;SubTB=729" TargetMode="External"/><Relationship Id="rId11" Type="http://schemas.openxmlformats.org/officeDocument/2006/relationships/hyperlink" Target="https://portal.etsi.org/webapp/teldir/ListPersDetails.asp?PersId=63180" TargetMode="External"/><Relationship Id="rId24" Type="http://schemas.openxmlformats.org/officeDocument/2006/relationships/hyperlink" Target="https://portal.etsi.org/webapp/teldir/ListPersDetails.asp?PersId=2582" TargetMode="External"/><Relationship Id="rId32" Type="http://schemas.openxmlformats.org/officeDocument/2006/relationships/hyperlink" Target="https://portal.etsi.org/webapp/teldir/QueryOrgaInfo.asp?OrgaId=7380" TargetMode="External"/><Relationship Id="rId37" Type="http://schemas.openxmlformats.org/officeDocument/2006/relationships/hyperlink" Target="https://portal.etsi.org/webapp/teldir/QueryOrgaInfo.asp?OrgaId=13818" TargetMode="External"/><Relationship Id="rId40" Type="http://schemas.openxmlformats.org/officeDocument/2006/relationships/hyperlink" Target="https://portal.etsi.org/webapp/teldir/ListPersDetails.asp?PersId=53812" TargetMode="External"/><Relationship Id="rId5" Type="http://schemas.openxmlformats.org/officeDocument/2006/relationships/hyperlink" Target="https://portal.etsi.org/tb.aspx?tbid=442&amp;SubTB=442" TargetMode="External"/><Relationship Id="rId15" Type="http://schemas.openxmlformats.org/officeDocument/2006/relationships/hyperlink" Target="https://portal.etsi.org/webapp/teldir/ListPersDetails.asp?PersId=26441" TargetMode="External"/><Relationship Id="rId23" Type="http://schemas.openxmlformats.org/officeDocument/2006/relationships/hyperlink" Target="https://portal.etsi.org/webapp/teldir/ListPersDetails.asp?PersId=13676" TargetMode="External"/><Relationship Id="rId28" Type="http://schemas.openxmlformats.org/officeDocument/2006/relationships/hyperlink" Target="https://portal.etsi.org/webapp/teldir/ListPersDetails.asp?PersId=54791" TargetMode="External"/><Relationship Id="rId36" Type="http://schemas.openxmlformats.org/officeDocument/2006/relationships/hyperlink" Target="https://portal.etsi.org/webapp/teldir/ListPersDetails.asp?PersId=60301" TargetMode="External"/><Relationship Id="rId10" Type="http://schemas.openxmlformats.org/officeDocument/2006/relationships/hyperlink" Target="https://portal.etsi.org/webapp/teldir/QueryOrgaInfo.asp?OrgaId=14953" TargetMode="External"/><Relationship Id="rId19" Type="http://schemas.openxmlformats.org/officeDocument/2006/relationships/hyperlink" Target="https://portal.etsi.org/webapp/teldir/ListPersDetails.asp?PersId=77968" TargetMode="External"/><Relationship Id="rId31" Type="http://schemas.openxmlformats.org/officeDocument/2006/relationships/hyperlink" Target="https://portal.etsi.org/webapp/teldir/QueryOrgaInfo.asp?OrgaId=8870" TargetMode="External"/><Relationship Id="rId4" Type="http://schemas.openxmlformats.org/officeDocument/2006/relationships/hyperlink" Target="https://portal.etsi.org/tb.aspx?tbid=286&amp;SubTB=286#/50610-contributions" TargetMode="External"/><Relationship Id="rId9" Type="http://schemas.openxmlformats.org/officeDocument/2006/relationships/hyperlink" Target="https://portal.etsi.org/webapp/teldir/ListPersDetails.asp?PersId=49485" TargetMode="External"/><Relationship Id="rId14" Type="http://schemas.openxmlformats.org/officeDocument/2006/relationships/hyperlink" Target="https://portal.etsi.org/webapp/teldir/QueryOrgaInfo.asp?OrgaId=9173" TargetMode="External"/><Relationship Id="rId22" Type="http://schemas.openxmlformats.org/officeDocument/2006/relationships/hyperlink" Target="https://portal.etsi.org/webapp/teldir/ListPersDetails.asp?PersId=80177" TargetMode="External"/><Relationship Id="rId27" Type="http://schemas.openxmlformats.org/officeDocument/2006/relationships/hyperlink" Target="https://portal.etsi.org/webapp/teldir/QueryOrgaInfo.asp?OrgaId=42" TargetMode="External"/><Relationship Id="rId30" Type="http://schemas.openxmlformats.org/officeDocument/2006/relationships/hyperlink" Target="https://portal.etsi.org/webapp/teldir/ListPersDetails.asp?PersId=72859" TargetMode="External"/><Relationship Id="rId35" Type="http://schemas.openxmlformats.org/officeDocument/2006/relationships/hyperlink" Target="https://portal.etsi.org/webapp/teldir/QueryOrgaInfo.asp?OrgaId=16055" TargetMode="External"/></Relationships>
</file>

<file path=ppt/notesSlides/_rels/notesSlide7.xml.rels><?xml version="1.0" encoding="UTF-8" standalone="yes"?>
<Relationships xmlns="http://schemas.openxmlformats.org/package/2006/relationships"><Relationship Id="rId8" Type="http://schemas.openxmlformats.org/officeDocument/2006/relationships/hyperlink" Target="https://cept.org/ecc/groups/ecc/wg-fm/fm-57/" TargetMode="External"/><Relationship Id="rId3" Type="http://schemas.openxmlformats.org/officeDocument/2006/relationships/hyperlink" Target="https://www.ecodocdb.dk/download/cc03c766-35f8/ECC%20Report%20302.pdf" TargetMode="External"/><Relationship Id="rId7" Type="http://schemas.openxmlformats.org/officeDocument/2006/relationships/hyperlink" Target="https://cept.org/ecc/groups/ecc/wg-se/se-45/" TargetMode="External"/><Relationship Id="rId2" Type="http://schemas.openxmlformats.org/officeDocument/2006/relationships/slide" Target="../slides/slide12.xml"/><Relationship Id="rId1" Type="http://schemas.openxmlformats.org/officeDocument/2006/relationships/notesMaster" Target="../notesMasters/notesMaster1.xml"/><Relationship Id="rId6" Type="http://schemas.openxmlformats.org/officeDocument/2006/relationships/hyperlink" Target="https://cept.org/ecc/groups/ecc/wg-se/se-24/" TargetMode="External"/><Relationship Id="rId5" Type="http://schemas.openxmlformats.org/officeDocument/2006/relationships/hyperlink" Target="https://cept.org/ecc/groups/ecc/wg-se/se-24/client/introduction/" TargetMode="External"/><Relationship Id="rId4" Type="http://schemas.openxmlformats.org/officeDocument/2006/relationships/hyperlink" Target="https://cept.org/ecc/groups/ecc/client/introduction/" TargetMode="Externa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3" Type="http://schemas.openxmlformats.org/officeDocument/2006/relationships/slide" Target="../slides/slide28.xml"/><Relationship Id="rId2" Type="http://schemas.openxmlformats.org/officeDocument/2006/relationships/slide" Target="../slides/slide14.xml"/><Relationship Id="rId1" Type="http://schemas.openxmlformats.org/officeDocument/2006/relationships/notesMaster" Target="../notesMasters/notesMaster1.xml"/><Relationship Id="rId6" Type="http://schemas.openxmlformats.org/officeDocument/2006/relationships/hyperlink" Target="https://mentor.ieee.org/802.18/dcn/20/18-20-0107-00-0000-res-811-wrc-19-wrc-23-agenda-items.docx" TargetMode="External"/><Relationship Id="rId5" Type="http://schemas.openxmlformats.org/officeDocument/2006/relationships/hyperlink" Target="https://www.itu.int/dms_pub/itu-r/oth/0c/0a/R0C0A00000D0041PDFE.pdf" TargetMode="External"/><Relationship Id="rId4" Type="http://schemas.openxmlformats.org/officeDocument/2006/relationships/hyperlink" Target="https://www.itu.int/en/ITU-R/study-groups/rcpm/Pages/wrc-23-studies.aspx"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a:spcBef>
                <a:spcPts val="0"/>
              </a:spcBef>
              <a:spcAft>
                <a:spcPts val="0"/>
              </a:spcAft>
            </a:pPr>
            <a:r>
              <a:rPr lang="en-US" sz="1800" b="0" u="sng" dirty="0">
                <a:solidFill>
                  <a:srgbClr val="3071A9"/>
                </a:solidFill>
                <a:effectLst/>
                <a:latin typeface="Arial" panose="020B0604020202020204" pitchFamily="34" charset="0"/>
                <a:ea typeface="Times New Roman" panose="02020603050405020304" pitchFamily="18" charset="0"/>
                <a:hlinkClick r:id="rId3"/>
              </a:rPr>
              <a:t>Federal Communications Commission</a:t>
            </a:r>
            <a:r>
              <a:rPr lang="en-US" sz="1800" b="1" dirty="0">
                <a:solidFill>
                  <a:srgbClr val="5797CE"/>
                </a:solidFill>
                <a:effectLst/>
                <a:latin typeface="Arial" panose="020B0604020202020204" pitchFamily="34" charset="0"/>
                <a:ea typeface="Times New Roman" panose="02020603050405020304" pitchFamily="18" charset="0"/>
              </a:rPr>
              <a:t> </a:t>
            </a:r>
            <a:endParaRPr lang="en-US" sz="1800" dirty="0">
              <a:effectLst/>
              <a:latin typeface="Calibri" panose="020F0502020204030204" pitchFamily="34" charset="0"/>
              <a:ea typeface="Calibri" panose="020F0502020204030204" pitchFamily="34" charset="0"/>
            </a:endParaRPr>
          </a:p>
          <a:p>
            <a:pPr marL="66675" marR="0">
              <a:spcBef>
                <a:spcPts val="0"/>
              </a:spcBef>
              <a:spcAft>
                <a:spcPts val="0"/>
              </a:spcAft>
            </a:pPr>
            <a:r>
              <a:rPr lang="en-US" sz="1800" b="1" dirty="0">
                <a:solidFill>
                  <a:srgbClr val="191919"/>
                </a:solidFill>
                <a:effectLst/>
                <a:latin typeface="Arial" panose="020B0604020202020204" pitchFamily="34" charset="0"/>
                <a:ea typeface="Times New Roman" panose="02020603050405020304" pitchFamily="18" charset="0"/>
              </a:rPr>
              <a:t>Notice</a:t>
            </a:r>
            <a:endParaRPr lang="en-US" sz="1800" dirty="0">
              <a:effectLst/>
              <a:latin typeface="Calibri" panose="020F0502020204030204" pitchFamily="34" charset="0"/>
              <a:ea typeface="Calibri" panose="020F0502020204030204" pitchFamily="34" charset="0"/>
            </a:endParaRPr>
          </a:p>
          <a:p>
            <a:pPr marL="238125" marR="0">
              <a:spcBef>
                <a:spcPts val="0"/>
              </a:spcBef>
              <a:spcAft>
                <a:spcPts val="0"/>
              </a:spcAft>
            </a:pPr>
            <a:r>
              <a:rPr lang="en-US" sz="1800" b="1" dirty="0">
                <a:solidFill>
                  <a:srgbClr val="333333"/>
                </a:solidFill>
                <a:effectLst/>
                <a:latin typeface="Arial" panose="020B0604020202020204" pitchFamily="34" charset="0"/>
                <a:ea typeface="Times New Roman" panose="02020603050405020304" pitchFamily="18" charset="0"/>
              </a:rPr>
              <a:t>Termination of Dormant Proceedings</a:t>
            </a:r>
            <a:endParaRPr lang="en-US" sz="1800" dirty="0">
              <a:effectLst/>
              <a:latin typeface="Calibri" panose="020F0502020204030204" pitchFamily="34" charset="0"/>
              <a:ea typeface="Calibri" panose="020F0502020204030204" pitchFamily="34" charset="0"/>
            </a:endParaRPr>
          </a:p>
          <a:p>
            <a:pPr marL="95250" marR="0">
              <a:spcBef>
                <a:spcPts val="0"/>
              </a:spcBef>
              <a:spcAft>
                <a:spcPts val="0"/>
              </a:spcAft>
            </a:pPr>
            <a:r>
              <a:rPr lang="en-US" sz="1800" b="1" dirty="0">
                <a:effectLst/>
                <a:latin typeface="Helvetica Neue"/>
                <a:ea typeface="Times New Roman" panose="02020603050405020304" pitchFamily="18" charset="0"/>
                <a:cs typeface="Calibri" panose="020F0502020204030204" pitchFamily="34" charset="0"/>
              </a:rPr>
              <a:t>FR Document:</a:t>
            </a:r>
            <a:r>
              <a:rPr lang="en-US" sz="1800" dirty="0">
                <a:solidFill>
                  <a:srgbClr val="000000"/>
                </a:solidFill>
                <a:effectLst/>
                <a:latin typeface="Helvetica Neue"/>
                <a:ea typeface="Times New Roman" panose="02020603050405020304" pitchFamily="18" charset="0"/>
              </a:rPr>
              <a:t> </a:t>
            </a:r>
            <a:r>
              <a:rPr lang="en-US" sz="1800" u="sng" dirty="0">
                <a:solidFill>
                  <a:srgbClr val="3071A9"/>
                </a:solidFill>
                <a:effectLst/>
                <a:latin typeface="Helvetica Neue"/>
                <a:ea typeface="Times New Roman" panose="02020603050405020304" pitchFamily="18" charset="0"/>
                <a:hlinkClick r:id="rId4"/>
              </a:rPr>
              <a:t>2020-23680</a:t>
            </a:r>
            <a:r>
              <a:rPr lang="en-US" sz="1800" dirty="0">
                <a:solidFill>
                  <a:srgbClr val="000000"/>
                </a:solidFill>
                <a:effectLst/>
                <a:latin typeface="Helvetica Neue"/>
                <a:ea typeface="Times New Roman" panose="02020603050405020304" pitchFamily="18" charset="0"/>
              </a:rPr>
              <a:t> </a:t>
            </a:r>
            <a:br>
              <a:rPr lang="en-US" sz="1800" dirty="0">
                <a:solidFill>
                  <a:srgbClr val="000000"/>
                </a:solidFill>
                <a:effectLst/>
                <a:latin typeface="Helvetica Neue"/>
                <a:ea typeface="Times New Roman" panose="02020603050405020304" pitchFamily="18" charset="0"/>
              </a:rPr>
            </a:br>
            <a:r>
              <a:rPr lang="en-US" sz="1800" b="1" dirty="0">
                <a:solidFill>
                  <a:srgbClr val="000000"/>
                </a:solidFill>
                <a:effectLst/>
                <a:latin typeface="Helvetica Neue"/>
                <a:ea typeface="Times New Roman" panose="02020603050405020304" pitchFamily="18" charset="0"/>
                <a:cs typeface="Calibri" panose="020F0502020204030204" pitchFamily="34" charset="0"/>
              </a:rPr>
              <a:t>Citation:</a:t>
            </a:r>
            <a:r>
              <a:rPr lang="en-US" sz="1800" dirty="0">
                <a:solidFill>
                  <a:srgbClr val="000000"/>
                </a:solidFill>
                <a:effectLst/>
                <a:latin typeface="Helvetica Neue"/>
                <a:ea typeface="Times New Roman" panose="02020603050405020304" pitchFamily="18" charset="0"/>
              </a:rPr>
              <a:t> 85 FR 68067 </a:t>
            </a:r>
            <a:endParaRPr lang="en-US" sz="1800" dirty="0">
              <a:effectLst/>
              <a:latin typeface="Calibri" panose="020F0502020204030204" pitchFamily="34" charset="0"/>
              <a:ea typeface="Calibri" panose="020F0502020204030204" pitchFamily="34" charset="0"/>
            </a:endParaRPr>
          </a:p>
          <a:p>
            <a:pPr marL="95250" marR="0">
              <a:spcBef>
                <a:spcPts val="0"/>
              </a:spcBef>
              <a:spcAft>
                <a:spcPts val="0"/>
              </a:spcAft>
            </a:pPr>
            <a:r>
              <a:rPr lang="en-US" sz="1800" b="0" u="sng" dirty="0">
                <a:solidFill>
                  <a:srgbClr val="3071A9"/>
                </a:solidFill>
                <a:effectLst/>
                <a:latin typeface="Helvetica Neue"/>
                <a:ea typeface="Times New Roman" panose="02020603050405020304" pitchFamily="18" charset="0"/>
                <a:cs typeface="Calibri" panose="020F0502020204030204" pitchFamily="34" charset="0"/>
                <a:hlinkClick r:id="rId5"/>
              </a:rPr>
              <a:t>PDF</a:t>
            </a:r>
            <a:r>
              <a:rPr lang="en-US" sz="1800" b="1" dirty="0">
                <a:solidFill>
                  <a:srgbClr val="000000"/>
                </a:solidFill>
                <a:effectLst/>
                <a:latin typeface="Helvetica Neue"/>
                <a:ea typeface="Times New Roman" panose="02020603050405020304" pitchFamily="18" charset="0"/>
                <a:cs typeface="Calibri" panose="020F0502020204030204" pitchFamily="34" charset="0"/>
              </a:rPr>
              <a:t> </a:t>
            </a:r>
            <a:r>
              <a:rPr lang="en-US" sz="1800" dirty="0">
                <a:solidFill>
                  <a:srgbClr val="000000"/>
                </a:solidFill>
                <a:effectLst/>
                <a:latin typeface="Helvetica Neue"/>
                <a:ea typeface="Times New Roman" panose="02020603050405020304" pitchFamily="18" charset="0"/>
              </a:rPr>
              <a:t>Page 68067 </a:t>
            </a:r>
            <a:r>
              <a:rPr lang="en-US" sz="1800" i="1" dirty="0">
                <a:solidFill>
                  <a:srgbClr val="000000"/>
                </a:solidFill>
                <a:effectLst/>
                <a:latin typeface="Helvetica Neue"/>
                <a:ea typeface="Times New Roman" panose="02020603050405020304" pitchFamily="18" charset="0"/>
                <a:cs typeface="Calibri" panose="020F0502020204030204" pitchFamily="34" charset="0"/>
              </a:rPr>
              <a:t>(1 page)</a:t>
            </a:r>
            <a:r>
              <a:rPr lang="en-US" sz="1800" dirty="0">
                <a:solidFill>
                  <a:srgbClr val="000000"/>
                </a:solidFill>
                <a:effectLst/>
                <a:latin typeface="Helvetica Neue"/>
                <a:ea typeface="Times New Roman" panose="02020603050405020304" pitchFamily="18" charset="0"/>
              </a:rPr>
              <a:t> </a:t>
            </a:r>
            <a:br>
              <a:rPr lang="en-US" sz="1800" dirty="0">
                <a:solidFill>
                  <a:srgbClr val="000000"/>
                </a:solidFill>
                <a:effectLst/>
                <a:latin typeface="Helvetica Neue"/>
                <a:ea typeface="Times New Roman" panose="02020603050405020304" pitchFamily="18" charset="0"/>
              </a:rPr>
            </a:br>
            <a:r>
              <a:rPr lang="en-US" sz="1800" b="0" u="sng" dirty="0">
                <a:solidFill>
                  <a:srgbClr val="3071A9"/>
                </a:solidFill>
                <a:effectLst/>
                <a:latin typeface="Helvetica Neue"/>
                <a:ea typeface="Times New Roman" panose="02020603050405020304" pitchFamily="18" charset="0"/>
                <a:cs typeface="Calibri" panose="020F0502020204030204" pitchFamily="34" charset="0"/>
                <a:hlinkClick r:id="rId6"/>
              </a:rPr>
              <a:t>Permalink</a:t>
            </a:r>
            <a:r>
              <a:rPr lang="en-US" sz="1800" b="1" dirty="0">
                <a:solidFill>
                  <a:srgbClr val="000000"/>
                </a:solidFill>
                <a:effectLst/>
                <a:latin typeface="Helvetica Neue"/>
                <a:ea typeface="Times New Roman" panose="02020603050405020304" pitchFamily="18" charset="0"/>
                <a:cs typeface="Calibri" panose="020F0502020204030204" pitchFamily="34" charset="0"/>
              </a:rPr>
              <a:t> </a:t>
            </a:r>
            <a:endParaRPr lang="en-US" sz="18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800" b="1" dirty="0">
                <a:solidFill>
                  <a:srgbClr val="000000"/>
                </a:solidFill>
                <a:effectLst/>
                <a:latin typeface="Helvetica Neue"/>
                <a:ea typeface="Times New Roman" panose="02020603050405020304" pitchFamily="18" charset="0"/>
                <a:cs typeface="Calibri" panose="020F0502020204030204" pitchFamily="34" charset="0"/>
              </a:rPr>
              <a:t>Abstract:</a:t>
            </a:r>
            <a:r>
              <a:rPr lang="en-US" sz="1800" dirty="0">
                <a:solidFill>
                  <a:srgbClr val="000000"/>
                </a:solidFill>
                <a:effectLst/>
                <a:latin typeface="Helvetica Neue"/>
                <a:ea typeface="Times New Roman" panose="02020603050405020304" pitchFamily="18" charset="0"/>
              </a:rPr>
              <a:t> In this document, the Consumer and Governmental Affairs Bureau announces the availability of the FCC order terminating, as dormant, certain docketed Commission proceedings. </a:t>
            </a:r>
            <a:endParaRPr lang="en-US" sz="1800" dirty="0">
              <a:effectLst/>
              <a:latin typeface="Calibri" panose="020F0502020204030204" pitchFamily="34" charset="0"/>
              <a:ea typeface="Calibri" panose="020F050202020403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349342772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r>
              <a:rPr lang="en-US" dirty="0">
                <a:solidFill>
                  <a:srgbClr val="1155CC"/>
                </a:solidFill>
                <a:effectLst/>
                <a:hlinkClick r:id="rId3"/>
              </a:rPr>
              <a:t>https://www.citc.gov.sa/ar/new/publicConsultation/Documents/144201/TS_Public_Consultation.pdf</a:t>
            </a:r>
            <a:br>
              <a:rPr lang="en-US" dirty="0"/>
            </a:br>
            <a:endParaRPr lang="en-US" dirty="0"/>
          </a:p>
          <a:p>
            <a:pPr algn="l"/>
            <a:r>
              <a:rPr lang="en-US" b="0" i="0" dirty="0">
                <a:solidFill>
                  <a:srgbClr val="1155CC"/>
                </a:solidFill>
                <a:effectLst/>
                <a:latin typeface="Arial" panose="020B0604020202020204" pitchFamily="34" charset="0"/>
                <a:hlinkClick r:id="rId4"/>
              </a:rPr>
              <a:t>https://www.citc.gov.sa/en/new/publicConsultation/Pages/144202.aspx</a:t>
            </a:r>
            <a:br>
              <a:rPr lang="en-US" b="0" i="0" dirty="0">
                <a:solidFill>
                  <a:srgbClr val="222222"/>
                </a:solidFill>
                <a:effectLst/>
                <a:latin typeface="Arial" panose="020B0604020202020204" pitchFamily="34" charset="0"/>
              </a:rPr>
            </a:br>
            <a:endParaRPr lang="en-US" b="0" i="0" dirty="0">
              <a:solidFill>
                <a:srgbClr val="222222"/>
              </a:solidFill>
              <a:effectLst/>
              <a:latin typeface="Arial" panose="020B0604020202020204" pitchFamily="34" charset="0"/>
            </a:endParaRPr>
          </a:p>
          <a:p>
            <a:br>
              <a:rPr lang="en-US" dirty="0"/>
            </a:b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179231911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115423046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301437684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129897839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117289133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117704409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Century Gothic" panose="020B0502020202020204" pitchFamily="34" charset="0"/>
              </a:rPr>
              <a:t>National Public Safety Telecommunications Council,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Century Gothic" panose="020B0502020202020204" pitchFamily="34" charset="0"/>
              </a:rPr>
              <a:t>Utilities Technology Council</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Century Gothic" panose="020B0502020202020204" pitchFamily="34" charset="0"/>
              </a:rPr>
              <a:t>Wi-Fi Alliance.</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Century Gothic" panose="020B0502020202020204" pitchFamily="34" charset="0"/>
              </a:rPr>
              <a:t>Wireless Internet Service Providers Association</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25</a:t>
            </a:fld>
            <a:endParaRPr lang="en-US" dirty="0"/>
          </a:p>
        </p:txBody>
      </p:sp>
    </p:spTree>
    <p:extLst>
      <p:ext uri="{BB962C8B-B14F-4D97-AF65-F5344CB8AC3E}">
        <p14:creationId xmlns:p14="http://schemas.microsoft.com/office/powerpoint/2010/main" val="145182953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29736082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27</a:t>
            </a:fld>
            <a:endParaRPr lang="en-US" dirty="0"/>
          </a:p>
        </p:txBody>
      </p:sp>
    </p:spTree>
    <p:extLst>
      <p:ext uri="{BB962C8B-B14F-4D97-AF65-F5344CB8AC3E}">
        <p14:creationId xmlns:p14="http://schemas.microsoft.com/office/powerpoint/2010/main" val="18670988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28</a:t>
            </a:fld>
            <a:endParaRPr lang="en-US" dirty="0"/>
          </a:p>
        </p:txBody>
      </p:sp>
    </p:spTree>
    <p:extLst>
      <p:ext uri="{BB962C8B-B14F-4D97-AF65-F5344CB8AC3E}">
        <p14:creationId xmlns:p14="http://schemas.microsoft.com/office/powerpoint/2010/main" val="37608923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25495611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a:spcBef>
                <a:spcPts val="0"/>
              </a:spcBef>
              <a:spcAft>
                <a:spcPts val="0"/>
              </a:spcAft>
            </a:pPr>
            <a:r>
              <a:rPr lang="en-US" sz="1200" dirty="0">
                <a:effectLst/>
                <a:latin typeface="Calibri" panose="020F0502020204030204" pitchFamily="34" charset="0"/>
                <a:ea typeface="Calibri" panose="020F0502020204030204" pitchFamily="34" charset="0"/>
              </a:rPr>
              <a:t>Per the 802 Operations Manual,  </a:t>
            </a:r>
            <a:r>
              <a:rPr lang="en-US" sz="1200" u="sng" dirty="0">
                <a:solidFill>
                  <a:srgbClr val="0000FF"/>
                </a:solidFill>
                <a:effectLst/>
                <a:latin typeface="Calibri" panose="020F0502020204030204" pitchFamily="34" charset="0"/>
                <a:ea typeface="Calibri" panose="020F0502020204030204" pitchFamily="34" charset="0"/>
                <a:hlinkClick r:id="rId3"/>
              </a:rPr>
              <a:t>https://mentor.ieee.org/802-ec/dcn/17/ec-17-0090-23-0PNP-ieee-802-lmsc-operations-manual.pdf</a:t>
            </a:r>
            <a:r>
              <a:rPr lang="en-US" sz="1200" dirty="0">
                <a:effectLst/>
                <a:latin typeface="Calibri" panose="020F0502020204030204" pitchFamily="34" charset="0"/>
                <a:ea typeface="Calibri" panose="020F0502020204030204" pitchFamily="34" charset="0"/>
              </a:rPr>
              <a:t> , section 5, </a:t>
            </a:r>
          </a:p>
          <a:p>
            <a:pPr marL="0" marR="0">
              <a:spcBef>
                <a:spcPts val="0"/>
              </a:spcBef>
              <a:spcAft>
                <a:spcPts val="0"/>
              </a:spcAft>
            </a:pPr>
            <a:r>
              <a:rPr lang="en-US" sz="1200" dirty="0">
                <a:effectLst/>
                <a:latin typeface="Calibri" panose="020F0502020204030204" pitchFamily="34" charset="0"/>
                <a:ea typeface="Calibri" panose="020F0502020204030204" pitchFamily="34" charset="0"/>
              </a:rPr>
              <a:t>" </a:t>
            </a:r>
            <a:r>
              <a:rPr lang="en-US" sz="1200" dirty="0">
                <a:effectLst/>
                <a:latin typeface="Arial" panose="020B0604020202020204" pitchFamily="34" charset="0"/>
                <a:ea typeface="Calibri" panose="020F0502020204030204" pitchFamily="34" charset="0"/>
              </a:rPr>
              <a:t>Additionally, IEEE 802 LMSC Working Groups and Technical Advisory Groups are allowed to have electronic meetings to make decisions between Plenary Sessions, but such meetings do not count for participation credit.</a:t>
            </a:r>
            <a:r>
              <a:rPr lang="en-US" sz="1200" dirty="0">
                <a:effectLst/>
                <a:latin typeface="Calibri" panose="020F0502020204030204" pitchFamily="34" charset="0"/>
                <a:ea typeface="Calibri" panose="020F0502020204030204" pitchFamily="34" charset="0"/>
              </a:rPr>
              <a:t>“</a:t>
            </a:r>
          </a:p>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3890377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a:spcBef>
                <a:spcPts val="0"/>
              </a:spcBef>
              <a:spcAft>
                <a:spcPts val="0"/>
              </a:spcAft>
            </a:pPr>
            <a:r>
              <a:rPr lang="en-US" sz="1200" dirty="0">
                <a:effectLst/>
                <a:latin typeface="Calibri" panose="020F0502020204030204" pitchFamily="34" charset="0"/>
                <a:ea typeface="Calibri" panose="020F0502020204030204" pitchFamily="34" charset="0"/>
              </a:rPr>
              <a:t>Per the 802 Operations Manual,  </a:t>
            </a:r>
            <a:r>
              <a:rPr lang="en-US" sz="1200" u="sng" dirty="0">
                <a:solidFill>
                  <a:srgbClr val="0000FF"/>
                </a:solidFill>
                <a:effectLst/>
                <a:latin typeface="Calibri" panose="020F0502020204030204" pitchFamily="34" charset="0"/>
                <a:ea typeface="Calibri" panose="020F0502020204030204" pitchFamily="34" charset="0"/>
                <a:hlinkClick r:id="rId3"/>
              </a:rPr>
              <a:t>https://mentor.ieee.org/802-ec/dcn/17/ec-17-0090-23-0PNP-ieee-802-lmsc-operations-manual.pdf</a:t>
            </a:r>
            <a:r>
              <a:rPr lang="en-US" sz="1200" dirty="0">
                <a:effectLst/>
                <a:latin typeface="Calibri" panose="020F0502020204030204" pitchFamily="34" charset="0"/>
                <a:ea typeface="Calibri" panose="020F0502020204030204" pitchFamily="34" charset="0"/>
              </a:rPr>
              <a:t> , section 5, </a:t>
            </a:r>
          </a:p>
          <a:p>
            <a:pPr marL="0" marR="0">
              <a:spcBef>
                <a:spcPts val="0"/>
              </a:spcBef>
              <a:spcAft>
                <a:spcPts val="0"/>
              </a:spcAft>
            </a:pPr>
            <a:r>
              <a:rPr lang="en-US" sz="1200" dirty="0">
                <a:effectLst/>
                <a:latin typeface="Calibri" panose="020F0502020204030204" pitchFamily="34" charset="0"/>
                <a:ea typeface="Calibri" panose="020F0502020204030204" pitchFamily="34" charset="0"/>
              </a:rPr>
              <a:t>" </a:t>
            </a:r>
            <a:r>
              <a:rPr lang="en-US" sz="1200" dirty="0">
                <a:effectLst/>
                <a:latin typeface="Arial" panose="020B0604020202020204" pitchFamily="34" charset="0"/>
                <a:ea typeface="Calibri" panose="020F0502020204030204" pitchFamily="34" charset="0"/>
              </a:rPr>
              <a:t>Additionally, IEEE 802 LMSC Working Groups and Technical Advisory Groups are allowed to have electronic meetings to make decisions between Plenary Sessions, but such meetings do not count for participation credit.</a:t>
            </a:r>
            <a:r>
              <a:rPr lang="en-US" sz="1200" dirty="0">
                <a:effectLst/>
                <a:latin typeface="Calibri" panose="020F0502020204030204" pitchFamily="34" charset="0"/>
                <a:ea typeface="Calibri" panose="020F0502020204030204" pitchFamily="34" charset="0"/>
              </a:rPr>
              <a:t>“</a:t>
            </a:r>
          </a:p>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144540520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a:spcBef>
                <a:spcPts val="0"/>
              </a:spcBef>
              <a:buFont typeface="Arial" panose="020B0604020202020204" pitchFamily="34" charset="0"/>
              <a:buChar char="•"/>
            </a:pPr>
            <a:r>
              <a:rPr lang="en-US" sz="1600" dirty="0">
                <a:solidFill>
                  <a:schemeClr val="tx1"/>
                </a:solidFill>
              </a:rPr>
              <a:t>ETSI</a:t>
            </a:r>
            <a:r>
              <a:rPr lang="en-US" sz="1600" b="0" dirty="0">
                <a:solidFill>
                  <a:schemeClr val="tx1"/>
                </a:solidFill>
              </a:rPr>
              <a:t> </a:t>
            </a:r>
            <a:r>
              <a:rPr lang="en-US" sz="1600" b="0" u="sng" dirty="0">
                <a:hlinkClick r:id="rId3"/>
              </a:rPr>
              <a:t>&lt;ERM&gt;</a:t>
            </a:r>
            <a:r>
              <a:rPr lang="en-US" sz="1600" b="0" dirty="0"/>
              <a:t> </a:t>
            </a:r>
            <a:r>
              <a:rPr lang="en-US" sz="1600" dirty="0">
                <a:solidFill>
                  <a:schemeClr val="tx1"/>
                </a:solidFill>
              </a:rPr>
              <a:t>next call #73b, 23Feb21-07Jun21, correspondence </a:t>
            </a:r>
          </a:p>
          <a:p>
            <a:pPr lvl="1">
              <a:spcBef>
                <a:spcPts val="0"/>
              </a:spcBef>
              <a:buFont typeface="Arial" panose="020B0604020202020204" pitchFamily="34" charset="0"/>
              <a:buChar char="•"/>
            </a:pPr>
            <a:r>
              <a:rPr lang="en-US" sz="1400" dirty="0">
                <a:solidFill>
                  <a:schemeClr val="tx1"/>
                </a:solidFill>
              </a:rPr>
              <a:t>04mar: ERM sent a Liaison Statement, ERM(21)000006r2, to SE21 on  their work  on a </a:t>
            </a:r>
            <a:r>
              <a:rPr lang="en-GB" sz="1400" dirty="0">
                <a:ea typeface="Times New Roman" panose="02020603050405020304" pitchFamily="18" charset="0"/>
              </a:rPr>
              <a:t>draft ECC Recommendation on “Receiver resilience to transmission on adjacent frequency ranges”</a:t>
            </a:r>
            <a:r>
              <a:rPr lang="en-US" sz="1400" dirty="0">
                <a:solidFill>
                  <a:schemeClr val="tx1"/>
                </a:solidFill>
                <a:ea typeface="Times New Roman" panose="02020603050405020304" pitchFamily="18" charset="0"/>
              </a:rPr>
              <a:t> (</a:t>
            </a:r>
            <a:r>
              <a:rPr lang="en-US" sz="1400" dirty="0">
                <a:solidFill>
                  <a:schemeClr val="tx1"/>
                </a:solidFill>
              </a:rPr>
              <a:t>may add  burden to some receivers for limited or no benefit.)</a:t>
            </a:r>
          </a:p>
          <a:p>
            <a:pPr lvl="1">
              <a:spcBef>
                <a:spcPts val="0"/>
              </a:spcBef>
              <a:buFont typeface="Arial" panose="020B0604020202020204" pitchFamily="34" charset="0"/>
              <a:buChar char="•"/>
            </a:pPr>
            <a:r>
              <a:rPr lang="en-US" sz="1400" dirty="0">
                <a:solidFill>
                  <a:schemeClr val="tx1"/>
                </a:solidFill>
                <a:hlinkClick r:id="rId4"/>
              </a:rPr>
              <a:t>https://portal.etsi.org/tb.aspx?tbid=286&amp;SubTB=286#/50610-contributions</a:t>
            </a:r>
            <a:r>
              <a:rPr lang="en-US" sz="1400" dirty="0">
                <a:solidFill>
                  <a:schemeClr val="tx1"/>
                </a:solidFill>
              </a:rPr>
              <a:t> </a:t>
            </a:r>
            <a:endParaRPr lang="en-US" sz="1600" dirty="0">
              <a:solidFill>
                <a:schemeClr val="tx1"/>
              </a:solidFill>
            </a:endParaRPr>
          </a:p>
          <a:p>
            <a:pPr>
              <a:spcBef>
                <a:spcPts val="0"/>
              </a:spcBef>
              <a:buFont typeface="Arial" panose="020B0604020202020204" pitchFamily="34" charset="0"/>
              <a:buChar char="•"/>
            </a:pPr>
            <a:r>
              <a:rPr lang="en-US" sz="1600" dirty="0">
                <a:solidFill>
                  <a:schemeClr val="tx1"/>
                </a:solidFill>
              </a:rPr>
              <a:t>ETSI - ERM - </a:t>
            </a:r>
            <a:r>
              <a:rPr lang="en-US" altLang="en-US" sz="1600" b="0" dirty="0">
                <a:hlinkClick r:id="rId5"/>
              </a:rPr>
              <a:t>&lt;TG-11&gt;</a:t>
            </a:r>
            <a:r>
              <a:rPr lang="en-US" altLang="en-US" sz="1600" b="0" dirty="0"/>
              <a:t>  </a:t>
            </a:r>
            <a:r>
              <a:rPr lang="en-US" sz="1600" dirty="0">
                <a:solidFill>
                  <a:schemeClr val="tx1"/>
                </a:solidFill>
              </a:rPr>
              <a:t>no meetings on schedule</a:t>
            </a:r>
            <a:endParaRPr lang="en-US" sz="1600" dirty="0">
              <a:solidFill>
                <a:schemeClr val="tx1"/>
              </a:solidFill>
              <a:highlight>
                <a:srgbClr val="C0C0C0"/>
              </a:highlight>
            </a:endParaRPr>
          </a:p>
          <a:p>
            <a:pPr>
              <a:spcBef>
                <a:spcPts val="0"/>
              </a:spcBef>
              <a:buFont typeface="Arial" panose="020B0604020202020204" pitchFamily="34" charset="0"/>
              <a:buChar char="•"/>
            </a:pPr>
            <a:r>
              <a:rPr lang="de-DE" sz="1200" b="1" i="0" dirty="0">
                <a:solidFill>
                  <a:srgbClr val="4D5156"/>
                </a:solidFill>
                <a:effectLst/>
              </a:rPr>
              <a:t> </a:t>
            </a:r>
          </a:p>
          <a:p>
            <a:pPr>
              <a:spcBef>
                <a:spcPts val="0"/>
              </a:spcBef>
              <a:buFont typeface="Arial" panose="020B0604020202020204" pitchFamily="34" charset="0"/>
              <a:buChar char="•"/>
            </a:pPr>
            <a:r>
              <a:rPr lang="en-US" sz="1400" dirty="0">
                <a:solidFill>
                  <a:schemeClr val="tx1"/>
                </a:solidFill>
              </a:rPr>
              <a:t>ETSI – ERM</a:t>
            </a:r>
            <a:r>
              <a:rPr lang="en-US" sz="1400" b="0" dirty="0">
                <a:solidFill>
                  <a:schemeClr val="tx1"/>
                </a:solidFill>
              </a:rPr>
              <a:t> </a:t>
            </a:r>
            <a:r>
              <a:rPr lang="en-US" sz="1400" b="0" dirty="0">
                <a:solidFill>
                  <a:schemeClr val="tx1"/>
                </a:solidFill>
                <a:hlinkClick r:id="rId6"/>
              </a:rPr>
              <a:t>&lt;TG-UWB&gt;</a:t>
            </a:r>
            <a:r>
              <a:rPr lang="en-US" sz="1400" b="0" dirty="0">
                <a:solidFill>
                  <a:schemeClr val="tx1"/>
                </a:solidFill>
              </a:rPr>
              <a:t> </a:t>
            </a:r>
            <a:r>
              <a:rPr lang="en-US" sz="1400" dirty="0">
                <a:solidFill>
                  <a:schemeClr val="tx1"/>
                </a:solidFill>
              </a:rPr>
              <a:t> next call, meeting #54,  22-23Jul20</a:t>
            </a:r>
            <a:endParaRPr lang="en-US" sz="1400" b="0" dirty="0">
              <a:solidFill>
                <a:schemeClr val="tx1"/>
              </a:solidFill>
            </a:endParaRPr>
          </a:p>
          <a:p>
            <a:endParaRPr lang="en-US" altLang="en-US" sz="1200" b="0" dirty="0">
              <a:hlinkClick r:id="rId7"/>
            </a:endParaRPr>
          </a:p>
          <a:p>
            <a:r>
              <a:rPr lang="en-US" altLang="en-US" sz="1200" b="0" dirty="0">
                <a:hlinkClick r:id="rId7"/>
              </a:rPr>
              <a:t>BRAN</a:t>
            </a:r>
            <a:r>
              <a:rPr lang="en-US" altLang="en-US" sz="1200" b="0" dirty="0"/>
              <a:t>;</a:t>
            </a:r>
            <a:r>
              <a:rPr lang="en-US" sz="1200" b="0" i="0" kern="1200" dirty="0">
                <a:solidFill>
                  <a:srgbClr val="000000"/>
                </a:solidFill>
                <a:effectLst/>
                <a:latin typeface="Times New Roman" pitchFamily="16" charset="0"/>
                <a:ea typeface="+mn-ea"/>
                <a:cs typeface="+mn-cs"/>
              </a:rPr>
              <a:t> Broadband Radio Access Networks</a:t>
            </a:r>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9"/>
              </a:rPr>
              <a:t>Hiertz Guido</a:t>
            </a:r>
            <a:r>
              <a:rPr lang="en-US" sz="1200" kern="1200" dirty="0">
                <a:solidFill>
                  <a:srgbClr val="000000"/>
                </a:solidFill>
                <a:effectLst/>
                <a:latin typeface="Times New Roman" pitchFamily="16" charset="0"/>
                <a:ea typeface="+mn-ea"/>
                <a:cs typeface="+mn-cs"/>
              </a:rPr>
              <a:t>Chairman</a:t>
            </a:r>
            <a:r>
              <a:rPr lang="en-US" sz="1200" kern="1200" dirty="0">
                <a:solidFill>
                  <a:srgbClr val="000000"/>
                </a:solidFill>
                <a:effectLst/>
                <a:latin typeface="Times New Roman" pitchFamily="16" charset="0"/>
                <a:ea typeface="+mn-ea"/>
                <a:cs typeface="+mn-cs"/>
                <a:hlinkClick r:id="rId10"/>
              </a:rPr>
              <a:t>Ericsson GmbH, Eurolab</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1"/>
              </a:rPr>
              <a:t>Zhou Hai</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2"/>
              </a:rPr>
              <a:t>Huawei Tech.(UK) Co.,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3"/>
              </a:rPr>
              <a:t>Boldy David</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4"/>
              </a:rPr>
              <a:t>BROADCOM CORPORATION</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u="sng" dirty="0">
                <a:hlinkClick r:id="rId3"/>
              </a:rPr>
              <a:t>ERM</a:t>
            </a:r>
            <a:r>
              <a:rPr lang="en-US" sz="1200" b="0" u="sng" dirty="0"/>
              <a:t>;</a:t>
            </a:r>
            <a:r>
              <a:rPr lang="en-US" sz="1200" b="0" i="0" kern="1200" dirty="0">
                <a:solidFill>
                  <a:srgbClr val="000000"/>
                </a:solidFill>
                <a:effectLst/>
                <a:latin typeface="Times New Roman" pitchFamily="16" charset="0"/>
                <a:ea typeface="+mn-ea"/>
                <a:cs typeface="+mn-cs"/>
              </a:rPr>
              <a:t> EMC and Radio Spectrum Matters</a:t>
            </a:r>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17"/>
              </a:rPr>
              <a:t>Butscheidt </a:t>
            </a:r>
            <a:r>
              <a:rPr lang="en-US" sz="1200" kern="1200" dirty="0" err="1">
                <a:solidFill>
                  <a:srgbClr val="000000"/>
                </a:solidFill>
                <a:effectLst/>
                <a:latin typeface="Times New Roman" pitchFamily="16" charset="0"/>
                <a:ea typeface="+mn-ea"/>
                <a:cs typeface="+mn-cs"/>
                <a:hlinkClick r:id="rId17"/>
              </a:rPr>
              <a:t>Holger</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8"/>
              </a:rPr>
              <a:t>BMWi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9"/>
              </a:rPr>
              <a:t>Marshall </a:t>
            </a:r>
            <a:r>
              <a:rPr lang="en-US" sz="1200" kern="1200" dirty="0" err="1">
                <a:solidFill>
                  <a:srgbClr val="000000"/>
                </a:solidFill>
                <a:effectLst/>
                <a:latin typeface="Times New Roman" pitchFamily="16" charset="0"/>
                <a:ea typeface="+mn-ea"/>
                <a:cs typeface="+mn-cs"/>
                <a:hlinkClick r:id="rId19"/>
              </a:rPr>
              <a:t>Ian</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0"/>
              </a:rPr>
              <a:t>Ruckus</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1"/>
              </a:rPr>
              <a:t>Mouquet </a:t>
            </a:r>
            <a:r>
              <a:rPr lang="en-US" sz="1200" kern="1200" dirty="0" err="1">
                <a:solidFill>
                  <a:srgbClr val="000000"/>
                </a:solidFill>
                <a:effectLst/>
                <a:latin typeface="Times New Roman" pitchFamily="16" charset="0"/>
                <a:ea typeface="+mn-ea"/>
                <a:cs typeface="+mn-cs"/>
                <a:hlinkClick r:id="rId21"/>
              </a:rPr>
              <a:t>Antoine</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2"/>
              </a:rPr>
              <a:t>Vietti</a:t>
            </a:r>
            <a:r>
              <a:rPr lang="en-US" sz="1200" kern="1200" dirty="0">
                <a:solidFill>
                  <a:srgbClr val="000000"/>
                </a:solidFill>
                <a:effectLst/>
                <a:latin typeface="Times New Roman" pitchFamily="16" charset="0"/>
                <a:ea typeface="+mn-ea"/>
                <a:cs typeface="+mn-cs"/>
                <a:hlinkClick r:id="rId22"/>
              </a:rPr>
              <a:t> </a:t>
            </a:r>
            <a:r>
              <a:rPr lang="en-US" sz="1200" kern="1200" dirty="0" err="1">
                <a:solidFill>
                  <a:srgbClr val="000000"/>
                </a:solidFill>
                <a:effectLst/>
                <a:latin typeface="Times New Roman" pitchFamily="16" charset="0"/>
                <a:ea typeface="+mn-ea"/>
                <a:cs typeface="+mn-cs"/>
                <a:hlinkClick r:id="rId22"/>
              </a:rPr>
              <a:t>Guillermo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3"/>
              </a:rPr>
              <a:t>Pagnozzi</a:t>
            </a:r>
            <a:r>
              <a:rPr lang="en-US" sz="1200" kern="1200" dirty="0">
                <a:solidFill>
                  <a:srgbClr val="000000"/>
                </a:solidFill>
                <a:effectLst/>
                <a:latin typeface="Times New Roman" pitchFamily="16" charset="0"/>
                <a:ea typeface="+mn-ea"/>
                <a:cs typeface="+mn-cs"/>
                <a:hlinkClick r:id="rId23"/>
              </a:rPr>
              <a:t> </a:t>
            </a:r>
            <a:r>
              <a:rPr lang="en-US" sz="1200" kern="1200" dirty="0" err="1">
                <a:solidFill>
                  <a:srgbClr val="000000"/>
                </a:solidFill>
                <a:effectLst/>
                <a:latin typeface="Times New Roman" pitchFamily="16" charset="0"/>
                <a:ea typeface="+mn-ea"/>
                <a:cs typeface="+mn-cs"/>
                <a:hlinkClick r:id="rId23"/>
              </a:rPr>
              <a:t>Marcello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15"/>
              </a:rPr>
              <a:t>Minaev</a:t>
            </a:r>
            <a:r>
              <a:rPr lang="en-US" sz="1200" kern="1200" dirty="0">
                <a:solidFill>
                  <a:srgbClr val="000000"/>
                </a:solidFill>
                <a:effectLst/>
                <a:latin typeface="Times New Roman" pitchFamily="16" charset="0"/>
                <a:ea typeface="+mn-ea"/>
                <a:cs typeface="+mn-cs"/>
                <a:hlinkClick r:id="rId15"/>
              </a:rPr>
              <a:t> Igor</a:t>
            </a:r>
            <a:r>
              <a:rPr lang="en-US" sz="1200" kern="1200" dirty="0">
                <a:solidFill>
                  <a:srgbClr val="000000"/>
                </a:solidFill>
                <a:effectLst/>
                <a:latin typeface="Times New Roman" pitchFamily="16" charset="0"/>
                <a:ea typeface="+mn-ea"/>
                <a:cs typeface="+mn-cs"/>
              </a:rPr>
              <a:t>Technical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4"/>
              </a:rPr>
              <a:t>Forina</a:t>
            </a:r>
            <a:r>
              <a:rPr lang="en-US" sz="1200" kern="1200" dirty="0">
                <a:solidFill>
                  <a:srgbClr val="000000"/>
                </a:solidFill>
                <a:effectLst/>
                <a:latin typeface="Times New Roman" pitchFamily="16" charset="0"/>
                <a:ea typeface="+mn-ea"/>
                <a:cs typeface="+mn-cs"/>
                <a:hlinkClick r:id="rId24"/>
              </a:rPr>
              <a:t> </a:t>
            </a:r>
            <a:r>
              <a:rPr lang="en-US" sz="1200" kern="1200" dirty="0" err="1">
                <a:solidFill>
                  <a:srgbClr val="000000"/>
                </a:solidFill>
                <a:effectLst/>
                <a:latin typeface="Times New Roman" pitchFamily="16" charset="0"/>
                <a:ea typeface="+mn-ea"/>
                <a:cs typeface="+mn-cs"/>
                <a:hlinkClick r:id="rId24"/>
              </a:rPr>
              <a:t>Marlène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5"/>
              </a:rPr>
              <a:t>Schmidt</a:t>
            </a:r>
            <a:r>
              <a:rPr lang="en-US" sz="1200" kern="1200" dirty="0">
                <a:solidFill>
                  <a:srgbClr val="000000"/>
                </a:solidFill>
                <a:effectLst/>
                <a:latin typeface="Times New Roman" pitchFamily="16" charset="0"/>
                <a:ea typeface="+mn-ea"/>
                <a:cs typeface="+mn-cs"/>
                <a:hlinkClick r:id="rId25"/>
              </a:rPr>
              <a:t> </a:t>
            </a:r>
            <a:r>
              <a:rPr lang="en-US" sz="1200" kern="1200" dirty="0" err="1">
                <a:solidFill>
                  <a:srgbClr val="000000"/>
                </a:solidFill>
                <a:effectLst/>
                <a:latin typeface="Times New Roman" pitchFamily="16" charset="0"/>
                <a:ea typeface="+mn-ea"/>
                <a:cs typeface="+mn-cs"/>
                <a:hlinkClick r:id="rId25"/>
              </a:rPr>
              <a:t>Helene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6"/>
              </a:rPr>
              <a:t>Mahler </a:t>
            </a:r>
            <a:r>
              <a:rPr lang="en-US" sz="1200" kern="1200" dirty="0" err="1">
                <a:solidFill>
                  <a:srgbClr val="000000"/>
                </a:solidFill>
                <a:effectLst/>
                <a:latin typeface="Times New Roman" pitchFamily="16" charset="0"/>
                <a:ea typeface="+mn-ea"/>
                <a:cs typeface="+mn-cs"/>
                <a:hlinkClick r:id="rId26"/>
              </a:rPr>
              <a:t>Michael</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8"/>
              </a:rPr>
              <a:t>Chiara </a:t>
            </a:r>
            <a:r>
              <a:rPr lang="en-US" sz="1200" kern="1200" dirty="0" err="1">
                <a:solidFill>
                  <a:srgbClr val="000000"/>
                </a:solidFill>
                <a:effectLst/>
                <a:latin typeface="Times New Roman" pitchFamily="16" charset="0"/>
                <a:ea typeface="+mn-ea"/>
                <a:cs typeface="+mn-cs"/>
                <a:hlinkClick r:id="rId28"/>
              </a:rPr>
              <a:t>Donatella</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9"/>
              </a:rPr>
              <a:t>TELECOM</a:t>
            </a:r>
            <a:r>
              <a:rPr lang="en-US" sz="1200" kern="1200" dirty="0">
                <a:solidFill>
                  <a:srgbClr val="000000"/>
                </a:solidFill>
                <a:effectLst/>
                <a:latin typeface="Times New Roman" pitchFamily="16" charset="0"/>
                <a:ea typeface="+mn-ea"/>
                <a:cs typeface="+mn-cs"/>
                <a:hlinkClick r:id="rId29"/>
              </a:rPr>
              <a:t> ITALIA S.p.A.</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0"/>
              </a:rPr>
              <a:t>Blue </a:t>
            </a:r>
            <a:r>
              <a:rPr lang="en-US" sz="1200" kern="1200" dirty="0" err="1">
                <a:solidFill>
                  <a:srgbClr val="000000"/>
                </a:solidFill>
                <a:effectLst/>
                <a:latin typeface="Times New Roman" pitchFamily="16" charset="0"/>
                <a:ea typeface="+mn-ea"/>
                <a:cs typeface="+mn-cs"/>
                <a:hlinkClick r:id="rId30"/>
              </a:rPr>
              <a:t>Scott</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31"/>
              </a:rPr>
              <a:t>Microsoft</a:t>
            </a:r>
            <a:r>
              <a:rPr lang="en-US" sz="1200" kern="1200" dirty="0">
                <a:solidFill>
                  <a:srgbClr val="000000"/>
                </a:solidFill>
                <a:effectLst/>
                <a:latin typeface="Times New Roman" pitchFamily="16" charset="0"/>
                <a:ea typeface="+mn-ea"/>
                <a:cs typeface="+mn-cs"/>
                <a:hlinkClick r:id="rId31"/>
              </a:rPr>
              <a:t> Europe SARL</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8"/>
              </a:rPr>
              <a:t>Vangeel</a:t>
            </a:r>
            <a:r>
              <a:rPr lang="en-US" sz="1200" kern="1200" dirty="0">
                <a:solidFill>
                  <a:srgbClr val="000000"/>
                </a:solidFill>
                <a:effectLst/>
                <a:latin typeface="Times New Roman" pitchFamily="16" charset="0"/>
                <a:ea typeface="+mn-ea"/>
                <a:cs typeface="+mn-cs"/>
                <a:hlinkClick r:id="rId8"/>
              </a:rPr>
              <a:t> </a:t>
            </a:r>
            <a:r>
              <a:rPr lang="en-US" sz="1200" kern="1200" dirty="0" err="1">
                <a:solidFill>
                  <a:srgbClr val="000000"/>
                </a:solidFill>
                <a:effectLst/>
                <a:latin typeface="Times New Roman" pitchFamily="16" charset="0"/>
                <a:ea typeface="+mn-ea"/>
                <a:cs typeface="+mn-cs"/>
                <a:hlinkClick r:id="rId8"/>
              </a:rPr>
              <a:t>Edgard</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32"/>
              </a:rPr>
              <a:t>Cisco</a:t>
            </a:r>
            <a:r>
              <a:rPr lang="en-US" sz="1200" kern="1200" dirty="0">
                <a:solidFill>
                  <a:srgbClr val="000000"/>
                </a:solidFill>
                <a:effectLst/>
                <a:latin typeface="Times New Roman" pitchFamily="16" charset="0"/>
                <a:ea typeface="+mn-ea"/>
                <a:cs typeface="+mn-cs"/>
                <a:hlinkClick r:id="rId32"/>
              </a:rPr>
              <a:t> Systems Belgium</a:t>
            </a:r>
            <a:endParaRPr lang="en-US" sz="1200" kern="1200" dirty="0">
              <a:solidFill>
                <a:srgbClr val="000000"/>
              </a:solidFill>
              <a:effectLst/>
              <a:latin typeface="Times New Roman" pitchFamily="16" charset="0"/>
              <a:ea typeface="+mn-ea"/>
              <a:cs typeface="+mn-cs"/>
              <a:hlinkClick r:id="rId8"/>
            </a:endParaRPr>
          </a:p>
          <a:p>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8"/>
              </a:rPr>
              <a:t>TG-11; </a:t>
            </a:r>
            <a:r>
              <a:rPr lang="en-US" dirty="0"/>
              <a:t>Wideband Data Systems 				</a:t>
            </a:r>
            <a:r>
              <a:rPr lang="en-US" dirty="0">
                <a:solidFill>
                  <a:srgbClr val="FF0000"/>
                </a:solidFill>
              </a:rPr>
              <a:t>note doc drafts are on the ERM page. </a:t>
            </a:r>
            <a:endParaRPr lang="en-US" sz="1200" kern="1200" dirty="0">
              <a:solidFill>
                <a:srgbClr val="FF0000"/>
              </a:solidFill>
              <a:effectLst/>
              <a:latin typeface="Times New Roman" pitchFamily="16" charset="0"/>
              <a:ea typeface="+mn-ea"/>
              <a:cs typeface="+mn-cs"/>
              <a:hlinkClick r:id="rId8"/>
            </a:endParaRPr>
          </a:p>
          <a:p>
            <a:r>
              <a:rPr lang="en-US" sz="1200" kern="1200" dirty="0" err="1">
                <a:solidFill>
                  <a:srgbClr val="000000"/>
                </a:solidFill>
                <a:effectLst/>
                <a:latin typeface="Times New Roman" pitchFamily="16" charset="0"/>
                <a:ea typeface="+mn-ea"/>
                <a:cs typeface="+mn-cs"/>
                <a:hlinkClick r:id="rId8"/>
              </a:rPr>
              <a:t>Vangeel</a:t>
            </a:r>
            <a:r>
              <a:rPr lang="en-US" sz="1200" kern="1200" dirty="0">
                <a:solidFill>
                  <a:srgbClr val="000000"/>
                </a:solidFill>
                <a:effectLst/>
                <a:latin typeface="Times New Roman" pitchFamily="16" charset="0"/>
                <a:ea typeface="+mn-ea"/>
                <a:cs typeface="+mn-cs"/>
                <a:hlinkClick r:id="rId8"/>
              </a:rPr>
              <a:t> </a:t>
            </a:r>
            <a:r>
              <a:rPr lang="en-US" sz="1200" kern="1200" dirty="0" err="1">
                <a:solidFill>
                  <a:srgbClr val="000000"/>
                </a:solidFill>
                <a:effectLst/>
                <a:latin typeface="Times New Roman" pitchFamily="16" charset="0"/>
                <a:ea typeface="+mn-ea"/>
                <a:cs typeface="+mn-cs"/>
                <a:hlinkClick r:id="rId8"/>
              </a:rPr>
              <a:t>Edgard</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2"/>
              </a:rPr>
              <a:t>Cisco</a:t>
            </a:r>
            <a:r>
              <a:rPr lang="en-US" sz="1200" kern="1200" dirty="0">
                <a:solidFill>
                  <a:srgbClr val="000000"/>
                </a:solidFill>
                <a:effectLst/>
                <a:latin typeface="Times New Roman" pitchFamily="16" charset="0"/>
                <a:ea typeface="+mn-ea"/>
                <a:cs typeface="+mn-cs"/>
                <a:hlinkClick r:id="rId32"/>
              </a:rPr>
              <a:t> Systems Belgium</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3"/>
              </a:rPr>
              <a:t>Prats </a:t>
            </a:r>
            <a:r>
              <a:rPr lang="en-US" sz="1200" kern="1200" dirty="0" err="1">
                <a:solidFill>
                  <a:srgbClr val="000000"/>
                </a:solidFill>
                <a:effectLst/>
                <a:latin typeface="Times New Roman" pitchFamily="16" charset="0"/>
                <a:ea typeface="+mn-ea"/>
                <a:cs typeface="+mn-cs"/>
                <a:hlinkClick r:id="rId33"/>
              </a:rPr>
              <a:t>Jose</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dirty="0">
                <a:solidFill>
                  <a:schemeClr val="tx1"/>
                </a:solidFill>
                <a:hlinkClick r:id="rId6"/>
              </a:rPr>
              <a:t>TG-UWB</a:t>
            </a:r>
            <a:r>
              <a:rPr lang="en-US" sz="1200" kern="1200" dirty="0">
                <a:solidFill>
                  <a:srgbClr val="000000"/>
                </a:solidFill>
                <a:effectLst/>
                <a:latin typeface="Times New Roman" pitchFamily="16" charset="0"/>
                <a:ea typeface="+mn-ea"/>
                <a:cs typeface="+mn-cs"/>
              </a:rPr>
              <a:t>; Ultra Wide Band</a:t>
            </a:r>
          </a:p>
          <a:p>
            <a:r>
              <a:rPr lang="en-US" sz="1200" kern="1200" dirty="0">
                <a:solidFill>
                  <a:srgbClr val="000000"/>
                </a:solidFill>
                <a:effectLst/>
                <a:latin typeface="Times New Roman" pitchFamily="16" charset="0"/>
                <a:ea typeface="+mn-ea"/>
                <a:cs typeface="+mn-cs"/>
                <a:hlinkClick r:id="rId26"/>
              </a:rPr>
              <a:t>Mahler </a:t>
            </a:r>
            <a:r>
              <a:rPr lang="en-US" sz="1200" kern="1200" dirty="0" err="1">
                <a:solidFill>
                  <a:srgbClr val="000000"/>
                </a:solidFill>
                <a:effectLst/>
                <a:latin typeface="Times New Roman" pitchFamily="16" charset="0"/>
                <a:ea typeface="+mn-ea"/>
                <a:cs typeface="+mn-cs"/>
                <a:hlinkClick r:id="rId26"/>
              </a:rPr>
              <a:t>Michael</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4"/>
              </a:rPr>
              <a:t>Harrington </a:t>
            </a:r>
            <a:r>
              <a:rPr lang="en-US" sz="1200" kern="1200" dirty="0" err="1">
                <a:solidFill>
                  <a:srgbClr val="000000"/>
                </a:solidFill>
                <a:effectLst/>
                <a:latin typeface="Times New Roman" pitchFamily="16" charset="0"/>
                <a:ea typeface="+mn-ea"/>
                <a:cs typeface="+mn-cs"/>
                <a:hlinkClick r:id="rId34"/>
              </a:rPr>
              <a:t>Timothy</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5"/>
              </a:rPr>
              <a:t>UWB</a:t>
            </a:r>
            <a:r>
              <a:rPr lang="en-US" sz="1200" kern="1200" dirty="0">
                <a:solidFill>
                  <a:srgbClr val="000000"/>
                </a:solidFill>
                <a:effectLst/>
                <a:latin typeface="Times New Roman" pitchFamily="16" charset="0"/>
                <a:ea typeface="+mn-ea"/>
                <a:cs typeface="+mn-cs"/>
                <a:hlinkClick r:id="rId35"/>
              </a:rPr>
              <a:t> Alliance</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6"/>
              </a:rPr>
              <a:t>Neirynck</a:t>
            </a:r>
            <a:r>
              <a:rPr lang="en-US" sz="1200" kern="1200" dirty="0">
                <a:solidFill>
                  <a:srgbClr val="000000"/>
                </a:solidFill>
                <a:effectLst/>
                <a:latin typeface="Times New Roman" pitchFamily="16" charset="0"/>
                <a:ea typeface="+mn-ea"/>
                <a:cs typeface="+mn-cs"/>
                <a:hlinkClick r:id="rId36"/>
              </a:rPr>
              <a:t> </a:t>
            </a:r>
            <a:r>
              <a:rPr lang="en-US" sz="1200" kern="1200" dirty="0" err="1">
                <a:solidFill>
                  <a:srgbClr val="000000"/>
                </a:solidFill>
                <a:effectLst/>
                <a:latin typeface="Times New Roman" pitchFamily="16" charset="0"/>
                <a:ea typeface="+mn-ea"/>
                <a:cs typeface="+mn-cs"/>
                <a:hlinkClick r:id="rId36"/>
              </a:rPr>
              <a:t>Dries</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37"/>
              </a:rPr>
              <a:t>DecaWave</a:t>
            </a:r>
            <a:r>
              <a:rPr lang="en-US" sz="1200" kern="1200" dirty="0">
                <a:solidFill>
                  <a:srgbClr val="000000"/>
                </a:solidFill>
                <a:effectLst/>
                <a:latin typeface="Times New Roman" pitchFamily="16" charset="0"/>
                <a:ea typeface="+mn-ea"/>
                <a:cs typeface="+mn-cs"/>
                <a:hlinkClick r:id="rId37"/>
              </a:rPr>
              <a:t>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TG37; Intelligent Transport Systems</a:t>
            </a:r>
          </a:p>
          <a:p>
            <a:r>
              <a:rPr lang="en-US" sz="1200" kern="1200" dirty="0">
                <a:solidFill>
                  <a:srgbClr val="000000"/>
                </a:solidFill>
                <a:effectLst/>
                <a:latin typeface="Times New Roman" pitchFamily="16" charset="0"/>
                <a:ea typeface="+mn-ea"/>
                <a:cs typeface="+mn-cs"/>
                <a:hlinkClick r:id="rId38"/>
              </a:rPr>
              <a:t>Johansson </a:t>
            </a:r>
            <a:r>
              <a:rPr lang="en-US" sz="1200" kern="1200" dirty="0" err="1">
                <a:solidFill>
                  <a:srgbClr val="000000"/>
                </a:solidFill>
                <a:effectLst/>
                <a:latin typeface="Times New Roman" pitchFamily="16" charset="0"/>
                <a:ea typeface="+mn-ea"/>
                <a:cs typeface="+mn-cs"/>
                <a:hlinkClick r:id="rId38"/>
              </a:rPr>
              <a:t>Hans</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9"/>
              </a:rPr>
              <a:t>Kapsch</a:t>
            </a:r>
            <a:r>
              <a:rPr lang="en-US" sz="1200" kern="1200" dirty="0">
                <a:solidFill>
                  <a:srgbClr val="000000"/>
                </a:solidFill>
                <a:effectLst/>
                <a:latin typeface="Times New Roman" pitchFamily="16" charset="0"/>
                <a:ea typeface="+mn-ea"/>
                <a:cs typeface="+mn-cs"/>
                <a:hlinkClick r:id="rId39"/>
              </a:rPr>
              <a:t> </a:t>
            </a:r>
            <a:r>
              <a:rPr lang="en-US" sz="1200" kern="1200" dirty="0" err="1">
                <a:solidFill>
                  <a:srgbClr val="000000"/>
                </a:solidFill>
                <a:effectLst/>
                <a:latin typeface="Times New Roman" pitchFamily="16" charset="0"/>
                <a:ea typeface="+mn-ea"/>
                <a:cs typeface="+mn-cs"/>
                <a:hlinkClick r:id="rId39"/>
              </a:rPr>
              <a:t>TrafficCom</a:t>
            </a:r>
            <a:r>
              <a:rPr lang="en-US" sz="1200" kern="1200" dirty="0">
                <a:solidFill>
                  <a:srgbClr val="000000"/>
                </a:solidFill>
                <a:effectLst/>
                <a:latin typeface="Times New Roman" pitchFamily="16" charset="0"/>
                <a:ea typeface="+mn-ea"/>
                <a:cs typeface="+mn-cs"/>
                <a:hlinkClick r:id="rId39"/>
              </a:rPr>
              <a:t> AB</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40"/>
              </a:rPr>
              <a:t>Lorelli</a:t>
            </a:r>
            <a:r>
              <a:rPr lang="en-US" sz="1200" kern="1200" dirty="0">
                <a:solidFill>
                  <a:srgbClr val="000000"/>
                </a:solidFill>
                <a:effectLst/>
                <a:latin typeface="Times New Roman" pitchFamily="16" charset="0"/>
                <a:ea typeface="+mn-ea"/>
                <a:cs typeface="+mn-cs"/>
                <a:hlinkClick r:id="rId40"/>
              </a:rPr>
              <a:t> </a:t>
            </a:r>
            <a:r>
              <a:rPr lang="en-US" sz="1200" kern="1200" dirty="0" err="1">
                <a:solidFill>
                  <a:srgbClr val="000000"/>
                </a:solidFill>
                <a:effectLst/>
                <a:latin typeface="Times New Roman" pitchFamily="16" charset="0"/>
                <a:ea typeface="+mn-ea"/>
                <a:cs typeface="+mn-cs"/>
                <a:hlinkClick r:id="rId40"/>
              </a:rPr>
              <a:t>Andrea</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Officer</a:t>
            </a:r>
            <a:r>
              <a:rPr lang="en-US" sz="1200" kern="1200" dirty="0">
                <a:solidFill>
                  <a:srgbClr val="000000"/>
                </a:solidFill>
                <a:effectLst/>
                <a:latin typeface="Times New Roman" pitchFamily="16" charset="0"/>
                <a:ea typeface="+mn-ea"/>
                <a:cs typeface="+mn-cs"/>
                <a:hlinkClick r:id="rId16"/>
              </a:rPr>
              <a:t>ETSI</a:t>
            </a: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28184715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ECC Report 316:    Sharing studies assessing short-term interference from Wireless Access Systems including Radio Local Area Networks (WAS/RLAN) into Fixed Service in the frequency band 5925-6425 MHz</a:t>
            </a:r>
            <a:endParaRPr kumimoji="0" lang="en-GB"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0" i="0" u="sng" kern="1200" dirty="0">
              <a:solidFill>
                <a:srgbClr val="000000"/>
              </a:solidFill>
              <a:effectLst/>
              <a:latin typeface="Times New Roman" pitchFamily="16" charset="0"/>
              <a:ea typeface="+mn-ea"/>
              <a:cs typeface="+mn-cs"/>
              <a:hlinkClick r:id="rId3"/>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u="sng" kern="1200" dirty="0">
                <a:solidFill>
                  <a:srgbClr val="000000"/>
                </a:solidFill>
                <a:effectLst/>
                <a:latin typeface="Times New Roman" pitchFamily="16" charset="0"/>
                <a:ea typeface="+mn-ea"/>
                <a:cs typeface="+mn-cs"/>
                <a:hlinkClick r:id="rId3"/>
              </a:rPr>
              <a:t>ECC Report 302 - Sharing and compatibility studies related to Wireless Access Systems including Radio Local Area Networks (WAS/RLAN) in the frequency band 5925-6425 MHz</a:t>
            </a: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r>
              <a:rPr lang="en-US" dirty="0">
                <a:effectLst/>
              </a:rPr>
              <a:t>Report from CEPT to the European Commission in response to the Mandate </a:t>
            </a:r>
          </a:p>
          <a:p>
            <a:r>
              <a:rPr lang="en-GB" dirty="0">
                <a:effectLst/>
              </a:rPr>
              <a:t>“to study feasibility and identify harmonised technical conditions for Wireless Access Systems including Radio Local Area Networks in the 5925-6425 MHz band for the provision of wireless broadband services”</a:t>
            </a:r>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GB" sz="120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sz="1200" kern="1200" dirty="0">
                <a:solidFill>
                  <a:srgbClr val="000000"/>
                </a:solidFill>
                <a:effectLst/>
                <a:latin typeface="Times New Roman" pitchFamily="16" charset="0"/>
                <a:ea typeface="+mn-ea"/>
                <a:cs typeface="+mn-cs"/>
              </a:rPr>
              <a:t>CEPT Report B on WAS/RLAN use in 5 925-6 425 MHz band , harmonised technical conditions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dirty="0">
                <a:effectLst/>
              </a:rPr>
              <a:t>      Task 2: Harmonised technical parameters for WAS/RLANs operating on a coexistence basis with appropriate mitigation techniques and/or operational compatibility/coexistence conditions, operating on the basis of a    general authorisation.</a:t>
            </a:r>
          </a:p>
          <a:p>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kern="1200" dirty="0">
                <a:solidFill>
                  <a:srgbClr val="000000"/>
                </a:solidFill>
                <a:effectLst/>
                <a:latin typeface="Times New Roman" pitchFamily="16" charset="0"/>
                <a:ea typeface="+mn-ea"/>
                <a:cs typeface="+mn-cs"/>
              </a:rPr>
              <a:t>CEPT Report A: Assessment and study of compatibility and coexistence scenarios in the band 5925-6425 MHz</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a:buFont typeface="Arial" panose="020B0604020202020204" pitchFamily="34" charset="0"/>
              <a:buChar char="•"/>
            </a:pPr>
            <a:r>
              <a:rPr lang="en-US" sz="1050" dirty="0">
                <a:solidFill>
                  <a:schemeClr val="tx1"/>
                </a:solidFill>
              </a:rPr>
              <a:t>CEPT–ECC  </a:t>
            </a:r>
            <a:r>
              <a:rPr lang="en-US" sz="1050" b="0" dirty="0">
                <a:solidFill>
                  <a:schemeClr val="tx1"/>
                </a:solidFill>
                <a:hlinkClick r:id="rId4"/>
              </a:rPr>
              <a:t>&lt;ECC&gt;</a:t>
            </a:r>
            <a:r>
              <a:rPr lang="en-US" sz="1050" b="0" dirty="0">
                <a:solidFill>
                  <a:schemeClr val="tx1"/>
                </a:solidFill>
              </a:rPr>
              <a:t> </a:t>
            </a:r>
            <a:r>
              <a:rPr lang="en-US" sz="1050" dirty="0">
                <a:solidFill>
                  <a:schemeClr val="tx1"/>
                </a:solidFill>
              </a:rPr>
              <a:t> 53</a:t>
            </a:r>
            <a:r>
              <a:rPr lang="en-US" sz="1050" baseline="30000" dirty="0">
                <a:solidFill>
                  <a:schemeClr val="tx1"/>
                </a:solidFill>
              </a:rPr>
              <a:t>rd</a:t>
            </a:r>
            <a:r>
              <a:rPr lang="en-US" sz="1050" dirty="0">
                <a:solidFill>
                  <a:schemeClr val="tx1"/>
                </a:solidFill>
              </a:rPr>
              <a:t> plenary, 30Jun-03Jul, Belgrade, Serbia </a:t>
            </a:r>
          </a:p>
          <a:p>
            <a:pPr lvl="1">
              <a:spcBef>
                <a:spcPts val="0"/>
              </a:spcBef>
              <a:buFont typeface="Arial" panose="020B0604020202020204" pitchFamily="34" charset="0"/>
              <a:buChar char="•"/>
            </a:pPr>
            <a:r>
              <a:rPr lang="en-US" sz="1050" dirty="0">
                <a:solidFill>
                  <a:schemeClr val="tx1"/>
                </a:solidFill>
              </a:rPr>
              <a:t> nothing to share today</a:t>
            </a:r>
            <a:endParaRPr lang="en-US" sz="1000" dirty="0">
              <a:solidFill>
                <a:schemeClr val="tx1"/>
              </a:solidFill>
            </a:endParaRPr>
          </a:p>
          <a:p>
            <a:pPr>
              <a:spcBef>
                <a:spcPts val="0"/>
              </a:spcBef>
              <a:buFont typeface="Arial" panose="020B0604020202020204" pitchFamily="34" charset="0"/>
              <a:buChar char="•"/>
            </a:pPr>
            <a:r>
              <a:rPr lang="en-US" sz="1050" dirty="0">
                <a:solidFill>
                  <a:schemeClr val="tx1"/>
                </a:solidFill>
              </a:rPr>
              <a:t>CEPT–ECC  </a:t>
            </a:r>
            <a:r>
              <a:rPr lang="en-US" sz="1050" b="0" dirty="0">
                <a:solidFill>
                  <a:schemeClr val="tx1"/>
                </a:solidFill>
                <a:hlinkClick r:id="rId5"/>
              </a:rPr>
              <a:t>&lt;SE24&gt;</a:t>
            </a:r>
            <a:r>
              <a:rPr lang="en-US" sz="1050" b="0" dirty="0">
                <a:solidFill>
                  <a:schemeClr val="tx1"/>
                </a:solidFill>
              </a:rPr>
              <a:t> </a:t>
            </a:r>
            <a:r>
              <a:rPr lang="en-US" sz="1050" dirty="0">
                <a:solidFill>
                  <a:schemeClr val="tx1"/>
                </a:solidFill>
              </a:rPr>
              <a:t>next meeting, M100, 20-22Apr20, on-line</a:t>
            </a:r>
          </a:p>
          <a:p>
            <a:pPr lvl="1">
              <a:spcBef>
                <a:spcPts val="0"/>
              </a:spcBef>
              <a:buFont typeface="Arial" panose="020B0604020202020204" pitchFamily="34" charset="0"/>
              <a:buChar char="•"/>
            </a:pPr>
            <a:r>
              <a:rPr lang="en-US" sz="1050" dirty="0">
                <a:solidFill>
                  <a:schemeClr val="bg1">
                    <a:lumMod val="75000"/>
                  </a:schemeClr>
                </a:solidFill>
              </a:rPr>
              <a:t> </a:t>
            </a:r>
            <a:r>
              <a:rPr lang="en-US" sz="1050" dirty="0">
                <a:solidFill>
                  <a:schemeClr val="tx1"/>
                </a:solidFill>
              </a:rPr>
              <a:t> nothing to share today</a:t>
            </a:r>
            <a:endParaRPr lang="en-US" sz="1600" dirty="0">
              <a:solidFill>
                <a:schemeClr val="tx1"/>
              </a:solidFill>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ECC - ELECTRONIC COMMUNICATIONS COMMITTEE</a:t>
            </a:r>
          </a:p>
          <a:p>
            <a:r>
              <a:rPr lang="en-US" sz="1200" b="0" i="0" kern="1200" dirty="0">
                <a:solidFill>
                  <a:srgbClr val="000000"/>
                </a:solidFill>
                <a:effectLst/>
                <a:latin typeface="Times New Roman" pitchFamily="16" charset="0"/>
                <a:ea typeface="+mn-ea"/>
                <a:cs typeface="+mn-cs"/>
              </a:rPr>
              <a:t>The ECC considers and develops policies on electronic communications activities in European context, taking account of European and international legislations and regulations.</a:t>
            </a:r>
            <a:endParaRPr lang="fr-FR"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ECO -EUROPEAN COMMUNICATIONS OFFICE</a:t>
            </a:r>
          </a:p>
          <a:p>
            <a:r>
              <a:rPr lang="en-US" sz="1200" b="0" i="0" kern="1200" dirty="0">
                <a:solidFill>
                  <a:srgbClr val="000000"/>
                </a:solidFill>
                <a:effectLst/>
                <a:latin typeface="Times New Roman" pitchFamily="16" charset="0"/>
                <a:ea typeface="+mn-ea"/>
                <a:cs typeface="+mn-cs"/>
              </a:rPr>
              <a:t>ECO provides advice and support to CEPT to help it to develop and deliver its policies and decisions in an effective and transparent way.</a:t>
            </a:r>
            <a:endParaRPr lang="fr-FR" sz="1200" b="0" i="0" u="none" strike="noStrike" kern="1200" dirty="0">
              <a:solidFill>
                <a:srgbClr val="000000"/>
              </a:solidFill>
              <a:effectLst/>
              <a:latin typeface="Times New Roman" pitchFamily="16" charset="0"/>
              <a:ea typeface="+mn-ea"/>
              <a:cs typeface="+mn-cs"/>
              <a:hlinkClick r:id="rId6"/>
            </a:endParaRPr>
          </a:p>
          <a:p>
            <a:endParaRPr lang="fr-FR" sz="1200" b="0" i="0" u="none" strike="noStrike" kern="1200" dirty="0">
              <a:solidFill>
                <a:srgbClr val="000000"/>
              </a:solidFill>
              <a:effectLst/>
              <a:latin typeface="Times New Roman" pitchFamily="16" charset="0"/>
              <a:ea typeface="+mn-ea"/>
              <a:cs typeface="+mn-cs"/>
              <a:hlinkClick r:id="rId6"/>
            </a:endParaRPr>
          </a:p>
          <a:p>
            <a:r>
              <a:rPr lang="fr-FR" sz="1200" b="0" i="0" u="none" strike="noStrike" kern="1200" dirty="0">
                <a:solidFill>
                  <a:srgbClr val="000000"/>
                </a:solidFill>
                <a:effectLst/>
                <a:latin typeface="Times New Roman" pitchFamily="16" charset="0"/>
                <a:ea typeface="+mn-ea"/>
                <a:cs typeface="+mn-cs"/>
                <a:hlinkClick r:id="rId6"/>
              </a:rPr>
              <a:t>SE 24 - Short Range </a:t>
            </a:r>
            <a:r>
              <a:rPr lang="fr-FR" sz="1200" b="0" i="0" u="none" strike="noStrike" kern="1200" dirty="0" err="1">
                <a:solidFill>
                  <a:srgbClr val="000000"/>
                </a:solidFill>
                <a:effectLst/>
                <a:latin typeface="Times New Roman" pitchFamily="16" charset="0"/>
                <a:ea typeface="+mn-ea"/>
                <a:cs typeface="+mn-cs"/>
                <a:hlinkClick r:id="rId6"/>
              </a:rPr>
              <a:t>Devices</a:t>
            </a:r>
            <a:endParaRPr lang="fr-FR"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a:t>
            </a:r>
            <a:r>
              <a:rPr lang="en-US" sz="1200" b="0" i="0" kern="1200" dirty="0" err="1">
                <a:solidFill>
                  <a:srgbClr val="000000"/>
                </a:solidFill>
                <a:effectLst/>
                <a:latin typeface="Times New Roman" pitchFamily="16" charset="0"/>
                <a:ea typeface="+mn-ea"/>
                <a:cs typeface="+mn-cs"/>
              </a:rPr>
              <a:t>Fatih</a:t>
            </a:r>
            <a:r>
              <a:rPr lang="en-US" sz="1200" b="0" i="0" kern="1200" dirty="0">
                <a:solidFill>
                  <a:srgbClr val="000000"/>
                </a:solidFill>
                <a:effectLst/>
                <a:latin typeface="Times New Roman" pitchFamily="16" charset="0"/>
                <a:ea typeface="+mn-ea"/>
                <a:cs typeface="+mn-cs"/>
              </a:rPr>
              <a:t> Mehmet </a:t>
            </a:r>
            <a:r>
              <a:rPr lang="en-US" sz="1200" b="0" i="0" kern="1200" dirty="0" err="1">
                <a:solidFill>
                  <a:srgbClr val="000000"/>
                </a:solidFill>
                <a:effectLst/>
                <a:latin typeface="Times New Roman" pitchFamily="16" charset="0"/>
                <a:ea typeface="+mn-ea"/>
                <a:cs typeface="+mn-cs"/>
              </a:rPr>
              <a:t>Yurdal</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Bolt&amp;Yurdal</a:t>
            </a:r>
            <a:r>
              <a:rPr lang="en-US" sz="1200" b="0" i="0" kern="1200" dirty="0">
                <a:solidFill>
                  <a:srgbClr val="000000"/>
                </a:solidFill>
                <a:effectLst/>
                <a:latin typeface="Times New Roman" pitchFamily="16" charset="0"/>
                <a:ea typeface="+mn-ea"/>
                <a:cs typeface="+mn-cs"/>
              </a:rPr>
              <a:t> Consulting </a:t>
            </a:r>
            <a:r>
              <a:rPr lang="en-US" sz="1200" b="0" i="0" kern="1200" dirty="0" err="1">
                <a:solidFill>
                  <a:srgbClr val="000000"/>
                </a:solidFill>
                <a:effectLst/>
                <a:latin typeface="Times New Roman" pitchFamily="16" charset="0"/>
                <a:ea typeface="+mn-ea"/>
                <a:cs typeface="+mn-cs"/>
              </a:rPr>
              <a:t>ApS</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fr-FR" sz="1200" b="0" i="0" u="none" strike="noStrike" kern="1200" dirty="0">
              <a:solidFill>
                <a:srgbClr val="000000"/>
              </a:solidFill>
              <a:effectLst/>
              <a:latin typeface="Times New Roman" pitchFamily="16" charset="0"/>
              <a:ea typeface="+mn-ea"/>
              <a:cs typeface="+mn-cs"/>
              <a:hlinkClick r:id="rId7"/>
            </a:endParaRPr>
          </a:p>
          <a:p>
            <a:r>
              <a:rPr lang="en-US" sz="1200" b="0" i="0" u="none" strike="noStrike" kern="1200" dirty="0">
                <a:solidFill>
                  <a:srgbClr val="000000"/>
                </a:solidFill>
                <a:effectLst/>
                <a:latin typeface="Times New Roman" pitchFamily="16" charset="0"/>
                <a:ea typeface="+mn-ea"/>
                <a:cs typeface="+mn-cs"/>
                <a:hlinkClick r:id="rId7"/>
              </a:rPr>
              <a:t>SE 45 - WAS/RLANs in the frequency band 5925 – 6425 MHz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hlinkClick r:id="rId8"/>
            </a:endParaRPr>
          </a:p>
          <a:p>
            <a:r>
              <a:rPr lang="en-US" sz="1200" b="0" i="0" u="none" strike="noStrike" kern="1200" dirty="0">
                <a:solidFill>
                  <a:srgbClr val="000000"/>
                </a:solidFill>
                <a:effectLst/>
                <a:latin typeface="Times New Roman" pitchFamily="16" charset="0"/>
                <a:ea typeface="+mn-ea"/>
                <a:cs typeface="+mn-cs"/>
                <a:hlinkClick r:id="rId8"/>
              </a:rPr>
              <a:t>FM 57 - WAS/RLAN above 5 GHz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Stephen Talbot Ofcom</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(SE45-specs; FM57-policies and EC decisions;  have different regulators between them)</a:t>
            </a:r>
          </a:p>
          <a:p>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 Working Group Spectrum Engineering (WG SE) is responsible for developing technical guidelines and sharing and compatibility arrangements for radio spectrum use by various radiocommunications services using the same or different frequency bands respectively.</a:t>
            </a:r>
          </a:p>
          <a:p>
            <a:pPr fontAlgn="t"/>
            <a:r>
              <a:rPr lang="fr-FR" sz="1200" b="0" i="0" kern="1200" dirty="0">
                <a:solidFill>
                  <a:srgbClr val="000000"/>
                </a:solidFill>
                <a:effectLst/>
                <a:latin typeface="Times New Roman" pitchFamily="16" charset="0"/>
                <a:ea typeface="+mn-ea"/>
                <a:cs typeface="+mn-cs"/>
              </a:rPr>
              <a:t>Chairman Jerome </a:t>
            </a:r>
            <a:r>
              <a:rPr lang="fr-FR" sz="1200" b="0" i="0" kern="1200" dirty="0" err="1">
                <a:solidFill>
                  <a:srgbClr val="000000"/>
                </a:solidFill>
                <a:effectLst/>
                <a:latin typeface="Times New Roman" pitchFamily="16" charset="0"/>
                <a:ea typeface="+mn-ea"/>
                <a:cs typeface="+mn-cs"/>
              </a:rPr>
              <a:t>Andre</a:t>
            </a:r>
            <a:r>
              <a:rPr lang="fr-FR" sz="1200" b="0" i="0" kern="1200" dirty="0">
                <a:solidFill>
                  <a:srgbClr val="000000"/>
                </a:solidFill>
                <a:effectLst/>
                <a:latin typeface="Times New Roman" pitchFamily="16" charset="0"/>
                <a:ea typeface="+mn-ea"/>
                <a:cs typeface="+mn-cs"/>
              </a:rPr>
              <a:t> Agence Nationale des Fréquences</a:t>
            </a:r>
          </a:p>
          <a:p>
            <a:pPr fontAlgn="t"/>
            <a:r>
              <a:rPr lang="en-US" sz="1200" b="0" i="0" kern="1200" dirty="0">
                <a:solidFill>
                  <a:srgbClr val="000000"/>
                </a:solidFill>
                <a:effectLst/>
                <a:latin typeface="Times New Roman" pitchFamily="16" charset="0"/>
                <a:ea typeface="+mn-ea"/>
                <a:cs typeface="+mn-cs"/>
              </a:rPr>
              <a:t>Vice 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fontAlgn="t"/>
            <a:r>
              <a:rPr lang="en-US" sz="1200" b="0" i="0" kern="1200" dirty="0">
                <a:solidFill>
                  <a:srgbClr val="000000"/>
                </a:solidFill>
                <a:effectLst/>
                <a:latin typeface="Times New Roman" pitchFamily="16" charset="0"/>
                <a:ea typeface="+mn-ea"/>
                <a:cs typeface="+mn-cs"/>
              </a:rPr>
              <a:t>Vice Chairman </a:t>
            </a:r>
            <a:r>
              <a:rPr lang="en-US" sz="1200" b="0" i="0" kern="1200" dirty="0" err="1">
                <a:solidFill>
                  <a:srgbClr val="000000"/>
                </a:solidFill>
                <a:effectLst/>
                <a:latin typeface="Times New Roman" pitchFamily="16" charset="0"/>
                <a:ea typeface="+mn-ea"/>
                <a:cs typeface="+mn-cs"/>
              </a:rPr>
              <a:t>Krunoslav</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Bejuk</a:t>
            </a:r>
            <a:r>
              <a:rPr lang="en-US" sz="1200" b="0" i="0" kern="1200" dirty="0">
                <a:solidFill>
                  <a:srgbClr val="000000"/>
                </a:solidFill>
                <a:effectLst/>
                <a:latin typeface="Times New Roman" pitchFamily="16" charset="0"/>
                <a:ea typeface="+mn-ea"/>
                <a:cs typeface="+mn-cs"/>
              </a:rPr>
              <a:t> HAKOM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Secretary Technical Rabie </a:t>
            </a:r>
            <a:r>
              <a:rPr lang="en-US" sz="1200" b="0" i="0" kern="1200" dirty="0" err="1">
                <a:solidFill>
                  <a:srgbClr val="000000"/>
                </a:solidFill>
                <a:effectLst/>
                <a:latin typeface="Times New Roman" pitchFamily="16" charset="0"/>
                <a:ea typeface="+mn-ea"/>
                <a:cs typeface="+mn-cs"/>
              </a:rPr>
              <a:t>Oularbi</a:t>
            </a:r>
            <a:r>
              <a:rPr lang="en-US" sz="1200" b="0" i="0" kern="1200" dirty="0">
                <a:solidFill>
                  <a:srgbClr val="000000"/>
                </a:solidFill>
                <a:effectLst/>
                <a:latin typeface="Times New Roman" pitchFamily="16" charset="0"/>
                <a:ea typeface="+mn-ea"/>
                <a:cs typeface="+mn-cs"/>
              </a:rPr>
              <a:t> </a:t>
            </a:r>
            <a:r>
              <a:rPr lang="fr-FR" sz="1200" b="0" i="0" kern="1200" dirty="0">
                <a:solidFill>
                  <a:srgbClr val="000000"/>
                </a:solidFill>
                <a:effectLst/>
                <a:latin typeface="Times New Roman" pitchFamily="16" charset="0"/>
                <a:ea typeface="+mn-ea"/>
                <a:cs typeface="+mn-cs"/>
              </a:rPr>
              <a:t>Agence Nationale des Fréquences</a:t>
            </a:r>
          </a:p>
          <a:p>
            <a:pPr fontAlgn="t"/>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ECC's Working Group Frequency Management (WG FM) is responsible for developing strategies, plans and implementation advice for the management of the radio spectrum.</a:t>
            </a:r>
          </a:p>
          <a:p>
            <a:pPr fontAlgn="t"/>
            <a:r>
              <a:rPr lang="en-US" sz="1200" b="0" i="0" kern="1200" dirty="0">
                <a:solidFill>
                  <a:srgbClr val="000000"/>
                </a:solidFill>
                <a:effectLst/>
                <a:latin typeface="Times New Roman" pitchFamily="16" charset="0"/>
                <a:ea typeface="+mn-ea"/>
                <a:cs typeface="+mn-cs"/>
              </a:rPr>
              <a:t>Chairman Thomas </a:t>
            </a:r>
            <a:r>
              <a:rPr lang="en-US" sz="1200" b="0" i="0" kern="1200" dirty="0" err="1">
                <a:solidFill>
                  <a:srgbClr val="000000"/>
                </a:solidFill>
                <a:effectLst/>
                <a:latin typeface="Times New Roman" pitchFamily="16" charset="0"/>
                <a:ea typeface="+mn-ea"/>
                <a:cs typeface="+mn-cs"/>
              </a:rPr>
              <a:t>Weilacher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Vice Chairman Stephen Talbot Ofcom</a:t>
            </a:r>
          </a:p>
          <a:p>
            <a:pPr fontAlgn="t"/>
            <a:r>
              <a:rPr lang="en-US" sz="1200" b="0" i="0" kern="1200" dirty="0">
                <a:solidFill>
                  <a:srgbClr val="000000"/>
                </a:solidFill>
                <a:effectLst/>
                <a:latin typeface="Times New Roman" pitchFamily="16" charset="0"/>
                <a:ea typeface="+mn-ea"/>
                <a:cs typeface="+mn-cs"/>
              </a:rPr>
              <a:t>Vice Chairman Vincent </a:t>
            </a:r>
            <a:r>
              <a:rPr lang="en-US" sz="1200" b="0" i="0" kern="1200" dirty="0" err="1">
                <a:solidFill>
                  <a:srgbClr val="000000"/>
                </a:solidFill>
                <a:effectLst/>
                <a:latin typeface="Times New Roman" pitchFamily="16" charset="0"/>
                <a:ea typeface="+mn-ea"/>
                <a:cs typeface="+mn-cs"/>
              </a:rPr>
              <a:t>Durepaire</a:t>
            </a:r>
            <a:r>
              <a:rPr lang="en-US" sz="1200" b="0" i="0" kern="1200" dirty="0">
                <a:solidFill>
                  <a:srgbClr val="000000"/>
                </a:solidFill>
                <a:effectLst/>
                <a:latin typeface="Times New Roman" pitchFamily="16" charset="0"/>
                <a:ea typeface="+mn-ea"/>
                <a:cs typeface="+mn-cs"/>
              </a:rPr>
              <a:t> ANFR</a:t>
            </a:r>
          </a:p>
          <a:p>
            <a:pPr fontAlgn="t"/>
            <a:r>
              <a:rPr lang="en-US" sz="1200" b="0" i="0" kern="1200" dirty="0">
                <a:solidFill>
                  <a:srgbClr val="000000"/>
                </a:solidFill>
                <a:effectLst/>
                <a:latin typeface="Times New Roman" pitchFamily="16" charset="0"/>
                <a:ea typeface="+mn-ea"/>
                <a:cs typeface="+mn-cs"/>
              </a:rPr>
              <a:t>Secretary Technical Silvio Schwarz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Secretary Administrative Ali </a:t>
            </a:r>
            <a:r>
              <a:rPr lang="en-US" sz="1200" b="0" i="0" kern="1200" dirty="0" err="1">
                <a:solidFill>
                  <a:srgbClr val="000000"/>
                </a:solidFill>
                <a:effectLst/>
                <a:latin typeface="Times New Roman" pitchFamily="16" charset="0"/>
                <a:ea typeface="+mn-ea"/>
                <a:cs typeface="+mn-cs"/>
              </a:rPr>
              <a:t>Daheur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Bundesnetzagentur</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Robin Donoghue ECO</a:t>
            </a: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365419274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201039584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Arial" panose="020B0604020202020204" pitchFamily="34" charset="0"/>
              <a:buChar char="•"/>
              <a:tabLst/>
              <a:defRPr/>
            </a:pPr>
            <a:r>
              <a:rPr lang="en-US" sz="1200" dirty="0">
                <a:solidFill>
                  <a:schemeClr val="tx1"/>
                </a:solidFill>
              </a:rPr>
              <a:t>For miscellaneous links for ITU-R , SGs, WPs and calendars, </a:t>
            </a:r>
            <a:r>
              <a:rPr lang="en-US" sz="1200" dirty="0">
                <a:solidFill>
                  <a:schemeClr val="tx1"/>
                </a:solidFill>
                <a:hlinkClick r:id="rId3" action="ppaction://hlinksldjump"/>
              </a:rPr>
              <a:t>see back up slides later</a:t>
            </a:r>
            <a:r>
              <a:rPr lang="en-US" sz="1050" dirty="0">
                <a:solidFill>
                  <a:schemeClr val="tx1"/>
                </a:solidFill>
                <a:hlinkClick r:id="rId3" action="ppaction://hlinksldjump"/>
              </a:rPr>
              <a:t>. </a:t>
            </a:r>
            <a:endParaRPr lang="en-US" sz="100" dirty="0"/>
          </a:p>
          <a:p>
            <a:pPr lvl="0">
              <a:buFont typeface="Arial" panose="020B0604020202020204" pitchFamily="34" charset="0"/>
              <a:buChar char="•"/>
            </a:pPr>
            <a:endParaRPr lang="en-US" sz="1200" b="0" dirty="0">
              <a:solidFill>
                <a:schemeClr val="tx1"/>
              </a:solidFill>
            </a:endParaRPr>
          </a:p>
          <a:p>
            <a:pPr lvl="0">
              <a:buFont typeface="Arial" panose="020B0604020202020204" pitchFamily="34" charset="0"/>
              <a:buChar char="•"/>
            </a:pPr>
            <a:r>
              <a:rPr lang="en-US" sz="1200" b="0" dirty="0">
                <a:solidFill>
                  <a:schemeClr val="tx1"/>
                </a:solidFill>
              </a:rPr>
              <a:t>WRC-23 agenda items, the list is on the ITU-R website at:</a:t>
            </a:r>
            <a:r>
              <a:rPr lang="en-US" sz="1200" dirty="0">
                <a:solidFill>
                  <a:schemeClr val="tx1"/>
                </a:solidFill>
              </a:rPr>
              <a:t> </a:t>
            </a:r>
          </a:p>
          <a:p>
            <a:pPr lvl="2">
              <a:spcBef>
                <a:spcPts val="0"/>
              </a:spcBef>
              <a:buFont typeface="Arial" panose="020B0604020202020204" pitchFamily="34" charset="0"/>
              <a:buChar char="•"/>
            </a:pPr>
            <a:r>
              <a:rPr lang="en-US" sz="1200" dirty="0">
                <a:hlinkClick r:id="rId4"/>
              </a:rPr>
              <a:t>https://www.itu.int/en/ITU-R/study-groups/rcpm/Pages/wrc-23-studies.aspx</a:t>
            </a:r>
            <a:r>
              <a:rPr lang="en-US" sz="1200" dirty="0">
                <a:solidFill>
                  <a:srgbClr val="00B0F0"/>
                </a:solidFill>
              </a:rPr>
              <a:t>  </a:t>
            </a:r>
            <a:r>
              <a:rPr lang="en-US" sz="1200" dirty="0">
                <a:solidFill>
                  <a:srgbClr val="7030A0"/>
                </a:solidFill>
              </a:rPr>
              <a:t> (updated 26Aug20)</a:t>
            </a:r>
          </a:p>
          <a:p>
            <a:pPr lvl="2">
              <a:spcBef>
                <a:spcPts val="0"/>
              </a:spcBef>
              <a:buFont typeface="Arial" panose="020B0604020202020204" pitchFamily="34" charset="0"/>
              <a:buChar char="•"/>
            </a:pPr>
            <a:r>
              <a:rPr lang="en-US" sz="1200" dirty="0">
                <a:hlinkClick r:id="rId5"/>
              </a:rPr>
              <a:t>https://www.itu.int/dms_pub/itu-r/oth/0c/0a/R0C0A00000D0041PDFE.pdf</a:t>
            </a:r>
            <a:endParaRPr lang="en-US" sz="1200" dirty="0"/>
          </a:p>
          <a:p>
            <a:pPr lvl="1">
              <a:spcBef>
                <a:spcPts val="0"/>
              </a:spcBef>
              <a:buFont typeface="Arial" panose="020B0604020202020204" pitchFamily="34" charset="0"/>
              <a:buChar char="•"/>
            </a:pPr>
            <a:r>
              <a:rPr lang="en-US" sz="1200" dirty="0">
                <a:solidFill>
                  <a:srgbClr val="00B0F0"/>
                </a:solidFill>
                <a:hlinkClick r:id="rId6"/>
              </a:rPr>
              <a:t>https://mentor.ieee.org/802.18/dcn/20/18-20-0107-00-0000-res-811-wrc-19-wrc-23-agenda-items.docx</a:t>
            </a:r>
            <a:r>
              <a:rPr lang="en-US" sz="1200" dirty="0">
                <a:solidFill>
                  <a:srgbClr val="00B0F0"/>
                </a:solidFill>
              </a:rPr>
              <a:t> </a:t>
            </a:r>
          </a:p>
          <a:p>
            <a:pPr lvl="1">
              <a:spcBef>
                <a:spcPts val="0"/>
              </a:spcBef>
              <a:buFont typeface="Arial" panose="020B0604020202020204" pitchFamily="34" charset="0"/>
              <a:buChar char="•"/>
            </a:pPr>
            <a:r>
              <a:rPr lang="en-US" sz="1200" b="0" dirty="0">
                <a:solidFill>
                  <a:schemeClr val="tx1"/>
                </a:solidFill>
              </a:rPr>
              <a:t>With 18-20/0107, we will over time </a:t>
            </a:r>
            <a:r>
              <a:rPr lang="en-US" sz="1200" dirty="0">
                <a:solidFill>
                  <a:schemeClr val="tx1"/>
                </a:solidFill>
              </a:rPr>
              <a:t>ID </a:t>
            </a:r>
            <a:r>
              <a:rPr lang="en-US" sz="1200" b="0" dirty="0">
                <a:solidFill>
                  <a:schemeClr val="tx1"/>
                </a:solidFill>
              </a:rPr>
              <a:t>the Agenda Items of interest to IEEE 802,  to form viewpoints.     </a:t>
            </a:r>
          </a:p>
          <a:p>
            <a:pPr lvl="1">
              <a:spcBef>
                <a:spcPts val="0"/>
              </a:spcBef>
              <a:buFont typeface="Arial" panose="020B0604020202020204" pitchFamily="34" charset="0"/>
              <a:buChar char="•"/>
            </a:pPr>
            <a:r>
              <a:rPr lang="en-US" sz="1200" b="1" dirty="0">
                <a:solidFill>
                  <a:schemeClr val="tx1"/>
                </a:solidFill>
              </a:rPr>
              <a:t>Note: will fill in at end of calls working through the list, when time permits. </a:t>
            </a:r>
          </a:p>
          <a:p>
            <a:pPr lvl="1">
              <a:spcBef>
                <a:spcPts val="0"/>
              </a:spcBef>
              <a:buFont typeface="Arial" panose="020B0604020202020204" pitchFamily="34" charset="0"/>
              <a:buChar char="•"/>
            </a:pPr>
            <a:r>
              <a:rPr lang="en-US" sz="1200" dirty="0">
                <a:solidFill>
                  <a:srgbClr val="00B0F0"/>
                </a:solidFill>
              </a:rPr>
              <a:t>Learned some WRC-19 items are being carried over to WRC-23, </a:t>
            </a:r>
            <a:r>
              <a:rPr lang="en-US" sz="1200" dirty="0">
                <a:solidFill>
                  <a:schemeClr val="tx1"/>
                </a:solidFill>
              </a:rPr>
              <a:t>we should review those also. </a:t>
            </a:r>
          </a:p>
          <a:p>
            <a:pPr lvl="2">
              <a:spcBef>
                <a:spcPts val="0"/>
              </a:spcBef>
              <a:buFont typeface="Arial" panose="020B0604020202020204" pitchFamily="34" charset="0"/>
              <a:buChar char="•"/>
            </a:pPr>
            <a:r>
              <a:rPr lang="en-US" sz="1200" b="0" dirty="0">
                <a:solidFill>
                  <a:schemeClr val="tx1"/>
                </a:solidFill>
              </a:rPr>
              <a:t>1.11, </a:t>
            </a:r>
            <a:r>
              <a:rPr lang="en-US" sz="1200" b="1" u="sng" dirty="0">
                <a:solidFill>
                  <a:schemeClr val="tx1"/>
                </a:solidFill>
              </a:rPr>
              <a:t>1.12 (ITS-5.9GHz),</a:t>
            </a:r>
            <a:r>
              <a:rPr lang="en-US" sz="1200" b="0" dirty="0">
                <a:solidFill>
                  <a:schemeClr val="tx1"/>
                </a:solidFill>
              </a:rPr>
              <a:t> 1.13 from WRC-19 were not acted upon and should be brought forward. </a:t>
            </a:r>
          </a:p>
          <a:p>
            <a:pPr>
              <a:spcBef>
                <a:spcPts val="0"/>
              </a:spcBef>
              <a:buFont typeface="Arial" panose="020B0604020202020204" pitchFamily="34" charset="0"/>
              <a:buChar char="•"/>
            </a:pPr>
            <a:r>
              <a:rPr lang="en-US" sz="1200" b="1" dirty="0">
                <a:solidFill>
                  <a:schemeClr val="tx1"/>
                </a:solidFill>
              </a:rPr>
              <a:t>	</a:t>
            </a:r>
            <a:r>
              <a:rPr lang="en-US" sz="1200" b="0" dirty="0">
                <a:solidFill>
                  <a:schemeClr val="tx1"/>
                </a:solidFill>
              </a:rPr>
              <a:t> </a:t>
            </a:r>
          </a:p>
          <a:p>
            <a:pPr>
              <a:spcBef>
                <a:spcPts val="0"/>
              </a:spcBef>
              <a:buFont typeface="Arial" panose="020B0604020202020204" pitchFamily="34" charset="0"/>
              <a:buNone/>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8211033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08apr21</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a:t>08apr21</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08apr21</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5588001"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71587" y="597222"/>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802.18-21/0037r01</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eur-lex.europa.eu/oj/direct-access.html"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5" Type="http://schemas.openxmlformats.org/officeDocument/2006/relationships/hyperlink" Target="https://portal.etsi.org/tb.aspx?tbid=287&amp;SubTB=287" TargetMode="External"/><Relationship Id="rId4" Type="http://schemas.openxmlformats.org/officeDocument/2006/relationships/hyperlink" Target="https://ec.europa.eu/growth/single-market/european-standards/harmonised-standards/" TargetMode="External"/></Relationships>
</file>

<file path=ppt/slides/_rels/slide12.xml.rels><?xml version="1.0" encoding="UTF-8" standalone="yes"?>
<Relationships xmlns="http://schemas.openxmlformats.org/package/2006/relationships"><Relationship Id="rId8" Type="http://schemas.openxmlformats.org/officeDocument/2006/relationships/hyperlink" Target="https://cept.org/ecc/groups/ecc/wg-fm/fm-57/client/introduction/" TargetMode="External"/><Relationship Id="rId3" Type="http://schemas.openxmlformats.org/officeDocument/2006/relationships/hyperlink" Target="https://cept.org/ecc/groups/ecc/client/introduction/" TargetMode="External"/><Relationship Id="rId7" Type="http://schemas.openxmlformats.org/officeDocument/2006/relationships/hyperlink" Target="https://cept.org/ecc/groups/ecc/wg-fm/client/introduction/"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hyperlink" Target="https://cept.org/ecc/groups/ecc/wg-se/se-45/client/introduction/" TargetMode="External"/><Relationship Id="rId5" Type="http://schemas.openxmlformats.org/officeDocument/2006/relationships/hyperlink" Target="https://cept.org/ecc/groups/ecc/wg-se/se-21/client/introduction/" TargetMode="External"/><Relationship Id="rId4" Type="http://schemas.openxmlformats.org/officeDocument/2006/relationships/hyperlink" Target="https://cept.org/ecc/groups/ecc/wg-se/client/introduction/" TargetMode="External"/><Relationship Id="rId9" Type="http://schemas.openxmlformats.org/officeDocument/2006/relationships/image" Target="../media/image4.wmf"/></Relationships>
</file>

<file path=ppt/slides/_rels/slide13.xml.rels><?xml version="1.0" encoding="UTF-8" standalone="yes"?>
<Relationships xmlns="http://schemas.openxmlformats.org/package/2006/relationships"><Relationship Id="rId3" Type="http://schemas.openxmlformats.org/officeDocument/2006/relationships/hyperlink" Target="https://www.citc.gov.sa/en/mediacenter/pressreleases/PublishingImages/Pages/2021033001/Spectrum%20Outlook%20for%20Commercial%20and%20Innovative%20Use%202021-2023.pdf"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5" Type="http://schemas.openxmlformats.org/officeDocument/2006/relationships/hyperlink" Target="https://www.citc.gov.sa/ar/new/publicConsultation/Documents/144201/TS_Public_Consultation.pdf" TargetMode="External"/><Relationship Id="rId4" Type="http://schemas.openxmlformats.org/officeDocument/2006/relationships/hyperlink" Target="https://www.citc.gov.sa/ar/new/publicConsultation/Documents/144201/RI117_DataCommunication.pdf?csf=1&amp;e=IEEU06"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8/dcn/21/18-21-0039-00-0000-ieee-802-viewpoints-on-wrc-23-agenda-items.pptx"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hyperlink" Target="https://mentor.ieee.org/802.18/dcn/20/18-20-0107-00-0000-res-811-wrc-19-wrc-23-agenda-items.docx"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www.wirelessinnovation.org/6ghz-multistakeholder-committee"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hyperlink" Target="https://groups.wirelessinnovation.org/wg/6MSG/dashboard"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8/dcn/21/18-21-0036-01-0000-frequency-table-template.xlsx"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hyperlink" Target="https://www.imf.org/~/media/Files/Publications/WEO/2020/October/English/data/WEOOctober-2020Ch2.ashx?la=en" TargetMode="External"/><Relationship Id="rId2" Type="http://schemas.openxmlformats.org/officeDocument/2006/relationships/hyperlink" Target="https://www.cisco.com/c/en/us/solutions/executive-perspectives/annual-internet-report/air-highlights.html" TargetMode="External"/><Relationship Id="rId1" Type="http://schemas.openxmlformats.org/officeDocument/2006/relationships/slideLayout" Target="../slideLayouts/slideLayout1.xml"/><Relationship Id="rId4" Type="http://schemas.openxmlformats.org/officeDocument/2006/relationships/hyperlink" Target="https://www.imf.org/en/Publications/WEO/Issues/2020/09/30/world-economic-outlook-october-2020" TargetMode="Externa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hyperlink" Target="https://urldefense.proofpoint.com/v2/url?u=http-3A__standards.ieee.org_develop_policies_opman_sb-5Fom.pdf&amp;d=DwMFaQ&amp;c=pqcuzKEN_84c78MOSc5_fw&amp;r=z8R-nWJ8GIxwjOjNKhEFByb-tZ6XE3GZXWSggNdVo-w&amp;m=Gx81wOfxIxttOsPBw3hB1Azff-q1D1vfMBlFeAxZuAU&amp;s=VsUkm5wVUrVow--zSWP-9lZ29OAf1BWZsf3sNnTBox4&amp;e=" TargetMode="External"/><Relationship Id="rId3" Type="http://schemas.openxmlformats.org/officeDocument/2006/relationships/hyperlink" Target="mailto:al@jpasoc.com" TargetMode="External"/><Relationship Id="rId7" Type="http://schemas.openxmlformats.org/officeDocument/2006/relationships/hyperlink" Target="https://standards.ieee.org/faqs/copyrights/index.html#1" TargetMode="External"/><Relationship Id="rId12" Type="http://schemas.openxmlformats.org/officeDocument/2006/relationships/image" Target="../media/image3.wmf"/><Relationship Id="rId2" Type="http://schemas.openxmlformats.org/officeDocument/2006/relationships/hyperlink" Target="mailto:stuart@ok-brit.com" TargetMode="External"/><Relationship Id="rId1" Type="http://schemas.openxmlformats.org/officeDocument/2006/relationships/slideLayout" Target="../slideLayouts/slideLayout1.xml"/><Relationship Id="rId6" Type="http://schemas.openxmlformats.org/officeDocument/2006/relationships/hyperlink" Target="http://www.ieee802.org/devdocs.shtml" TargetMode="External"/><Relationship Id="rId11" Type="http://schemas.openxmlformats.org/officeDocument/2006/relationships/oleObject" Target="../embeddings/oleObject3.bin"/><Relationship Id="rId5" Type="http://schemas.openxmlformats.org/officeDocument/2006/relationships/hyperlink" Target="http://standards.ieee.org/resources/antitrust-guidelines.pdf" TargetMode="External"/><Relationship Id="rId10" Type="http://schemas.openxmlformats.org/officeDocument/2006/relationships/image" Target="../media/image2.wmf"/><Relationship Id="rId4" Type="http://schemas.openxmlformats.org/officeDocument/2006/relationships/hyperlink" Target="http://standards.ieee.org/faqs/affiliationFAQ.html" TargetMode="External"/><Relationship Id="rId9" Type="http://schemas.openxmlformats.org/officeDocument/2006/relationships/oleObject" Target="../embeddings/oleObject2.bin"/></Relationships>
</file>

<file path=ppt/slides/_rels/slide20.xml.rels><?xml version="1.0" encoding="UTF-8" standalone="yes"?>
<Relationships xmlns="http://schemas.openxmlformats.org/package/2006/relationships"><Relationship Id="rId3" Type="http://schemas.openxmlformats.org/officeDocument/2006/relationships/slide" Target="slide30.xml"/><Relationship Id="rId2" Type="http://schemas.openxmlformats.org/officeDocument/2006/relationships/hyperlink" Target="https://mentor.ieee.org/802.18/dcn/16/18-16-0038-17-0000-teleconference-call-in-info.pptx" TargetMode="External"/><Relationship Id="rId1" Type="http://schemas.openxmlformats.org/officeDocument/2006/relationships/slideLayout" Target="../slideLayouts/slideLayout1.xml"/><Relationship Id="rId5" Type="http://schemas.openxmlformats.org/officeDocument/2006/relationships/hyperlink" Target="https://calendar.google.com/calendar/embed?src=c2gedttabtbj4bps23j4847004%40group.calendar.google.com&amp;ctz=America%2FNew_York" TargetMode="External"/><Relationship Id="rId4" Type="http://schemas.openxmlformats.org/officeDocument/2006/relationships/hyperlink" Target="http://ieee802.org/802tele_calendar.html"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ieeesa.webex.com/ieeesa/j.php?MTID=mac8a92e41db417f3b4a55e5686090488" TargetMode="External"/><Relationship Id="rId7" Type="http://schemas.openxmlformats.org/officeDocument/2006/relationships/hyperlink" Target="https://urldefense.com/v3/__http:/help.webex.com__;!!F7jv3iA!jMWfp7yrDk_1zsVTNSmSP-W8awfUwSy3R6_W-gNQ8GFb7t5lcWS7jwj0aCYtK4W78g$"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1c77c259096d9d70a1c9ba651be7a6e3__;!!F7jv3iA!jMWfp7yrDk_1zsVTNSmSP-W8awfUwSy3R6_W-gNQ8GFb7t5lcWS7jwj0aCaTt0YGMA$" TargetMode="External"/><Relationship Id="rId5" Type="http://schemas.openxmlformats.org/officeDocument/2006/relationships/hyperlink" Target="tel:%2B1-213-306-3065,,*01*1799647312%23%23*01*" TargetMode="External"/><Relationship Id="rId4" Type="http://schemas.openxmlformats.org/officeDocument/2006/relationships/hyperlink" Target="tel:%2B1-646-992-2010,,*01*1799647312%23%23*01*" TargetMode="External"/></Relationships>
</file>

<file path=ppt/slides/_rels/slide23.xml.rels><?xml version="1.0" encoding="UTF-8" standalone="yes"?>
<Relationships xmlns="http://schemas.openxmlformats.org/package/2006/relationships"><Relationship Id="rId8" Type="http://schemas.openxmlformats.org/officeDocument/2006/relationships/hyperlink" Target="file:///C:\Users\jholcomb\OneDrive%20-%20Itron\Documents\2standards\+stuff_stds\%20sip:1299925523.ieeesa@lync.webex.com" TargetMode="External"/><Relationship Id="rId3" Type="http://schemas.openxmlformats.org/officeDocument/2006/relationships/hyperlink" Target="https://ieeesa.webex.com/ieeesa/j.php?MTID=mb29b067845a3bd3a7d064922514fd44d" TargetMode="External"/><Relationship Id="rId7" Type="http://schemas.openxmlformats.org/officeDocument/2006/relationships/hyperlink" Target="file:///C:\Users\jholcomb\OneDrive%20-%20Itron\Documents\2standards\+stuff_stds\%20sip:1299925523@ieeesa.webex.com"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3604125d4b15aa8eaa80aa7bcc131105__;!!F7jv3iA!kooq2J6Vxc8HA3WGVrhgTjXPX5ZvZqxsm1TuBLPVqMv9m_MjZf5cM9yr4sd2Zs7StQ$" TargetMode="External"/><Relationship Id="rId5" Type="http://schemas.openxmlformats.org/officeDocument/2006/relationships/hyperlink" Target="tel:%2B1-213-306-3065,,*01*1299925523%23%23*01*" TargetMode="External"/><Relationship Id="rId4" Type="http://schemas.openxmlformats.org/officeDocument/2006/relationships/hyperlink" Target="tel:%2B1-646-992-2010,,*01*1299925523%23%23*01*" TargetMode="External"/><Relationship Id="rId9" Type="http://schemas.openxmlformats.org/officeDocument/2006/relationships/hyperlink" Target="https://help.webex.com/"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file:///C:\Users\jholcomb\OneDrive%20-%20Itron\Documents\2standards\+stuff_stds\%20sip:1293066020.ieeesa@lync.webex.com" TargetMode="External"/><Relationship Id="rId3" Type="http://schemas.openxmlformats.org/officeDocument/2006/relationships/hyperlink" Target="https://ieeesa.webex.com/ieeesa/j.php?MTID=m7c3f1ed3861a4ebdd693d17d47519a82" TargetMode="External"/><Relationship Id="rId7" Type="http://schemas.openxmlformats.org/officeDocument/2006/relationships/hyperlink" Target="file:///C:\Users\jholcomb\OneDrive%20-%20Itron\Documents\2standards\+stuff_stds\%20sip:1293066020@ieeesa.webex.com"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92206683b0eae3403acea1c470783093__;!!F7jv3iA!klDD3bz4X3oXWPM0PYZAYe20lTkdJQmQcBtBnHbitN-ABnkDBFhDfYXtEaURwkfVjA$" TargetMode="External"/><Relationship Id="rId5" Type="http://schemas.openxmlformats.org/officeDocument/2006/relationships/hyperlink" Target="tel:%2B1-213-306-3065,,*01*1293066020%23%23*01*" TargetMode="External"/><Relationship Id="rId4" Type="http://schemas.openxmlformats.org/officeDocument/2006/relationships/hyperlink" Target="tel:%2B1-646-992-2010,,*01*1293066020%23%23*01*" TargetMode="External"/><Relationship Id="rId9" Type="http://schemas.openxmlformats.org/officeDocument/2006/relationships/hyperlink" Target="https://urldefense.com/v3/__https:/help.webex.com__;!!F7jv3iA!klDD3bz4X3oXWPM0PYZAYe20lTkdJQmQcBtBnHbitN-ABnkDBFhDfYXtEaWxy4B5yA$" TargetMode="Externa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ec/dcn/20/ec-20-0245-00-00EC-frequency-tables-of-ieee-802-wireless-standards.pptx" TargetMode="External"/><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8" Type="http://schemas.openxmlformats.org/officeDocument/2006/relationships/hyperlink" Target="https://cept.org/ecc/groups/ecc/cpg/page/weekly-report-from-wrc-19" TargetMode="External"/><Relationship Id="rId13" Type="http://schemas.openxmlformats.org/officeDocument/2006/relationships/hyperlink" Target="https://www.itu.int/en/myitu/Publications/2020/09/02/14/23/Radio-Regulations-2020" TargetMode="External"/><Relationship Id="rId18" Type="http://schemas.openxmlformats.org/officeDocument/2006/relationships/hyperlink" Target="https://www.itu.int/go/ITU-R/sg5" TargetMode="External"/><Relationship Id="rId3" Type="http://schemas.openxmlformats.org/officeDocument/2006/relationships/hyperlink" Target="https://www.itu.int/en/ITU-R/study-groups/rcpm/Pages/wrc-23-studies.aspx" TargetMode="External"/><Relationship Id="rId21" Type="http://schemas.openxmlformats.org/officeDocument/2006/relationships/hyperlink" Target="https://www.itu.int/events/eventdetails.asp?eventid=17206" TargetMode="External"/><Relationship Id="rId7" Type="http://schemas.openxmlformats.org/officeDocument/2006/relationships/hyperlink" Target="https://urldefense.proofpoint.com/v2/url?u=https-3A__gcc01.safelinks.protection.outlook.com_-3Furl-3Dhttps-253A-252F-252Fwww.itu.int-252Fpub-252FR-2DACT-2DWRC.14-2D2019-26data-3D02-257C01-257CNajarianPB-2540state.gov-257C8242efca777048773deb08d7d582b4b5-257C66cf50745afe48d1a691a12b2121f44b-257C0-257C0-257C637212629662417248-26sdata-3DF5Rd1mI5z3Efc9BGTWzf5oUypBFQqpY1Wu65d0k7ddM-253D-26reserved-3D0&amp;d=DwMGaQ&amp;c=pqcuzKEN_84c78MOSc5_fw&amp;r=z8R-nWJ8GIxwjOjNKhEFByb-tZ6XE3GZXWSggNdVo-w&amp;m=5Y4bdaAffnVmfrZUPN7SQo866G70ZNPPMYY7_A7ZyHc&amp;s=oO4_iXa0BjSX_oYniXZVCuAo7BQ-wXYYlom87RPlNkA&amp;e=" TargetMode="External"/><Relationship Id="rId12" Type="http://schemas.openxmlformats.org/officeDocument/2006/relationships/hyperlink" Target="https://mentor.ieee.org/802.18/dcn/19/18-19-0152-00-0000-summary-of-the-decisions-of-selected-agenda-items-in-wrc-19.pptx" TargetMode="External"/><Relationship Id="rId17" Type="http://schemas.openxmlformats.org/officeDocument/2006/relationships/hyperlink" Target="https://www.itu.int/go/ITU-R/wp1c" TargetMode="External"/><Relationship Id="rId2" Type="http://schemas.openxmlformats.org/officeDocument/2006/relationships/notesSlide" Target="../notesSlides/notesSlide20.xml"/><Relationship Id="rId16" Type="http://schemas.openxmlformats.org/officeDocument/2006/relationships/hyperlink" Target="https://www.itu.int/go/ITU-R/wp1a" TargetMode="External"/><Relationship Id="rId20" Type="http://schemas.openxmlformats.org/officeDocument/2006/relationships/hyperlink" Target="https://www.itu.int/go/ITU-R/wp5d" TargetMode="External"/><Relationship Id="rId1" Type="http://schemas.openxmlformats.org/officeDocument/2006/relationships/slideLayout" Target="../slideLayouts/slideLayout1.xml"/><Relationship Id="rId6" Type="http://schemas.openxmlformats.org/officeDocument/2006/relationships/hyperlink" Target="mailto:p.rajkotia@ieee.org" TargetMode="External"/><Relationship Id="rId11" Type="http://schemas.openxmlformats.org/officeDocument/2006/relationships/hyperlink" Target="https://mentor.ieee.org/802.18/dcn/17/18-17-0073-07-0000-ieee-802-viewpoints-on-wrc-19-agenda-items.pptx" TargetMode="External"/><Relationship Id="rId5" Type="http://schemas.openxmlformats.org/officeDocument/2006/relationships/hyperlink" Target="https://mentor.ieee.org/802.18/dcn/20/18-20-0107-00-0000-res-811-wrc-19-wrc-23-agenda-items.docx" TargetMode="External"/><Relationship Id="rId15" Type="http://schemas.openxmlformats.org/officeDocument/2006/relationships/hyperlink" Target="https://www.itu.int/go/ITU-R/sg1" TargetMode="External"/><Relationship Id="rId10" Type="http://schemas.openxmlformats.org/officeDocument/2006/relationships/hyperlink" Target="https://www.itu.int/en/ITU-R/conferences/wrc/2019/Documents/PFA-WRC19-E.pdf" TargetMode="External"/><Relationship Id="rId19" Type="http://schemas.openxmlformats.org/officeDocument/2006/relationships/hyperlink" Target="https://www.itu.int/go/ITU-R/wp5a" TargetMode="External"/><Relationship Id="rId4" Type="http://schemas.openxmlformats.org/officeDocument/2006/relationships/hyperlink" Target="https://www.itu.int/dms_pub/itu-r/oth/0c/0a/R0C0A00000D0041PDFE.pdf" TargetMode="External"/><Relationship Id="rId9" Type="http://schemas.openxmlformats.org/officeDocument/2006/relationships/hyperlink" Target="https://cept.org/ecc/groups/ecc/cpg/page/weekly-report-from-wrc-19/" TargetMode="External"/><Relationship Id="rId14" Type="http://schemas.openxmlformats.org/officeDocument/2006/relationships/hyperlink" Target="https://www.itu.int/en/events/Pages/Calendar-Events.aspx?sector=ITU-R" TargetMode="External"/></Relationships>
</file>

<file path=ppt/slides/_rels/slide2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8/dcn/21/18-21-0033-00-0000-minutes-01apr21-rrtag-teleconference.docx"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21766" y="322262"/>
            <a:ext cx="2303451" cy="273050"/>
          </a:xfrm>
        </p:spPr>
        <p:txBody>
          <a:bodyPr/>
          <a:lstStyle/>
          <a:p>
            <a:r>
              <a:rPr lang="en-US"/>
              <a:t>08apr21</a:t>
            </a:r>
            <a:endParaRPr lang="en-GB" dirty="0"/>
          </a:p>
        </p:txBody>
      </p:sp>
      <p:sp>
        <p:nvSpPr>
          <p:cNvPr id="7" name="Footer Placeholder 4"/>
          <p:cNvSpPr>
            <a:spLocks noGrp="1"/>
          </p:cNvSpPr>
          <p:nvPr>
            <p:ph type="ftr" idx="14"/>
          </p:nvPr>
        </p:nvSpPr>
        <p:spPr>
          <a:xfrm>
            <a:off x="8380499" y="6476207"/>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2209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Teleconference Agenda</a:t>
            </a:r>
            <a:endParaRPr lang="en-GB" dirty="0"/>
          </a:p>
        </p:txBody>
      </p:sp>
      <p:sp>
        <p:nvSpPr>
          <p:cNvPr id="3074" name="Rectangle 2"/>
          <p:cNvSpPr>
            <a:spLocks noGrp="1" noChangeArrowheads="1"/>
          </p:cNvSpPr>
          <p:nvPr>
            <p:ph type="body" idx="1"/>
          </p:nvPr>
        </p:nvSpPr>
        <p:spPr>
          <a:xfrm>
            <a:off x="2128921"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a:t>08 April 2021</a:t>
            </a:r>
          </a:p>
        </p:txBody>
      </p:sp>
      <p:graphicFrame>
        <p:nvGraphicFramePr>
          <p:cNvPr id="3075" name="Object 3"/>
          <p:cNvGraphicFramePr>
            <a:graphicFrameLocks noChangeAspect="1"/>
          </p:cNvGraphicFramePr>
          <p:nvPr>
            <p:extLst>
              <p:ext uri="{D42A27DB-BD31-4B8C-83A1-F6EECF244321}">
                <p14:modId xmlns:p14="http://schemas.microsoft.com/office/powerpoint/2010/main" val="2210880817"/>
              </p:ext>
            </p:extLst>
          </p:nvPr>
        </p:nvGraphicFramePr>
        <p:xfrm>
          <a:off x="2133601" y="3584576"/>
          <a:ext cx="7997825" cy="2468563"/>
        </p:xfrm>
        <a:graphic>
          <a:graphicData uri="http://schemas.openxmlformats.org/presentationml/2006/ole">
            <mc:AlternateContent xmlns:mc="http://schemas.openxmlformats.org/markup-compatibility/2006">
              <mc:Choice xmlns:v="urn:schemas-microsoft-com:vml" Requires="v">
                <p:oleObj name="Document" r:id="rId3" imgW="8469037" imgH="2630326" progId="Word.Document.8">
                  <p:embed/>
                </p:oleObj>
              </mc:Choice>
              <mc:Fallback>
                <p:oleObj name="Document" r:id="rId3" imgW="8469037" imgH="2630326" progId="Word.Document.8">
                  <p:embed/>
                  <p:pic>
                    <p:nvPicPr>
                      <p:cNvPr id="0" name="Picture 3"/>
                      <p:cNvPicPr>
                        <a:picLocks noChangeAspect="1" noChangeArrowheads="1"/>
                      </p:cNvPicPr>
                      <p:nvPr/>
                    </p:nvPicPr>
                    <p:blipFill>
                      <a:blip r:embed="rId4"/>
                      <a:srcRect/>
                      <a:stretch>
                        <a:fillRect/>
                      </a:stretch>
                    </p:blipFill>
                    <p:spPr bwMode="auto">
                      <a:xfrm>
                        <a:off x="2133601" y="3584576"/>
                        <a:ext cx="7997825" cy="2468563"/>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2073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209800" y="534988"/>
            <a:ext cx="8001001" cy="469235"/>
          </a:xfrm>
        </p:spPr>
        <p:txBody>
          <a:bodyPr/>
          <a:lstStyle/>
          <a:p>
            <a:r>
              <a:rPr lang="en-US" altLang="en-US" sz="2400" dirty="0"/>
              <a:t>Administrative–moving forward –  3</a:t>
            </a:r>
            <a:endParaRPr lang="en-US" altLang="en-US" sz="2400" i="1" u="sng" dirty="0">
              <a:solidFill>
                <a:srgbClr val="00B050"/>
              </a:solidFill>
            </a:endParaRPr>
          </a:p>
        </p:txBody>
      </p:sp>
      <p:sp>
        <p:nvSpPr>
          <p:cNvPr id="16387" name="Content Placeholder 2"/>
          <p:cNvSpPr>
            <a:spLocks noGrp="1"/>
          </p:cNvSpPr>
          <p:nvPr>
            <p:ph idx="1"/>
          </p:nvPr>
        </p:nvSpPr>
        <p:spPr>
          <a:xfrm>
            <a:off x="914401" y="769605"/>
            <a:ext cx="10475384" cy="5687461"/>
          </a:xfrm>
        </p:spPr>
        <p:txBody>
          <a:bodyPr/>
          <a:lstStyle/>
          <a:p>
            <a:pPr lvl="4">
              <a:buFont typeface="Arial" panose="020B0604020202020204" pitchFamily="34" charset="0"/>
              <a:buChar char="•"/>
            </a:pPr>
            <a:endParaRPr lang="en-US" altLang="en-US" sz="1000" dirty="0">
              <a:solidFill>
                <a:schemeClr val="tx1"/>
              </a:solidFill>
            </a:endParaRPr>
          </a:p>
          <a:p>
            <a:pPr>
              <a:buFont typeface="Arial" panose="020B0604020202020204" pitchFamily="34" charset="0"/>
              <a:buChar char="•"/>
            </a:pPr>
            <a:endParaRPr lang="en-US" altLang="en-US" sz="1800" b="0" dirty="0">
              <a:solidFill>
                <a:schemeClr val="tx1"/>
              </a:solidFill>
            </a:endParaRPr>
          </a:p>
          <a:p>
            <a:pPr>
              <a:buFont typeface="Arial" panose="020B0604020202020204" pitchFamily="34" charset="0"/>
              <a:buChar char="•"/>
            </a:pPr>
            <a:endParaRPr lang="en-US" altLang="en-US" sz="1800" b="0" dirty="0">
              <a:solidFill>
                <a:schemeClr val="tx1"/>
              </a:solidFill>
            </a:endParaRPr>
          </a:p>
          <a:p>
            <a:pPr>
              <a:buFont typeface="Arial" panose="020B0604020202020204" pitchFamily="34" charset="0"/>
              <a:buChar char="•"/>
            </a:pPr>
            <a:r>
              <a:rPr lang="en-US" altLang="en-US" sz="2000" dirty="0">
                <a:solidFill>
                  <a:schemeClr val="tx1"/>
                </a:solidFill>
              </a:rPr>
              <a:t>From WCSC call yesterday, 07apr21</a:t>
            </a:r>
          </a:p>
          <a:p>
            <a:pPr>
              <a:buFont typeface="Arial" panose="020B0604020202020204" pitchFamily="34" charset="0"/>
              <a:buChar char="•"/>
            </a:pPr>
            <a:r>
              <a:rPr lang="en-US" altLang="en-US" sz="2000" b="0" dirty="0">
                <a:solidFill>
                  <a:schemeClr val="tx1"/>
                </a:solidFill>
              </a:rPr>
              <a:t>Not for May, for future Wireless interims if we have any that are virtual: </a:t>
            </a:r>
          </a:p>
          <a:p>
            <a:pPr lvl="1">
              <a:buFont typeface="Arial" panose="020B0604020202020204" pitchFamily="34" charset="0"/>
              <a:buChar char="•"/>
            </a:pPr>
            <a:r>
              <a:rPr lang="en-US" altLang="en-US" sz="1800" dirty="0">
                <a:solidFill>
                  <a:schemeClr val="tx1"/>
                </a:solidFill>
              </a:rPr>
              <a:t>Will look closer to have them as a full Wireless Interim of all WG/TAGs, not as individual sessions. </a:t>
            </a:r>
          </a:p>
          <a:p>
            <a:pPr lvl="1">
              <a:buFont typeface="Arial" panose="020B0604020202020204" pitchFamily="34" charset="0"/>
              <a:buChar char="•"/>
            </a:pPr>
            <a:r>
              <a:rPr lang="en-US" altLang="en-US" sz="1800" dirty="0">
                <a:solidFill>
                  <a:schemeClr val="tx1"/>
                </a:solidFill>
              </a:rPr>
              <a:t>Will have specific time slots all meetings will adhere too.  To help with overlap/adjacent meetings and stay with in 17:59 IMAT window. </a:t>
            </a:r>
          </a:p>
          <a:p>
            <a:pPr lvl="1">
              <a:buFont typeface="Arial" panose="020B0604020202020204" pitchFamily="34" charset="0"/>
              <a:buChar char="•"/>
            </a:pPr>
            <a:r>
              <a:rPr lang="en-US" altLang="en-US" sz="1800" b="0" dirty="0">
                <a:solidFill>
                  <a:schemeClr val="tx1"/>
                </a:solidFill>
              </a:rPr>
              <a:t>Likely will have a registration fee similar to what the plenarie</a:t>
            </a:r>
            <a:r>
              <a:rPr lang="en-US" altLang="en-US" sz="1800" dirty="0">
                <a:solidFill>
                  <a:schemeClr val="tx1"/>
                </a:solidFill>
              </a:rPr>
              <a:t>s are doing. </a:t>
            </a:r>
            <a:endParaRPr lang="en-US" altLang="en-US" sz="1800" b="0" dirty="0">
              <a:solidFill>
                <a:schemeClr val="tx1"/>
              </a:solidFill>
            </a:endParaRPr>
          </a:p>
          <a:p>
            <a:pPr marL="0" indent="0"/>
            <a:r>
              <a:rPr lang="en-US" altLang="en-US" sz="1600" b="0" dirty="0">
                <a:solidFill>
                  <a:schemeClr val="tx1"/>
                </a:solidFill>
              </a:rPr>
              <a:t> </a:t>
            </a:r>
          </a:p>
          <a:p>
            <a:pPr>
              <a:buFont typeface="Arial" panose="020B0604020202020204" pitchFamily="34" charset="0"/>
              <a:buChar char="•"/>
            </a:pPr>
            <a:r>
              <a:rPr lang="en-US" altLang="en-US" sz="2000" b="0" dirty="0">
                <a:solidFill>
                  <a:schemeClr val="tx1"/>
                </a:solidFill>
              </a:rPr>
              <a:t>For </a:t>
            </a:r>
            <a:r>
              <a:rPr lang="en-US" altLang="en-US" sz="2000" dirty="0">
                <a:solidFill>
                  <a:schemeClr val="tx1"/>
                </a:solidFill>
              </a:rPr>
              <a:t>Sept 2021 </a:t>
            </a:r>
            <a:r>
              <a:rPr lang="en-US" altLang="en-US" sz="2000" b="0" dirty="0">
                <a:solidFill>
                  <a:schemeClr val="tx1"/>
                </a:solidFill>
              </a:rPr>
              <a:t>still on at the Hilton in </a:t>
            </a:r>
            <a:r>
              <a:rPr lang="en-GB" sz="1800" b="0" dirty="0"/>
              <a:t>Waikoloa, HI, 12</a:t>
            </a:r>
            <a:r>
              <a:rPr lang="en-GB" sz="1800" b="0" baseline="30000" dirty="0"/>
              <a:t>th</a:t>
            </a:r>
            <a:r>
              <a:rPr lang="en-GB" sz="1800" b="0" dirty="0"/>
              <a:t>-17</a:t>
            </a:r>
            <a:r>
              <a:rPr lang="en-GB" sz="1800" b="0" baseline="30000" dirty="0"/>
              <a:t>th</a:t>
            </a:r>
            <a:r>
              <a:rPr lang="en-GB" sz="1800" b="0" dirty="0"/>
              <a:t>.  WCSC will be discussing in their 05may21 monthly call, virtual or f2f.  </a:t>
            </a:r>
          </a:p>
          <a:p>
            <a:pPr lvl="1">
              <a:buFont typeface="Arial" panose="020B0604020202020204" pitchFamily="34" charset="0"/>
              <a:buChar char="•"/>
            </a:pPr>
            <a:r>
              <a:rPr lang="en-GB" sz="1800" dirty="0"/>
              <a:t>With the dynamics and unknowns looking at an electronic survey of membership before 05may21. (19-23Apr21 ?)</a:t>
            </a:r>
          </a:p>
          <a:p>
            <a:pPr lvl="1">
              <a:buFont typeface="Arial" panose="020B0604020202020204" pitchFamily="34" charset="0"/>
              <a:buChar char="•"/>
            </a:pPr>
            <a:r>
              <a:rPr lang="en-GB" sz="1800" b="0" dirty="0"/>
              <a:t>Qu</a:t>
            </a:r>
            <a:r>
              <a:rPr lang="en-GB" sz="1800" dirty="0"/>
              <a:t>estions similar to: possible company restrictions, country restrictions, likely would you come, and questions like that.   Small ad hoc working on questions. </a:t>
            </a:r>
            <a:endParaRPr lang="en-GB" sz="1800" b="0" dirty="0"/>
          </a:p>
          <a:p>
            <a:pPr>
              <a:buFont typeface="Arial" panose="020B0604020202020204" pitchFamily="34" charset="0"/>
              <a:buChar char="•"/>
            </a:pPr>
            <a:endParaRPr lang="en-US" altLang="en-US" sz="1800" b="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10</a:t>
            </a:fld>
            <a:endParaRPr lang="en-US" altLang="en-US" sz="1200" b="0" dirty="0"/>
          </a:p>
        </p:txBody>
      </p:sp>
      <p:sp>
        <p:nvSpPr>
          <p:cNvPr id="2" name="Date Placeholder 1"/>
          <p:cNvSpPr>
            <a:spLocks noGrp="1"/>
          </p:cNvSpPr>
          <p:nvPr>
            <p:ph type="dt" idx="15"/>
          </p:nvPr>
        </p:nvSpPr>
        <p:spPr/>
        <p:txBody>
          <a:bodyPr/>
          <a:lstStyle/>
          <a:p>
            <a:r>
              <a:rPr lang="en-US"/>
              <a:t>08apr21</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42841610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15950"/>
            <a:ext cx="7770813" cy="450850"/>
          </a:xfrm>
        </p:spPr>
        <p:txBody>
          <a:bodyPr/>
          <a:lstStyle/>
          <a:p>
            <a:r>
              <a:rPr lang="en-US" sz="2400" dirty="0"/>
              <a:t>EU items to share </a:t>
            </a:r>
            <a:r>
              <a:rPr lang="en-US" sz="1400" dirty="0"/>
              <a:t>-1</a:t>
            </a:r>
            <a:endParaRPr lang="en-US" sz="1200" dirty="0"/>
          </a:p>
        </p:txBody>
      </p:sp>
      <p:sp>
        <p:nvSpPr>
          <p:cNvPr id="3" name="Content Placeholder 2"/>
          <p:cNvSpPr>
            <a:spLocks noGrp="1"/>
          </p:cNvSpPr>
          <p:nvPr>
            <p:ph idx="1"/>
          </p:nvPr>
        </p:nvSpPr>
        <p:spPr>
          <a:xfrm>
            <a:off x="950384" y="914400"/>
            <a:ext cx="10439400" cy="5484813"/>
          </a:xfrm>
        </p:spPr>
        <p:txBody>
          <a:bodyPr/>
          <a:lstStyle/>
          <a:p>
            <a:pPr>
              <a:buFont typeface="Arial" panose="020B0604020202020204" pitchFamily="34" charset="0"/>
              <a:buChar char="•"/>
            </a:pPr>
            <a:r>
              <a:rPr lang="en-US" sz="1800" dirty="0">
                <a:solidFill>
                  <a:schemeClr val="tx1"/>
                </a:solidFill>
              </a:rPr>
              <a:t>General EU info: </a:t>
            </a:r>
            <a:r>
              <a:rPr lang="en-US" altLang="en-US" sz="1800" dirty="0"/>
              <a:t> </a:t>
            </a:r>
            <a:r>
              <a:rPr lang="en-US" altLang="en-US" sz="1800" b="0" dirty="0">
                <a:hlinkClick r:id="rId3"/>
              </a:rPr>
              <a:t>&lt;</a:t>
            </a:r>
            <a:r>
              <a:rPr lang="en-US" altLang="en-US" sz="1800" b="0" dirty="0" err="1">
                <a:hlinkClick r:id="rId3"/>
              </a:rPr>
              <a:t>ojeu</a:t>
            </a:r>
            <a:r>
              <a:rPr lang="en-US" altLang="en-US" sz="1800" b="0" dirty="0">
                <a:hlinkClick r:id="rId3"/>
              </a:rPr>
              <a:t>&gt;</a:t>
            </a:r>
            <a:r>
              <a:rPr lang="en-US" altLang="en-US" sz="1800" b="0" dirty="0"/>
              <a:t>   </a:t>
            </a:r>
            <a:r>
              <a:rPr lang="en-US" altLang="en-US" sz="1800" b="0" dirty="0">
                <a:hlinkClick r:id="rId4"/>
              </a:rPr>
              <a:t>&lt;</a:t>
            </a:r>
            <a:r>
              <a:rPr lang="en-US" altLang="en-US" sz="1800" b="0" dirty="0" err="1">
                <a:hlinkClick r:id="rId4"/>
              </a:rPr>
              <a:t>HStds</a:t>
            </a:r>
            <a:r>
              <a:rPr lang="en-US" altLang="en-US" sz="1800" b="0" dirty="0">
                <a:hlinkClick r:id="rId4"/>
              </a:rPr>
              <a:t>&gt;</a:t>
            </a:r>
            <a:r>
              <a:rPr lang="en-US" altLang="en-US" sz="1800" b="0" dirty="0"/>
              <a:t> </a:t>
            </a:r>
            <a:endParaRPr lang="en-US" sz="1800" dirty="0">
              <a:solidFill>
                <a:schemeClr val="tx1"/>
              </a:solidFill>
            </a:endParaRPr>
          </a:p>
          <a:p>
            <a:pPr>
              <a:spcBef>
                <a:spcPts val="0"/>
              </a:spcBef>
              <a:buFont typeface="Arial" panose="020B0604020202020204" pitchFamily="34" charset="0"/>
              <a:buChar char="•"/>
            </a:pPr>
            <a:r>
              <a:rPr lang="en-US" sz="1400" dirty="0">
                <a:solidFill>
                  <a:srgbClr val="0070C0"/>
                </a:solidFill>
              </a:rPr>
              <a:t>Remember – BRAN documents can be found in the 802.11 private area documents (1-week refresh)</a:t>
            </a:r>
            <a:endParaRPr lang="en-US" sz="1400" dirty="0">
              <a:solidFill>
                <a:schemeClr val="tx1"/>
              </a:solidFill>
            </a:endParaRP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is working on how to recoup all the costs for all the virtual meetings.</a:t>
            </a:r>
          </a:p>
          <a:p>
            <a:pPr lvl="1">
              <a:spcBef>
                <a:spcPts val="0"/>
              </a:spcBef>
              <a:buFont typeface="Arial" panose="020B0604020202020204" pitchFamily="34" charset="0"/>
              <a:buChar char="•"/>
            </a:pPr>
            <a:r>
              <a:rPr lang="en-US" sz="1400" dirty="0">
                <a:solidFill>
                  <a:schemeClr val="tx1"/>
                </a:solidFill>
              </a:rPr>
              <a:t> </a:t>
            </a:r>
          </a:p>
          <a:p>
            <a:pPr lvl="1">
              <a:spcBef>
                <a:spcPts val="0"/>
              </a:spcBef>
              <a:buFont typeface="Arial" panose="020B0604020202020204" pitchFamily="34" charset="0"/>
              <a:buChar char="•"/>
            </a:pPr>
            <a:r>
              <a:rPr lang="en-US" sz="1400" dirty="0">
                <a:solidFill>
                  <a:schemeClr val="tx1"/>
                </a:solidFill>
              </a:rPr>
              <a:t>01apr: They are looking at virtual meetings at least until 01sep21 like CEPT.</a:t>
            </a:r>
          </a:p>
          <a:p>
            <a:pPr lvl="2">
              <a:spcBef>
                <a:spcPts val="0"/>
              </a:spcBef>
              <a:buFont typeface="Arial" panose="020B0604020202020204" pitchFamily="34" charset="0"/>
              <a:buChar char="•"/>
            </a:pPr>
            <a:r>
              <a:rPr lang="en-US" sz="1200" dirty="0">
                <a:solidFill>
                  <a:schemeClr val="tx1"/>
                </a:solidFill>
              </a:rPr>
              <a:t>The ETSI technical director is circulating a proposal to the participant members.   It is an internal document at this point. </a:t>
            </a:r>
          </a:p>
          <a:p>
            <a:pPr lvl="1">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5"/>
              </a:rPr>
              <a:t>&lt;BRAN&gt;</a:t>
            </a:r>
            <a:r>
              <a:rPr lang="en-US" altLang="en-US" sz="1800" b="0" dirty="0"/>
              <a:t>  </a:t>
            </a:r>
            <a:r>
              <a:rPr lang="en-US" sz="1800" dirty="0">
                <a:solidFill>
                  <a:schemeClr val="tx1"/>
                </a:solidFill>
                <a:sym typeface="Wingdings" panose="05000000000000000000" pitchFamily="2" charset="2"/>
              </a:rPr>
              <a:t>next calls are #109a-15-22Apr21 and #109e-26-30Apr21 </a:t>
            </a:r>
          </a:p>
          <a:p>
            <a:pPr marL="400050" lvl="1">
              <a:spcBef>
                <a:spcPts val="0"/>
              </a:spcBef>
              <a:spcAft>
                <a:spcPts val="0"/>
              </a:spcAft>
              <a:buFont typeface="Arial" panose="020B0604020202020204" pitchFamily="34" charset="0"/>
              <a:buChar char="•"/>
            </a:pPr>
            <a:r>
              <a:rPr lang="en-US" sz="1800" b="0" dirty="0">
                <a:effectLst/>
                <a:ea typeface="Calibri" panose="020F0502020204030204" pitchFamily="34" charset="0"/>
                <a:cs typeface="Times New Roman" panose="02020603050405020304" pitchFamily="18" charset="0"/>
              </a:rPr>
              <a:t>  </a:t>
            </a:r>
          </a:p>
          <a:p>
            <a:pPr marL="400050" lvl="1">
              <a:spcBef>
                <a:spcPts val="0"/>
              </a:spcBef>
              <a:spcAft>
                <a:spcPts val="0"/>
              </a:spcAft>
              <a:buFont typeface="Arial" panose="020B0604020202020204" pitchFamily="34" charset="0"/>
              <a:buChar char="•"/>
            </a:pPr>
            <a:r>
              <a:rPr lang="en-US" sz="1800">
                <a:ea typeface="Calibri" panose="020F0502020204030204" pitchFamily="34" charset="0"/>
                <a:cs typeface="Times New Roman" panose="02020603050405020304" pitchFamily="18" charset="0"/>
              </a:rPr>
              <a:t>  </a:t>
            </a:r>
            <a:endParaRPr lang="en-US" sz="1800" dirty="0">
              <a:ea typeface="Calibri" panose="020F0502020204030204" pitchFamily="34" charset="0"/>
              <a:cs typeface="Times New Roman" panose="02020603050405020304" pitchFamily="18" charset="0"/>
            </a:endParaRPr>
          </a:p>
          <a:p>
            <a:pPr marL="400050" lvl="1">
              <a:spcBef>
                <a:spcPts val="0"/>
              </a:spcBef>
              <a:spcAft>
                <a:spcPts val="0"/>
              </a:spcAft>
              <a:buFont typeface="Arial" panose="020B0604020202020204" pitchFamily="34" charset="0"/>
              <a:buChar char="•"/>
            </a:pPr>
            <a:r>
              <a:rPr lang="en-US" sz="1800" dirty="0">
                <a:ea typeface="Calibri" panose="020F0502020204030204" pitchFamily="34" charset="0"/>
                <a:cs typeface="Times New Roman" panose="02020603050405020304" pitchFamily="18" charset="0"/>
              </a:rPr>
              <a:t>nothing to share. </a:t>
            </a:r>
            <a:endParaRPr lang="en-US" sz="1800" b="0" dirty="0">
              <a:effectLst/>
              <a:ea typeface="Calibri" panose="020F0502020204030204" pitchFamily="34" charset="0"/>
              <a:cs typeface="Times New Roman" panose="02020603050405020304" pitchFamily="18" charset="0"/>
            </a:endParaRPr>
          </a:p>
          <a:p>
            <a:pPr marL="400050" lvl="1">
              <a:spcBef>
                <a:spcPts val="0"/>
              </a:spcBef>
              <a:spcAft>
                <a:spcPts val="0"/>
              </a:spcAft>
              <a:buFont typeface="Arial" panose="020B0604020202020204" pitchFamily="34" charset="0"/>
              <a:buChar char="•"/>
            </a:pPr>
            <a:endParaRPr lang="en-US" sz="1800" dirty="0">
              <a:ea typeface="Calibri" panose="020F0502020204030204" pitchFamily="34" charset="0"/>
              <a:cs typeface="Times New Roman" panose="02020603050405020304" pitchFamily="18" charset="0"/>
            </a:endParaRPr>
          </a:p>
          <a:p>
            <a:pPr marL="800100" lvl="2">
              <a:spcBef>
                <a:spcPts val="0"/>
              </a:spcBef>
              <a:spcAft>
                <a:spcPts val="0"/>
              </a:spcAft>
              <a:buFont typeface="Arial" panose="020B0604020202020204" pitchFamily="34" charset="0"/>
              <a:buChar char="•"/>
            </a:pPr>
            <a:r>
              <a:rPr lang="en-US" sz="1600" b="0" dirty="0">
                <a:effectLst/>
                <a:ea typeface="Calibri" panose="020F0502020204030204" pitchFamily="34" charset="0"/>
                <a:cs typeface="Times New Roman" panose="02020603050405020304" pitchFamily="18" charset="0"/>
              </a:rPr>
              <a:t>25mar: In BRAN(21)109061, ETSI TC BRAN ad hoc meeting #109e (26-30Apr21) will focus on</a:t>
            </a:r>
          </a:p>
          <a:p>
            <a:pPr marL="1257300" lvl="3">
              <a:spcBef>
                <a:spcPts val="0"/>
              </a:spcBef>
              <a:spcAft>
                <a:spcPts val="0"/>
              </a:spcAft>
            </a:pPr>
            <a:r>
              <a:rPr lang="en-US" sz="1400" b="0" dirty="0">
                <a:effectLst/>
                <a:ea typeface="Calibri" panose="020F0502020204030204" pitchFamily="34" charset="0"/>
                <a:cs typeface="Times New Roman" panose="02020603050405020304" pitchFamily="18" charset="0"/>
              </a:rPr>
              <a:t>• EN 301 893 (5 GHz),</a:t>
            </a:r>
          </a:p>
          <a:p>
            <a:pPr marL="1257300" lvl="3">
              <a:spcBef>
                <a:spcPts val="0"/>
              </a:spcBef>
              <a:spcAft>
                <a:spcPts val="0"/>
              </a:spcAft>
            </a:pPr>
            <a:r>
              <a:rPr lang="en-US" sz="1400" b="0" dirty="0">
                <a:effectLst/>
                <a:ea typeface="Calibri" panose="020F0502020204030204" pitchFamily="34" charset="0"/>
                <a:cs typeface="Times New Roman" panose="02020603050405020304" pitchFamily="18" charset="0"/>
              </a:rPr>
              <a:t>• EN 303 687 (6 GHz), and</a:t>
            </a:r>
          </a:p>
          <a:p>
            <a:pPr marL="1257300" lvl="3">
              <a:spcBef>
                <a:spcPts val="0"/>
              </a:spcBef>
              <a:spcAft>
                <a:spcPts val="0"/>
              </a:spcAft>
            </a:pPr>
            <a:r>
              <a:rPr lang="en-US" sz="1400" b="0" dirty="0">
                <a:effectLst/>
                <a:ea typeface="Calibri" panose="020F0502020204030204" pitchFamily="34" charset="0"/>
                <a:cs typeface="Times New Roman" panose="02020603050405020304" pitchFamily="18" charset="0"/>
              </a:rPr>
              <a:t>• the discussion of User Access Restrictions (UAR).</a:t>
            </a:r>
            <a:endParaRPr lang="en-US" sz="1400" dirty="0">
              <a:solidFill>
                <a:schemeClr val="tx1"/>
              </a:solidFill>
              <a:ea typeface="Calibri" panose="020F0502020204030204" pitchFamily="34" charset="0"/>
            </a:endParaRPr>
          </a:p>
          <a:p>
            <a:pPr marL="457200" lvl="1" indent="0">
              <a:spcBef>
                <a:spcPts val="0"/>
              </a:spcBef>
            </a:pPr>
            <a:endParaRPr lang="en-US" sz="1600" dirty="0">
              <a:solidFill>
                <a:schemeClr val="tx1"/>
              </a:solidFill>
              <a:ea typeface="Calibri" panose="020F050202020403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08apr21</a:t>
            </a:r>
            <a:endParaRPr lang="en-GB" dirty="0"/>
          </a:p>
        </p:txBody>
      </p:sp>
    </p:spTree>
    <p:extLst>
      <p:ext uri="{BB962C8B-B14F-4D97-AF65-F5344CB8AC3E}">
        <p14:creationId xmlns:p14="http://schemas.microsoft.com/office/powerpoint/2010/main" val="33990114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4214" y="615806"/>
            <a:ext cx="7770813" cy="405632"/>
          </a:xfrm>
        </p:spPr>
        <p:txBody>
          <a:bodyPr/>
          <a:lstStyle/>
          <a:p>
            <a:r>
              <a:rPr lang="en-US" sz="2400" dirty="0"/>
              <a:t>EU items to share </a:t>
            </a:r>
            <a:r>
              <a:rPr lang="en-US" sz="1400" dirty="0"/>
              <a:t>-2</a:t>
            </a:r>
            <a:endParaRPr lang="en-US" sz="1200" dirty="0"/>
          </a:p>
        </p:txBody>
      </p:sp>
      <p:sp>
        <p:nvSpPr>
          <p:cNvPr id="3" name="Content Placeholder 2"/>
          <p:cNvSpPr>
            <a:spLocks noGrp="1"/>
          </p:cNvSpPr>
          <p:nvPr>
            <p:ph idx="1"/>
          </p:nvPr>
        </p:nvSpPr>
        <p:spPr>
          <a:xfrm>
            <a:off x="914400" y="900911"/>
            <a:ext cx="10475384" cy="5453976"/>
          </a:xfrm>
        </p:spPr>
        <p:txBody>
          <a:bodyPr/>
          <a:lstStyle/>
          <a:p>
            <a:pPr lvl="2">
              <a:buFont typeface="Arial" panose="020B0604020202020204" pitchFamily="34" charset="0"/>
              <a:buChar char="•"/>
            </a:pPr>
            <a:endParaRPr lang="en-US" sz="600" dirty="0">
              <a:solidFill>
                <a:schemeClr val="tx1"/>
              </a:solidFill>
            </a:endParaRPr>
          </a:p>
          <a:p>
            <a:pPr>
              <a:buFont typeface="Arial" panose="020B0604020202020204" pitchFamily="34" charset="0"/>
              <a:buChar char="•"/>
            </a:pPr>
            <a:r>
              <a:rPr lang="en-US" sz="1800" dirty="0">
                <a:solidFill>
                  <a:schemeClr val="tx1"/>
                </a:solidFill>
              </a:rPr>
              <a:t>Note: CEPT will only have virtual meetings through 01Sep21, at this point. </a:t>
            </a:r>
          </a:p>
          <a:p>
            <a:pPr>
              <a:buFont typeface="Arial" panose="020B0604020202020204" pitchFamily="34" charset="0"/>
              <a:buChar char="•"/>
            </a:pPr>
            <a:r>
              <a:rPr lang="en-US" sz="1800" dirty="0">
                <a:solidFill>
                  <a:schemeClr val="tx1"/>
                </a:solidFill>
              </a:rPr>
              <a:t>EC </a:t>
            </a:r>
            <a:r>
              <a:rPr lang="en-US" sz="1800" dirty="0" err="1">
                <a:solidFill>
                  <a:schemeClr val="tx1"/>
                </a:solidFill>
              </a:rPr>
              <a:t>RSComm</a:t>
            </a:r>
            <a:r>
              <a:rPr lang="en-US" sz="1800" dirty="0">
                <a:solidFill>
                  <a:schemeClr val="tx1"/>
                </a:solidFill>
              </a:rPr>
              <a:t> met earlier (9-10Mar21).  There are no formal minutes, decisions are public however. </a:t>
            </a:r>
          </a:p>
          <a:p>
            <a:pPr lvl="1">
              <a:buFont typeface="Arial" panose="020B0604020202020204" pitchFamily="34" charset="0"/>
              <a:buChar char="•"/>
            </a:pPr>
            <a:endParaRPr lang="en-US" sz="1600" dirty="0">
              <a:solidFill>
                <a:schemeClr val="tx1"/>
              </a:solidFill>
            </a:endParaRPr>
          </a:p>
          <a:p>
            <a:pPr lvl="1">
              <a:buFont typeface="Arial" panose="020B0604020202020204" pitchFamily="34" charset="0"/>
              <a:buChar char="•"/>
            </a:pPr>
            <a:r>
              <a:rPr lang="en-US" sz="1600" dirty="0">
                <a:solidFill>
                  <a:schemeClr val="bg1">
                    <a:lumMod val="75000"/>
                  </a:schemeClr>
                </a:solidFill>
              </a:rPr>
              <a:t>nothing to share. </a:t>
            </a:r>
          </a:p>
          <a:p>
            <a:pPr lvl="1">
              <a:buFont typeface="Arial" panose="020B0604020202020204" pitchFamily="34" charset="0"/>
              <a:buChar char="•"/>
            </a:pPr>
            <a:r>
              <a:rPr lang="en-US" sz="1600" dirty="0">
                <a:solidFill>
                  <a:schemeClr val="tx1"/>
                </a:solidFill>
              </a:rPr>
              <a:t>25mar21: 6 GHz decision was approved and going through admin procedure, countries have until 16April </a:t>
            </a:r>
          </a:p>
          <a:p>
            <a:pPr lvl="1">
              <a:buFont typeface="Arial" panose="020B0604020202020204" pitchFamily="34" charset="0"/>
              <a:buChar char="•"/>
            </a:pPr>
            <a:endParaRPr lang="en-US" sz="1600" dirty="0">
              <a:solidFill>
                <a:schemeClr val="tx1"/>
              </a:solidFill>
            </a:endParaRPr>
          </a:p>
          <a:p>
            <a:pPr>
              <a:buFont typeface="Arial" panose="020B0604020202020204" pitchFamily="34" charset="0"/>
              <a:buChar char="•"/>
            </a:pPr>
            <a:r>
              <a:rPr lang="en-US" sz="1400" dirty="0">
                <a:solidFill>
                  <a:schemeClr val="tx1"/>
                </a:solidFill>
              </a:rPr>
              <a:t>CEPT – </a:t>
            </a:r>
            <a:r>
              <a:rPr lang="en-US" sz="1400" dirty="0">
                <a:solidFill>
                  <a:schemeClr val="tx1"/>
                </a:solidFill>
                <a:hlinkClick r:id="rId3"/>
              </a:rPr>
              <a:t>&lt;ECC&gt;</a:t>
            </a:r>
            <a:r>
              <a:rPr lang="en-US" sz="1400" dirty="0">
                <a:solidFill>
                  <a:schemeClr val="tx1"/>
                </a:solidFill>
              </a:rPr>
              <a:t>  (and more) next call #56, 29Jun-02Jul21</a:t>
            </a:r>
          </a:p>
          <a:p>
            <a:pPr lvl="1">
              <a:buFont typeface="Arial" panose="020B0604020202020204" pitchFamily="34" charset="0"/>
              <a:buChar char="•"/>
            </a:pPr>
            <a:r>
              <a:rPr lang="en-US" sz="1400" dirty="0">
                <a:solidFill>
                  <a:schemeClr val="tx1"/>
                </a:solidFill>
              </a:rPr>
              <a:t> </a:t>
            </a:r>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4"/>
              </a:rPr>
              <a:t>&lt;WGSE&gt;</a:t>
            </a:r>
            <a:r>
              <a:rPr lang="en-US" altLang="en-US" sz="1800" b="0" dirty="0"/>
              <a:t> </a:t>
            </a:r>
            <a:r>
              <a:rPr lang="en-US" altLang="en-US" sz="1800" dirty="0"/>
              <a:t>next call  </a:t>
            </a:r>
            <a:r>
              <a:rPr lang="en-US" sz="1800" dirty="0"/>
              <a:t>#88, 19-23Apr21</a:t>
            </a:r>
            <a:r>
              <a:rPr lang="en-US" sz="1800" dirty="0">
                <a:sym typeface="Wingdings" panose="05000000000000000000" pitchFamily="2" charset="2"/>
              </a:rPr>
              <a:t> </a:t>
            </a:r>
            <a:endParaRPr lang="en-US" sz="1800" dirty="0">
              <a:solidFill>
                <a:schemeClr val="tx1"/>
              </a:solidFill>
            </a:endParaRPr>
          </a:p>
          <a:p>
            <a:pPr lvl="1">
              <a:spcBef>
                <a:spcPts val="0"/>
              </a:spcBef>
              <a:spcAft>
                <a:spcPts val="0"/>
              </a:spcAft>
              <a:buFont typeface="Arial" panose="020B0604020202020204" pitchFamily="34" charset="0"/>
              <a:buChar char="•"/>
            </a:pPr>
            <a:r>
              <a:rPr lang="en-US" sz="1400" dirty="0">
                <a:solidFill>
                  <a:schemeClr val="tx1"/>
                </a:solidFill>
              </a:rPr>
              <a:t> </a:t>
            </a:r>
          </a:p>
          <a:p>
            <a:pPr>
              <a:spcBef>
                <a:spcPts val="0"/>
              </a:spcBef>
              <a:spcAft>
                <a:spcPts val="0"/>
              </a:spcAft>
              <a:buFont typeface="Arial" panose="020B0604020202020204" pitchFamily="34" charset="0"/>
              <a:buChar char="•"/>
            </a:pPr>
            <a:r>
              <a:rPr lang="en-US" sz="1400" dirty="0">
                <a:solidFill>
                  <a:schemeClr val="tx1"/>
                </a:solidFill>
              </a:rPr>
              <a:t>CEPT – ECC </a:t>
            </a:r>
            <a:r>
              <a:rPr lang="en-US" altLang="en-US" sz="1400" b="0" dirty="0">
                <a:hlinkClick r:id="rId5"/>
              </a:rPr>
              <a:t>&lt;SE21&gt; </a:t>
            </a:r>
            <a:r>
              <a:rPr lang="en-US" altLang="en-US" sz="1400" b="0" dirty="0"/>
              <a:t> </a:t>
            </a:r>
            <a:r>
              <a:rPr lang="en-US" altLang="en-US" sz="1400" dirty="0">
                <a:solidFill>
                  <a:schemeClr val="tx1"/>
                </a:solidFill>
              </a:rPr>
              <a:t>next call #113, 14-16Jul21</a:t>
            </a:r>
          </a:p>
          <a:p>
            <a:pPr lvl="1">
              <a:spcBef>
                <a:spcPts val="0"/>
              </a:spcBef>
              <a:spcAft>
                <a:spcPts val="0"/>
              </a:spcAft>
              <a:buFont typeface="Arial" panose="020B0604020202020204" pitchFamily="34" charset="0"/>
              <a:buChar char="•"/>
            </a:pPr>
            <a:r>
              <a:rPr lang="en-US" sz="1400" dirty="0">
                <a:ea typeface="Calibri" panose="020F0502020204030204" pitchFamily="34" charset="0"/>
              </a:rPr>
              <a:t> </a:t>
            </a:r>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6"/>
              </a:rPr>
              <a:t>&lt;SE45&gt;</a:t>
            </a:r>
            <a:r>
              <a:rPr lang="en-US" altLang="en-US" sz="1800" b="0" dirty="0"/>
              <a:t> </a:t>
            </a:r>
            <a:r>
              <a:rPr lang="en-US" altLang="en-US" sz="1800" dirty="0"/>
              <a:t>next call #13, 01-02Jun21 </a:t>
            </a:r>
            <a:r>
              <a:rPr lang="en-US" altLang="en-US" sz="1800" b="0" dirty="0"/>
              <a:t>(13:30-18:30CEST)</a:t>
            </a:r>
          </a:p>
          <a:p>
            <a:pPr lvl="1">
              <a:spcBef>
                <a:spcPts val="0"/>
              </a:spcBef>
              <a:spcAft>
                <a:spcPts val="0"/>
              </a:spcAft>
              <a:buFont typeface="Arial" panose="020B0604020202020204" pitchFamily="34" charset="0"/>
              <a:buChar char="•"/>
            </a:pPr>
            <a:r>
              <a:rPr lang="en-US" altLang="en-US" sz="1400" dirty="0">
                <a:solidFill>
                  <a:schemeClr val="tx1"/>
                </a:solidFill>
              </a:rPr>
              <a:t> </a:t>
            </a:r>
          </a:p>
          <a:p>
            <a:pPr>
              <a:spcBef>
                <a:spcPts val="0"/>
              </a:spcBef>
              <a:spcAft>
                <a:spcPts val="0"/>
              </a:spcAft>
              <a:buFont typeface="Arial" panose="020B0604020202020204" pitchFamily="34" charset="0"/>
              <a:buChar char="•"/>
            </a:pPr>
            <a:r>
              <a:rPr lang="en-US" sz="1400" dirty="0">
                <a:solidFill>
                  <a:schemeClr val="tx1"/>
                </a:solidFill>
              </a:rPr>
              <a:t>CEPT – ECC </a:t>
            </a:r>
            <a:r>
              <a:rPr lang="en-US" altLang="en-US" sz="1400" b="0" dirty="0">
                <a:hlinkClick r:id="rId7"/>
              </a:rPr>
              <a:t>&lt;WGFM&gt;</a:t>
            </a:r>
            <a:r>
              <a:rPr lang="en-US" altLang="en-US" sz="1400" b="0" dirty="0"/>
              <a:t>  </a:t>
            </a:r>
            <a:r>
              <a:rPr lang="en-US" altLang="en-US" sz="1400" dirty="0">
                <a:solidFill>
                  <a:schemeClr val="tx1"/>
                </a:solidFill>
              </a:rPr>
              <a:t>next call #99, 24-28May21</a:t>
            </a:r>
            <a:endParaRPr lang="en-US" altLang="en-US" sz="1400" b="0" dirty="0">
              <a:solidFill>
                <a:schemeClr val="tx1"/>
              </a:solidFill>
            </a:endParaRPr>
          </a:p>
          <a:p>
            <a:pPr lvl="1">
              <a:buFont typeface="Arial" panose="020B0604020202020204" pitchFamily="34" charset="0"/>
              <a:buChar char="•"/>
            </a:pPr>
            <a:r>
              <a:rPr lang="en-US" sz="1400" dirty="0">
                <a:ea typeface="SimSun" panose="02010600030101010101" pitchFamily="2" charset="-122"/>
              </a:rPr>
              <a:t> </a:t>
            </a:r>
          </a:p>
          <a:p>
            <a:pPr marL="0">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8"/>
              </a:rPr>
              <a:t>&lt;FM57&gt;</a:t>
            </a:r>
            <a:r>
              <a:rPr lang="en-US" altLang="en-US" sz="1800" b="0" dirty="0"/>
              <a:t>  </a:t>
            </a:r>
            <a:r>
              <a:rPr lang="en-US" altLang="en-US" sz="1800" dirty="0"/>
              <a:t>next call </a:t>
            </a:r>
            <a:r>
              <a:rPr lang="en-US" sz="1800" dirty="0">
                <a:sym typeface="Wingdings" panose="05000000000000000000" pitchFamily="2" charset="2"/>
              </a:rPr>
              <a:t>#14 now 19-22Apr21</a:t>
            </a:r>
          </a:p>
          <a:p>
            <a:pPr lvl="1">
              <a:spcBef>
                <a:spcPts val="0"/>
              </a:spcBef>
              <a:buFont typeface="Arial" panose="020B0604020202020204" pitchFamily="34" charset="0"/>
              <a:buChar char="•"/>
            </a:pPr>
            <a:r>
              <a:rPr lang="en-US" sz="1400" dirty="0">
                <a:solidFill>
                  <a:schemeClr val="tx1"/>
                </a:solidFill>
                <a:ea typeface="Calibri" panose="020F0502020204030204" pitchFamily="34" charset="0"/>
              </a:rPr>
              <a:t> </a:t>
            </a:r>
            <a:endParaRPr lang="en-US" sz="1400" dirty="0">
              <a:ea typeface="Calibri" panose="020F050202020403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08apr21</a:t>
            </a:r>
            <a:endParaRPr lang="en-GB" dirty="0"/>
          </a:p>
        </p:txBody>
      </p:sp>
      <p:pic>
        <p:nvPicPr>
          <p:cNvPr id="11265" name="DefaultOcx">
            <a:extLst>
              <a:ext uri="{FF2B5EF4-FFF2-40B4-BE49-F238E27FC236}">
                <a16:creationId xmlns:a16="http://schemas.microsoft.com/office/drawing/2014/main" id="{21F8E7D2-A2EA-42EC-97F9-903704F4FD5F}"/>
              </a:ext>
            </a:extLst>
          </p:cNvPr>
          <p:cNvPicPr preferRelativeResize="0">
            <a:picLocks noChangeArrowheads="1" noChangeShapeType="1"/>
          </p:cNvPicPr>
          <p:nvPr/>
        </p:nvPicPr>
        <p:blipFill>
          <a:blip r:embed="rId9">
            <a:extLst>
              <a:ext uri="{28A0092B-C50C-407E-A947-70E740481C1C}">
                <a14:useLocalDpi xmlns:a14="http://schemas.microsoft.com/office/drawing/2010/main" val="0"/>
              </a:ext>
            </a:extLst>
          </a:blip>
          <a:srcRect/>
          <a:stretch>
            <a:fillRect/>
          </a:stretch>
        </p:blipFill>
        <p:spPr bwMode="auto">
          <a:xfrm>
            <a:off x="152400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266" name="HTMLCheckbox1">
            <a:extLst>
              <a:ext uri="{FF2B5EF4-FFF2-40B4-BE49-F238E27FC236}">
                <a16:creationId xmlns:a16="http://schemas.microsoft.com/office/drawing/2014/main" id="{F78D4DDC-9976-4CC8-B7DC-F83B7F2B9FEF}"/>
              </a:ext>
            </a:extLst>
          </p:cNvPr>
          <p:cNvPicPr preferRelativeResize="0">
            <a:picLocks noChangeArrowheads="1" noChangeShapeType="1"/>
          </p:cNvPicPr>
          <p:nvPr/>
        </p:nvPicPr>
        <p:blipFill>
          <a:blip r:embed="rId9">
            <a:extLst>
              <a:ext uri="{28A0092B-C50C-407E-A947-70E740481C1C}">
                <a14:useLocalDpi xmlns:a14="http://schemas.microsoft.com/office/drawing/2010/main" val="0"/>
              </a:ext>
            </a:extLst>
          </a:blip>
          <a:srcRect/>
          <a:stretch>
            <a:fillRect/>
          </a:stretch>
        </p:blipFill>
        <p:spPr bwMode="auto">
          <a:xfrm>
            <a:off x="152400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49" name="DefaultOcx">
            <a:extLst>
              <a:ext uri="{FF2B5EF4-FFF2-40B4-BE49-F238E27FC236}">
                <a16:creationId xmlns:a16="http://schemas.microsoft.com/office/drawing/2014/main" id="{EA732E84-15A6-4B2A-A3A3-94D8F7E6BC59}"/>
              </a:ext>
            </a:extLst>
          </p:cNvPr>
          <p:cNvPicPr preferRelativeResize="0">
            <a:picLocks noChangeArrowheads="1" noChangeShapeType="1"/>
          </p:cNvPicPr>
          <p:nvPr/>
        </p:nvPicPr>
        <p:blipFill>
          <a:blip r:embed="rId9">
            <a:extLst>
              <a:ext uri="{28A0092B-C50C-407E-A947-70E740481C1C}">
                <a14:useLocalDpi xmlns:a14="http://schemas.microsoft.com/office/drawing/2010/main" val="0"/>
              </a:ext>
            </a:extLst>
          </a:blip>
          <a:srcRect/>
          <a:stretch>
            <a:fillRect/>
          </a:stretch>
        </p:blipFill>
        <p:spPr bwMode="auto">
          <a:xfrm>
            <a:off x="152400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539642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4214" y="615806"/>
            <a:ext cx="7770813" cy="374794"/>
          </a:xfrm>
        </p:spPr>
        <p:txBody>
          <a:bodyPr/>
          <a:lstStyle/>
          <a:p>
            <a:r>
              <a:rPr lang="en-US" sz="2400" dirty="0"/>
              <a:t>Other regions (outside EU-Stds and USA), items to share</a:t>
            </a:r>
            <a:endParaRPr lang="en-US" sz="1200" dirty="0"/>
          </a:p>
        </p:txBody>
      </p:sp>
      <p:sp>
        <p:nvSpPr>
          <p:cNvPr id="3" name="Content Placeholder 2"/>
          <p:cNvSpPr>
            <a:spLocks noGrp="1"/>
          </p:cNvSpPr>
          <p:nvPr>
            <p:ph idx="1"/>
          </p:nvPr>
        </p:nvSpPr>
        <p:spPr>
          <a:xfrm>
            <a:off x="914400" y="1186116"/>
            <a:ext cx="10820400" cy="5281592"/>
          </a:xfrm>
        </p:spPr>
        <p:txBody>
          <a:bodyPr/>
          <a:lstStyle/>
          <a:p>
            <a:pPr marL="800100" lvl="2">
              <a:spcBef>
                <a:spcPts val="0"/>
              </a:spcBef>
              <a:spcAft>
                <a:spcPts val="0"/>
              </a:spcAft>
              <a:buFont typeface="Arial" panose="020B0604020202020204" pitchFamily="34" charset="0"/>
              <a:buChar char="•"/>
            </a:pPr>
            <a:endParaRPr lang="en-US" sz="1000" dirty="0">
              <a:ea typeface="Calibri" panose="020F0502020204030204" pitchFamily="34" charset="0"/>
            </a:endParaRPr>
          </a:p>
          <a:p>
            <a:pPr marL="0">
              <a:spcBef>
                <a:spcPts val="0"/>
              </a:spcBef>
              <a:spcAft>
                <a:spcPts val="0"/>
              </a:spcAft>
              <a:buFont typeface="Arial" panose="020B0604020202020204" pitchFamily="34" charset="0"/>
              <a:buChar char="•"/>
            </a:pPr>
            <a:r>
              <a:rPr lang="en-US" sz="1800" dirty="0">
                <a:solidFill>
                  <a:schemeClr val="tx1"/>
                </a:solidFill>
                <a:ea typeface="Times New Roman" panose="02020603050405020304" pitchFamily="18" charset="0"/>
                <a:cs typeface="Times New Roman" panose="02020603050405020304" pitchFamily="18" charset="0"/>
              </a:rPr>
              <a:t>Saudi Arabia, CITC</a:t>
            </a:r>
            <a:r>
              <a:rPr lang="en-US" sz="1800" b="0" dirty="0">
                <a:solidFill>
                  <a:schemeClr val="tx1"/>
                </a:solidFill>
                <a:ea typeface="Times New Roman" panose="02020603050405020304" pitchFamily="18" charset="0"/>
                <a:cs typeface="Times New Roman" panose="02020603050405020304" pitchFamily="18" charset="0"/>
              </a:rPr>
              <a:t>,  released a 3-year out look for commercial and innovative use of spectrum there: </a:t>
            </a:r>
          </a:p>
          <a:p>
            <a:pPr marL="400050" lvl="1">
              <a:spcBef>
                <a:spcPts val="0"/>
              </a:spcBef>
              <a:spcAft>
                <a:spcPts val="0"/>
              </a:spcAft>
              <a:buFont typeface="Arial" panose="020B0604020202020204" pitchFamily="34" charset="0"/>
              <a:buChar char="•"/>
            </a:pPr>
            <a:r>
              <a:rPr lang="en-US" sz="1400" b="0" dirty="0">
                <a:solidFill>
                  <a:schemeClr val="tx1"/>
                </a:solidFill>
                <a:ea typeface="Calibri" panose="020F0502020204030204" pitchFamily="34" charset="0"/>
                <a:hlinkClick r:id="rId3"/>
              </a:rPr>
              <a:t>https://www.citc.gov.sa/en/mediacenter/pressreleases/PublishingImages/Pages/2021033001/Spectrum%20Outlook%20for%20Commercial%20and%20Innovative%20Use%202021-2023.pdf</a:t>
            </a:r>
            <a:r>
              <a:rPr lang="en-US" sz="1400" b="0" dirty="0">
                <a:solidFill>
                  <a:schemeClr val="tx1"/>
                </a:solidFill>
                <a:ea typeface="Calibri" panose="020F0502020204030204" pitchFamily="34" charset="0"/>
                <a:cs typeface="Times New Roman" panose="02020603050405020304" pitchFamily="18" charset="0"/>
              </a:rPr>
              <a:t> </a:t>
            </a:r>
            <a:r>
              <a:rPr lang="en-US" sz="1400" b="0" dirty="0">
                <a:solidFill>
                  <a:schemeClr val="tx1"/>
                </a:solidFill>
                <a:ea typeface="Calibri" panose="020F0502020204030204" pitchFamily="34" charset="0"/>
              </a:rPr>
              <a:t> </a:t>
            </a:r>
            <a:endParaRPr lang="en-US" sz="1400" dirty="0">
              <a:solidFill>
                <a:schemeClr val="tx1"/>
              </a:solidFill>
              <a:ea typeface="Calibri" panose="020F0502020204030204" pitchFamily="34" charset="0"/>
            </a:endParaRPr>
          </a:p>
          <a:p>
            <a:pPr marL="800100" lvl="2">
              <a:spcBef>
                <a:spcPts val="0"/>
              </a:spcBef>
              <a:spcAft>
                <a:spcPts val="0"/>
              </a:spcAft>
              <a:buFont typeface="Arial" panose="020B0604020202020204" pitchFamily="34" charset="0"/>
              <a:buChar char="•"/>
            </a:pPr>
            <a:r>
              <a:rPr lang="en-US" b="0" i="0" u="none" strike="noStrike" baseline="0" dirty="0">
                <a:solidFill>
                  <a:schemeClr val="tx1"/>
                </a:solidFill>
              </a:rPr>
              <a:t>I</a:t>
            </a:r>
            <a:r>
              <a:rPr lang="en-US" b="0" i="0" u="none" strike="noStrike" baseline="0" dirty="0">
                <a:solidFill>
                  <a:srgbClr val="000000"/>
                </a:solidFill>
              </a:rPr>
              <a:t>ncludes Mobile (IMT), Satellite comms, Mission Critical Radio, IoT, </a:t>
            </a:r>
            <a:r>
              <a:rPr lang="en-US" b="1" i="0" u="sng" strike="noStrike" baseline="0" dirty="0">
                <a:solidFill>
                  <a:srgbClr val="000000"/>
                </a:solidFill>
              </a:rPr>
              <a:t>WLAN, V2X</a:t>
            </a:r>
            <a:r>
              <a:rPr lang="en-US" b="0" i="0" u="none" strike="noStrike" baseline="0" dirty="0">
                <a:solidFill>
                  <a:srgbClr val="000000"/>
                </a:solidFill>
              </a:rPr>
              <a:t>, HAPs, FWA etc.</a:t>
            </a:r>
            <a:endParaRPr lang="en-US" i="0" u="none" strike="noStrike" baseline="0" dirty="0">
              <a:solidFill>
                <a:srgbClr val="000000"/>
              </a:solidFill>
            </a:endParaRPr>
          </a:p>
          <a:p>
            <a:pPr marL="800100" lvl="2">
              <a:spcBef>
                <a:spcPts val="0"/>
              </a:spcBef>
              <a:spcAft>
                <a:spcPts val="0"/>
              </a:spcAft>
              <a:buFont typeface="Arial" panose="020B0604020202020204" pitchFamily="34" charset="0"/>
              <a:buChar char="•"/>
            </a:pPr>
            <a:r>
              <a:rPr lang="en-US" i="0" u="none" strike="noStrike" baseline="0" dirty="0">
                <a:solidFill>
                  <a:srgbClr val="000000"/>
                </a:solidFill>
              </a:rPr>
              <a:t>Almost 4 GHz will be licensed. </a:t>
            </a:r>
          </a:p>
          <a:p>
            <a:pPr marL="800100" lvl="2">
              <a:spcBef>
                <a:spcPts val="0"/>
              </a:spcBef>
              <a:spcAft>
                <a:spcPts val="0"/>
              </a:spcAft>
              <a:buFont typeface="Arial" panose="020B0604020202020204" pitchFamily="34" charset="0"/>
              <a:buChar char="•"/>
            </a:pPr>
            <a:r>
              <a:rPr lang="en-US" b="0" i="0" u="none" strike="noStrike" baseline="0" dirty="0">
                <a:solidFill>
                  <a:srgbClr val="000000"/>
                </a:solidFill>
              </a:rPr>
              <a:t>6.2 GHz will be license-exempt, and </a:t>
            </a:r>
          </a:p>
          <a:p>
            <a:pPr marL="800100" lvl="2">
              <a:spcBef>
                <a:spcPts val="0"/>
              </a:spcBef>
              <a:spcAft>
                <a:spcPts val="0"/>
              </a:spcAft>
              <a:buFont typeface="Arial" panose="020B0604020202020204" pitchFamily="34" charset="0"/>
              <a:buChar char="•"/>
            </a:pPr>
            <a:r>
              <a:rPr lang="en-US" b="0" i="0" u="none" strike="noStrike" baseline="0" dirty="0">
                <a:solidFill>
                  <a:srgbClr val="000000"/>
                </a:solidFill>
              </a:rPr>
              <a:t>More than 13 GHz will be lightly licensed </a:t>
            </a:r>
          </a:p>
          <a:p>
            <a:pPr marL="0">
              <a:spcBef>
                <a:spcPts val="0"/>
              </a:spcBef>
              <a:spcAft>
                <a:spcPts val="0"/>
              </a:spcAft>
              <a:buFont typeface="Arial" panose="020B0604020202020204" pitchFamily="34" charset="0"/>
              <a:buChar char="•"/>
            </a:pPr>
            <a:endParaRPr lang="en-US" sz="1800" dirty="0">
              <a:solidFill>
                <a:schemeClr val="tx1"/>
              </a:solidFill>
              <a:ea typeface="Calibri" panose="020F0502020204030204" pitchFamily="34" charset="0"/>
            </a:endParaRPr>
          </a:p>
          <a:p>
            <a:pPr marL="0">
              <a:spcBef>
                <a:spcPts val="0"/>
              </a:spcBef>
              <a:spcAft>
                <a:spcPts val="0"/>
              </a:spcAft>
              <a:buFont typeface="Arial" panose="020B0604020202020204" pitchFamily="34" charset="0"/>
              <a:buChar char="•"/>
            </a:pPr>
            <a:endParaRPr lang="en-US" sz="1800" dirty="0">
              <a:solidFill>
                <a:schemeClr val="tx1"/>
              </a:solidFill>
              <a:ea typeface="Calibri" panose="020F0502020204030204" pitchFamily="34" charset="0"/>
            </a:endParaRPr>
          </a:p>
          <a:p>
            <a:pPr marL="0">
              <a:spcBef>
                <a:spcPts val="0"/>
              </a:spcBef>
              <a:spcAft>
                <a:spcPts val="0"/>
              </a:spcAft>
              <a:buFont typeface="Arial" panose="020B0604020202020204" pitchFamily="34" charset="0"/>
              <a:buChar char="•"/>
            </a:pPr>
            <a:r>
              <a:rPr lang="en-US" sz="1800" dirty="0">
                <a:solidFill>
                  <a:schemeClr val="tx1"/>
                </a:solidFill>
                <a:ea typeface="Calibri" panose="020F0502020204030204" pitchFamily="34" charset="0"/>
              </a:rPr>
              <a:t>From 01apr21, </a:t>
            </a:r>
          </a:p>
          <a:p>
            <a:pPr lvl="1">
              <a:buFont typeface="Arial" panose="020B0604020202020204" pitchFamily="34" charset="0"/>
              <a:buChar char="•"/>
            </a:pPr>
            <a:r>
              <a:rPr lang="en-US" sz="1400" dirty="0">
                <a:solidFill>
                  <a:schemeClr val="tx1"/>
                </a:solidFill>
                <a:ea typeface="Times New Roman" panose="02020603050405020304" pitchFamily="18" charset="0"/>
                <a:cs typeface="Times New Roman" panose="02020603050405020304" pitchFamily="18" charset="0"/>
              </a:rPr>
              <a:t>Saudi Arabia, CITC</a:t>
            </a:r>
            <a:r>
              <a:rPr lang="en-US" sz="1400" b="0" dirty="0">
                <a:solidFill>
                  <a:schemeClr val="tx1"/>
                </a:solidFill>
                <a:ea typeface="Times New Roman" panose="02020603050405020304" pitchFamily="18" charset="0"/>
                <a:cs typeface="Times New Roman" panose="02020603050405020304" pitchFamily="18" charset="0"/>
              </a:rPr>
              <a:t>, the consultation,  due 03apr21, brought up a few weeks ago also includes specification R1117, that  includes the full 1200MHz, 5925-7125MHz, for an unlicensed band. </a:t>
            </a:r>
          </a:p>
          <a:p>
            <a:pPr lvl="1">
              <a:buFont typeface="Arial" panose="020B0604020202020204" pitchFamily="34" charset="0"/>
              <a:buChar char="•"/>
            </a:pPr>
            <a:r>
              <a:rPr lang="en-US" sz="1400" b="0" dirty="0">
                <a:solidFill>
                  <a:schemeClr val="tx1"/>
                </a:solidFill>
                <a:ea typeface="Times New Roman" panose="02020603050405020304" pitchFamily="18" charset="0"/>
                <a:cs typeface="Times New Roman" panose="02020603050405020304" pitchFamily="18" charset="0"/>
              </a:rPr>
              <a:t>Today looking at using EN 300 440 / EN 301 893 for their 6 GHz,  though will look at the EN 303 687 standard next.  Stay tuned.</a:t>
            </a:r>
          </a:p>
          <a:p>
            <a:pPr lvl="1">
              <a:buFont typeface="Arial" panose="020B0604020202020204" pitchFamily="34" charset="0"/>
              <a:buChar char="•"/>
            </a:pPr>
            <a:r>
              <a:rPr lang="en-US" sz="1400" b="0" dirty="0">
                <a:solidFill>
                  <a:schemeClr val="tx1"/>
                </a:solidFill>
                <a:ea typeface="Times New Roman" panose="02020603050405020304" pitchFamily="18" charset="0"/>
                <a:cs typeface="Times New Roman" panose="02020603050405020304" pitchFamily="18" charset="0"/>
              </a:rPr>
              <a:t>Here is the specification R1117: </a:t>
            </a:r>
          </a:p>
          <a:p>
            <a:pPr lvl="1">
              <a:buFont typeface="Arial" panose="020B0604020202020204" pitchFamily="34" charset="0"/>
              <a:buChar char="•"/>
            </a:pPr>
            <a:r>
              <a:rPr lang="en-US" sz="1400" b="0" dirty="0">
                <a:solidFill>
                  <a:schemeClr val="tx1"/>
                </a:solidFill>
                <a:ea typeface="Times New Roman" panose="02020603050405020304" pitchFamily="18" charset="0"/>
                <a:cs typeface="Times New Roman" panose="02020603050405020304" pitchFamily="18" charset="0"/>
                <a:hlinkClick r:id="rId4"/>
              </a:rPr>
              <a:t>https://www.citc.gov.sa/ar/new/publicConsultation/Documents/144201/RI117_DataCommunication.pdf?csf=1&amp;e=IEEU06</a:t>
            </a:r>
            <a:r>
              <a:rPr lang="en-US" sz="1400" b="0" dirty="0">
                <a:solidFill>
                  <a:schemeClr val="tx1"/>
                </a:solidFill>
                <a:ea typeface="Times New Roman" panose="02020603050405020304" pitchFamily="18" charset="0"/>
                <a:cs typeface="Times New Roman" panose="02020603050405020304" pitchFamily="18" charset="0"/>
              </a:rPr>
              <a:t> </a:t>
            </a:r>
          </a:p>
          <a:p>
            <a:pPr lvl="1">
              <a:buFont typeface="Arial" panose="020B0604020202020204" pitchFamily="34" charset="0"/>
              <a:buChar char="•"/>
            </a:pPr>
            <a:r>
              <a:rPr lang="en-US" sz="1400" b="0" dirty="0">
                <a:solidFill>
                  <a:schemeClr val="tx1"/>
                </a:solidFill>
                <a:ea typeface="Times New Roman" panose="02020603050405020304" pitchFamily="18" charset="0"/>
                <a:cs typeface="Times New Roman" panose="02020603050405020304" pitchFamily="18" charset="0"/>
              </a:rPr>
              <a:t>Here is the consultation: </a:t>
            </a:r>
          </a:p>
          <a:p>
            <a:pPr lvl="1">
              <a:buFont typeface="Arial" panose="020B0604020202020204" pitchFamily="34" charset="0"/>
              <a:buChar char="•"/>
            </a:pPr>
            <a:r>
              <a:rPr lang="en-US" sz="1400" b="0" dirty="0">
                <a:solidFill>
                  <a:srgbClr val="1155CC"/>
                </a:solidFill>
                <a:hlinkClick r:id="rId5"/>
              </a:rPr>
              <a:t>https://www.citc.gov.sa/ar/new/publicConsultation/Documents/144201/TS_Public_Consultation.pdf</a:t>
            </a:r>
            <a:endParaRPr lang="en-US" sz="1400" dirty="0"/>
          </a:p>
          <a:p>
            <a:pPr lvl="1">
              <a:buFont typeface="Arial" panose="020B0604020202020204" pitchFamily="34" charset="0"/>
              <a:buChar char="•"/>
            </a:pPr>
            <a:r>
              <a:rPr lang="en-US" sz="1400" b="0" dirty="0">
                <a:solidFill>
                  <a:schemeClr val="tx1"/>
                </a:solidFill>
                <a:ea typeface="Times New Roman" panose="02020603050405020304" pitchFamily="18" charset="0"/>
                <a:cs typeface="Times New Roman" panose="02020603050405020304" pitchFamily="18" charset="0"/>
              </a:rPr>
              <a:t>Also note, Saudi Arabia did a </a:t>
            </a:r>
            <a:r>
              <a:rPr lang="en-US" sz="1400" b="0" dirty="0" err="1">
                <a:solidFill>
                  <a:schemeClr val="tx1"/>
                </a:solidFill>
                <a:ea typeface="Times New Roman" panose="02020603050405020304" pitchFamily="18" charset="0"/>
                <a:cs typeface="Times New Roman" panose="02020603050405020304" pitchFamily="18" charset="0"/>
              </a:rPr>
              <a:t>WiFi</a:t>
            </a:r>
            <a:r>
              <a:rPr lang="en-US" sz="1400" b="0" dirty="0">
                <a:solidFill>
                  <a:schemeClr val="tx1"/>
                </a:solidFill>
                <a:ea typeface="Times New Roman" panose="02020603050405020304" pitchFamily="18" charset="0"/>
                <a:cs typeface="Times New Roman" panose="02020603050405020304" pitchFamily="18" charset="0"/>
              </a:rPr>
              <a:t> event this morning that included a demo trail, workshops, panels, Q&amp;A, etc.   Very encompassing. </a:t>
            </a:r>
          </a:p>
          <a:p>
            <a:pPr lvl="1">
              <a:buFont typeface="Arial" panose="020B0604020202020204" pitchFamily="34" charset="0"/>
              <a:buChar char="•"/>
            </a:pPr>
            <a:r>
              <a:rPr lang="en-US" sz="1600" b="0" dirty="0">
                <a:solidFill>
                  <a:schemeClr val="tx1"/>
                </a:solidFill>
                <a:ea typeface="Times New Roman" panose="02020603050405020304" pitchFamily="18" charset="0"/>
                <a:cs typeface="Times New Roman" panose="02020603050405020304" pitchFamily="18" charset="0"/>
              </a:rPr>
              <a:t>Sounds like CITC wants to be a leader in the region for </a:t>
            </a:r>
            <a:r>
              <a:rPr lang="en-US" sz="1600" b="0" dirty="0" err="1">
                <a:solidFill>
                  <a:schemeClr val="tx1"/>
                </a:solidFill>
                <a:ea typeface="Times New Roman" panose="02020603050405020304" pitchFamily="18" charset="0"/>
                <a:cs typeface="Times New Roman" panose="02020603050405020304" pitchFamily="18" charset="0"/>
              </a:rPr>
              <a:t>WiFi</a:t>
            </a:r>
            <a:r>
              <a:rPr lang="en-US" sz="1600" b="0" dirty="0">
                <a:solidFill>
                  <a:schemeClr val="tx1"/>
                </a:solidFill>
                <a:ea typeface="Times New Roman" panose="02020603050405020304" pitchFamily="18" charset="0"/>
                <a:cs typeface="Times New Roman" panose="02020603050405020304" pitchFamily="18" charset="0"/>
              </a:rPr>
              <a:t> in the 6 GHz band, we should stay tuned to what they do. </a:t>
            </a:r>
          </a:p>
          <a:p>
            <a:pPr lvl="1">
              <a:buFont typeface="Arial" panose="020B0604020202020204" pitchFamily="34" charset="0"/>
              <a:buChar char="•"/>
            </a:pPr>
            <a:endParaRPr lang="en-US" sz="1400" dirty="0">
              <a:solidFill>
                <a:schemeClr val="tx1"/>
              </a:solidFill>
              <a:ea typeface="Times New Roman" panose="02020603050405020304" pitchFamily="18" charset="0"/>
              <a:cs typeface="Times New Roman" panose="02020603050405020304" pitchFamily="18" charset="0"/>
            </a:endParaRPr>
          </a:p>
          <a:p>
            <a:pPr marL="0" indent="0">
              <a:spcBef>
                <a:spcPts val="0"/>
              </a:spcBef>
              <a:spcAft>
                <a:spcPts val="0"/>
              </a:spcAft>
            </a:pPr>
            <a:endParaRPr lang="en-US" sz="16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08apr21</a:t>
            </a:r>
            <a:endParaRPr lang="en-GB" dirty="0"/>
          </a:p>
        </p:txBody>
      </p:sp>
    </p:spTree>
    <p:extLst>
      <p:ext uri="{BB962C8B-B14F-4D97-AF65-F5344CB8AC3E}">
        <p14:creationId xmlns:p14="http://schemas.microsoft.com/office/powerpoint/2010/main" val="708012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51842" y="737368"/>
            <a:ext cx="7770813" cy="273050"/>
          </a:xfrm>
        </p:spPr>
        <p:txBody>
          <a:bodyPr/>
          <a:lstStyle/>
          <a:p>
            <a:r>
              <a:rPr lang="en-US" sz="2400" dirty="0"/>
              <a:t>ITU-R items to share </a:t>
            </a:r>
            <a:r>
              <a:rPr lang="en-US" sz="2000" dirty="0"/>
              <a:t> </a:t>
            </a:r>
            <a:r>
              <a:rPr lang="en-US" sz="1200" dirty="0"/>
              <a:t>-</a:t>
            </a:r>
          </a:p>
        </p:txBody>
      </p:sp>
      <p:sp>
        <p:nvSpPr>
          <p:cNvPr id="3" name="Content Placeholder 2"/>
          <p:cNvSpPr>
            <a:spLocks noGrp="1"/>
          </p:cNvSpPr>
          <p:nvPr>
            <p:ph idx="1"/>
          </p:nvPr>
        </p:nvSpPr>
        <p:spPr>
          <a:xfrm>
            <a:off x="914400" y="1026645"/>
            <a:ext cx="10515600" cy="5448768"/>
          </a:xfrm>
        </p:spPr>
        <p:txBody>
          <a:bodyPr/>
          <a:lstStyle/>
          <a:p>
            <a:pPr marL="2000250" lvl="4">
              <a:spcBef>
                <a:spcPts val="0"/>
              </a:spcBef>
              <a:buFont typeface="Arial" panose="020B0604020202020204" pitchFamily="34" charset="0"/>
              <a:buChar char="•"/>
            </a:pPr>
            <a:endParaRPr lang="en-US" sz="800" b="0" dirty="0">
              <a:solidFill>
                <a:schemeClr val="tx1"/>
              </a:solidFill>
            </a:endParaRPr>
          </a:p>
          <a:p>
            <a:pPr marL="285750" indent="-285750">
              <a:spcBef>
                <a:spcPts val="0"/>
              </a:spcBef>
              <a:buFont typeface="Arial" panose="020B0604020202020204" pitchFamily="34" charset="0"/>
              <a:buChar char="•"/>
            </a:pPr>
            <a:r>
              <a:rPr lang="en-US" sz="1800" b="0" dirty="0">
                <a:solidFill>
                  <a:schemeClr val="tx1"/>
                </a:solidFill>
              </a:rPr>
              <a:t> </a:t>
            </a:r>
          </a:p>
          <a:p>
            <a:pPr marL="285750" indent="-285750">
              <a:spcBef>
                <a:spcPts val="0"/>
              </a:spcBef>
              <a:buFont typeface="Arial" panose="020B0604020202020204" pitchFamily="34" charset="0"/>
              <a:buChar char="•"/>
            </a:pPr>
            <a:r>
              <a:rPr lang="en-US" sz="1800" b="0" dirty="0">
                <a:solidFill>
                  <a:schemeClr val="tx1"/>
                </a:solidFill>
              </a:rPr>
              <a:t> </a:t>
            </a:r>
          </a:p>
          <a:p>
            <a:pPr marL="285750" indent="-285750">
              <a:spcBef>
                <a:spcPts val="0"/>
              </a:spcBef>
              <a:buFont typeface="Arial" panose="020B0604020202020204" pitchFamily="34" charset="0"/>
              <a:buChar char="•"/>
            </a:pPr>
            <a:r>
              <a:rPr lang="en-US" sz="1800" b="0" dirty="0">
                <a:solidFill>
                  <a:schemeClr val="tx1"/>
                </a:solidFill>
              </a:rPr>
              <a:t> IEEE 802 viewpoints on WRC-23 agenda items. </a:t>
            </a:r>
            <a:r>
              <a:rPr lang="en-US" sz="1800" dirty="0">
                <a:solidFill>
                  <a:schemeClr val="tx1"/>
                </a:solidFill>
              </a:rPr>
              <a:t>ad hoc: 5 folks stepped up.   </a:t>
            </a:r>
            <a:r>
              <a:rPr lang="en-US" sz="1800" b="1" u="sng" dirty="0">
                <a:solidFill>
                  <a:schemeClr val="tx1"/>
                </a:solidFill>
              </a:rPr>
              <a:t>Are there any others to help? </a:t>
            </a:r>
            <a:endParaRPr lang="en-US" sz="1800" dirty="0">
              <a:solidFill>
                <a:schemeClr val="tx1"/>
              </a:solidFill>
            </a:endParaRPr>
          </a:p>
          <a:p>
            <a:pPr lvl="1">
              <a:spcBef>
                <a:spcPts val="0"/>
              </a:spcBef>
              <a:buFont typeface="Arial" panose="020B0604020202020204" pitchFamily="34" charset="0"/>
              <a:buChar char="•"/>
            </a:pPr>
            <a:r>
              <a:rPr lang="en-US" sz="1800" dirty="0">
                <a:solidFill>
                  <a:schemeClr val="tx1"/>
                </a:solidFill>
              </a:rPr>
              <a:t>From the 07apr21 ad hoc call (yesterday): </a:t>
            </a:r>
          </a:p>
          <a:p>
            <a:pPr lvl="2">
              <a:spcBef>
                <a:spcPts val="0"/>
              </a:spcBef>
              <a:buFont typeface="Arial" panose="020B0604020202020204" pitchFamily="34" charset="0"/>
              <a:buChar char="•"/>
            </a:pPr>
            <a:r>
              <a:rPr lang="en-US" sz="1600" dirty="0">
                <a:solidFill>
                  <a:schemeClr val="tx1"/>
                </a:solidFill>
              </a:rPr>
              <a:t>Doc for view points:  </a:t>
            </a:r>
            <a:r>
              <a:rPr lang="en-US" sz="1600" dirty="0">
                <a:solidFill>
                  <a:schemeClr val="tx1"/>
                </a:solidFill>
                <a:hlinkClick r:id="rId3"/>
              </a:rPr>
              <a:t>https://mentor.ieee.org/802.18/dcn/21/18-21-0039-00-0000-ieee-802-viewpoints-on-wrc-23-agenda-items.pptx</a:t>
            </a:r>
            <a:r>
              <a:rPr lang="en-US" sz="1600" dirty="0">
                <a:solidFill>
                  <a:schemeClr val="tx1"/>
                </a:solidFill>
              </a:rPr>
              <a:t>  </a:t>
            </a:r>
          </a:p>
          <a:p>
            <a:pPr lvl="2">
              <a:spcBef>
                <a:spcPts val="0"/>
              </a:spcBef>
              <a:buFont typeface="Arial" panose="020B0604020202020204" pitchFamily="34" charset="0"/>
              <a:buChar char="•"/>
            </a:pPr>
            <a:r>
              <a:rPr lang="en-US" sz="1600" dirty="0">
                <a:solidFill>
                  <a:schemeClr val="tx1"/>
                </a:solidFill>
              </a:rPr>
              <a:t> Key item was to review what we can on responses to consultations many countries are doing on topics related to WRC-23 AIs, e.g. on 6 GHz that is included in AI 1.2</a:t>
            </a:r>
          </a:p>
          <a:p>
            <a:pPr lvl="2">
              <a:spcBef>
                <a:spcPts val="0"/>
              </a:spcBef>
              <a:buFont typeface="Arial" panose="020B0604020202020204" pitchFamily="34" charset="0"/>
              <a:buChar char="•"/>
            </a:pPr>
            <a:r>
              <a:rPr lang="en-US" sz="1600" dirty="0">
                <a:solidFill>
                  <a:schemeClr val="tx1"/>
                </a:solidFill>
              </a:rPr>
              <a:t>Though this could work for other Agenda Items that  maybe of interest to us also.  </a:t>
            </a:r>
          </a:p>
          <a:p>
            <a:pPr lvl="2">
              <a:spcBef>
                <a:spcPts val="0"/>
              </a:spcBef>
              <a:buFont typeface="Arial" panose="020B0604020202020204" pitchFamily="34" charset="0"/>
              <a:buChar char="•"/>
            </a:pPr>
            <a:endParaRPr lang="en-US" sz="1600" dirty="0">
              <a:solidFill>
                <a:schemeClr val="tx1"/>
              </a:solidFill>
            </a:endParaRPr>
          </a:p>
          <a:p>
            <a:pPr lvl="2">
              <a:spcBef>
                <a:spcPts val="0"/>
              </a:spcBef>
              <a:buFont typeface="Arial" panose="020B0604020202020204" pitchFamily="34" charset="0"/>
              <a:buChar char="•"/>
            </a:pPr>
            <a:r>
              <a:rPr lang="en-US" sz="1600" dirty="0">
                <a:solidFill>
                  <a:schemeClr val="tx1"/>
                </a:solidFill>
              </a:rPr>
              <a:t> Next ad hoc will be during July 2021 electronic plenary. </a:t>
            </a:r>
          </a:p>
          <a:p>
            <a:pPr lvl="1">
              <a:spcBef>
                <a:spcPts val="0"/>
              </a:spcBef>
              <a:buFont typeface="Arial" panose="020B0604020202020204" pitchFamily="34" charset="0"/>
              <a:buChar char="•"/>
            </a:pPr>
            <a:endParaRPr lang="en-US" sz="1400" dirty="0">
              <a:solidFill>
                <a:schemeClr val="tx1"/>
              </a:solidFill>
            </a:endParaRPr>
          </a:p>
          <a:p>
            <a:pPr lvl="1">
              <a:spcBef>
                <a:spcPts val="0"/>
              </a:spcBef>
              <a:buFont typeface="Arial" panose="020B0604020202020204" pitchFamily="34" charset="0"/>
              <a:buChar char="•"/>
            </a:pPr>
            <a:r>
              <a:rPr lang="en-US" sz="1600" dirty="0">
                <a:solidFill>
                  <a:schemeClr val="tx1"/>
                </a:solidFill>
              </a:rPr>
              <a:t>Reference: </a:t>
            </a:r>
          </a:p>
          <a:p>
            <a:pPr lvl="1">
              <a:spcBef>
                <a:spcPts val="0"/>
              </a:spcBef>
              <a:buFont typeface="Arial" panose="020B0604020202020204" pitchFamily="34" charset="0"/>
              <a:buChar char="•"/>
            </a:pPr>
            <a:r>
              <a:rPr lang="en-US" sz="1400" dirty="0">
                <a:solidFill>
                  <a:schemeClr val="tx1"/>
                </a:solidFill>
              </a:rPr>
              <a:t>Updated WRC-23 AI list:  </a:t>
            </a:r>
            <a:r>
              <a:rPr lang="en-US" sz="1400" dirty="0">
                <a:solidFill>
                  <a:srgbClr val="00B0F0"/>
                </a:solidFill>
                <a:hlinkClick r:id="rId4"/>
              </a:rPr>
              <a:t>https://mentor.ieee.org/802.18/dcn/20/18-20-0107-01-0000-res-811-wrc-19-wrc-23-agenda-items.docx</a:t>
            </a:r>
            <a:r>
              <a:rPr lang="en-US" sz="1400" dirty="0">
                <a:solidFill>
                  <a:srgbClr val="00B0F0"/>
                </a:solidFill>
              </a:rPr>
              <a:t> </a:t>
            </a:r>
          </a:p>
          <a:p>
            <a:pPr lvl="1">
              <a:spcBef>
                <a:spcPts val="0"/>
              </a:spcBef>
              <a:buFont typeface="Arial" panose="020B0604020202020204" pitchFamily="34" charset="0"/>
              <a:buChar char="•"/>
            </a:pPr>
            <a:r>
              <a:rPr lang="en-US" sz="1400" dirty="0">
                <a:solidFill>
                  <a:schemeClr val="tx1"/>
                </a:solidFill>
              </a:rPr>
              <a:t>btw- the initial AIs to consider IEEE 802 viewpoints: </a:t>
            </a:r>
          </a:p>
          <a:p>
            <a:pPr lvl="1">
              <a:spcBef>
                <a:spcPts val="0"/>
              </a:spcBef>
              <a:spcAft>
                <a:spcPts val="0"/>
              </a:spcAft>
              <a:buFont typeface="+mj-lt"/>
              <a:buAutoNum type="arabicParenBoth"/>
            </a:pPr>
            <a:r>
              <a:rPr lang="en-US" sz="1400" dirty="0">
                <a:ea typeface="SimSun" panose="02010600030101010101" pitchFamily="2" charset="-122"/>
              </a:rPr>
              <a:t>1.1  -</a:t>
            </a:r>
            <a:r>
              <a:rPr lang="en-GB" sz="1400" dirty="0">
                <a:ea typeface="Times New Roman" panose="02020603050405020304" pitchFamily="18" charset="0"/>
              </a:rPr>
              <a:t>800-4 990 MHz and Resolution 223.  Connection w/ITS going there?</a:t>
            </a:r>
            <a:endParaRPr lang="en-US" sz="1400" dirty="0">
              <a:ea typeface="SimSun" panose="02010600030101010101" pitchFamily="2" charset="-122"/>
            </a:endParaRPr>
          </a:p>
          <a:p>
            <a:pPr lvl="1">
              <a:spcBef>
                <a:spcPts val="0"/>
              </a:spcBef>
              <a:spcAft>
                <a:spcPts val="0"/>
              </a:spcAft>
              <a:buFont typeface="+mj-lt"/>
              <a:buAutoNum type="arabicParenBoth"/>
            </a:pPr>
            <a:r>
              <a:rPr lang="en-US" sz="1400" dirty="0">
                <a:ea typeface="SimSun" panose="02010600030101010101" pitchFamily="2" charset="-122"/>
              </a:rPr>
              <a:t>1.2</a:t>
            </a:r>
            <a:r>
              <a:rPr lang="en-GB" sz="1400" dirty="0">
                <a:ea typeface="SimSun" panose="02010600030101010101" pitchFamily="2" charset="-122"/>
              </a:rPr>
              <a:t>  -</a:t>
            </a:r>
            <a:r>
              <a:rPr lang="en-GB" sz="1400" dirty="0">
                <a:ea typeface="Times New Roman" panose="02020603050405020304" pitchFamily="18" charset="0"/>
              </a:rPr>
              <a:t>300-3 400MHz, 3 600-3 800MHz, 6 425-7 025MHz, 7 025-7 125MHz and 10.0-10.5GHz for International Mobile Telecommunications (IMT) and resolution 245.</a:t>
            </a:r>
            <a:endParaRPr lang="en-US" sz="1400" dirty="0">
              <a:ea typeface="SimSun" panose="02010600030101010101" pitchFamily="2" charset="-122"/>
            </a:endParaRPr>
          </a:p>
          <a:p>
            <a:pPr lvl="1">
              <a:spcBef>
                <a:spcPts val="0"/>
              </a:spcBef>
              <a:spcAft>
                <a:spcPts val="0"/>
              </a:spcAft>
              <a:buFont typeface="+mj-lt"/>
              <a:buAutoNum type="arabicParenBoth"/>
            </a:pPr>
            <a:r>
              <a:rPr lang="en-US" sz="1400" dirty="0">
                <a:ea typeface="SimSun" panose="02010600030101010101" pitchFamily="2" charset="-122"/>
              </a:rPr>
              <a:t>1.5  -4</a:t>
            </a:r>
            <a:r>
              <a:rPr lang="en-GB" sz="1400" dirty="0">
                <a:ea typeface="Times New Roman" panose="02020603050405020304" pitchFamily="18" charset="0"/>
              </a:rPr>
              <a:t>70-960 MHz in Region 1-consider possible regulatory actions, Resolution</a:t>
            </a:r>
            <a:r>
              <a:rPr lang="en-GB" sz="1400" b="1" dirty="0">
                <a:ea typeface="Times New Roman" panose="02020603050405020304" pitchFamily="18" charset="0"/>
              </a:rPr>
              <a:t> 235.</a:t>
            </a:r>
            <a:endParaRPr lang="en-US" sz="1400" dirty="0">
              <a:ea typeface="SimSun" panose="02010600030101010101" pitchFamily="2" charset="-122"/>
            </a:endParaRPr>
          </a:p>
          <a:p>
            <a:pPr lvl="1">
              <a:spcBef>
                <a:spcPts val="0"/>
              </a:spcBef>
              <a:spcAft>
                <a:spcPts val="0"/>
              </a:spcAft>
              <a:buFont typeface="+mj-lt"/>
              <a:buAutoNum type="arabicParenBoth"/>
            </a:pPr>
            <a:r>
              <a:rPr lang="en-GB" sz="1400" dirty="0">
                <a:ea typeface="Times New Roman" panose="02020603050405020304" pitchFamily="18" charset="0"/>
              </a:rPr>
              <a:t>10</a:t>
            </a:r>
            <a:r>
              <a:rPr lang="en-GB" sz="1400" b="1" dirty="0">
                <a:ea typeface="Times New Roman" panose="02020603050405020304" pitchFamily="18" charset="0"/>
              </a:rPr>
              <a:t>   -</a:t>
            </a:r>
            <a:r>
              <a:rPr lang="en-GB" sz="1400" dirty="0">
                <a:solidFill>
                  <a:srgbClr val="444444"/>
                </a:solidFill>
                <a:ea typeface="Times New Roman" panose="02020603050405020304" pitchFamily="18" charset="0"/>
              </a:rPr>
              <a:t>recommend to the Council items for inclusion in the agenda for the next WRC</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08apr21</a:t>
            </a:r>
            <a:endParaRPr lang="en-GB" dirty="0"/>
          </a:p>
        </p:txBody>
      </p:sp>
      <p:sp>
        <p:nvSpPr>
          <p:cNvPr id="8" name="TextBox 7">
            <a:extLst>
              <a:ext uri="{FF2B5EF4-FFF2-40B4-BE49-F238E27FC236}">
                <a16:creationId xmlns:a16="http://schemas.microsoft.com/office/drawing/2014/main" id="{8C0705B1-4B85-47C0-BDF0-3B1246CD6F01}"/>
              </a:ext>
            </a:extLst>
          </p:cNvPr>
          <p:cNvSpPr txBox="1"/>
          <p:nvPr/>
        </p:nvSpPr>
        <p:spPr>
          <a:xfrm>
            <a:off x="914400" y="6075303"/>
            <a:ext cx="10744200" cy="400110"/>
          </a:xfrm>
          <a:prstGeom prst="rect">
            <a:avLst/>
          </a:prstGeom>
          <a:noFill/>
        </p:spPr>
        <p:txBody>
          <a:bodyPr wrap="square" rtlCol="0">
            <a:spAutoFit/>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Arial" panose="020B0604020202020204" pitchFamily="34" charset="0"/>
              <a:buChar char="•"/>
              <a:tabLst/>
              <a:defRPr/>
            </a:pPr>
            <a:r>
              <a:rPr lang="en-US" sz="2000" dirty="0">
                <a:solidFill>
                  <a:schemeClr val="tx1"/>
                </a:solidFill>
              </a:rPr>
              <a:t>For miscellaneous links for ITU-R , SGs, WPs and calendars, </a:t>
            </a:r>
            <a:r>
              <a:rPr lang="en-US" sz="2000" dirty="0">
                <a:solidFill>
                  <a:schemeClr val="tx1"/>
                </a:solidFill>
                <a:hlinkClick r:id="" action="ppaction://noaction"/>
              </a:rPr>
              <a:t>see back up slides later</a:t>
            </a:r>
            <a:r>
              <a:rPr lang="en-US" sz="1600" dirty="0">
                <a:solidFill>
                  <a:schemeClr val="tx1"/>
                </a:solidFill>
                <a:hlinkClick r:id="" action="ppaction://noaction"/>
              </a:rPr>
              <a:t>. </a:t>
            </a:r>
            <a:endParaRPr lang="en-US" sz="500" dirty="0"/>
          </a:p>
        </p:txBody>
      </p:sp>
    </p:spTree>
    <p:extLst>
      <p:ext uri="{BB962C8B-B14F-4D97-AF65-F5344CB8AC3E}">
        <p14:creationId xmlns:p14="http://schemas.microsoft.com/office/powerpoint/2010/main" val="15214215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10593" y="585107"/>
            <a:ext cx="7770813" cy="464123"/>
          </a:xfrm>
        </p:spPr>
        <p:txBody>
          <a:bodyPr/>
          <a:lstStyle/>
          <a:p>
            <a:r>
              <a:rPr lang="en-US" altLang="en-US" sz="2400" dirty="0"/>
              <a:t>MSG 6 GHz</a:t>
            </a:r>
            <a:endParaRPr lang="en-US" sz="2400" dirty="0"/>
          </a:p>
        </p:txBody>
      </p:sp>
      <p:sp>
        <p:nvSpPr>
          <p:cNvPr id="3" name="Content Placeholder 2"/>
          <p:cNvSpPr>
            <a:spLocks noGrp="1"/>
          </p:cNvSpPr>
          <p:nvPr>
            <p:ph idx="1"/>
          </p:nvPr>
        </p:nvSpPr>
        <p:spPr>
          <a:xfrm>
            <a:off x="914400" y="990600"/>
            <a:ext cx="10744200" cy="5484814"/>
          </a:xfrm>
        </p:spPr>
        <p:txBody>
          <a:bodyPr/>
          <a:lstStyle/>
          <a:p>
            <a:pPr>
              <a:buFont typeface="Arial" panose="020B0604020202020204" pitchFamily="34" charset="0"/>
              <a:buChar char="•"/>
            </a:pPr>
            <a:r>
              <a:rPr lang="en-US" sz="1800" dirty="0"/>
              <a:t> __</a:t>
            </a:r>
          </a:p>
          <a:p>
            <a:pPr>
              <a:buFont typeface="Arial" panose="020B0604020202020204" pitchFamily="34" charset="0"/>
              <a:buChar char="•"/>
            </a:pPr>
            <a:endParaRPr lang="en-US" sz="1800" dirty="0"/>
          </a:p>
          <a:p>
            <a:pPr>
              <a:buFont typeface="Arial" panose="020B0604020202020204" pitchFamily="34" charset="0"/>
              <a:buChar char="•"/>
            </a:pPr>
            <a:r>
              <a:rPr lang="en-US" sz="1800" dirty="0"/>
              <a:t>1. The </a:t>
            </a:r>
            <a:r>
              <a:rPr lang="en-US" sz="1800" dirty="0" err="1"/>
              <a:t>WInnforum</a:t>
            </a:r>
            <a:r>
              <a:rPr lang="en-US" sz="1800" dirty="0"/>
              <a:t> “6 GHz </a:t>
            </a:r>
            <a:r>
              <a:rPr lang="en-US" sz="1800" u="sng" dirty="0"/>
              <a:t>Committee</a:t>
            </a:r>
            <a:r>
              <a:rPr lang="en-US" sz="1800" dirty="0"/>
              <a:t>”, 	all groups meet every 2 weeks except interference-weekly</a:t>
            </a:r>
            <a:endParaRPr lang="en-US" sz="1800" b="0" dirty="0"/>
          </a:p>
          <a:p>
            <a:pPr lvl="2">
              <a:buFont typeface="Arial" panose="020B0604020202020204" pitchFamily="34" charset="0"/>
              <a:buChar char="•"/>
            </a:pPr>
            <a:r>
              <a:rPr lang="en-US" sz="1400" u="sng" dirty="0">
                <a:solidFill>
                  <a:srgbClr val="0563C1"/>
                </a:solidFill>
                <a:ea typeface="Calibri" panose="020F0502020204030204" pitchFamily="34" charset="0"/>
                <a:hlinkClick r:id="rId3"/>
              </a:rPr>
              <a:t>https://www.wirelessinnovation.org/6ghz-multistakeholder-committee</a:t>
            </a:r>
            <a:r>
              <a:rPr lang="en-US" sz="1400" dirty="0">
                <a:ea typeface="Calibri" panose="020F0502020204030204" pitchFamily="34" charset="0"/>
              </a:rPr>
              <a:t> </a:t>
            </a:r>
          </a:p>
          <a:p>
            <a:pPr lvl="2">
              <a:spcBef>
                <a:spcPts val="0"/>
              </a:spcBef>
              <a:buFont typeface="Arial" panose="020B0604020202020204" pitchFamily="34" charset="0"/>
              <a:buChar char="•"/>
            </a:pPr>
            <a:r>
              <a:rPr lang="en-US" sz="1600" dirty="0">
                <a:solidFill>
                  <a:schemeClr val="tx1"/>
                </a:solidFill>
                <a:ea typeface="Times New Roman" panose="02020603050405020304" pitchFamily="18" charset="0"/>
              </a:rPr>
              <a:t>For access to documents from the committee, can request to be an observer from the MSG below.  </a:t>
            </a:r>
            <a:endParaRPr lang="en-US" sz="1200" dirty="0">
              <a:solidFill>
                <a:schemeClr val="tx1"/>
              </a:solidFill>
              <a:ea typeface="Times New Roman" panose="02020603050405020304" pitchFamily="18" charset="0"/>
            </a:endParaRPr>
          </a:p>
          <a:p>
            <a:pPr marL="866775" lvl="2">
              <a:spcBef>
                <a:spcPts val="0"/>
              </a:spcBef>
              <a:spcAft>
                <a:spcPts val="0"/>
              </a:spcAft>
              <a:buFont typeface="Arial" panose="020B0604020202020204" pitchFamily="34" charset="0"/>
              <a:buChar char="•"/>
            </a:pPr>
            <a:r>
              <a:rPr lang="en-US" sz="1600" dirty="0">
                <a:solidFill>
                  <a:schemeClr val="tx1"/>
                </a:solidFill>
                <a:ea typeface="Times New Roman" panose="02020603050405020304" pitchFamily="18" charset="0"/>
              </a:rPr>
              <a:t>New org: 3 focus areas: 1)  AFC Functional Specification -WG – includes: Interference-TG and Incumbent Info-TG</a:t>
            </a:r>
          </a:p>
          <a:p>
            <a:pPr marL="1323975" lvl="3">
              <a:spcBef>
                <a:spcPts val="0"/>
              </a:spcBef>
              <a:spcAft>
                <a:spcPts val="0"/>
              </a:spcAft>
              <a:buFont typeface="Arial" panose="020B0604020202020204" pitchFamily="34" charset="0"/>
              <a:buChar char="•"/>
            </a:pPr>
            <a:r>
              <a:rPr lang="en-US" dirty="0">
                <a:solidFill>
                  <a:schemeClr val="tx1"/>
                </a:solidFill>
                <a:ea typeface="Times New Roman" panose="02020603050405020304" pitchFamily="18" charset="0"/>
              </a:rPr>
              <a:t>2) AFC Test and Certification-WG		3) 3GPP-SIG</a:t>
            </a:r>
          </a:p>
          <a:p>
            <a:pPr marL="466725" lvl="1">
              <a:spcBef>
                <a:spcPts val="0"/>
              </a:spcBef>
              <a:spcAft>
                <a:spcPts val="0"/>
              </a:spcAft>
              <a:buFont typeface="Arial" panose="020B0604020202020204" pitchFamily="34" charset="0"/>
              <a:buChar char="•"/>
            </a:pPr>
            <a:r>
              <a:rPr lang="en-US" sz="1800" dirty="0">
                <a:solidFill>
                  <a:schemeClr val="tx1"/>
                </a:solidFill>
                <a:ea typeface="Times New Roman" panose="02020603050405020304" pitchFamily="18" charset="0"/>
              </a:rPr>
              <a:t>___ </a:t>
            </a:r>
          </a:p>
          <a:p>
            <a:pPr marL="866775" lvl="2">
              <a:spcBef>
                <a:spcPts val="0"/>
              </a:spcBef>
              <a:spcAft>
                <a:spcPts val="0"/>
              </a:spcAft>
              <a:buFont typeface="Arial" panose="020B0604020202020204" pitchFamily="34" charset="0"/>
              <a:buChar char="•"/>
            </a:pPr>
            <a:endParaRPr lang="en-US" dirty="0">
              <a:solidFill>
                <a:schemeClr val="tx1"/>
              </a:solidFill>
              <a:ea typeface="Times New Roman" panose="02020603050405020304" pitchFamily="18" charset="0"/>
            </a:endParaRPr>
          </a:p>
          <a:p>
            <a:pPr marL="638175" lvl="2" indent="0">
              <a:spcBef>
                <a:spcPts val="0"/>
              </a:spcBef>
              <a:spcAft>
                <a:spcPts val="0"/>
              </a:spcAft>
            </a:pPr>
            <a:endParaRPr lang="en-US" sz="1600" dirty="0">
              <a:solidFill>
                <a:schemeClr val="tx1"/>
              </a:solidFill>
              <a:ea typeface="Times New Roman" panose="02020603050405020304" pitchFamily="18" charset="0"/>
            </a:endParaRPr>
          </a:p>
          <a:p>
            <a:pPr marL="638175" lvl="2" indent="0">
              <a:spcBef>
                <a:spcPts val="0"/>
              </a:spcBef>
              <a:spcAft>
                <a:spcPts val="0"/>
              </a:spcAft>
            </a:pPr>
            <a:endParaRPr lang="en-US" sz="1600" dirty="0">
              <a:solidFill>
                <a:schemeClr val="tx1"/>
              </a:solidFill>
              <a:ea typeface="Times New Roman" panose="02020603050405020304" pitchFamily="18" charset="0"/>
            </a:endParaRPr>
          </a:p>
          <a:p>
            <a:pPr>
              <a:buFont typeface="Arial" panose="020B0604020202020204" pitchFamily="34" charset="0"/>
              <a:buChar char="•"/>
            </a:pPr>
            <a:r>
              <a:rPr lang="en-US" sz="1800" dirty="0">
                <a:ea typeface="Calibri" panose="020F0502020204030204" pitchFamily="34" charset="0"/>
              </a:rPr>
              <a:t>2. From the FCC R&amp;O, an informal MSG (“Group”) has also been formed.</a:t>
            </a:r>
            <a:endParaRPr lang="en-US" sz="1600" dirty="0">
              <a:ea typeface="Calibri" panose="020F0502020204030204" pitchFamily="34" charset="0"/>
            </a:endParaRPr>
          </a:p>
          <a:p>
            <a:pPr lvl="2">
              <a:spcBef>
                <a:spcPts val="0"/>
              </a:spcBef>
              <a:buFont typeface="Arial" panose="020B0604020202020204" pitchFamily="34" charset="0"/>
              <a:buChar char="•"/>
            </a:pPr>
            <a:r>
              <a:rPr lang="en-US" sz="1600" dirty="0">
                <a:solidFill>
                  <a:srgbClr val="1155CC"/>
                </a:solidFill>
                <a:hlinkClick r:id="rId4"/>
              </a:rPr>
              <a:t>https://groups.wirelessinnovation.org/wg/6MSG/dashboard</a:t>
            </a:r>
            <a:r>
              <a:rPr lang="en-US" sz="1600" dirty="0">
                <a:solidFill>
                  <a:srgbClr val="1155CC"/>
                </a:solidFill>
              </a:rPr>
              <a:t>. </a:t>
            </a:r>
            <a:endParaRPr lang="en-US" sz="1600" kern="1200" dirty="0">
              <a:cs typeface="+mn-cs"/>
            </a:endParaRPr>
          </a:p>
          <a:p>
            <a:pPr marL="866775" lvl="2">
              <a:spcBef>
                <a:spcPts val="0"/>
              </a:spcBef>
              <a:spcAft>
                <a:spcPts val="0"/>
              </a:spcAft>
              <a:buFont typeface="Arial" panose="020B0604020202020204" pitchFamily="34" charset="0"/>
              <a:buChar char="•"/>
            </a:pPr>
            <a:r>
              <a:rPr lang="en-US" sz="1400" dirty="0">
                <a:solidFill>
                  <a:schemeClr val="tx1"/>
                </a:solidFill>
              </a:rPr>
              <a:t>Work stream 1 - interference protection and resolution (</a:t>
            </a:r>
            <a:r>
              <a:rPr lang="en-US" sz="1400" dirty="0" err="1">
                <a:solidFill>
                  <a:schemeClr val="tx1"/>
                </a:solidFill>
              </a:rPr>
              <a:t>CableLabs</a:t>
            </a:r>
            <a:r>
              <a:rPr lang="en-US" sz="1400" dirty="0">
                <a:solidFill>
                  <a:schemeClr val="tx1"/>
                </a:solidFill>
              </a:rPr>
              <a:t>, EPRI, Lake </a:t>
            </a:r>
            <a:r>
              <a:rPr lang="en-US" sz="1400" dirty="0" err="1">
                <a:solidFill>
                  <a:schemeClr val="tx1"/>
                </a:solidFill>
              </a:rPr>
              <a:t>Cty</a:t>
            </a:r>
            <a:r>
              <a:rPr lang="en-US" sz="1400" dirty="0">
                <a:solidFill>
                  <a:schemeClr val="tx1"/>
                </a:solidFill>
              </a:rPr>
              <a:t>, APCO)  Meets biweekly, from 28Jan21-10:00 et, </a:t>
            </a:r>
          </a:p>
          <a:p>
            <a:pPr marL="866775" lvl="2">
              <a:spcBef>
                <a:spcPts val="0"/>
              </a:spcBef>
              <a:spcAft>
                <a:spcPts val="0"/>
              </a:spcAft>
              <a:buFont typeface="Arial" panose="020B0604020202020204" pitchFamily="34" charset="0"/>
              <a:buChar char="•"/>
            </a:pPr>
            <a:r>
              <a:rPr lang="en-US" sz="1400" dirty="0">
                <a:solidFill>
                  <a:schemeClr val="tx1"/>
                </a:solidFill>
              </a:rPr>
              <a:t>Work stream 2 - correct incumbent data (ULS) (</a:t>
            </a:r>
            <a:r>
              <a:rPr lang="en-US" sz="1400" dirty="0" err="1">
                <a:solidFill>
                  <a:schemeClr val="tx1"/>
                </a:solidFill>
              </a:rPr>
              <a:t>Comsearch</a:t>
            </a:r>
            <a:r>
              <a:rPr lang="en-US" sz="1400" dirty="0">
                <a:solidFill>
                  <a:schemeClr val="tx1"/>
                </a:solidFill>
              </a:rPr>
              <a:t>, APCO) </a:t>
            </a:r>
          </a:p>
          <a:p>
            <a:pPr marL="866775" lvl="2">
              <a:spcBef>
                <a:spcPts val="0"/>
              </a:spcBef>
              <a:spcAft>
                <a:spcPts val="0"/>
              </a:spcAft>
              <a:buFont typeface="Arial" panose="020B0604020202020204" pitchFamily="34" charset="0"/>
              <a:buChar char="•"/>
            </a:pPr>
            <a:r>
              <a:rPr lang="en-US" sz="1400" dirty="0">
                <a:solidFill>
                  <a:schemeClr val="tx1"/>
                </a:solidFill>
              </a:rPr>
              <a:t>Work stream 3 - AFC and how it provides protection, etc. (Charter, Google, UTC)</a:t>
            </a:r>
          </a:p>
          <a:p>
            <a:pPr marL="866775" lvl="2">
              <a:spcBef>
                <a:spcPts val="0"/>
              </a:spcBef>
              <a:spcAft>
                <a:spcPts val="0"/>
              </a:spcAft>
              <a:buFont typeface="Arial" panose="020B0604020202020204" pitchFamily="34" charset="0"/>
              <a:buChar char="•"/>
            </a:pPr>
            <a:r>
              <a:rPr lang="en-US" sz="1400" dirty="0">
                <a:solidFill>
                  <a:schemeClr val="tx1"/>
                </a:solidFill>
              </a:rPr>
              <a:t>Overall Co-chairs:  NPSTC, UTC, WFA, WISPA. </a:t>
            </a:r>
          </a:p>
          <a:p>
            <a:pPr marL="466725" lvl="1">
              <a:spcBef>
                <a:spcPts val="0"/>
              </a:spcBef>
              <a:spcAft>
                <a:spcPts val="0"/>
              </a:spcAft>
              <a:buFont typeface="Arial" panose="020B0604020202020204" pitchFamily="34" charset="0"/>
              <a:buChar char="•"/>
            </a:pPr>
            <a:r>
              <a:rPr lang="en-US" sz="1800" dirty="0">
                <a:solidFill>
                  <a:schemeClr val="tx1"/>
                </a:solidFill>
              </a:rPr>
              <a:t>nothing to share</a:t>
            </a:r>
          </a:p>
          <a:p>
            <a:pPr marL="866775" lvl="2">
              <a:spcBef>
                <a:spcPts val="0"/>
              </a:spcBef>
              <a:spcAft>
                <a:spcPts val="0"/>
              </a:spcAft>
              <a:buFont typeface="Arial" panose="020B0604020202020204" pitchFamily="34" charset="0"/>
              <a:buChar char="•"/>
            </a:pPr>
            <a:endParaRPr lang="en-US" sz="1400" dirty="0">
              <a:solidFill>
                <a:schemeClr val="tx1"/>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15</a:t>
            </a:fld>
            <a:endParaRPr lang="en-US" altLang="en-US" dirty="0"/>
          </a:p>
        </p:txBody>
      </p:sp>
      <p:sp>
        <p:nvSpPr>
          <p:cNvPr id="7" name="Date Placeholder 6"/>
          <p:cNvSpPr>
            <a:spLocks noGrp="1"/>
          </p:cNvSpPr>
          <p:nvPr>
            <p:ph type="dt" idx="15"/>
          </p:nvPr>
        </p:nvSpPr>
        <p:spPr/>
        <p:txBody>
          <a:bodyPr/>
          <a:lstStyle/>
          <a:p>
            <a:r>
              <a:rPr lang="en-US"/>
              <a:t>08apr21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7334200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464123"/>
          </a:xfrm>
        </p:spPr>
        <p:txBody>
          <a:bodyPr/>
          <a:lstStyle/>
          <a:p>
            <a:r>
              <a:rPr lang="en-US" sz="2400" dirty="0"/>
              <a:t>IEEE 802 Stds Table of Frequency Bands</a:t>
            </a:r>
          </a:p>
        </p:txBody>
      </p:sp>
      <p:sp>
        <p:nvSpPr>
          <p:cNvPr id="3" name="Content Placeholder 2"/>
          <p:cNvSpPr>
            <a:spLocks noGrp="1"/>
          </p:cNvSpPr>
          <p:nvPr>
            <p:ph idx="1"/>
          </p:nvPr>
        </p:nvSpPr>
        <p:spPr>
          <a:xfrm>
            <a:off x="914400" y="990600"/>
            <a:ext cx="10439400" cy="5382854"/>
          </a:xfrm>
        </p:spPr>
        <p:txBody>
          <a:bodyPr/>
          <a:lstStyle/>
          <a:p>
            <a:pPr marL="285750" indent="-285750">
              <a:spcBef>
                <a:spcPts val="0"/>
              </a:spcBef>
              <a:spcAft>
                <a:spcPts val="0"/>
              </a:spcAft>
              <a:buFont typeface="Arial" panose="020B0604020202020204" pitchFamily="34" charset="0"/>
              <a:buChar char="•"/>
            </a:pPr>
            <a:endParaRPr lang="en-US" sz="1600" dirty="0">
              <a:solidFill>
                <a:srgbClr val="333333"/>
              </a:solidFill>
              <a:ea typeface="Times New Roman" panose="02020603050405020304" pitchFamily="18" charset="0"/>
            </a:endParaRPr>
          </a:p>
          <a:p>
            <a:pPr marL="285750" indent="-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 </a:t>
            </a:r>
            <a:r>
              <a:rPr lang="en-US" sz="1600" dirty="0">
                <a:solidFill>
                  <a:srgbClr val="333333"/>
                </a:solidFill>
                <a:ea typeface="Times New Roman" panose="02020603050405020304" pitchFamily="18" charset="0"/>
              </a:rPr>
              <a:t>Problem statement</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It is difficult for 802 wireless standards developers to quickly and accurately identify all the </a:t>
            </a:r>
            <a:r>
              <a:rPr lang="en-US" sz="1600" dirty="0">
                <a:solidFill>
                  <a:srgbClr val="0070C0"/>
                </a:solidFill>
                <a:ea typeface="Calibri" panose="020F0502020204030204" pitchFamily="34" charset="0"/>
              </a:rPr>
              <a:t>frequency</a:t>
            </a:r>
            <a:r>
              <a:rPr lang="en-US" sz="1600" dirty="0">
                <a:ea typeface="Calibri" panose="020F0502020204030204" pitchFamily="34" charset="0"/>
              </a:rPr>
              <a:t> bands by the family of 802 wireless standards in a regularly maintained database. </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The primary application is to simplify identification of potential </a:t>
            </a:r>
            <a:r>
              <a:rPr lang="en-US" sz="1600" dirty="0">
                <a:solidFill>
                  <a:srgbClr val="0070C0"/>
                </a:solidFill>
                <a:ea typeface="Calibri" panose="020F0502020204030204" pitchFamily="34" charset="0"/>
              </a:rPr>
              <a:t>frequency</a:t>
            </a:r>
            <a:r>
              <a:rPr lang="en-US" sz="1600" dirty="0">
                <a:ea typeface="Calibri" panose="020F0502020204030204" pitchFamily="34" charset="0"/>
              </a:rPr>
              <a:t> bands for coexistence assessment.	</a:t>
            </a:r>
            <a:endParaRPr lang="en-US" sz="1600"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Initial Audiences: </a:t>
            </a:r>
          </a:p>
          <a:p>
            <a:pPr marL="685800" lvl="1">
              <a:spcBef>
                <a:spcPts val="0"/>
              </a:spcBef>
              <a:spcAft>
                <a:spcPts val="0"/>
              </a:spcAft>
              <a:buFont typeface="Arial" panose="020B0604020202020204" pitchFamily="34" charset="0"/>
              <a:buChar char="•"/>
            </a:pPr>
            <a:r>
              <a:rPr lang="en-US" sz="1600" dirty="0">
                <a:solidFill>
                  <a:srgbClr val="333333"/>
                </a:solidFill>
                <a:ea typeface="Calibri" panose="020F0502020204030204" pitchFamily="34" charset="0"/>
              </a:rPr>
              <a:t>1) </a:t>
            </a:r>
            <a:r>
              <a:rPr lang="en-US" sz="1600" dirty="0">
                <a:ea typeface="Calibri" panose="020F0502020204030204" pitchFamily="34" charset="0"/>
              </a:rPr>
              <a:t>802 wireless standards developers &amp; 2) 802.19 wireless coexistence working group</a:t>
            </a:r>
          </a:p>
          <a:p>
            <a:pPr>
              <a:spcBef>
                <a:spcPts val="0"/>
              </a:spcBef>
              <a:buFont typeface="Arial" panose="020B0604020202020204" pitchFamily="34" charset="0"/>
              <a:buChar char="•"/>
            </a:pPr>
            <a:endParaRPr lang="en-US" sz="1800" dirty="0">
              <a:solidFill>
                <a:schemeClr val="tx1"/>
              </a:solidFill>
              <a:ea typeface="Times New Roman" panose="02020603050405020304" pitchFamily="18" charset="0"/>
            </a:endParaRPr>
          </a:p>
          <a:p>
            <a:pPr>
              <a:spcBef>
                <a:spcPts val="0"/>
              </a:spcBef>
              <a:buFont typeface="Arial" panose="020B0604020202020204" pitchFamily="34" charset="0"/>
              <a:buChar char="•"/>
            </a:pPr>
            <a:r>
              <a:rPr lang="en-US" sz="1800" dirty="0">
                <a:solidFill>
                  <a:schemeClr val="tx1"/>
                </a:solidFill>
                <a:ea typeface="Times New Roman" panose="02020603050405020304" pitchFamily="18" charset="0"/>
              </a:rPr>
              <a:t>Ad hoc calls: </a:t>
            </a:r>
          </a:p>
          <a:p>
            <a:pPr lvl="1">
              <a:spcBef>
                <a:spcPts val="0"/>
              </a:spcBef>
              <a:buFont typeface="Arial" panose="020B0604020202020204" pitchFamily="34" charset="0"/>
              <a:buChar char="•"/>
            </a:pPr>
            <a:r>
              <a:rPr lang="en-US" sz="1800" b="1" u="sng" dirty="0">
                <a:solidFill>
                  <a:schemeClr val="tx1"/>
                </a:solidFill>
                <a:ea typeface="Times New Roman" panose="02020603050405020304" pitchFamily="18" charset="0"/>
              </a:rPr>
              <a:t>The spreadsheet has started:</a:t>
            </a:r>
          </a:p>
          <a:p>
            <a:pPr lvl="1">
              <a:spcBef>
                <a:spcPts val="0"/>
              </a:spcBef>
              <a:buFont typeface="Arial" panose="020B0604020202020204" pitchFamily="34" charset="0"/>
              <a:buChar char="•"/>
            </a:pPr>
            <a:r>
              <a:rPr lang="en-US" sz="1800" dirty="0">
                <a:solidFill>
                  <a:srgbClr val="0070C0"/>
                </a:solidFill>
                <a:ea typeface="Times New Roman" panose="02020603050405020304" pitchFamily="18" charset="0"/>
                <a:hlinkClick r:id="rId3"/>
              </a:rPr>
              <a:t>https://mentor.ieee.org/802.18/dcn/21/18-21-0036-01-0000-frequency-table-template.xlsx</a:t>
            </a:r>
            <a:endParaRPr lang="en-US" sz="1800" dirty="0">
              <a:solidFill>
                <a:srgbClr val="0070C0"/>
              </a:solidFill>
              <a:ea typeface="Times New Roman" panose="02020603050405020304" pitchFamily="18" charset="0"/>
            </a:endParaRPr>
          </a:p>
          <a:p>
            <a:pPr>
              <a:spcBef>
                <a:spcPts val="0"/>
              </a:spcBef>
              <a:buFont typeface="Arial" panose="020B0604020202020204" pitchFamily="34" charset="0"/>
              <a:buChar char="•"/>
            </a:pPr>
            <a:r>
              <a:rPr lang="en-US" sz="1800" dirty="0">
                <a:solidFill>
                  <a:srgbClr val="0070C0"/>
                </a:solidFill>
                <a:ea typeface="Times New Roman" panose="02020603050405020304" pitchFamily="18" charset="0"/>
              </a:rPr>
              <a:t> </a:t>
            </a:r>
          </a:p>
          <a:p>
            <a:pPr>
              <a:spcBef>
                <a:spcPts val="0"/>
              </a:spcBef>
              <a:buFont typeface="Arial" panose="020B0604020202020204" pitchFamily="34" charset="0"/>
              <a:buChar char="•"/>
            </a:pPr>
            <a:endParaRPr lang="en-US" sz="1800" dirty="0">
              <a:solidFill>
                <a:srgbClr val="0070C0"/>
              </a:solidFill>
              <a:ea typeface="Times New Roman" panose="02020603050405020304" pitchFamily="18" charset="0"/>
            </a:endParaRPr>
          </a:p>
          <a:p>
            <a:pPr lvl="1">
              <a:spcBef>
                <a:spcPts val="0"/>
              </a:spcBef>
              <a:buFont typeface="Arial" panose="020B0604020202020204" pitchFamily="34" charset="0"/>
              <a:buChar char="•"/>
            </a:pPr>
            <a:endParaRPr lang="en-US" sz="1800" dirty="0">
              <a:solidFill>
                <a:srgbClr val="0070C0"/>
              </a:solidFill>
              <a:ea typeface="Times New Roman" panose="02020603050405020304" pitchFamily="18" charset="0"/>
            </a:endParaRPr>
          </a:p>
          <a:p>
            <a:pPr marL="457200" lvl="1" indent="0">
              <a:spcBef>
                <a:spcPts val="0"/>
              </a:spcBef>
            </a:pPr>
            <a:endParaRPr lang="en-US" sz="1800" dirty="0">
              <a:solidFill>
                <a:schemeClr val="tx1"/>
              </a:solidFill>
              <a:ea typeface="Times New Roman" panose="02020603050405020304" pitchFamily="18" charset="0"/>
            </a:endParaRPr>
          </a:p>
          <a:p>
            <a:pPr>
              <a:spcBef>
                <a:spcPts val="0"/>
              </a:spcBef>
              <a:buFont typeface="Arial" panose="020B0604020202020204" pitchFamily="34" charset="0"/>
              <a:buChar char="•"/>
            </a:pPr>
            <a:endParaRPr lang="en-US" sz="1800" dirty="0">
              <a:solidFill>
                <a:schemeClr val="tx1"/>
              </a:solidFill>
              <a:ea typeface="Times New Roman" panose="02020603050405020304" pitchFamily="18" charset="0"/>
            </a:endParaRPr>
          </a:p>
          <a:p>
            <a:pPr>
              <a:spcBef>
                <a:spcPts val="0"/>
              </a:spcBef>
              <a:buFont typeface="Arial" panose="020B0604020202020204" pitchFamily="34" charset="0"/>
              <a:buChar char="•"/>
            </a:pPr>
            <a:r>
              <a:rPr lang="en-US" sz="1800" dirty="0">
                <a:solidFill>
                  <a:schemeClr val="tx1"/>
                </a:solidFill>
                <a:ea typeface="Times New Roman" panose="02020603050405020304" pitchFamily="18" charset="0"/>
              </a:rPr>
              <a:t>The next meeting will be 27Apr21.  </a:t>
            </a:r>
            <a:r>
              <a:rPr lang="en-US" sz="1800" b="0" dirty="0">
                <a:solidFill>
                  <a:schemeClr val="tx1"/>
                </a:solidFill>
                <a:ea typeface="Times New Roman" panose="02020603050405020304" pitchFamily="18" charset="0"/>
              </a:rPr>
              <a:t>(call-in in backup slides here)</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16</a:t>
            </a:fld>
            <a:endParaRPr lang="en-US" altLang="en-US" dirty="0"/>
          </a:p>
        </p:txBody>
      </p:sp>
      <p:sp>
        <p:nvSpPr>
          <p:cNvPr id="7" name="Date Placeholder 6"/>
          <p:cNvSpPr>
            <a:spLocks noGrp="1"/>
          </p:cNvSpPr>
          <p:nvPr>
            <p:ph type="dt" idx="15"/>
          </p:nvPr>
        </p:nvSpPr>
        <p:spPr/>
        <p:txBody>
          <a:bodyPr/>
          <a:lstStyle/>
          <a:p>
            <a:r>
              <a:rPr lang="en-US"/>
              <a:t>08apr21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6488128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1096022"/>
            <a:ext cx="10475384" cy="5512522"/>
          </a:xfrm>
        </p:spPr>
        <p:txBody>
          <a:bodyPr/>
          <a:lstStyle/>
          <a:p>
            <a:pPr marL="114300" lvl="1" indent="0">
              <a:spcBef>
                <a:spcPts val="0"/>
              </a:spcBef>
              <a:spcAft>
                <a:spcPts val="0"/>
              </a:spcAft>
            </a:pPr>
            <a:endParaRPr lang="en-US" dirty="0">
              <a:solidFill>
                <a:srgbClr val="333333"/>
              </a:solidFill>
              <a:ea typeface="Times New Roman" panose="02020603050405020304" pitchFamily="18" charset="0"/>
            </a:endParaRPr>
          </a:p>
          <a:p>
            <a:pPr marL="400050" lvl="1">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Nothing today </a:t>
            </a:r>
          </a:p>
          <a:p>
            <a:pPr marL="400050" lvl="1">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 </a:t>
            </a:r>
          </a:p>
          <a:p>
            <a:pPr marL="400050" lvl="1">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 </a:t>
            </a:r>
            <a:endParaRPr lang="en-US" sz="1400" dirty="0">
              <a:solidFill>
                <a:srgbClr val="333333"/>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17</a:t>
            </a:fld>
            <a:endParaRPr lang="en-US" altLang="en-US" dirty="0"/>
          </a:p>
        </p:txBody>
      </p:sp>
      <p:sp>
        <p:nvSpPr>
          <p:cNvPr id="7" name="Date Placeholder 6"/>
          <p:cNvSpPr>
            <a:spLocks noGrp="1"/>
          </p:cNvSpPr>
          <p:nvPr>
            <p:ph type="dt" idx="15"/>
          </p:nvPr>
        </p:nvSpPr>
        <p:spPr/>
        <p:txBody>
          <a:bodyPr/>
          <a:lstStyle/>
          <a:p>
            <a:r>
              <a:rPr lang="en-US"/>
              <a:t>08apr21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10" name="Title 1">
            <a:extLst>
              <a:ext uri="{FF2B5EF4-FFF2-40B4-BE49-F238E27FC236}">
                <a16:creationId xmlns:a16="http://schemas.microsoft.com/office/drawing/2014/main" id="{36C2339B-3C83-4D21-8279-CAFCD3D3B95E}"/>
              </a:ext>
            </a:extLst>
          </p:cNvPr>
          <p:cNvSpPr>
            <a:spLocks noGrp="1"/>
          </p:cNvSpPr>
          <p:nvPr>
            <p:ph type="title"/>
          </p:nvPr>
        </p:nvSpPr>
        <p:spPr>
          <a:xfrm>
            <a:off x="2222890" y="631900"/>
            <a:ext cx="7843449" cy="464123"/>
          </a:xfrm>
        </p:spPr>
        <p:txBody>
          <a:bodyPr/>
          <a:lstStyle/>
          <a:p>
            <a:r>
              <a:rPr lang="en-US" sz="2000" dirty="0">
                <a:solidFill>
                  <a:srgbClr val="333333"/>
                </a:solidFill>
                <a:ea typeface="Times New Roman" panose="02020603050405020304" pitchFamily="18" charset="0"/>
              </a:rPr>
              <a:t>General Discussion</a:t>
            </a:r>
            <a:endParaRPr lang="en-US" sz="2000" dirty="0"/>
          </a:p>
        </p:txBody>
      </p:sp>
    </p:spTree>
    <p:extLst>
      <p:ext uri="{BB962C8B-B14F-4D97-AF65-F5344CB8AC3E}">
        <p14:creationId xmlns:p14="http://schemas.microsoft.com/office/powerpoint/2010/main" val="31961567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470774"/>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914400" y="1102674"/>
            <a:ext cx="10475383" cy="3469327"/>
          </a:xfrm>
        </p:spPr>
        <p:txBody>
          <a:bodyPr/>
          <a:lstStyle/>
          <a:p>
            <a:pPr marL="285750" indent="-285750">
              <a:buClr>
                <a:srgbClr val="00B0F0"/>
              </a:buClr>
              <a:buFont typeface="Wingdings" panose="05000000000000000000" pitchFamily="2" charset="2"/>
              <a:buChar char="q"/>
            </a:pPr>
            <a:r>
              <a:rPr lang="en-US" altLang="en-US" sz="1800" b="0" dirty="0">
                <a:solidFill>
                  <a:srgbClr val="00B0F0"/>
                </a:solidFill>
              </a:rPr>
              <a:t>  </a:t>
            </a:r>
          </a:p>
          <a:p>
            <a:pPr marL="285750" indent="-285750">
              <a:buClr>
                <a:srgbClr val="00B0F0"/>
              </a:buClr>
              <a:buFont typeface="Wingdings" panose="05000000000000000000" pitchFamily="2" charset="2"/>
              <a:buChar char="q"/>
            </a:pPr>
            <a:r>
              <a:rPr lang="en-US" altLang="en-US" sz="1800" b="0" dirty="0">
                <a:solidFill>
                  <a:srgbClr val="00B0F0"/>
                </a:solidFill>
              </a:rPr>
              <a:t> </a:t>
            </a:r>
          </a:p>
          <a:p>
            <a:pPr marL="285750" indent="-285750">
              <a:buClr>
                <a:srgbClr val="00B0F0"/>
              </a:buClr>
              <a:buFont typeface="Wingdings" panose="05000000000000000000" pitchFamily="2" charset="2"/>
              <a:buChar char="q"/>
            </a:pPr>
            <a:r>
              <a:rPr lang="en-US" altLang="en-US" sz="1800" b="0" dirty="0">
                <a:solidFill>
                  <a:srgbClr val="00B0F0"/>
                </a:solidFill>
              </a:rPr>
              <a:t> </a:t>
            </a:r>
          </a:p>
          <a:p>
            <a:pPr marL="285750" indent="-285750">
              <a:buClr>
                <a:srgbClr val="00B0F0"/>
              </a:buClr>
              <a:buFont typeface="Wingdings" panose="05000000000000000000" pitchFamily="2" charset="2"/>
              <a:buChar char="q"/>
            </a:pPr>
            <a:endParaRPr lang="en-US" altLang="en-US" sz="1800" b="0" dirty="0">
              <a:solidFill>
                <a:srgbClr val="00B0F0"/>
              </a:solidFill>
            </a:endParaRPr>
          </a:p>
          <a:p>
            <a:pPr marL="0" indent="0">
              <a:buClr>
                <a:srgbClr val="00B0F0"/>
              </a:buClr>
            </a:pPr>
            <a:endParaRPr lang="en-US" altLang="en-US" sz="1800" b="0" dirty="0">
              <a:solidFill>
                <a:srgbClr val="00B0F0"/>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18</a:t>
            </a:fld>
            <a:endParaRPr lang="en-US" altLang="en-US" dirty="0"/>
          </a:p>
        </p:txBody>
      </p:sp>
      <p:sp>
        <p:nvSpPr>
          <p:cNvPr id="7" name="Date Placeholder 6"/>
          <p:cNvSpPr>
            <a:spLocks noGrp="1"/>
          </p:cNvSpPr>
          <p:nvPr>
            <p:ph type="dt" idx="15"/>
          </p:nvPr>
        </p:nvSpPr>
        <p:spPr/>
        <p:txBody>
          <a:bodyPr/>
          <a:lstStyle/>
          <a:p>
            <a:r>
              <a:rPr lang="en-US"/>
              <a:t>08apr21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4" name="TextBox 3">
            <a:extLst>
              <a:ext uri="{FF2B5EF4-FFF2-40B4-BE49-F238E27FC236}">
                <a16:creationId xmlns:a16="http://schemas.microsoft.com/office/drawing/2014/main" id="{DDC756CB-F5BD-4F9C-92E7-62908B0C2DDA}"/>
              </a:ext>
            </a:extLst>
          </p:cNvPr>
          <p:cNvSpPr txBox="1"/>
          <p:nvPr/>
        </p:nvSpPr>
        <p:spPr>
          <a:xfrm>
            <a:off x="914400" y="4690309"/>
            <a:ext cx="10475383" cy="1785104"/>
          </a:xfrm>
          <a:prstGeom prst="rect">
            <a:avLst/>
          </a:prstGeom>
          <a:noFill/>
        </p:spPr>
        <p:txBody>
          <a:bodyPr wrap="square" rtlCol="0">
            <a:spAutoFit/>
          </a:bodyPr>
          <a:lstStyle/>
          <a:p>
            <a:pPr>
              <a:spcBef>
                <a:spcPts val="0"/>
              </a:spcBef>
              <a:buFont typeface="Arial" panose="020B0604020202020204" pitchFamily="34" charset="0"/>
              <a:buChar char="•"/>
            </a:pPr>
            <a:r>
              <a:rPr lang="en-US" sz="1400" dirty="0">
                <a:solidFill>
                  <a:schemeClr val="tx1"/>
                </a:solidFill>
              </a:rPr>
              <a:t>Monitor:  </a:t>
            </a:r>
          </a:p>
          <a:p>
            <a:pPr lvl="1">
              <a:spcBef>
                <a:spcPts val="0"/>
              </a:spcBef>
              <a:buFont typeface="Arial" panose="020B0604020202020204" pitchFamily="34" charset="0"/>
              <a:buChar char="•"/>
            </a:pPr>
            <a:r>
              <a:rPr lang="en-US" sz="1200" dirty="0">
                <a:solidFill>
                  <a:schemeClr val="tx1"/>
                </a:solidFill>
              </a:rPr>
              <a:t>WPT use of license-exempt bands and UWB in cell phones</a:t>
            </a:r>
          </a:p>
          <a:p>
            <a:pPr lvl="1">
              <a:spcBef>
                <a:spcPts val="0"/>
              </a:spcBef>
              <a:buFont typeface="Arial" panose="020B0604020202020204" pitchFamily="34" charset="0"/>
              <a:buChar char="•"/>
            </a:pPr>
            <a:r>
              <a:rPr lang="en-US" sz="1200" dirty="0">
                <a:solidFill>
                  <a:schemeClr val="tx1"/>
                </a:solidFill>
              </a:rPr>
              <a:t>Digital Divide, how can we help? </a:t>
            </a:r>
          </a:p>
          <a:p>
            <a:pPr>
              <a:spcBef>
                <a:spcPts val="0"/>
              </a:spcBef>
              <a:buFont typeface="Arial" panose="020B0604020202020204" pitchFamily="34" charset="0"/>
              <a:buChar char="•"/>
            </a:pPr>
            <a:r>
              <a:rPr lang="en-US" sz="1400" dirty="0">
                <a:solidFill>
                  <a:schemeClr val="tx1"/>
                </a:solidFill>
              </a:rPr>
              <a:t>General Info:  </a:t>
            </a:r>
          </a:p>
          <a:p>
            <a:pPr lvl="1">
              <a:spcBef>
                <a:spcPts val="0"/>
              </a:spcBef>
              <a:buFont typeface="Arial" panose="020B0604020202020204" pitchFamily="34" charset="0"/>
              <a:buChar char="•"/>
            </a:pPr>
            <a:r>
              <a:rPr lang="en-US" sz="1200" dirty="0">
                <a:solidFill>
                  <a:schemeClr val="tx1"/>
                </a:solidFill>
              </a:rPr>
              <a:t>Latest Cisco Annual Internet Report, 	</a:t>
            </a:r>
          </a:p>
          <a:p>
            <a:pPr marL="914400" lvl="2" indent="0">
              <a:spcBef>
                <a:spcPts val="0"/>
              </a:spcBef>
            </a:pPr>
            <a:r>
              <a:rPr lang="en-US" sz="1100" dirty="0">
                <a:hlinkClick r:id="rId2"/>
              </a:rPr>
              <a:t>https://www.cisco.com/c/en/us/solutions/executive-perspectives/annual-internet-report/air-highlights.html</a:t>
            </a:r>
            <a:endParaRPr lang="en-US" sz="1100" dirty="0"/>
          </a:p>
          <a:p>
            <a:pPr lvl="1">
              <a:spcBef>
                <a:spcPts val="0"/>
              </a:spcBef>
              <a:buFont typeface="Arial" panose="020B0604020202020204" pitchFamily="34" charset="0"/>
              <a:buChar char="•"/>
            </a:pPr>
            <a:r>
              <a:rPr lang="en-US" sz="1200" dirty="0">
                <a:solidFill>
                  <a:schemeClr val="tx1"/>
                </a:solidFill>
              </a:rPr>
              <a:t>Latest World Economic Outlook</a:t>
            </a:r>
            <a:r>
              <a:rPr lang="en-US" sz="1200" b="1" dirty="0">
                <a:solidFill>
                  <a:schemeClr val="tx1"/>
                </a:solidFill>
              </a:rPr>
              <a:t>.  </a:t>
            </a:r>
            <a:r>
              <a:rPr lang="en-US" sz="1200" dirty="0">
                <a:solidFill>
                  <a:schemeClr val="tx1"/>
                </a:solidFill>
              </a:rPr>
              <a:t>(October’s 2020, twice a year) </a:t>
            </a:r>
            <a:r>
              <a:rPr lang="en-US" sz="1200" u="sng" dirty="0">
                <a:hlinkClick r:id="rId3"/>
              </a:rPr>
              <a:t>&lt;click for oct2020 spreadsheet&gt;</a:t>
            </a:r>
            <a:endParaRPr lang="en-US" sz="1200" u="sng" dirty="0"/>
          </a:p>
          <a:p>
            <a:pPr lvl="1">
              <a:spcBef>
                <a:spcPts val="0"/>
              </a:spcBef>
              <a:buFont typeface="Arial" panose="020B0604020202020204" pitchFamily="34" charset="0"/>
              <a:buChar char="•"/>
            </a:pPr>
            <a:r>
              <a:rPr lang="en-US" sz="1200" dirty="0">
                <a:solidFill>
                  <a:schemeClr val="tx1"/>
                </a:solidFill>
                <a:hlinkClick r:id="rId4"/>
              </a:rPr>
              <a:t>https://www.imf.org/en/Publications/WEO/Issues/2020/09/30/world-economic-outlook-october-2020</a:t>
            </a:r>
            <a:r>
              <a:rPr lang="en-US" sz="1200" dirty="0">
                <a:solidFill>
                  <a:schemeClr val="tx1"/>
                </a:solidFill>
              </a:rPr>
              <a:t> </a:t>
            </a:r>
            <a:endParaRPr lang="en-US" sz="1200" u="sng" dirty="0"/>
          </a:p>
          <a:p>
            <a:pPr lvl="1">
              <a:spcBef>
                <a:spcPts val="0"/>
              </a:spcBef>
              <a:buFont typeface="Arial" panose="020B0604020202020204" pitchFamily="34" charset="0"/>
              <a:buChar char="•"/>
            </a:pPr>
            <a:endParaRPr lang="en-US" sz="1100" dirty="0"/>
          </a:p>
        </p:txBody>
      </p:sp>
    </p:spTree>
    <p:extLst>
      <p:ext uri="{BB962C8B-B14F-4D97-AF65-F5344CB8AC3E}">
        <p14:creationId xmlns:p14="http://schemas.microsoft.com/office/powerpoint/2010/main" val="22392880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15162" y="621103"/>
            <a:ext cx="7770813" cy="521896"/>
          </a:xfrm>
        </p:spPr>
        <p:txBody>
          <a:bodyPr/>
          <a:lstStyle/>
          <a:p>
            <a:r>
              <a:rPr lang="en-US" sz="2400" dirty="0"/>
              <a:t>Any Other Business</a:t>
            </a:r>
          </a:p>
        </p:txBody>
      </p:sp>
      <p:sp>
        <p:nvSpPr>
          <p:cNvPr id="3" name="Content Placeholder 2"/>
          <p:cNvSpPr>
            <a:spLocks noGrp="1"/>
          </p:cNvSpPr>
          <p:nvPr>
            <p:ph idx="1"/>
          </p:nvPr>
        </p:nvSpPr>
        <p:spPr>
          <a:xfrm>
            <a:off x="990600" y="1142999"/>
            <a:ext cx="10287000" cy="5332414"/>
          </a:xfrm>
        </p:spPr>
        <p:txBody>
          <a:bodyPr/>
          <a:lstStyle/>
          <a:p>
            <a:pPr marL="0" indent="0"/>
            <a:endParaRPr lang="en-US" sz="1050" dirty="0">
              <a:solidFill>
                <a:schemeClr val="bg1">
                  <a:lumMod val="65000"/>
                </a:schemeClr>
              </a:solidFill>
            </a:endParaRPr>
          </a:p>
          <a:p>
            <a:pPr marL="0">
              <a:spcBef>
                <a:spcPts val="0"/>
              </a:spcBef>
              <a:spcAft>
                <a:spcPts val="0"/>
              </a:spcAft>
              <a:buFont typeface="Arial" panose="020B0604020202020204" pitchFamily="34" charset="0"/>
              <a:buChar char="•"/>
            </a:pPr>
            <a:r>
              <a:rPr lang="en-US" sz="1800" b="0" dirty="0">
                <a:solidFill>
                  <a:schemeClr val="bg1">
                    <a:lumMod val="75000"/>
                  </a:schemeClr>
                </a:solidFill>
                <a:ea typeface="Calibri" panose="020F0502020204030204" pitchFamily="34" charset="0"/>
              </a:rPr>
              <a:t>None heard </a:t>
            </a:r>
          </a:p>
          <a:p>
            <a:pPr marL="0">
              <a:spcBef>
                <a:spcPts val="0"/>
              </a:spcBef>
              <a:spcAft>
                <a:spcPts val="0"/>
              </a:spcAft>
              <a:buFont typeface="Arial" panose="020B0604020202020204" pitchFamily="34" charset="0"/>
              <a:buChar char="•"/>
            </a:pPr>
            <a:endParaRPr lang="en-US" sz="1800" b="0" dirty="0">
              <a:solidFill>
                <a:schemeClr val="tx1"/>
              </a:solidFill>
            </a:endParaRPr>
          </a:p>
          <a:p>
            <a:pPr marL="0">
              <a:spcBef>
                <a:spcPts val="0"/>
              </a:spcBef>
              <a:spcAft>
                <a:spcPts val="0"/>
              </a:spcAft>
              <a:buFont typeface="Arial" panose="020B0604020202020204" pitchFamily="34" charset="0"/>
              <a:buChar char="•"/>
            </a:pPr>
            <a:endParaRPr lang="en-US" sz="1800" b="0" dirty="0">
              <a:solidFill>
                <a:schemeClr val="bg1">
                  <a:lumMod val="75000"/>
                </a:schemeClr>
              </a:solidFill>
            </a:endParaRPr>
          </a:p>
          <a:p>
            <a:pPr marL="0">
              <a:spcBef>
                <a:spcPts val="0"/>
              </a:spcBef>
              <a:spcAft>
                <a:spcPts val="0"/>
              </a:spcAft>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0" indent="0"/>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tx1"/>
              </a:solidFill>
            </a:endParaRPr>
          </a:p>
        </p:txBody>
      </p:sp>
      <p:sp>
        <p:nvSpPr>
          <p:cNvPr id="4" name="Date Placeholder 3"/>
          <p:cNvSpPr>
            <a:spLocks noGrp="1"/>
          </p:cNvSpPr>
          <p:nvPr>
            <p:ph type="dt" sz="half" idx="4294967295"/>
          </p:nvPr>
        </p:nvSpPr>
        <p:spPr>
          <a:xfrm>
            <a:off x="990600" y="382587"/>
            <a:ext cx="2128239" cy="200025"/>
          </a:xfrm>
          <a:prstGeom prst="rect">
            <a:avLst/>
          </a:prstGeom>
        </p:spPr>
        <p:txBody>
          <a:bodyPr/>
          <a:lstStyle/>
          <a:p>
            <a:pPr>
              <a:defRPr/>
            </a:pPr>
            <a:r>
              <a:rPr lang="en-US"/>
              <a:t>08apr21</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2259901" y="609602"/>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990600" y="1175544"/>
            <a:ext cx="10439400" cy="5225256"/>
          </a:xfrm>
        </p:spPr>
        <p:txBody>
          <a:bodyPr/>
          <a:lstStyle/>
          <a:p>
            <a:pPr>
              <a:buFont typeface="Arial" panose="020B0604020202020204" pitchFamily="34" charset="0"/>
              <a:buChar char="•"/>
              <a:defRPr/>
            </a:pPr>
            <a:r>
              <a:rPr lang="en-US" sz="2000" dirty="0"/>
              <a:t>Officers for the RR-TAG / IEEE 802.18:				</a:t>
            </a:r>
          </a:p>
          <a:p>
            <a:pPr lvl="1">
              <a:defRPr/>
            </a:pPr>
            <a:r>
              <a:rPr lang="en-US" sz="1600" dirty="0"/>
              <a:t>Chair is Jay Holcomb (Itron) 								</a:t>
            </a:r>
            <a:endParaRPr lang="en-US" sz="1600" b="1" dirty="0"/>
          </a:p>
          <a:p>
            <a:pPr lvl="1">
              <a:defRPr/>
            </a:pPr>
            <a:r>
              <a:rPr lang="en-US" sz="1600" dirty="0"/>
              <a:t>Co-Vice-chair are </a:t>
            </a:r>
            <a:r>
              <a:rPr lang="en-US" sz="1600" dirty="0">
                <a:hlinkClick r:id="rId2"/>
              </a:rPr>
              <a:t>Stuart Kerry (OK-Brit/Self)</a:t>
            </a:r>
            <a:r>
              <a:rPr lang="en-US" sz="1600" dirty="0"/>
              <a:t> and </a:t>
            </a:r>
            <a:r>
              <a:rPr lang="en-US" sz="1600" dirty="0">
                <a:hlinkClick r:id="rId3"/>
              </a:rPr>
              <a:t>Al Petrick (Skyworks Solutions) </a:t>
            </a:r>
            <a:endParaRPr lang="en-US" sz="1600" dirty="0"/>
          </a:p>
          <a:p>
            <a:pPr lvl="1">
              <a:defRPr/>
            </a:pPr>
            <a:r>
              <a:rPr lang="en-US" sz="1600" dirty="0"/>
              <a:t>Secretary, need someone							</a:t>
            </a:r>
          </a:p>
          <a:p>
            <a:pPr>
              <a:buFont typeface="Arial" panose="020B0604020202020204" pitchFamily="34" charset="0"/>
              <a:buChar char="•"/>
            </a:pPr>
            <a:r>
              <a:rPr lang="en-US" altLang="en-US" sz="2000" dirty="0">
                <a:solidFill>
                  <a:schemeClr val="tx1"/>
                </a:solidFill>
              </a:rPr>
              <a:t>Voters: </a:t>
            </a:r>
            <a:r>
              <a:rPr lang="en-US" altLang="en-US" sz="1800" dirty="0">
                <a:solidFill>
                  <a:schemeClr val="tx1"/>
                </a:solidFill>
              </a:rPr>
              <a:t>42 (8 on LMSC);  Nearly Voters: 2; Aspirant members: 11</a:t>
            </a:r>
            <a:endParaRPr lang="en-US" altLang="en-US" sz="1800" b="0" dirty="0">
              <a:solidFill>
                <a:schemeClr val="tx1"/>
              </a:solidFill>
            </a:endParaRPr>
          </a:p>
          <a:p>
            <a:pPr lvl="1">
              <a:spcBef>
                <a:spcPts val="0"/>
              </a:spcBef>
              <a:buFont typeface="Arial" panose="020B0604020202020204" pitchFamily="34" charset="0"/>
              <a:buChar char="•"/>
            </a:pPr>
            <a:r>
              <a:rPr lang="en-US" sz="1400" dirty="0">
                <a:solidFill>
                  <a:schemeClr val="tx1"/>
                </a:solidFill>
              </a:rPr>
              <a:t>A quorum is met since this Thursday 15:00et meeting was announced more then 45 days ago.</a:t>
            </a:r>
          </a:p>
          <a:p>
            <a:pPr lvl="1">
              <a:buFont typeface="Arial" panose="020B0604020202020204" pitchFamily="34" charset="0"/>
              <a:buChar char="•"/>
            </a:pPr>
            <a:endParaRPr lang="en-US" sz="1400" dirty="0">
              <a:solidFill>
                <a:srgbClr val="FF0000"/>
              </a:solidFill>
            </a:endParaRPr>
          </a:p>
          <a:p>
            <a:pPr eaLnBrk="1" hangingPunct="1">
              <a:buFont typeface="Arial" panose="020B0604020202020204" pitchFamily="34" charset="0"/>
              <a:buChar char="•"/>
              <a:defRPr/>
            </a:pPr>
            <a:r>
              <a:rPr lang="en-US" sz="2000" dirty="0"/>
              <a:t>IEEE 802 Required notices:</a:t>
            </a:r>
          </a:p>
          <a:p>
            <a:pPr lvl="1">
              <a:spcBef>
                <a:spcPts val="0"/>
              </a:spcBef>
              <a:defRPr/>
            </a:pPr>
            <a:r>
              <a:rPr lang="en-US" sz="1600" kern="1600" dirty="0"/>
              <a:t>Affiliation - </a:t>
            </a:r>
            <a:r>
              <a:rPr lang="en-US" sz="1600" u="sng" kern="1600" dirty="0">
                <a:hlinkClick r:id="rId4"/>
              </a:rPr>
              <a:t>http://standards.ieee.org/faqs/affiliationFAQ.html</a:t>
            </a:r>
            <a:endParaRPr lang="en-US" sz="1600" u="sng" kern="1600" dirty="0"/>
          </a:p>
          <a:p>
            <a:pPr>
              <a:spcBef>
                <a:spcPts val="0"/>
              </a:spcBef>
              <a:defRPr/>
            </a:pPr>
            <a:r>
              <a:rPr lang="en-US" sz="1600" i="1" u="sng" kern="1600" dirty="0">
                <a:solidFill>
                  <a:srgbClr val="FF0000"/>
                </a:solidFill>
              </a:rPr>
              <a:t>&gt; Be sure to announce you name, affiliation, employer and clients the first time you speak. </a:t>
            </a:r>
          </a:p>
          <a:p>
            <a:pPr lvl="1">
              <a:spcBef>
                <a:spcPts val="600"/>
              </a:spcBef>
              <a:defRPr/>
            </a:pPr>
            <a:r>
              <a:rPr lang="en-US" sz="1600" kern="1600" dirty="0"/>
              <a:t>Anti-Trust - </a:t>
            </a:r>
            <a:r>
              <a:rPr lang="en-US" sz="1600" u="sng" kern="1600" dirty="0">
                <a:hlinkClick r:id="rId5"/>
              </a:rPr>
              <a:t>http://standards.ieee.org/resources/antitrust-guidelines.pdf</a:t>
            </a:r>
            <a:endParaRPr lang="en-US" sz="1600" kern="1600" dirty="0"/>
          </a:p>
          <a:p>
            <a:pPr lvl="1">
              <a:spcBef>
                <a:spcPts val="600"/>
              </a:spcBef>
              <a:defRPr/>
            </a:pPr>
            <a:r>
              <a:rPr lang="en-US" sz="1600" kern="1600" dirty="0"/>
              <a:t>IEEE 802 WG Policies and Procedures - </a:t>
            </a:r>
            <a:r>
              <a:rPr lang="en-US" sz="1600" u="sng" kern="1600" dirty="0">
                <a:hlinkClick r:id="rId6"/>
              </a:rPr>
              <a:t>http://www.ieee802.org/devdocs.shtml</a:t>
            </a:r>
            <a:r>
              <a:rPr lang="en-US" sz="1600" u="sng" kern="1600" dirty="0"/>
              <a:t> </a:t>
            </a:r>
          </a:p>
          <a:p>
            <a:pPr lvl="1">
              <a:spcBef>
                <a:spcPts val="600"/>
              </a:spcBef>
              <a:defRPr/>
            </a:pPr>
            <a:r>
              <a:rPr lang="en-US" sz="1600" kern="1600" dirty="0"/>
              <a:t>Patent &amp; administration slides, </a:t>
            </a:r>
            <a:r>
              <a:rPr lang="en-US" sz="1600" kern="1600" dirty="0">
                <a:sym typeface="Wingdings" panose="05000000000000000000" pitchFamily="2" charset="2"/>
              </a:rPr>
              <a:t> 02jan18</a:t>
            </a:r>
          </a:p>
          <a:p>
            <a:pPr lvl="1">
              <a:spcBef>
                <a:spcPts val="600"/>
              </a:spcBef>
              <a:defRPr/>
            </a:pPr>
            <a:r>
              <a:rPr lang="en-US" sz="1600" kern="1600" dirty="0">
                <a:sym typeface="Wingdings" panose="05000000000000000000" pitchFamily="2" charset="2"/>
              </a:rPr>
              <a:t>Copyright notice slides,   new 11nov19  </a:t>
            </a:r>
            <a:r>
              <a:rPr lang="en-US" sz="1200" dirty="0">
                <a:hlinkClick r:id="rId7"/>
              </a:rPr>
              <a:t>https://standards.ieee.org/faqs/copyrights/index.html#1</a:t>
            </a:r>
            <a:endParaRPr lang="en-US" sz="1200" kern="1600" dirty="0">
              <a:sym typeface="Wingdings" panose="05000000000000000000" pitchFamily="2" charset="2"/>
            </a:endParaRPr>
          </a:p>
          <a:p>
            <a:pPr lvl="1">
              <a:spcBef>
                <a:spcPts val="600"/>
              </a:spcBef>
              <a:defRPr/>
            </a:pPr>
            <a:r>
              <a:rPr lang="en-US" sz="1200" kern="1600" dirty="0"/>
              <a:t>(note; call for essential patents &amp; copy right notice: the RR-TAG does not do standards, though all should be aware.)</a:t>
            </a:r>
          </a:p>
          <a:p>
            <a:pPr lvl="1">
              <a:spcBef>
                <a:spcPts val="600"/>
              </a:spcBef>
              <a:defRPr/>
            </a:pPr>
            <a:r>
              <a:rPr lang="en-US" sz="1400" kern="1600" dirty="0"/>
              <a:t>For reference: </a:t>
            </a:r>
            <a:r>
              <a:rPr lang="en-US" sz="1400" dirty="0"/>
              <a:t>IEEE-SA Standards Board Operations Manual is available at:  </a:t>
            </a:r>
            <a:r>
              <a:rPr lang="en-US" sz="1400" u="sng" dirty="0">
                <a:hlinkClick r:id="rId8"/>
              </a:rPr>
              <a:t>http://standards.ieee.org/develop/policies/opman/sb_om.pdf</a:t>
            </a:r>
            <a:r>
              <a:rPr lang="en-US" sz="1400" dirty="0"/>
              <a:t> </a:t>
            </a:r>
          </a:p>
        </p:txBody>
      </p:sp>
      <p:sp>
        <p:nvSpPr>
          <p:cNvPr id="7" name="Date Placeholder 6"/>
          <p:cNvSpPr>
            <a:spLocks noGrp="1"/>
          </p:cNvSpPr>
          <p:nvPr>
            <p:ph type="dt" sz="quarter" idx="4294967295"/>
          </p:nvPr>
        </p:nvSpPr>
        <p:spPr>
          <a:xfrm>
            <a:off x="990600" y="381002"/>
            <a:ext cx="2579688" cy="228600"/>
          </a:xfrm>
          <a:prstGeom prst="rect">
            <a:avLst/>
          </a:prstGeom>
        </p:spPr>
        <p:txBody>
          <a:bodyPr/>
          <a:lstStyle/>
          <a:p>
            <a:pPr>
              <a:defRPr/>
            </a:pPr>
            <a:r>
              <a:rPr lang="en-US"/>
              <a:t>08apr21</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8170552" y="6469346"/>
            <a:ext cx="3184520" cy="180975"/>
          </a:xfrm>
        </p:spPr>
        <p:txBody>
          <a:bodyPr/>
          <a:lstStyle/>
          <a:p>
            <a:r>
              <a:rPr lang="en-US" dirty="0"/>
              <a:t>Jay Holcomb (Itron)</a:t>
            </a:r>
            <a:endParaRPr lang="en-GB" dirty="0"/>
          </a:p>
        </p:txBody>
      </p:sp>
      <p:graphicFrame>
        <p:nvGraphicFramePr>
          <p:cNvPr id="4" name="Object 3">
            <a:extLst>
              <a:ext uri="{FF2B5EF4-FFF2-40B4-BE49-F238E27FC236}">
                <a16:creationId xmlns:a16="http://schemas.microsoft.com/office/drawing/2014/main" id="{A6AE33B4-0A9D-4FF1-827F-812D8ABA6391}"/>
              </a:ext>
            </a:extLst>
          </p:cNvPr>
          <p:cNvGraphicFramePr>
            <a:graphicFrameLocks noChangeAspect="1"/>
          </p:cNvGraphicFramePr>
          <p:nvPr>
            <p:extLst>
              <p:ext uri="{D42A27DB-BD31-4B8C-83A1-F6EECF244321}">
                <p14:modId xmlns:p14="http://schemas.microsoft.com/office/powerpoint/2010/main" val="1889220559"/>
              </p:ext>
            </p:extLst>
          </p:nvPr>
        </p:nvGraphicFramePr>
        <p:xfrm>
          <a:off x="8143565" y="5020076"/>
          <a:ext cx="2390775" cy="498475"/>
        </p:xfrm>
        <a:graphic>
          <a:graphicData uri="http://schemas.openxmlformats.org/presentationml/2006/ole">
            <mc:AlternateContent xmlns:mc="http://schemas.openxmlformats.org/markup-compatibility/2006">
              <mc:Choice xmlns:v="urn:schemas-microsoft-com:vml" Requires="v">
                <p:oleObj name="Packager Shell Object" showAsIcon="1" r:id="rId9" imgW="2391120" imgH="534600" progId="Package">
                  <p:embed/>
                </p:oleObj>
              </mc:Choice>
              <mc:Fallback>
                <p:oleObj name="Packager Shell Object" showAsIcon="1" r:id="rId9" imgW="2391120" imgH="534600" progId="Package">
                  <p:embed/>
                  <p:pic>
                    <p:nvPicPr>
                      <p:cNvPr id="0" name=""/>
                      <p:cNvPicPr/>
                      <p:nvPr/>
                    </p:nvPicPr>
                    <p:blipFill>
                      <a:blip r:embed="rId10"/>
                      <a:stretch>
                        <a:fillRect/>
                      </a:stretch>
                    </p:blipFill>
                    <p:spPr>
                      <a:xfrm>
                        <a:off x="8143565" y="5020076"/>
                        <a:ext cx="2390775" cy="498475"/>
                      </a:xfrm>
                      <a:prstGeom prst="rect">
                        <a:avLst/>
                      </a:prstGeom>
                    </p:spPr>
                  </p:pic>
                </p:oleObj>
              </mc:Fallback>
            </mc:AlternateContent>
          </a:graphicData>
        </a:graphic>
      </p:graphicFrame>
      <p:graphicFrame>
        <p:nvGraphicFramePr>
          <p:cNvPr id="11" name="Object 10">
            <a:extLst>
              <a:ext uri="{FF2B5EF4-FFF2-40B4-BE49-F238E27FC236}">
                <a16:creationId xmlns:a16="http://schemas.microsoft.com/office/drawing/2014/main" id="{EFED75A4-618A-4F94-BA33-B373D0EDF6C1}"/>
              </a:ext>
            </a:extLst>
          </p:cNvPr>
          <p:cNvGraphicFramePr>
            <a:graphicFrameLocks noChangeAspect="1"/>
          </p:cNvGraphicFramePr>
          <p:nvPr>
            <p:extLst>
              <p:ext uri="{D42A27DB-BD31-4B8C-83A1-F6EECF244321}">
                <p14:modId xmlns:p14="http://schemas.microsoft.com/office/powerpoint/2010/main" val="4001379206"/>
              </p:ext>
            </p:extLst>
          </p:nvPr>
        </p:nvGraphicFramePr>
        <p:xfrm>
          <a:off x="4724400" y="4800600"/>
          <a:ext cx="2076140" cy="498988"/>
        </p:xfrm>
        <a:graphic>
          <a:graphicData uri="http://schemas.openxmlformats.org/presentationml/2006/ole">
            <mc:AlternateContent xmlns:mc="http://schemas.openxmlformats.org/markup-compatibility/2006">
              <mc:Choice xmlns:v="urn:schemas-microsoft-com:vml" Requires="v">
                <p:oleObj name="Packager Shell Object" showAsIcon="1" r:id="rId11" imgW="2035440" imgH="534600" progId="Package">
                  <p:embed/>
                </p:oleObj>
              </mc:Choice>
              <mc:Fallback>
                <p:oleObj name="Packager Shell Object" showAsIcon="1" r:id="rId11" imgW="2035440" imgH="534600" progId="Package">
                  <p:embed/>
                  <p:pic>
                    <p:nvPicPr>
                      <p:cNvPr id="0" name=""/>
                      <p:cNvPicPr/>
                      <p:nvPr/>
                    </p:nvPicPr>
                    <p:blipFill>
                      <a:blip r:embed="rId12"/>
                      <a:stretch>
                        <a:fillRect/>
                      </a:stretch>
                    </p:blipFill>
                    <p:spPr>
                      <a:xfrm>
                        <a:off x="4724400" y="4800600"/>
                        <a:ext cx="2076140" cy="498988"/>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590320"/>
            <a:ext cx="7770813" cy="552681"/>
          </a:xfrm>
        </p:spPr>
        <p:txBody>
          <a:bodyPr/>
          <a:lstStyle/>
          <a:p>
            <a:r>
              <a:rPr lang="en-US" sz="2400" dirty="0"/>
              <a:t>Adjourn</a:t>
            </a:r>
          </a:p>
        </p:txBody>
      </p:sp>
      <p:sp>
        <p:nvSpPr>
          <p:cNvPr id="3" name="Content Placeholder 2"/>
          <p:cNvSpPr>
            <a:spLocks noGrp="1"/>
          </p:cNvSpPr>
          <p:nvPr>
            <p:ph idx="1"/>
          </p:nvPr>
        </p:nvSpPr>
        <p:spPr>
          <a:xfrm>
            <a:off x="914400" y="1096963"/>
            <a:ext cx="10475384" cy="5378451"/>
          </a:xfrm>
        </p:spPr>
        <p:txBody>
          <a:bodyPr/>
          <a:lstStyle/>
          <a:p>
            <a:pPr marL="285750" indent="-285750">
              <a:buFont typeface="Arial" panose="020B0604020202020204" pitchFamily="34" charset="0"/>
              <a:buChar char="•"/>
            </a:pPr>
            <a:r>
              <a:rPr lang="en-US" sz="2000" b="0" dirty="0">
                <a:solidFill>
                  <a:schemeClr val="tx1"/>
                </a:solidFill>
              </a:rPr>
              <a:t>Attendance on-line today: __ and voters on-line: __</a:t>
            </a:r>
            <a:endParaRPr lang="en-US" sz="1600" dirty="0"/>
          </a:p>
          <a:p>
            <a:pPr>
              <a:buFont typeface="Arial" panose="020B0604020202020204" pitchFamily="34" charset="0"/>
              <a:buChar char="•"/>
            </a:pPr>
            <a:r>
              <a:rPr lang="en-US" sz="1800" dirty="0"/>
              <a:t>Next “weekly” teleconference </a:t>
            </a:r>
            <a:r>
              <a:rPr lang="en-US" sz="1400" dirty="0"/>
              <a:t>(</a:t>
            </a:r>
            <a:r>
              <a:rPr lang="en-US" sz="1400" dirty="0" err="1"/>
              <a:t>sched’d</a:t>
            </a:r>
            <a:r>
              <a:rPr lang="en-US" sz="1400" dirty="0"/>
              <a:t> to 02sep21:     </a:t>
            </a:r>
            <a:r>
              <a:rPr lang="en-US" sz="1800" dirty="0"/>
              <a:t>15apr21–</a:t>
            </a:r>
            <a:r>
              <a:rPr lang="en-US" sz="1800" i="1" u="sng" dirty="0"/>
              <a:t>15:00–&lt;15:55</a:t>
            </a:r>
            <a:r>
              <a:rPr lang="en-US" sz="1800" dirty="0"/>
              <a:t> et </a:t>
            </a:r>
          </a:p>
          <a:p>
            <a:pPr lvl="1">
              <a:spcBef>
                <a:spcPts val="0"/>
              </a:spcBef>
              <a:buFont typeface="Arial" panose="020B0604020202020204" pitchFamily="34" charset="0"/>
              <a:buChar char="•"/>
            </a:pPr>
            <a:r>
              <a:rPr lang="en-US" sz="1600" dirty="0"/>
              <a:t>Call in info: </a:t>
            </a:r>
            <a:r>
              <a:rPr lang="en-US" sz="1600" dirty="0">
                <a:hlinkClick r:id="rId2"/>
              </a:rPr>
              <a:t>https://mentor.ieee.org/802.18/dcn/16/18-16-0038-17-0000-teleconference-call-in-info.pptx</a:t>
            </a:r>
            <a:r>
              <a:rPr lang="en-US" sz="1600" dirty="0"/>
              <a:t>  </a:t>
            </a:r>
          </a:p>
          <a:p>
            <a:pPr lvl="1">
              <a:spcBef>
                <a:spcPts val="0"/>
              </a:spcBef>
              <a:buFont typeface="Arial" panose="020B0604020202020204" pitchFamily="34" charset="0"/>
              <a:buChar char="•"/>
            </a:pPr>
            <a:r>
              <a:rPr lang="en-US" altLang="en-US" sz="1600" dirty="0"/>
              <a:t>Also, see </a:t>
            </a:r>
            <a:r>
              <a:rPr lang="en-US" altLang="en-US" sz="1600" dirty="0">
                <a:hlinkClick r:id="rId3" action="ppaction://hlinksldjump"/>
              </a:rPr>
              <a:t>back up slide in this agenda</a:t>
            </a:r>
            <a:r>
              <a:rPr lang="en-US" altLang="en-US" sz="1600" dirty="0"/>
              <a:t>. </a:t>
            </a:r>
          </a:p>
          <a:p>
            <a:pPr lvl="1">
              <a:spcBef>
                <a:spcPts val="0"/>
              </a:spcBef>
              <a:buFont typeface="Arial" panose="020B0604020202020204" pitchFamily="34" charset="0"/>
              <a:buChar char="•"/>
            </a:pPr>
            <a:r>
              <a:rPr lang="en-US" sz="1600" dirty="0"/>
              <a:t>All late changes/cancellations will be sent out to the 802.18 list server. </a:t>
            </a:r>
          </a:p>
          <a:p>
            <a:pPr>
              <a:buFont typeface="Arial" panose="020B0604020202020204" pitchFamily="34" charset="0"/>
              <a:buChar char="•"/>
            </a:pPr>
            <a:endParaRPr lang="en-US" sz="1800" dirty="0"/>
          </a:p>
          <a:p>
            <a:pPr>
              <a:buFont typeface="Arial" panose="020B0604020202020204" pitchFamily="34" charset="0"/>
              <a:buChar char="•"/>
            </a:pPr>
            <a:r>
              <a:rPr lang="en-US" sz="1800" dirty="0"/>
              <a:t>Overall IEEE 802 schedule: </a:t>
            </a:r>
            <a:r>
              <a:rPr lang="en-US" sz="1800" b="0" dirty="0">
                <a:hlinkClick r:id="rId4"/>
              </a:rPr>
              <a:t>http://ieee802.org/802tele_calendar.html</a:t>
            </a:r>
            <a:endParaRPr lang="en-US" sz="1800" b="0" dirty="0"/>
          </a:p>
          <a:p>
            <a:pPr lvl="1">
              <a:spcBef>
                <a:spcPts val="0"/>
              </a:spcBef>
              <a:buFont typeface="Arial" panose="020B0604020202020204" pitchFamily="34" charset="0"/>
              <a:buChar char="•"/>
            </a:pPr>
            <a:r>
              <a:rPr lang="en-US" sz="1800" dirty="0"/>
              <a:t>or only 802.18:  </a:t>
            </a:r>
            <a:r>
              <a:rPr lang="en-US" sz="1800" dirty="0">
                <a:hlinkClick r:id="rId5"/>
              </a:rPr>
              <a:t>IEEE 802.18 TAG Calendar</a:t>
            </a:r>
            <a:endParaRPr lang="en-US" sz="1800" dirty="0"/>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15:_________________________42et</a:t>
            </a:r>
          </a:p>
          <a:p>
            <a:pPr lvl="1">
              <a:buFont typeface="Arial" panose="020B0604020202020204" pitchFamily="34" charset="0"/>
              <a:buChar char="•"/>
            </a:pPr>
            <a:endParaRPr lang="en-US" sz="1800" dirty="0"/>
          </a:p>
          <a:p>
            <a:pPr>
              <a:spcBef>
                <a:spcPts val="0"/>
              </a:spcBef>
              <a:buFont typeface="Arial" panose="020B0604020202020204" pitchFamily="34" charset="0"/>
              <a:buChar char="•"/>
            </a:pPr>
            <a:r>
              <a:rPr lang="en-US" sz="1800" dirty="0"/>
              <a:t>The next face to face meeting is tbd.   </a:t>
            </a:r>
          </a:p>
          <a:p>
            <a:pPr>
              <a:spcBef>
                <a:spcPts val="0"/>
              </a:spcBef>
              <a:buFont typeface="Arial" panose="020B0604020202020204" pitchFamily="34" charset="0"/>
              <a:buChar char="•"/>
            </a:pPr>
            <a:r>
              <a:rPr lang="en-US" sz="1800" dirty="0"/>
              <a:t>The next IEEE 802.18 (wireless) interim will be electronic in May 2021</a:t>
            </a:r>
          </a:p>
          <a:p>
            <a:pPr>
              <a:spcBef>
                <a:spcPts val="0"/>
              </a:spcBef>
              <a:buFont typeface="Arial" panose="020B0604020202020204" pitchFamily="34" charset="0"/>
              <a:buChar char="•"/>
            </a:pPr>
            <a:r>
              <a:rPr lang="en-US" sz="1800" dirty="0"/>
              <a:t>The next IEEE 802 plenary will be electronic in July 2021</a:t>
            </a: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Thank You</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08apr21</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990600" y="305829"/>
            <a:ext cx="2211387" cy="273050"/>
          </a:xfrm>
        </p:spPr>
        <p:txBody>
          <a:bodyPr/>
          <a:lstStyle/>
          <a:p>
            <a:r>
              <a:rPr lang="en-US"/>
              <a:t>08apr21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21</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6259512" y="5638799"/>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2220912" y="1219201"/>
            <a:ext cx="4038600" cy="738664"/>
          </a:xfrm>
          <a:prstGeom prst="rect">
            <a:avLst/>
          </a:prstGeom>
          <a:noFill/>
        </p:spPr>
        <p:txBody>
          <a:bodyPr wrap="square" rtlCol="0">
            <a:spAutoFit/>
          </a:bodyPr>
          <a:lstStyle/>
          <a:p>
            <a:pPr marL="457200" indent="-457200">
              <a:buFont typeface="Arial" panose="020B0604020202020204" pitchFamily="34" charset="0"/>
              <a:buChar char="•"/>
            </a:pPr>
            <a:r>
              <a:rPr lang="en-US"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990599" y="2971801"/>
            <a:ext cx="10367427"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43678759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950258" y="326235"/>
            <a:ext cx="2211387" cy="273050"/>
          </a:xfrm>
        </p:spPr>
        <p:txBody>
          <a:bodyPr/>
          <a:lstStyle/>
          <a:p>
            <a:r>
              <a:rPr lang="en-US"/>
              <a:t>08apr21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22</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914399" y="1155470"/>
            <a:ext cx="10443627" cy="44180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a:spcBef>
                <a:spcPts val="0"/>
              </a:spcBef>
              <a:spcAft>
                <a:spcPts val="0"/>
              </a:spcAft>
            </a:pPr>
            <a:r>
              <a:rPr lang="en-US" sz="1400" dirty="0">
                <a:ea typeface="Times New Roman" panose="02020603050405020304" pitchFamily="18" charset="0"/>
                <a:cs typeface="Times New Roman" panose="02020603050405020304" pitchFamily="18" charset="0"/>
              </a:rPr>
              <a:t>Subject: [EXTERNAL] Webex meeting invitation: 802.18 RR-TAG weekly teleconference</a:t>
            </a:r>
            <a:br>
              <a:rPr lang="en-US" sz="1400" dirty="0">
                <a:ea typeface="Times New Roman" panose="02020603050405020304" pitchFamily="18" charset="0"/>
                <a:cs typeface="Times New Roman" panose="02020603050405020304" pitchFamily="18" charset="0"/>
              </a:rPr>
            </a:br>
            <a:r>
              <a:rPr lang="en-US" sz="1400" dirty="0">
                <a:ea typeface="Times New Roman" panose="02020603050405020304" pitchFamily="18" charset="0"/>
                <a:cs typeface="Times New Roman" panose="02020603050405020304" pitchFamily="18" charset="0"/>
              </a:rPr>
              <a:t>When: Occurs every Thursday effective 14-Jan-21 until 19*-May-21 from 15:00 to 16:00 America/</a:t>
            </a:r>
            <a:r>
              <a:rPr lang="en-US" sz="1400" dirty="0" err="1">
                <a:ea typeface="Times New Roman" panose="02020603050405020304" pitchFamily="18" charset="0"/>
                <a:cs typeface="Times New Roman" panose="02020603050405020304" pitchFamily="18" charset="0"/>
              </a:rPr>
              <a:t>New_York</a:t>
            </a:r>
            <a:r>
              <a:rPr lang="en-US" sz="1400" dirty="0">
                <a:ea typeface="Times New Roman" panose="02020603050405020304" pitchFamily="18" charset="0"/>
                <a:cs typeface="Times New Roman" panose="02020603050405020304" pitchFamily="18" charset="0"/>
              </a:rPr>
              <a:t>.							(* bug in </a:t>
            </a:r>
            <a:r>
              <a:rPr lang="en-US" sz="1400" dirty="0" err="1">
                <a:ea typeface="Times New Roman" panose="02020603050405020304" pitchFamily="18" charset="0"/>
                <a:cs typeface="Times New Roman" panose="02020603050405020304" pitchFamily="18" charset="0"/>
              </a:rPr>
              <a:t>webex</a:t>
            </a:r>
            <a:r>
              <a:rPr lang="en-US" sz="1400" dirty="0">
                <a:ea typeface="Times New Roman" panose="02020603050405020304" pitchFamily="18" charset="0"/>
                <a:cs typeface="Times New Roman" panose="02020603050405020304" pitchFamily="18" charset="0"/>
              </a:rPr>
              <a:t>, to 20</a:t>
            </a:r>
            <a:r>
              <a:rPr lang="en-US" sz="1400" baseline="30000" dirty="0">
                <a:ea typeface="Times New Roman" panose="02020603050405020304" pitchFamily="18" charset="0"/>
                <a:cs typeface="Times New Roman" panose="02020603050405020304" pitchFamily="18" charset="0"/>
              </a:rPr>
              <a:t>th</a:t>
            </a:r>
            <a:r>
              <a:rPr lang="en-US" sz="1400" dirty="0">
                <a:ea typeface="Times New Roman" panose="02020603050405020304" pitchFamily="18" charset="0"/>
                <a:cs typeface="Times New Roman" panose="02020603050405020304" pitchFamily="18" charset="0"/>
              </a:rPr>
              <a:t>)</a:t>
            </a:r>
            <a:br>
              <a:rPr lang="en-US" sz="1400" dirty="0">
                <a:ea typeface="Times New Roman" panose="02020603050405020304" pitchFamily="18" charset="0"/>
                <a:cs typeface="Times New Roman" panose="02020603050405020304" pitchFamily="18" charset="0"/>
              </a:rPr>
            </a:br>
            <a:r>
              <a:rPr lang="en-US" sz="1400" dirty="0">
                <a:ea typeface="Times New Roman" panose="02020603050405020304" pitchFamily="18" charset="0"/>
                <a:cs typeface="Times New Roman" panose="02020603050405020304" pitchFamily="18" charset="0"/>
              </a:rPr>
              <a:t>Where: </a:t>
            </a:r>
            <a:r>
              <a:rPr lang="en-US" sz="1400" dirty="0">
                <a:ea typeface="Times New Roman" panose="02020603050405020304" pitchFamily="18" charset="0"/>
                <a:cs typeface="Times New Roman" panose="02020603050405020304" pitchFamily="18" charset="0"/>
                <a:hlinkClick r:id="rId3"/>
              </a:rPr>
              <a:t>https://ieeesa.webex.com/ieeesa/j.php?MTID=mac8a92e41db417f3b4a55e5686090488</a:t>
            </a:r>
            <a:r>
              <a:rPr lang="en-US" sz="1400" dirty="0">
                <a:ea typeface="Times New Roman" panose="02020603050405020304" pitchFamily="18" charset="0"/>
                <a:cs typeface="Times New Roman" panose="02020603050405020304" pitchFamily="18" charset="0"/>
              </a:rPr>
              <a:t> </a:t>
            </a:r>
          </a:p>
          <a:p>
            <a:pPr marL="0">
              <a:spcBef>
                <a:spcPts val="0"/>
              </a:spcBef>
              <a:spcAft>
                <a:spcPts val="0"/>
              </a:spcAft>
            </a:pPr>
            <a:endParaRPr lang="en-US" sz="1400" dirty="0">
              <a:ea typeface="Times New Roman" panose="02020603050405020304" pitchFamily="18" charset="0"/>
              <a:cs typeface="Times New Roman" panose="02020603050405020304" pitchFamily="18" charset="0"/>
            </a:endParaRPr>
          </a:p>
          <a:p>
            <a:pPr marL="0">
              <a:spcBef>
                <a:spcPts val="0"/>
              </a:spcBef>
              <a:spcAft>
                <a:spcPts val="0"/>
              </a:spcAft>
            </a:pPr>
            <a:r>
              <a:rPr lang="en-US" sz="1400" dirty="0">
                <a:ea typeface="Times New Roman" panose="02020603050405020304" pitchFamily="18" charset="0"/>
                <a:cs typeface="Times New Roman" panose="02020603050405020304" pitchFamily="18" charset="0"/>
              </a:rPr>
              <a:t>Jay Holcomb (Itron) invites you to join this Webex meeting. </a:t>
            </a:r>
          </a:p>
          <a:p>
            <a:pPr marL="0">
              <a:spcBef>
                <a:spcPts val="0"/>
              </a:spcBef>
              <a:spcAft>
                <a:spcPts val="0"/>
              </a:spcAft>
            </a:pPr>
            <a:r>
              <a:rPr lang="en-US" sz="1400" dirty="0">
                <a:ea typeface="Times New Roman" panose="02020603050405020304" pitchFamily="18" charset="0"/>
                <a:cs typeface="Times New Roman" panose="02020603050405020304" pitchFamily="18" charset="0"/>
              </a:rPr>
              <a:t>Meeting number (access code): 179 964 7312 </a:t>
            </a:r>
          </a:p>
          <a:p>
            <a:pPr marL="0">
              <a:spcBef>
                <a:spcPts val="0"/>
              </a:spcBef>
              <a:spcAft>
                <a:spcPts val="0"/>
              </a:spcAft>
            </a:pPr>
            <a:r>
              <a:rPr lang="en-US" sz="1400" dirty="0">
                <a:ea typeface="Times New Roman" panose="02020603050405020304" pitchFamily="18" charset="0"/>
                <a:cs typeface="Times New Roman" panose="02020603050405020304" pitchFamily="18" charset="0"/>
              </a:rPr>
              <a:t>Meeting password: rrtag21a</a:t>
            </a:r>
          </a:p>
          <a:p>
            <a:pPr marL="0">
              <a:spcBef>
                <a:spcPts val="0"/>
              </a:spcBef>
              <a:spcAft>
                <a:spcPts val="0"/>
              </a:spcAft>
            </a:pPr>
            <a:endParaRPr lang="en-US" sz="1400" dirty="0">
              <a:solidFill>
                <a:srgbClr val="666666"/>
              </a:solidFill>
              <a:ea typeface="Times New Roman" panose="02020603050405020304" pitchFamily="18" charset="0"/>
              <a:cs typeface="Times New Roman" panose="02020603050405020304" pitchFamily="18" charset="0"/>
            </a:endParaRPr>
          </a:p>
          <a:p>
            <a:pPr marL="0">
              <a:spcBef>
                <a:spcPts val="0"/>
              </a:spcBef>
              <a:spcAft>
                <a:spcPts val="0"/>
              </a:spcAft>
            </a:pPr>
            <a:r>
              <a:rPr lang="en-US" sz="1400" dirty="0">
                <a:solidFill>
                  <a:srgbClr val="666666"/>
                </a:solidFill>
                <a:ea typeface="Times New Roman" panose="02020603050405020304" pitchFamily="18" charset="0"/>
                <a:cs typeface="Times New Roman" panose="02020603050405020304" pitchFamily="18" charset="0"/>
              </a:rPr>
              <a:t>Occurs every Thursday effective Thursday, January 14, 2021 until Thursday, May 20, 2021 from 3:00 PM to 4:00 PM, (UTC-05:00) Eastern Time (US &amp; Canada) </a:t>
            </a:r>
            <a:endParaRPr lang="en-US" sz="1400" dirty="0">
              <a:ea typeface="Times New Roman" panose="02020603050405020304" pitchFamily="18" charset="0"/>
              <a:cs typeface="Times New Roman" panose="02020603050405020304" pitchFamily="18" charset="0"/>
            </a:endParaRPr>
          </a:p>
          <a:p>
            <a:pPr marL="0">
              <a:spcBef>
                <a:spcPts val="0"/>
              </a:spcBef>
              <a:spcAft>
                <a:spcPts val="0"/>
              </a:spcAft>
            </a:pPr>
            <a:r>
              <a:rPr lang="en-US" sz="1400" dirty="0">
                <a:solidFill>
                  <a:srgbClr val="666666"/>
                </a:solidFill>
                <a:ea typeface="Times New Roman" panose="02020603050405020304" pitchFamily="18" charset="0"/>
                <a:cs typeface="Times New Roman" panose="02020603050405020304" pitchFamily="18" charset="0"/>
              </a:rPr>
              <a:t>3:00 pm  |  (UTC-05:00) Eastern Time (US &amp; Canada)  |  1 </a:t>
            </a:r>
            <a:r>
              <a:rPr lang="en-US" sz="1400" dirty="0" err="1">
                <a:solidFill>
                  <a:srgbClr val="666666"/>
                </a:solidFill>
                <a:ea typeface="Times New Roman" panose="02020603050405020304" pitchFamily="18" charset="0"/>
                <a:cs typeface="Times New Roman" panose="02020603050405020304" pitchFamily="18" charset="0"/>
              </a:rPr>
              <a:t>hr</a:t>
            </a:r>
            <a:r>
              <a:rPr lang="en-US" sz="1400" dirty="0">
                <a:solidFill>
                  <a:srgbClr val="666666"/>
                </a:solidFill>
                <a:ea typeface="Times New Roman" panose="02020603050405020304" pitchFamily="18" charset="0"/>
                <a:cs typeface="Times New Roman" panose="02020603050405020304" pitchFamily="18" charset="0"/>
              </a:rPr>
              <a:t> </a:t>
            </a:r>
            <a:endParaRPr lang="en-US" sz="1400" dirty="0">
              <a:ea typeface="Times New Roman" panose="02020603050405020304" pitchFamily="18" charset="0"/>
              <a:cs typeface="Times New Roman" panose="02020603050405020304" pitchFamily="18" charset="0"/>
            </a:endParaRPr>
          </a:p>
          <a:p>
            <a:pPr marL="0">
              <a:spcBef>
                <a:spcPts val="0"/>
              </a:spcBef>
              <a:spcAft>
                <a:spcPts val="0"/>
              </a:spcAft>
            </a:pPr>
            <a:r>
              <a:rPr lang="en-US" sz="1400" u="sng" dirty="0">
                <a:solidFill>
                  <a:srgbClr val="FF0000"/>
                </a:solidFill>
                <a:ea typeface="Times New Roman" panose="02020603050405020304" pitchFamily="18" charset="0"/>
                <a:cs typeface="Times New Roman" panose="02020603050405020304" pitchFamily="18" charset="0"/>
                <a:hlinkClick r:id="rId3"/>
              </a:rPr>
              <a:t>Join meeting</a:t>
            </a:r>
            <a:endParaRPr lang="en-US" sz="1400" dirty="0">
              <a:ea typeface="Times New Roman" panose="02020603050405020304" pitchFamily="18" charset="0"/>
              <a:cs typeface="Times New Roman" panose="02020603050405020304" pitchFamily="18" charset="0"/>
            </a:endParaRPr>
          </a:p>
          <a:p>
            <a:pPr marL="0">
              <a:spcBef>
                <a:spcPts val="0"/>
              </a:spcBef>
              <a:spcAft>
                <a:spcPts val="0"/>
              </a:spcAft>
            </a:pPr>
            <a:r>
              <a:rPr lang="en-US" sz="1400" dirty="0">
                <a:ea typeface="Times New Roman" panose="02020603050405020304" pitchFamily="18" charset="0"/>
                <a:cs typeface="Times New Roman" panose="02020603050405020304" pitchFamily="18" charset="0"/>
              </a:rPr>
              <a:t>Tap to join from a mobile device (attendees only)</a:t>
            </a:r>
          </a:p>
          <a:p>
            <a:pPr marL="0">
              <a:spcBef>
                <a:spcPts val="0"/>
              </a:spcBef>
              <a:spcAft>
                <a:spcPts val="0"/>
              </a:spcAft>
            </a:pPr>
            <a:r>
              <a:rPr lang="en-US" sz="1400" u="sng" dirty="0">
                <a:solidFill>
                  <a:srgbClr val="00AFF9"/>
                </a:solidFill>
                <a:ea typeface="Times New Roman" panose="02020603050405020304" pitchFamily="18" charset="0"/>
                <a:cs typeface="Times New Roman" panose="02020603050405020304" pitchFamily="18" charset="0"/>
                <a:hlinkClick r:id="rId4"/>
              </a:rPr>
              <a:t>+1-646-992-2010,,1799647312##</a:t>
            </a:r>
            <a:r>
              <a:rPr lang="en-US" sz="1400" dirty="0">
                <a:ea typeface="Times New Roman" panose="02020603050405020304" pitchFamily="18" charset="0"/>
                <a:cs typeface="Times New Roman" panose="02020603050405020304" pitchFamily="18" charset="0"/>
              </a:rPr>
              <a:t> United States Toll (New York City)</a:t>
            </a:r>
          </a:p>
          <a:p>
            <a:pPr marL="0">
              <a:spcBef>
                <a:spcPts val="0"/>
              </a:spcBef>
              <a:spcAft>
                <a:spcPts val="0"/>
              </a:spcAft>
            </a:pPr>
            <a:r>
              <a:rPr lang="en-US" sz="1400" u="sng" dirty="0">
                <a:solidFill>
                  <a:srgbClr val="00AFF9"/>
                </a:solidFill>
                <a:ea typeface="Times New Roman" panose="02020603050405020304" pitchFamily="18" charset="0"/>
                <a:cs typeface="Times New Roman" panose="02020603050405020304" pitchFamily="18" charset="0"/>
                <a:hlinkClick r:id="rId5"/>
              </a:rPr>
              <a:t>+1-213-306-3065,,1799647312##</a:t>
            </a:r>
            <a:r>
              <a:rPr lang="en-US" sz="1400" dirty="0">
                <a:ea typeface="Times New Roman" panose="02020603050405020304" pitchFamily="18" charset="0"/>
                <a:cs typeface="Times New Roman" panose="02020603050405020304" pitchFamily="18" charset="0"/>
              </a:rPr>
              <a:t> United States Toll (Los Angeles)</a:t>
            </a:r>
          </a:p>
          <a:p>
            <a:pPr marL="0">
              <a:spcBef>
                <a:spcPts val="0"/>
              </a:spcBef>
              <a:spcAft>
                <a:spcPts val="0"/>
              </a:spcAft>
            </a:pPr>
            <a:r>
              <a:rPr lang="en-US" sz="1400" dirty="0">
                <a:ea typeface="Times New Roman" panose="02020603050405020304" pitchFamily="18" charset="0"/>
                <a:cs typeface="Times New Roman" panose="02020603050405020304" pitchFamily="18" charset="0"/>
              </a:rPr>
              <a:t>Join by phone</a:t>
            </a:r>
          </a:p>
          <a:p>
            <a:pPr marL="0">
              <a:spcBef>
                <a:spcPts val="0"/>
              </a:spcBef>
              <a:spcAft>
                <a:spcPts val="0"/>
              </a:spcAft>
            </a:pPr>
            <a:r>
              <a:rPr lang="en-US" sz="1400" dirty="0">
                <a:ea typeface="Times New Roman" panose="02020603050405020304" pitchFamily="18" charset="0"/>
                <a:cs typeface="Times New Roman" panose="02020603050405020304" pitchFamily="18" charset="0"/>
              </a:rPr>
              <a:t>+1-646-992-2010 United States Toll (New York City)</a:t>
            </a:r>
          </a:p>
          <a:p>
            <a:pPr marL="0">
              <a:spcBef>
                <a:spcPts val="0"/>
              </a:spcBef>
              <a:spcAft>
                <a:spcPts val="0"/>
              </a:spcAft>
            </a:pPr>
            <a:r>
              <a:rPr lang="en-US" sz="1400" dirty="0">
                <a:ea typeface="Times New Roman" panose="02020603050405020304" pitchFamily="18" charset="0"/>
                <a:cs typeface="Times New Roman" panose="02020603050405020304" pitchFamily="18" charset="0"/>
              </a:rPr>
              <a:t>+1-213-306-3065 United States Toll (Los Angeles)</a:t>
            </a:r>
          </a:p>
          <a:p>
            <a:pPr marL="0">
              <a:spcBef>
                <a:spcPts val="0"/>
              </a:spcBef>
              <a:spcAft>
                <a:spcPts val="0"/>
              </a:spcAft>
            </a:pPr>
            <a:r>
              <a:rPr lang="en-US" sz="1400" u="sng" dirty="0">
                <a:solidFill>
                  <a:srgbClr val="00AFF9"/>
                </a:solidFill>
                <a:ea typeface="Times New Roman" panose="02020603050405020304" pitchFamily="18" charset="0"/>
                <a:cs typeface="Times New Roman" panose="02020603050405020304" pitchFamily="18" charset="0"/>
                <a:hlinkClick r:id="rId6"/>
              </a:rPr>
              <a:t>Global call-in numbers</a:t>
            </a:r>
            <a:endParaRPr lang="en-US" sz="1400" dirty="0">
              <a:ea typeface="Times New Roman" panose="02020603050405020304" pitchFamily="18" charset="0"/>
              <a:cs typeface="Times New Roman" panose="02020603050405020304" pitchFamily="18" charset="0"/>
            </a:endParaRPr>
          </a:p>
          <a:p>
            <a:r>
              <a:rPr lang="en-US" sz="1400" dirty="0">
                <a:ea typeface="Times New Roman" panose="02020603050405020304" pitchFamily="18" charset="0"/>
                <a:cs typeface="Times New Roman" panose="02020603050405020304" pitchFamily="18" charset="0"/>
              </a:rPr>
              <a:t>Need help? Go to </a:t>
            </a:r>
            <a:r>
              <a:rPr lang="en-US" sz="1400" u="sng" dirty="0">
                <a:solidFill>
                  <a:srgbClr val="049FD9"/>
                </a:solidFill>
                <a:ea typeface="Times New Roman" panose="02020603050405020304" pitchFamily="18" charset="0"/>
                <a:cs typeface="Times New Roman" panose="02020603050405020304" pitchFamily="18" charset="0"/>
                <a:hlinkClick r:id="rId7"/>
              </a:rPr>
              <a:t>http://help.webex.com</a:t>
            </a:r>
            <a:r>
              <a:rPr lang="en-US" sz="1400" dirty="0">
                <a:ea typeface="Times New Roman" panose="02020603050405020304" pitchFamily="18" charset="0"/>
                <a:cs typeface="Times New Roman" panose="02020603050405020304" pitchFamily="18" charset="0"/>
              </a:rPr>
              <a:t> </a:t>
            </a:r>
          </a:p>
          <a:p>
            <a:r>
              <a:rPr lang="en-US" sz="1100" dirty="0"/>
              <a:t>IMPORTANT NOTICE: Please note that this Webex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2209801" y="590320"/>
            <a:ext cx="7770813"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spcBef>
                <a:spcPts val="0"/>
              </a:spcBef>
            </a:pPr>
            <a:r>
              <a:rPr lang="en-US" sz="2400" dirty="0"/>
              <a:t>802.18 </a:t>
            </a:r>
            <a:r>
              <a:rPr lang="en-US" sz="2400" dirty="0">
                <a:highlight>
                  <a:srgbClr val="00FFFF"/>
                </a:highlight>
              </a:rPr>
              <a:t>weekly</a:t>
            </a:r>
            <a:r>
              <a:rPr lang="en-US" sz="2400" dirty="0"/>
              <a:t> teleconference call-in, </a:t>
            </a:r>
            <a:r>
              <a:rPr lang="en-US" sz="2400" dirty="0">
                <a:highlight>
                  <a:srgbClr val="00FFFF"/>
                </a:highlight>
              </a:rPr>
              <a:t>14Jan21-20May21</a:t>
            </a:r>
          </a:p>
        </p:txBody>
      </p:sp>
    </p:spTree>
    <p:extLst>
      <p:ext uri="{BB962C8B-B14F-4D97-AF65-F5344CB8AC3E}">
        <p14:creationId xmlns:p14="http://schemas.microsoft.com/office/powerpoint/2010/main" val="241476269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2220913" y="304800"/>
            <a:ext cx="2211387" cy="273050"/>
          </a:xfrm>
        </p:spPr>
        <p:txBody>
          <a:bodyPr/>
          <a:lstStyle/>
          <a:p>
            <a:r>
              <a:rPr lang="en-US"/>
              <a:t>08apr21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23</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990601" y="990601"/>
            <a:ext cx="10367426" cy="54848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a:spcBef>
                <a:spcPts val="0"/>
              </a:spcBef>
              <a:spcAft>
                <a:spcPts val="0"/>
              </a:spcAft>
            </a:pPr>
            <a:r>
              <a:rPr lang="en-US" sz="1200" dirty="0">
                <a:latin typeface="Consolas" panose="020B0609020204030204" pitchFamily="49" charset="0"/>
                <a:ea typeface="Times New Roman" panose="02020603050405020304" pitchFamily="18" charset="0"/>
                <a:cs typeface="Times New Roman" panose="02020603050405020304" pitchFamily="18" charset="0"/>
              </a:rPr>
              <a:t>Subject: [EXTERNAL] Webex meeting invitation: 802.18-.19 frequency table ad hoc</a:t>
            </a:r>
            <a:br>
              <a:rPr lang="en-US" sz="1200" dirty="0">
                <a:latin typeface="Consolas" panose="020B0609020204030204" pitchFamily="49" charset="0"/>
                <a:ea typeface="Times New Roman" panose="02020603050405020304" pitchFamily="18" charset="0"/>
                <a:cs typeface="Times New Roman" panose="02020603050405020304" pitchFamily="18" charset="0"/>
              </a:rPr>
            </a:br>
            <a:r>
              <a:rPr lang="en-US" sz="1200" dirty="0">
                <a:latin typeface="Consolas" panose="020B0609020204030204" pitchFamily="49" charset="0"/>
                <a:ea typeface="Times New Roman" panose="02020603050405020304" pitchFamily="18" charset="0"/>
                <a:cs typeface="Times New Roman" panose="02020603050405020304" pitchFamily="18" charset="0"/>
              </a:rPr>
              <a:t>When: Tuesday, 27 April, 2021 15:00-16:00 America/</a:t>
            </a:r>
            <a:r>
              <a:rPr lang="en-US" sz="1200" dirty="0" err="1">
                <a:latin typeface="Consolas" panose="020B0609020204030204" pitchFamily="49" charset="0"/>
                <a:ea typeface="Times New Roman" panose="02020603050405020304" pitchFamily="18" charset="0"/>
                <a:cs typeface="Times New Roman" panose="02020603050405020304" pitchFamily="18" charset="0"/>
              </a:rPr>
              <a:t>New_York</a:t>
            </a:r>
            <a:r>
              <a:rPr lang="en-US" sz="1200" dirty="0">
                <a:latin typeface="Consolas" panose="020B0609020204030204" pitchFamily="49" charset="0"/>
                <a:ea typeface="Times New Roman" panose="02020603050405020304" pitchFamily="18" charset="0"/>
                <a:cs typeface="Times New Roman" panose="02020603050405020304" pitchFamily="18" charset="0"/>
              </a:rPr>
              <a:t>.</a:t>
            </a:r>
            <a:br>
              <a:rPr lang="en-US" sz="1200" dirty="0">
                <a:latin typeface="Consolas" panose="020B0609020204030204" pitchFamily="49" charset="0"/>
                <a:ea typeface="Times New Roman" panose="02020603050405020304" pitchFamily="18" charset="0"/>
                <a:cs typeface="Times New Roman" panose="02020603050405020304" pitchFamily="18" charset="0"/>
              </a:rPr>
            </a:br>
            <a:r>
              <a:rPr lang="en-US" sz="1200" dirty="0">
                <a:latin typeface="Consolas" panose="020B0609020204030204" pitchFamily="49" charset="0"/>
                <a:ea typeface="Times New Roman" panose="02020603050405020304" pitchFamily="18" charset="0"/>
                <a:cs typeface="Times New Roman" panose="02020603050405020304" pitchFamily="18" charset="0"/>
              </a:rPr>
              <a:t>Where: </a:t>
            </a:r>
            <a:r>
              <a:rPr lang="en-US" sz="1200" u="sng" dirty="0">
                <a:solidFill>
                  <a:srgbClr val="0000FF"/>
                </a:solidFill>
                <a:latin typeface="Consolas" panose="020B0609020204030204" pitchFamily="49" charset="0"/>
                <a:ea typeface="Times New Roman" panose="02020603050405020304" pitchFamily="18" charset="0"/>
                <a:cs typeface="Times New Roman" panose="02020603050405020304" pitchFamily="18" charset="0"/>
                <a:hlinkClick r:id="rId3"/>
              </a:rPr>
              <a:t>https://ieeesa.webex.com/ieeesa/j.php?MTID=mb29b067845a3bd3a7d064922514fd44d</a:t>
            </a:r>
            <a:r>
              <a:rPr lang="en-US" sz="1200" dirty="0">
                <a:latin typeface="Consolas" panose="020B0609020204030204" pitchFamily="49" charset="0"/>
                <a:ea typeface="Times New Roman" panose="02020603050405020304" pitchFamily="18" charset="0"/>
                <a:cs typeface="Times New Roman" panose="02020603050405020304" pitchFamily="18" charset="0"/>
              </a:rPr>
              <a:t> </a:t>
            </a:r>
          </a:p>
          <a:p>
            <a:pPr marL="0">
              <a:spcBef>
                <a:spcPts val="0"/>
              </a:spcBef>
              <a:spcAft>
                <a:spcPts val="0"/>
              </a:spcAft>
            </a:pPr>
            <a:r>
              <a:rPr lang="en-US" sz="1200" dirty="0">
                <a:latin typeface="Consolas" panose="020B0609020204030204" pitchFamily="49" charset="0"/>
                <a:ea typeface="Times New Roman" panose="02020603050405020304" pitchFamily="18" charset="0"/>
                <a:cs typeface="Times New Roman" panose="02020603050405020304" pitchFamily="18" charset="0"/>
              </a:rPr>
              <a:t>Jay Holcomb is inviting you to a scheduled Webex meeting. </a:t>
            </a:r>
          </a:p>
          <a:p>
            <a:pPr marL="0">
              <a:spcBef>
                <a:spcPts val="0"/>
              </a:spcBef>
              <a:spcAft>
                <a:spcPts val="0"/>
              </a:spcAft>
            </a:pPr>
            <a:r>
              <a:rPr lang="en-US" sz="1200" dirty="0">
                <a:solidFill>
                  <a:schemeClr val="accent1">
                    <a:lumMod val="75000"/>
                  </a:schemeClr>
                </a:solidFill>
                <a:latin typeface="Consolas" panose="020B0609020204030204" pitchFamily="49" charset="0"/>
                <a:ea typeface="Times New Roman" panose="02020603050405020304" pitchFamily="18" charset="0"/>
                <a:cs typeface="Times New Roman" panose="02020603050405020304" pitchFamily="18" charset="0"/>
              </a:rPr>
              <a:t>Tuesday, April 27, 2021 </a:t>
            </a:r>
          </a:p>
          <a:p>
            <a:pPr marL="0">
              <a:spcBef>
                <a:spcPts val="0"/>
              </a:spcBef>
              <a:spcAft>
                <a:spcPts val="0"/>
              </a:spcAft>
            </a:pPr>
            <a:r>
              <a:rPr lang="en-US" sz="1200" dirty="0">
                <a:solidFill>
                  <a:schemeClr val="accent1">
                    <a:lumMod val="75000"/>
                  </a:schemeClr>
                </a:solidFill>
                <a:latin typeface="Consolas" panose="020B0609020204030204" pitchFamily="49" charset="0"/>
                <a:ea typeface="Times New Roman" panose="02020603050405020304" pitchFamily="18" charset="0"/>
                <a:cs typeface="Times New Roman" panose="02020603050405020304" pitchFamily="18" charset="0"/>
              </a:rPr>
              <a:t>3:00 PM  |  (UTC-04:00) Eastern Time (US &amp; Canada)  |  1 </a:t>
            </a:r>
            <a:r>
              <a:rPr lang="en-US" sz="1200" dirty="0" err="1">
                <a:solidFill>
                  <a:schemeClr val="accent1">
                    <a:lumMod val="75000"/>
                  </a:schemeClr>
                </a:solidFill>
                <a:latin typeface="Consolas" panose="020B0609020204030204" pitchFamily="49" charset="0"/>
                <a:ea typeface="Times New Roman" panose="02020603050405020304" pitchFamily="18" charset="0"/>
                <a:cs typeface="Times New Roman" panose="02020603050405020304" pitchFamily="18" charset="0"/>
              </a:rPr>
              <a:t>hr</a:t>
            </a:r>
            <a:r>
              <a:rPr lang="en-US" sz="1200" dirty="0">
                <a:solidFill>
                  <a:schemeClr val="accent1">
                    <a:lumMod val="75000"/>
                  </a:schemeClr>
                </a:solidFill>
                <a:latin typeface="Consolas" panose="020B0609020204030204" pitchFamily="49" charset="0"/>
                <a:ea typeface="Times New Roman" panose="02020603050405020304" pitchFamily="18" charset="0"/>
                <a:cs typeface="Times New Roman" panose="02020603050405020304" pitchFamily="18" charset="0"/>
              </a:rPr>
              <a:t> </a:t>
            </a:r>
          </a:p>
          <a:p>
            <a:pPr marL="0">
              <a:spcBef>
                <a:spcPts val="0"/>
              </a:spcBef>
              <a:spcAft>
                <a:spcPts val="0"/>
              </a:spcAft>
            </a:pPr>
            <a:r>
              <a:rPr lang="en-US" sz="600" dirty="0">
                <a:latin typeface="Consolas" panose="020B0609020204030204" pitchFamily="49" charset="0"/>
                <a:ea typeface="Times New Roman" panose="02020603050405020304" pitchFamily="18" charset="0"/>
                <a:cs typeface="Times New Roman" panose="02020603050405020304" pitchFamily="18" charset="0"/>
              </a:rPr>
              <a:t> </a:t>
            </a:r>
          </a:p>
          <a:p>
            <a:pPr marL="0">
              <a:spcBef>
                <a:spcPts val="0"/>
              </a:spcBef>
              <a:spcAft>
                <a:spcPts val="0"/>
              </a:spcAft>
            </a:pPr>
            <a:r>
              <a:rPr lang="en-US" sz="2000" u="sng" dirty="0">
                <a:solidFill>
                  <a:srgbClr val="FF0000"/>
                </a:solidFill>
                <a:latin typeface="Consolas" panose="020B0609020204030204" pitchFamily="49" charset="0"/>
                <a:ea typeface="Times New Roman" panose="02020603050405020304" pitchFamily="18" charset="0"/>
                <a:cs typeface="Times New Roman" panose="02020603050405020304" pitchFamily="18" charset="0"/>
                <a:hlinkClick r:id="rId3"/>
              </a:rPr>
              <a:t>Join meeting</a:t>
            </a:r>
            <a:endParaRPr lang="en-US" sz="20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200" dirty="0">
                <a:latin typeface="Consolas" panose="020B0609020204030204" pitchFamily="49" charset="0"/>
                <a:ea typeface="Times New Roman" panose="02020603050405020304" pitchFamily="18" charset="0"/>
                <a:cs typeface="Times New Roman" panose="02020603050405020304" pitchFamily="18" charset="0"/>
              </a:rPr>
              <a:t>More ways to join:</a:t>
            </a:r>
          </a:p>
          <a:p>
            <a:pPr marL="0">
              <a:spcBef>
                <a:spcPts val="0"/>
              </a:spcBef>
              <a:spcAft>
                <a:spcPts val="0"/>
              </a:spcAft>
            </a:pPr>
            <a:r>
              <a:rPr lang="en-US" sz="1200" dirty="0">
                <a:latin typeface="Consolas" panose="020B0609020204030204" pitchFamily="49" charset="0"/>
                <a:ea typeface="Times New Roman" panose="02020603050405020304" pitchFamily="18" charset="0"/>
                <a:cs typeface="Times New Roman" panose="02020603050405020304" pitchFamily="18" charset="0"/>
              </a:rPr>
              <a:t>Join from the meeting link</a:t>
            </a:r>
          </a:p>
          <a:p>
            <a:pPr marL="0">
              <a:spcBef>
                <a:spcPts val="0"/>
              </a:spcBef>
              <a:spcAft>
                <a:spcPts val="0"/>
              </a:spcAft>
            </a:pPr>
            <a:r>
              <a:rPr lang="en-US" sz="12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3"/>
              </a:rPr>
              <a:t>https://ieeesa.webex.com/ieeesa/j.php?MTID=mb29b067845a3bd3a7d064922514fd44d</a:t>
            </a:r>
            <a:r>
              <a:rPr lang="en-US" sz="1200" dirty="0">
                <a:latin typeface="Consolas" panose="020B0609020204030204" pitchFamily="49" charset="0"/>
                <a:ea typeface="Times New Roman" panose="02020603050405020304" pitchFamily="18" charset="0"/>
                <a:cs typeface="Times New Roman" panose="02020603050405020304" pitchFamily="18" charset="0"/>
              </a:rPr>
              <a:t> </a:t>
            </a:r>
          </a:p>
          <a:p>
            <a:pPr marL="0">
              <a:spcBef>
                <a:spcPts val="0"/>
              </a:spcBef>
              <a:spcAft>
                <a:spcPts val="0"/>
              </a:spcAft>
            </a:pPr>
            <a:r>
              <a:rPr lang="en-US" sz="1200" dirty="0">
                <a:latin typeface="Consolas" panose="020B0609020204030204" pitchFamily="49" charset="0"/>
                <a:ea typeface="Times New Roman" panose="02020603050405020304" pitchFamily="18" charset="0"/>
                <a:cs typeface="Times New Roman" panose="02020603050405020304" pitchFamily="18" charset="0"/>
              </a:rPr>
              <a:t>Join by meeting number </a:t>
            </a:r>
          </a:p>
          <a:p>
            <a:pPr marL="0">
              <a:spcBef>
                <a:spcPts val="0"/>
              </a:spcBef>
              <a:spcAft>
                <a:spcPts val="0"/>
              </a:spcAft>
            </a:pPr>
            <a:r>
              <a:rPr lang="en-US" sz="1200" dirty="0">
                <a:latin typeface="Consolas" panose="020B0609020204030204" pitchFamily="49" charset="0"/>
                <a:ea typeface="Times New Roman" panose="02020603050405020304" pitchFamily="18" charset="0"/>
                <a:cs typeface="Times New Roman" panose="02020603050405020304" pitchFamily="18" charset="0"/>
              </a:rPr>
              <a:t>Meeting number (access code): 129 992 5523 </a:t>
            </a:r>
          </a:p>
          <a:p>
            <a:pPr marL="0">
              <a:spcBef>
                <a:spcPts val="0"/>
              </a:spcBef>
              <a:spcAft>
                <a:spcPts val="0"/>
              </a:spcAft>
            </a:pPr>
            <a:r>
              <a:rPr lang="en-US" sz="1200" dirty="0">
                <a:latin typeface="Consolas" panose="020B0609020204030204" pitchFamily="49" charset="0"/>
                <a:ea typeface="Times New Roman" panose="02020603050405020304" pitchFamily="18" charset="0"/>
                <a:cs typeface="Times New Roman" panose="02020603050405020304" pitchFamily="18" charset="0"/>
              </a:rPr>
              <a:t>Meeting password: freqtable4</a:t>
            </a:r>
          </a:p>
          <a:p>
            <a:pPr marL="0">
              <a:spcBef>
                <a:spcPts val="0"/>
              </a:spcBef>
              <a:spcAft>
                <a:spcPts val="0"/>
              </a:spcAft>
            </a:pPr>
            <a:r>
              <a:rPr lang="en-US" sz="1200" dirty="0">
                <a:latin typeface="Consolas" panose="020B0609020204030204" pitchFamily="49" charset="0"/>
                <a:ea typeface="Times New Roman" panose="02020603050405020304" pitchFamily="18" charset="0"/>
                <a:cs typeface="Times New Roman" panose="02020603050405020304" pitchFamily="18" charset="0"/>
              </a:rPr>
              <a:t>Tap to join from a mobile device (attendees only)</a:t>
            </a:r>
          </a:p>
          <a:p>
            <a:pPr marL="0">
              <a:spcBef>
                <a:spcPts val="0"/>
              </a:spcBef>
              <a:spcAft>
                <a:spcPts val="0"/>
              </a:spcAft>
            </a:pPr>
            <a:r>
              <a:rPr lang="en-US" sz="12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4"/>
              </a:rPr>
              <a:t>+1-646-992-2010,,1299925523##</a:t>
            </a:r>
            <a:r>
              <a:rPr lang="en-US" sz="1200" dirty="0">
                <a:latin typeface="Consolas" panose="020B0609020204030204" pitchFamily="49" charset="0"/>
                <a:ea typeface="Times New Roman" panose="02020603050405020304" pitchFamily="18" charset="0"/>
                <a:cs typeface="Times New Roman" panose="02020603050405020304" pitchFamily="18" charset="0"/>
              </a:rPr>
              <a:t> United States Toll (New York City)</a:t>
            </a:r>
          </a:p>
          <a:p>
            <a:pPr marL="0">
              <a:spcBef>
                <a:spcPts val="0"/>
              </a:spcBef>
              <a:spcAft>
                <a:spcPts val="0"/>
              </a:spcAft>
            </a:pPr>
            <a:r>
              <a:rPr lang="en-US" sz="12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5"/>
              </a:rPr>
              <a:t>+1-213-306-3065,,1299925523##</a:t>
            </a:r>
            <a:r>
              <a:rPr lang="en-US" sz="1200" dirty="0">
                <a:latin typeface="Consolas" panose="020B0609020204030204" pitchFamily="49" charset="0"/>
                <a:ea typeface="Times New Roman" panose="02020603050405020304" pitchFamily="18" charset="0"/>
                <a:cs typeface="Times New Roman" panose="02020603050405020304" pitchFamily="18" charset="0"/>
              </a:rPr>
              <a:t> United States Toll (Los Angeles)</a:t>
            </a:r>
          </a:p>
          <a:p>
            <a:pPr marL="0">
              <a:spcBef>
                <a:spcPts val="0"/>
              </a:spcBef>
              <a:spcAft>
                <a:spcPts val="0"/>
              </a:spcAft>
            </a:pPr>
            <a:r>
              <a:rPr lang="en-US" sz="1200" dirty="0">
                <a:latin typeface="Consolas" panose="020B0609020204030204" pitchFamily="49" charset="0"/>
                <a:ea typeface="Times New Roman" panose="02020603050405020304" pitchFamily="18" charset="0"/>
                <a:cs typeface="Times New Roman" panose="02020603050405020304" pitchFamily="18" charset="0"/>
              </a:rPr>
              <a:t>Join by phone</a:t>
            </a:r>
          </a:p>
          <a:p>
            <a:pPr marL="0">
              <a:spcBef>
                <a:spcPts val="0"/>
              </a:spcBef>
              <a:spcAft>
                <a:spcPts val="0"/>
              </a:spcAft>
            </a:pPr>
            <a:r>
              <a:rPr lang="en-US" sz="1200" dirty="0">
                <a:latin typeface="Consolas" panose="020B0609020204030204" pitchFamily="49" charset="0"/>
                <a:ea typeface="Times New Roman" panose="02020603050405020304" pitchFamily="18" charset="0"/>
                <a:cs typeface="Times New Roman" panose="02020603050405020304" pitchFamily="18" charset="0"/>
              </a:rPr>
              <a:t>+1-646-992-2010 United States Toll (New York City)</a:t>
            </a:r>
          </a:p>
          <a:p>
            <a:pPr marL="0">
              <a:spcBef>
                <a:spcPts val="0"/>
              </a:spcBef>
              <a:spcAft>
                <a:spcPts val="0"/>
              </a:spcAft>
            </a:pPr>
            <a:r>
              <a:rPr lang="en-US" sz="1200" dirty="0">
                <a:latin typeface="Consolas" panose="020B0609020204030204" pitchFamily="49" charset="0"/>
                <a:ea typeface="Times New Roman" panose="02020603050405020304" pitchFamily="18" charset="0"/>
                <a:cs typeface="Times New Roman" panose="02020603050405020304" pitchFamily="18" charset="0"/>
              </a:rPr>
              <a:t>+1-213-306-3065 United States Toll (Los Angeles)</a:t>
            </a:r>
          </a:p>
          <a:p>
            <a:pPr marL="0">
              <a:spcBef>
                <a:spcPts val="0"/>
              </a:spcBef>
              <a:spcAft>
                <a:spcPts val="0"/>
              </a:spcAft>
            </a:pPr>
            <a:r>
              <a:rPr lang="en-US" sz="12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6"/>
              </a:rPr>
              <a:t>Global call-in numbers</a:t>
            </a:r>
            <a:endParaRPr lang="en-US" sz="12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200" dirty="0">
                <a:latin typeface="Consolas" panose="020B0609020204030204" pitchFamily="49" charset="0"/>
                <a:ea typeface="Times New Roman" panose="02020603050405020304" pitchFamily="18" charset="0"/>
                <a:cs typeface="Times New Roman" panose="02020603050405020304" pitchFamily="18" charset="0"/>
              </a:rPr>
              <a:t>Join from a video system or application</a:t>
            </a:r>
          </a:p>
          <a:p>
            <a:pPr marL="0">
              <a:spcBef>
                <a:spcPts val="0"/>
              </a:spcBef>
              <a:spcAft>
                <a:spcPts val="0"/>
              </a:spcAft>
            </a:pPr>
            <a:r>
              <a:rPr lang="en-US" sz="1200" dirty="0">
                <a:latin typeface="Consolas" panose="020B0609020204030204" pitchFamily="49" charset="0"/>
                <a:ea typeface="Times New Roman" panose="02020603050405020304" pitchFamily="18" charset="0"/>
                <a:cs typeface="Times New Roman" panose="02020603050405020304" pitchFamily="18" charset="0"/>
              </a:rPr>
              <a:t>Dial </a:t>
            </a:r>
            <a:r>
              <a:rPr lang="en-US" sz="12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7"/>
              </a:rPr>
              <a:t>1299925523@ieeesa.webex.com</a:t>
            </a:r>
            <a:endParaRPr lang="en-US" sz="12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200" dirty="0">
                <a:latin typeface="Consolas" panose="020B0609020204030204" pitchFamily="49" charset="0"/>
                <a:ea typeface="Times New Roman" panose="02020603050405020304" pitchFamily="18" charset="0"/>
                <a:cs typeface="Times New Roman" panose="02020603050405020304" pitchFamily="18" charset="0"/>
              </a:rPr>
              <a:t>You can also dial 173.243.2.68 and enter your meeting number.</a:t>
            </a:r>
          </a:p>
          <a:p>
            <a:pPr marL="0">
              <a:spcBef>
                <a:spcPts val="0"/>
              </a:spcBef>
              <a:spcAft>
                <a:spcPts val="0"/>
              </a:spcAft>
            </a:pPr>
            <a:r>
              <a:rPr lang="en-US" sz="1200" dirty="0">
                <a:latin typeface="Consolas" panose="020B0609020204030204" pitchFamily="49" charset="0"/>
                <a:ea typeface="Times New Roman" panose="02020603050405020304" pitchFamily="18" charset="0"/>
                <a:cs typeface="Times New Roman" panose="02020603050405020304" pitchFamily="18" charset="0"/>
              </a:rPr>
              <a:t>Join using Microsoft Lync or Microsoft Skype for Business</a:t>
            </a:r>
          </a:p>
          <a:p>
            <a:pPr marL="0">
              <a:spcBef>
                <a:spcPts val="0"/>
              </a:spcBef>
              <a:spcAft>
                <a:spcPts val="0"/>
              </a:spcAft>
            </a:pPr>
            <a:r>
              <a:rPr lang="en-US" sz="1200" dirty="0">
                <a:latin typeface="Consolas" panose="020B0609020204030204" pitchFamily="49" charset="0"/>
                <a:ea typeface="Times New Roman" panose="02020603050405020304" pitchFamily="18" charset="0"/>
                <a:cs typeface="Times New Roman" panose="02020603050405020304" pitchFamily="18" charset="0"/>
              </a:rPr>
              <a:t>Dial </a:t>
            </a:r>
            <a:r>
              <a:rPr lang="en-US" sz="12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8"/>
              </a:rPr>
              <a:t>1299925523.ieeesa@lync.webex.com</a:t>
            </a:r>
            <a:endParaRPr lang="en-US" sz="12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200" dirty="0">
                <a:latin typeface="Consolas" panose="020B0609020204030204" pitchFamily="49" charset="0"/>
                <a:ea typeface="Times New Roman" panose="02020603050405020304" pitchFamily="18" charset="0"/>
                <a:cs typeface="Times New Roman" panose="02020603050405020304" pitchFamily="18" charset="0"/>
              </a:rPr>
              <a:t>Need help? Go to </a:t>
            </a:r>
            <a:r>
              <a:rPr lang="en-US" sz="12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9"/>
              </a:rPr>
              <a:t>https://help.webex.com</a:t>
            </a:r>
            <a:r>
              <a:rPr lang="en-US" sz="1200" dirty="0">
                <a:latin typeface="Consolas" panose="020B0609020204030204" pitchFamily="49" charset="0"/>
                <a:ea typeface="Times New Roman" panose="02020603050405020304" pitchFamily="18" charset="0"/>
                <a:cs typeface="Times New Roman" panose="02020603050405020304" pitchFamily="18" charset="0"/>
              </a:rPr>
              <a:t> </a:t>
            </a:r>
          </a:p>
          <a:p>
            <a:pPr marL="0">
              <a:spcBef>
                <a:spcPts val="0"/>
              </a:spcBef>
              <a:spcAft>
                <a:spcPts val="0"/>
              </a:spcAft>
            </a:pPr>
            <a:endParaRPr lang="en-US" sz="800" dirty="0">
              <a:solidFill>
                <a:schemeClr val="tx1"/>
              </a:solidFill>
              <a:latin typeface="Consolas" panose="020B0609020204030204" pitchFamily="49" charset="0"/>
              <a:ea typeface="Times New Roman" panose="02020603050405020304" pitchFamily="18" charset="0"/>
              <a:cs typeface="Times New Roman" panose="02020603050405020304" pitchFamily="18" charset="0"/>
            </a:endParaRPr>
          </a:p>
          <a:p>
            <a:r>
              <a:rPr lang="en-US" sz="800" dirty="0">
                <a:solidFill>
                  <a:schemeClr val="tx1"/>
                </a:solidFill>
                <a:latin typeface="Times New Roman" pitchFamily="16" charset="0"/>
              </a:rPr>
              <a:t>IMPORTANT NOTICE: Please note that this Webex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2209801" y="590320"/>
            <a:ext cx="7770813"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spcBef>
                <a:spcPts val="0"/>
              </a:spcBef>
            </a:pPr>
            <a:r>
              <a:rPr lang="en-US" sz="2400" dirty="0"/>
              <a:t>802.18/19 </a:t>
            </a:r>
            <a:r>
              <a:rPr lang="en-US" sz="2400" dirty="0">
                <a:highlight>
                  <a:srgbClr val="FFFF00"/>
                </a:highlight>
              </a:rPr>
              <a:t>freq. table ad </a:t>
            </a:r>
            <a:r>
              <a:rPr lang="en-US" sz="2400" dirty="0" err="1">
                <a:highlight>
                  <a:srgbClr val="FFFF00"/>
                </a:highlight>
              </a:rPr>
              <a:t>hoc</a:t>
            </a:r>
            <a:r>
              <a:rPr lang="en-US" sz="2400" dirty="0" err="1"/>
              <a:t>_telecon</a:t>
            </a:r>
            <a:r>
              <a:rPr lang="en-US" sz="2400" dirty="0"/>
              <a:t>. call-in, </a:t>
            </a:r>
            <a:r>
              <a:rPr lang="en-US" sz="2400" dirty="0">
                <a:highlight>
                  <a:srgbClr val="FFFF00"/>
                </a:highlight>
              </a:rPr>
              <a:t>27apr21</a:t>
            </a:r>
          </a:p>
        </p:txBody>
      </p:sp>
    </p:spTree>
    <p:extLst>
      <p:ext uri="{BB962C8B-B14F-4D97-AF65-F5344CB8AC3E}">
        <p14:creationId xmlns:p14="http://schemas.microsoft.com/office/powerpoint/2010/main" val="289989164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990601" y="326235"/>
            <a:ext cx="2211387" cy="273050"/>
          </a:xfrm>
        </p:spPr>
        <p:txBody>
          <a:bodyPr/>
          <a:lstStyle/>
          <a:p>
            <a:r>
              <a:rPr lang="en-US"/>
              <a:t>08apr21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24</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990601" y="1676400"/>
            <a:ext cx="10367426" cy="4724400"/>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600" b="1" dirty="0">
                <a:solidFill>
                  <a:schemeClr val="bg1">
                    <a:lumMod val="75000"/>
                  </a:schemeClr>
                </a:solidFill>
                <a:effectLst/>
                <a:ea typeface="Times New Roman" panose="02020603050405020304" pitchFamily="18" charset="0"/>
                <a:cs typeface="Times New Roman" panose="02020603050405020304" pitchFamily="18" charset="0"/>
              </a:rPr>
              <a:t>Subject:</a:t>
            </a:r>
            <a:r>
              <a:rPr lang="en-US" sz="600" dirty="0">
                <a:solidFill>
                  <a:schemeClr val="bg1">
                    <a:lumMod val="75000"/>
                  </a:schemeClr>
                </a:solidFill>
                <a:effectLst/>
                <a:ea typeface="Times New Roman" panose="02020603050405020304" pitchFamily="18" charset="0"/>
                <a:cs typeface="Times New Roman" panose="02020603050405020304" pitchFamily="18" charset="0"/>
              </a:rPr>
              <a:t> [EXTERNAL] Webex meeting invitation: ad hoc on WRC-23 Agenda Items of interest to 802</a:t>
            </a:r>
            <a:br>
              <a:rPr lang="en-US" sz="600" dirty="0">
                <a:solidFill>
                  <a:schemeClr val="bg1">
                    <a:lumMod val="75000"/>
                  </a:schemeClr>
                </a:solidFill>
                <a:effectLst/>
                <a:ea typeface="Times New Roman" panose="02020603050405020304" pitchFamily="18" charset="0"/>
                <a:cs typeface="Times New Roman" panose="02020603050405020304" pitchFamily="18" charset="0"/>
              </a:rPr>
            </a:br>
            <a:r>
              <a:rPr lang="en-US" sz="600" b="1" dirty="0">
                <a:solidFill>
                  <a:schemeClr val="bg1">
                    <a:lumMod val="75000"/>
                  </a:schemeClr>
                </a:solidFill>
                <a:effectLst/>
                <a:ea typeface="Times New Roman" panose="02020603050405020304" pitchFamily="18" charset="0"/>
                <a:cs typeface="Times New Roman" panose="02020603050405020304" pitchFamily="18" charset="0"/>
              </a:rPr>
              <a:t>When:</a:t>
            </a:r>
            <a:r>
              <a:rPr lang="en-US" sz="600" dirty="0">
                <a:solidFill>
                  <a:schemeClr val="bg1">
                    <a:lumMod val="75000"/>
                  </a:schemeClr>
                </a:solidFill>
                <a:effectLst/>
                <a:ea typeface="Times New Roman" panose="02020603050405020304" pitchFamily="18" charset="0"/>
                <a:cs typeface="Times New Roman" panose="02020603050405020304" pitchFamily="18" charset="0"/>
              </a:rPr>
              <a:t> Wednesday, 7 April, 2021 16:00-17:00 America/</a:t>
            </a:r>
            <a:r>
              <a:rPr lang="en-US" sz="600" dirty="0" err="1">
                <a:solidFill>
                  <a:schemeClr val="bg1">
                    <a:lumMod val="75000"/>
                  </a:schemeClr>
                </a:solidFill>
                <a:effectLst/>
                <a:ea typeface="Times New Roman" panose="02020603050405020304" pitchFamily="18" charset="0"/>
                <a:cs typeface="Times New Roman" panose="02020603050405020304" pitchFamily="18" charset="0"/>
              </a:rPr>
              <a:t>New_York</a:t>
            </a:r>
            <a:r>
              <a:rPr lang="en-US" sz="600" dirty="0">
                <a:solidFill>
                  <a:schemeClr val="bg1">
                    <a:lumMod val="75000"/>
                  </a:schemeClr>
                </a:solidFill>
                <a:effectLst/>
                <a:ea typeface="Times New Roman" panose="02020603050405020304" pitchFamily="18" charset="0"/>
                <a:cs typeface="Times New Roman" panose="02020603050405020304" pitchFamily="18" charset="0"/>
              </a:rPr>
              <a:t>.</a:t>
            </a:r>
            <a:br>
              <a:rPr lang="en-US" sz="600" dirty="0">
                <a:solidFill>
                  <a:schemeClr val="bg1">
                    <a:lumMod val="75000"/>
                  </a:schemeClr>
                </a:solidFill>
                <a:effectLst/>
                <a:ea typeface="Times New Roman" panose="02020603050405020304" pitchFamily="18" charset="0"/>
                <a:cs typeface="Times New Roman" panose="02020603050405020304" pitchFamily="18" charset="0"/>
              </a:rPr>
            </a:br>
            <a:r>
              <a:rPr lang="en-US" sz="600" b="1" dirty="0">
                <a:solidFill>
                  <a:schemeClr val="bg1">
                    <a:lumMod val="75000"/>
                  </a:schemeClr>
                </a:solidFill>
                <a:effectLst/>
                <a:ea typeface="Times New Roman" panose="02020603050405020304" pitchFamily="18" charset="0"/>
                <a:cs typeface="Times New Roman" panose="02020603050405020304" pitchFamily="18" charset="0"/>
              </a:rPr>
              <a:t>Where:</a:t>
            </a:r>
            <a:r>
              <a:rPr lang="en-US" sz="600" dirty="0">
                <a:solidFill>
                  <a:schemeClr val="bg1">
                    <a:lumMod val="75000"/>
                  </a:schemeClr>
                </a:solidFill>
                <a:effectLst/>
                <a:ea typeface="Times New Roman" panose="02020603050405020304" pitchFamily="18" charset="0"/>
                <a:cs typeface="Times New Roman" panose="02020603050405020304" pitchFamily="18" charset="0"/>
              </a:rPr>
              <a:t> https://ieeesa.webex.com/ieeesa/j.php?MTID=m7c3f1ed3861a4ebdd693d17d47519a82</a:t>
            </a:r>
          </a:p>
          <a:p>
            <a:pPr marL="0" marR="0">
              <a:spcBef>
                <a:spcPts val="0"/>
              </a:spcBef>
              <a:spcAft>
                <a:spcPts val="0"/>
              </a:spcAft>
            </a:pPr>
            <a:r>
              <a:rPr lang="en-US" sz="600" dirty="0">
                <a:solidFill>
                  <a:schemeClr val="bg1">
                    <a:lumMod val="75000"/>
                  </a:schemeClr>
                </a:solidFill>
                <a:effectLst/>
                <a:ea typeface="Times New Roman" panose="02020603050405020304" pitchFamily="18" charset="0"/>
                <a:cs typeface="Times New Roman" panose="02020603050405020304" pitchFamily="18" charset="0"/>
              </a:rPr>
              <a:t> </a:t>
            </a:r>
          </a:p>
          <a:p>
            <a:pPr marL="0" marR="0">
              <a:spcBef>
                <a:spcPts val="0"/>
              </a:spcBef>
              <a:spcAft>
                <a:spcPts val="0"/>
              </a:spcAft>
            </a:pPr>
            <a:r>
              <a:rPr lang="en-US" sz="600" dirty="0">
                <a:solidFill>
                  <a:schemeClr val="bg1">
                    <a:lumMod val="75000"/>
                  </a:schemeClr>
                </a:solidFill>
                <a:effectLst/>
                <a:ea typeface="Times New Roman" panose="02020603050405020304" pitchFamily="18" charset="0"/>
                <a:cs typeface="Times New Roman" panose="02020603050405020304" pitchFamily="18" charset="0"/>
              </a:rPr>
              <a:t>Jay Holcomb  is inviting you to a scheduled Webex meeting. 	</a:t>
            </a:r>
          </a:p>
          <a:p>
            <a:pPr marL="0" marR="0">
              <a:spcBef>
                <a:spcPts val="0"/>
              </a:spcBef>
              <a:spcAft>
                <a:spcPts val="0"/>
              </a:spcAft>
            </a:pPr>
            <a:r>
              <a:rPr lang="en-US" sz="600" u="sng" dirty="0">
                <a:solidFill>
                  <a:schemeClr val="bg1">
                    <a:lumMod val="75000"/>
                  </a:schemeClr>
                </a:solidFill>
                <a:effectLst/>
                <a:ea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Join meeting</a:t>
            </a:r>
            <a:endParaRPr lang="en-US" sz="6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600" b="1" dirty="0">
                <a:solidFill>
                  <a:schemeClr val="bg1">
                    <a:lumMod val="75000"/>
                  </a:schemeClr>
                </a:solidFill>
                <a:effectLst/>
                <a:ea typeface="Times New Roman" panose="02020603050405020304" pitchFamily="18" charset="0"/>
                <a:cs typeface="Times New Roman" panose="02020603050405020304" pitchFamily="18" charset="0"/>
              </a:rPr>
              <a:t>More ways to join:</a:t>
            </a:r>
            <a:endParaRPr lang="en-US" sz="6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600" b="1" dirty="0">
                <a:solidFill>
                  <a:schemeClr val="bg1">
                    <a:lumMod val="75000"/>
                  </a:schemeClr>
                </a:solidFill>
                <a:effectLst/>
                <a:ea typeface="Times New Roman" panose="02020603050405020304" pitchFamily="18" charset="0"/>
                <a:cs typeface="Times New Roman" panose="02020603050405020304" pitchFamily="18" charset="0"/>
              </a:rPr>
              <a:t> </a:t>
            </a:r>
            <a:r>
              <a:rPr lang="en-US" sz="800" b="1" dirty="0">
                <a:solidFill>
                  <a:schemeClr val="bg1">
                    <a:lumMod val="75000"/>
                  </a:schemeClr>
                </a:solidFill>
                <a:effectLst/>
                <a:ea typeface="Times New Roman" panose="02020603050405020304" pitchFamily="18" charset="0"/>
                <a:cs typeface="Times New Roman" panose="02020603050405020304" pitchFamily="18" charset="0"/>
              </a:rPr>
              <a:t>Join from the meeting link;  	</a:t>
            </a:r>
            <a:r>
              <a:rPr lang="en-US" sz="800" u="sng" dirty="0">
                <a:solidFill>
                  <a:schemeClr val="bg1">
                    <a:lumMod val="75000"/>
                  </a:schemeClr>
                </a:solidFill>
                <a:effectLst/>
                <a:ea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https://ieeesa.webex.com/ieeesa/j.php?MTID=m7c3f1ed3861a4ebdd693d17d47519a82</a:t>
            </a:r>
            <a:endParaRPr lang="en-US" sz="8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endParaRPr lang="en-US" sz="8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600" b="1" dirty="0">
                <a:solidFill>
                  <a:schemeClr val="bg1">
                    <a:lumMod val="75000"/>
                  </a:schemeClr>
                </a:solidFill>
                <a:effectLst/>
                <a:ea typeface="Times New Roman" panose="02020603050405020304" pitchFamily="18" charset="0"/>
                <a:cs typeface="Times New Roman" panose="02020603050405020304" pitchFamily="18" charset="0"/>
              </a:rPr>
              <a:t>Join by meeting number </a:t>
            </a:r>
            <a:endParaRPr lang="en-US" sz="6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600" dirty="0">
                <a:solidFill>
                  <a:schemeClr val="bg1">
                    <a:lumMod val="75000"/>
                  </a:schemeClr>
                </a:solidFill>
                <a:effectLst/>
                <a:ea typeface="Times New Roman" panose="02020603050405020304" pitchFamily="18" charset="0"/>
                <a:cs typeface="Times New Roman" panose="02020603050405020304" pitchFamily="18" charset="0"/>
              </a:rPr>
              <a:t>Meeting number (access code): 	129 306 6020 </a:t>
            </a:r>
          </a:p>
          <a:p>
            <a:pPr marL="0" marR="0">
              <a:spcBef>
                <a:spcPts val="0"/>
              </a:spcBef>
              <a:spcAft>
                <a:spcPts val="0"/>
              </a:spcAft>
            </a:pPr>
            <a:r>
              <a:rPr lang="en-US" sz="600" dirty="0">
                <a:solidFill>
                  <a:schemeClr val="bg1">
                    <a:lumMod val="75000"/>
                  </a:schemeClr>
                </a:solidFill>
                <a:effectLst/>
                <a:ea typeface="Times New Roman" panose="02020603050405020304" pitchFamily="18" charset="0"/>
                <a:cs typeface="Times New Roman" panose="02020603050405020304" pitchFamily="18" charset="0"/>
              </a:rPr>
              <a:t>Meeting password: 			wrcai1</a:t>
            </a:r>
          </a:p>
          <a:p>
            <a:pPr marL="0" marR="0">
              <a:spcBef>
                <a:spcPts val="0"/>
              </a:spcBef>
              <a:spcAft>
                <a:spcPts val="0"/>
              </a:spcAft>
            </a:pPr>
            <a:r>
              <a:rPr lang="en-US" sz="500" dirty="0">
                <a:solidFill>
                  <a:schemeClr val="bg1">
                    <a:lumMod val="75000"/>
                  </a:schemeClr>
                </a:solidFill>
                <a:effectLst/>
                <a:ea typeface="Times New Roman" panose="02020603050405020304" pitchFamily="18" charset="0"/>
                <a:cs typeface="Calibri" panose="020F0502020204030204" pitchFamily="34" charset="0"/>
              </a:rPr>
              <a:t> </a:t>
            </a:r>
            <a:endParaRPr lang="en-US" sz="5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500" b="1" dirty="0">
                <a:solidFill>
                  <a:schemeClr val="bg1">
                    <a:lumMod val="75000"/>
                  </a:schemeClr>
                </a:solidFill>
                <a:effectLst/>
                <a:ea typeface="Times New Roman" panose="02020603050405020304" pitchFamily="18" charset="0"/>
                <a:cs typeface="Times New Roman" panose="02020603050405020304" pitchFamily="18" charset="0"/>
              </a:rPr>
              <a:t>Tap to join from a mobile device (attendees only)</a:t>
            </a:r>
            <a:endParaRPr lang="en-US" sz="5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500" u="sng" dirty="0">
                <a:solidFill>
                  <a:schemeClr val="bg1">
                    <a:lumMod val="75000"/>
                  </a:schemeClr>
                </a:solidFill>
                <a:effectLst/>
                <a:ea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+1-646-992-2010,,1293066020##</a:t>
            </a:r>
            <a:r>
              <a:rPr lang="en-US" sz="500" dirty="0">
                <a:solidFill>
                  <a:schemeClr val="bg1">
                    <a:lumMod val="75000"/>
                  </a:schemeClr>
                </a:solidFill>
                <a:effectLst/>
                <a:ea typeface="Times New Roman" panose="02020603050405020304" pitchFamily="18" charset="0"/>
                <a:cs typeface="Times New Roman" panose="02020603050405020304" pitchFamily="18" charset="0"/>
              </a:rPr>
              <a:t> United States Toll (New York City)</a:t>
            </a:r>
          </a:p>
          <a:p>
            <a:pPr marL="0" marR="0">
              <a:spcBef>
                <a:spcPts val="0"/>
              </a:spcBef>
              <a:spcAft>
                <a:spcPts val="0"/>
              </a:spcAft>
            </a:pPr>
            <a:r>
              <a:rPr lang="en-US" sz="500" u="sng" dirty="0">
                <a:solidFill>
                  <a:schemeClr val="bg1">
                    <a:lumMod val="75000"/>
                  </a:schemeClr>
                </a:solidFill>
                <a:effectLst/>
                <a:ea typeface="Times New Roman" panose="02020603050405020304" pitchFamily="18" charset="0"/>
                <a:cs typeface="Times New Roman" panose="02020603050405020304" pitchFamily="18" charset="0"/>
                <a:hlinkClick r:id="rId5">
                  <a:extLst>
                    <a:ext uri="{A12FA001-AC4F-418D-AE19-62706E023703}">
                      <ahyp:hlinkClr xmlns:ahyp="http://schemas.microsoft.com/office/drawing/2018/hyperlinkcolor" val="tx"/>
                    </a:ext>
                  </a:extLst>
                </a:hlinkClick>
              </a:rPr>
              <a:t>+1-213-306-3065,,1293066020##</a:t>
            </a:r>
            <a:r>
              <a:rPr lang="en-US" sz="500" dirty="0">
                <a:solidFill>
                  <a:schemeClr val="bg1">
                    <a:lumMod val="75000"/>
                  </a:schemeClr>
                </a:solidFill>
                <a:effectLst/>
                <a:ea typeface="Times New Roman" panose="02020603050405020304" pitchFamily="18" charset="0"/>
                <a:cs typeface="Times New Roman" panose="02020603050405020304" pitchFamily="18" charset="0"/>
              </a:rPr>
              <a:t> United States Toll (Los Angeles)</a:t>
            </a:r>
          </a:p>
          <a:p>
            <a:pPr marL="0" marR="0">
              <a:spcBef>
                <a:spcPts val="0"/>
              </a:spcBef>
              <a:spcAft>
                <a:spcPts val="0"/>
              </a:spcAft>
            </a:pPr>
            <a:r>
              <a:rPr lang="en-US" sz="500" b="1" dirty="0">
                <a:solidFill>
                  <a:schemeClr val="bg1">
                    <a:lumMod val="75000"/>
                  </a:schemeClr>
                </a:solidFill>
                <a:effectLst/>
                <a:ea typeface="Times New Roman" panose="02020603050405020304" pitchFamily="18" charset="0"/>
                <a:cs typeface="Times New Roman" panose="02020603050405020304" pitchFamily="18" charset="0"/>
              </a:rPr>
              <a:t>Join by phone</a:t>
            </a:r>
            <a:endParaRPr lang="en-US" sz="5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500" dirty="0">
                <a:solidFill>
                  <a:schemeClr val="bg1">
                    <a:lumMod val="75000"/>
                  </a:schemeClr>
                </a:solidFill>
                <a:effectLst/>
                <a:ea typeface="Times New Roman" panose="02020603050405020304" pitchFamily="18" charset="0"/>
                <a:cs typeface="Times New Roman" panose="02020603050405020304" pitchFamily="18" charset="0"/>
              </a:rPr>
              <a:t>+1-646-992-2010 United States Toll (New York City)</a:t>
            </a:r>
          </a:p>
          <a:p>
            <a:pPr marL="0" marR="0">
              <a:spcBef>
                <a:spcPts val="0"/>
              </a:spcBef>
              <a:spcAft>
                <a:spcPts val="0"/>
              </a:spcAft>
            </a:pPr>
            <a:r>
              <a:rPr lang="en-US" sz="500" dirty="0">
                <a:solidFill>
                  <a:schemeClr val="bg1">
                    <a:lumMod val="75000"/>
                  </a:schemeClr>
                </a:solidFill>
                <a:effectLst/>
                <a:ea typeface="Times New Roman" panose="02020603050405020304" pitchFamily="18" charset="0"/>
                <a:cs typeface="Times New Roman" panose="02020603050405020304" pitchFamily="18" charset="0"/>
              </a:rPr>
              <a:t>+1-213-306-3065 United States Toll (Los Angeles)</a:t>
            </a:r>
          </a:p>
          <a:p>
            <a:pPr marL="0" marR="0">
              <a:spcBef>
                <a:spcPts val="0"/>
              </a:spcBef>
              <a:spcAft>
                <a:spcPts val="0"/>
              </a:spcAft>
            </a:pPr>
            <a:r>
              <a:rPr lang="en-US" sz="500" u="sng" dirty="0">
                <a:solidFill>
                  <a:schemeClr val="bg1">
                    <a:lumMod val="75000"/>
                  </a:schemeClr>
                </a:solidFill>
                <a:effectLst/>
                <a:ea typeface="Times New Roman" panose="02020603050405020304" pitchFamily="18" charset="0"/>
                <a:cs typeface="Times New Roman" panose="02020603050405020304" pitchFamily="18" charset="0"/>
                <a:hlinkClick r:id="rId6">
                  <a:extLst>
                    <a:ext uri="{A12FA001-AC4F-418D-AE19-62706E023703}">
                      <ahyp:hlinkClr xmlns:ahyp="http://schemas.microsoft.com/office/drawing/2018/hyperlinkcolor" val="tx"/>
                    </a:ext>
                  </a:extLst>
                </a:hlinkClick>
              </a:rPr>
              <a:t>Global call-in numbers</a:t>
            </a:r>
            <a:endParaRPr lang="en-US" sz="5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500" b="1" dirty="0">
                <a:solidFill>
                  <a:schemeClr val="bg1">
                    <a:lumMod val="75000"/>
                  </a:schemeClr>
                </a:solidFill>
                <a:effectLst/>
                <a:ea typeface="Times New Roman" panose="02020603050405020304" pitchFamily="18" charset="0"/>
                <a:cs typeface="Times New Roman" panose="02020603050405020304" pitchFamily="18" charset="0"/>
              </a:rPr>
              <a:t>Join from a video system or application</a:t>
            </a:r>
            <a:endParaRPr lang="en-US" sz="5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500" dirty="0">
                <a:solidFill>
                  <a:schemeClr val="bg1">
                    <a:lumMod val="75000"/>
                  </a:schemeClr>
                </a:solidFill>
                <a:effectLst/>
                <a:ea typeface="Times New Roman" panose="02020603050405020304" pitchFamily="18" charset="0"/>
                <a:cs typeface="Times New Roman" panose="02020603050405020304" pitchFamily="18" charset="0"/>
              </a:rPr>
              <a:t>Dial </a:t>
            </a:r>
            <a:r>
              <a:rPr lang="en-US" sz="500" u="sng" dirty="0">
                <a:solidFill>
                  <a:schemeClr val="bg1">
                    <a:lumMod val="75000"/>
                  </a:schemeClr>
                </a:solidFill>
                <a:effectLst/>
                <a:ea typeface="Times New Roman" panose="02020603050405020304" pitchFamily="18" charset="0"/>
                <a:cs typeface="Times New Roman" panose="02020603050405020304" pitchFamily="18" charset="0"/>
                <a:hlinkClick r:id="rId7">
                  <a:extLst>
                    <a:ext uri="{A12FA001-AC4F-418D-AE19-62706E023703}">
                      <ahyp:hlinkClr xmlns:ahyp="http://schemas.microsoft.com/office/drawing/2018/hyperlinkcolor" val="tx"/>
                    </a:ext>
                  </a:extLst>
                </a:hlinkClick>
              </a:rPr>
              <a:t>1293066020@ieeesa.webex.com</a:t>
            </a:r>
            <a:endParaRPr lang="en-US" sz="5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500" dirty="0">
                <a:solidFill>
                  <a:schemeClr val="bg1">
                    <a:lumMod val="75000"/>
                  </a:schemeClr>
                </a:solidFill>
                <a:effectLst/>
                <a:ea typeface="Times New Roman" panose="02020603050405020304" pitchFamily="18" charset="0"/>
                <a:cs typeface="Times New Roman" panose="02020603050405020304" pitchFamily="18" charset="0"/>
              </a:rPr>
              <a:t>You can also dial 173.243.2.68 and enter your meeting number.</a:t>
            </a:r>
          </a:p>
          <a:p>
            <a:pPr marL="0" marR="0">
              <a:spcBef>
                <a:spcPts val="0"/>
              </a:spcBef>
              <a:spcAft>
                <a:spcPts val="0"/>
              </a:spcAft>
            </a:pPr>
            <a:r>
              <a:rPr lang="en-US" sz="500" b="1" dirty="0">
                <a:solidFill>
                  <a:schemeClr val="bg1">
                    <a:lumMod val="75000"/>
                  </a:schemeClr>
                </a:solidFill>
                <a:effectLst/>
                <a:ea typeface="Times New Roman" panose="02020603050405020304" pitchFamily="18" charset="0"/>
                <a:cs typeface="Times New Roman" panose="02020603050405020304" pitchFamily="18" charset="0"/>
              </a:rPr>
              <a:t>Join using Microsoft Lync or Microsoft Skype for Business</a:t>
            </a:r>
            <a:endParaRPr lang="en-US" sz="5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500" dirty="0">
                <a:solidFill>
                  <a:schemeClr val="bg1">
                    <a:lumMod val="75000"/>
                  </a:schemeClr>
                </a:solidFill>
                <a:effectLst/>
                <a:ea typeface="Times New Roman" panose="02020603050405020304" pitchFamily="18" charset="0"/>
                <a:cs typeface="Times New Roman" panose="02020603050405020304" pitchFamily="18" charset="0"/>
              </a:rPr>
              <a:t>Dial </a:t>
            </a:r>
            <a:r>
              <a:rPr lang="en-US" sz="500" u="sng" dirty="0">
                <a:solidFill>
                  <a:schemeClr val="bg1">
                    <a:lumMod val="75000"/>
                  </a:schemeClr>
                </a:solidFill>
                <a:effectLst/>
                <a:ea typeface="Times New Roman" panose="02020603050405020304" pitchFamily="18" charset="0"/>
                <a:cs typeface="Times New Roman" panose="02020603050405020304" pitchFamily="18" charset="0"/>
                <a:hlinkClick r:id="rId8">
                  <a:extLst>
                    <a:ext uri="{A12FA001-AC4F-418D-AE19-62706E023703}">
                      <ahyp:hlinkClr xmlns:ahyp="http://schemas.microsoft.com/office/drawing/2018/hyperlinkcolor" val="tx"/>
                    </a:ext>
                  </a:extLst>
                </a:hlinkClick>
              </a:rPr>
              <a:t>1293066020.ieeesa@lync.webex.com</a:t>
            </a:r>
            <a:endParaRPr lang="en-US" sz="5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500" dirty="0">
                <a:solidFill>
                  <a:schemeClr val="bg1">
                    <a:lumMod val="75000"/>
                  </a:schemeClr>
                </a:solidFill>
                <a:effectLst/>
                <a:ea typeface="Times New Roman" panose="02020603050405020304" pitchFamily="18" charset="0"/>
                <a:cs typeface="Times New Roman" panose="02020603050405020304" pitchFamily="18" charset="0"/>
              </a:rPr>
              <a:t>Need help? Go to </a:t>
            </a:r>
            <a:r>
              <a:rPr lang="en-US" sz="500" u="sng" dirty="0">
                <a:solidFill>
                  <a:schemeClr val="bg1">
                    <a:lumMod val="75000"/>
                  </a:schemeClr>
                </a:solidFill>
                <a:effectLst/>
                <a:ea typeface="Times New Roman" panose="02020603050405020304" pitchFamily="18" charset="0"/>
                <a:cs typeface="Times New Roman" panose="02020603050405020304" pitchFamily="18" charset="0"/>
                <a:hlinkClick r:id="rId9">
                  <a:extLst>
                    <a:ext uri="{A12FA001-AC4F-418D-AE19-62706E023703}">
                      <ahyp:hlinkClr xmlns:ahyp="http://schemas.microsoft.com/office/drawing/2018/hyperlinkcolor" val="tx"/>
                    </a:ext>
                  </a:extLst>
                </a:hlinkClick>
              </a:rPr>
              <a:t>https://help.webex.com</a:t>
            </a:r>
            <a:r>
              <a:rPr lang="en-US" sz="500" dirty="0">
                <a:solidFill>
                  <a:schemeClr val="bg1">
                    <a:lumMod val="75000"/>
                  </a:schemeClr>
                </a:solidFill>
                <a:effectLst/>
                <a:ea typeface="Times New Roman" panose="02020603050405020304" pitchFamily="18" charset="0"/>
                <a:cs typeface="Times New Roman" panose="02020603050405020304" pitchFamily="18" charset="0"/>
              </a:rPr>
              <a:t> </a:t>
            </a:r>
            <a:endParaRPr lang="en-US" sz="1100" dirty="0">
              <a:solidFill>
                <a:schemeClr val="bg1">
                  <a:lumMod val="75000"/>
                </a:schemeClr>
              </a:solidFill>
              <a:effectLst/>
              <a:ea typeface="Times New Roman" panose="02020603050405020304" pitchFamily="18" charset="0"/>
              <a:cs typeface="Times New Roman" panose="02020603050405020304" pitchFamily="18" charset="0"/>
            </a:endParaRPr>
          </a:p>
          <a:p>
            <a:pPr marL="0">
              <a:spcBef>
                <a:spcPts val="0"/>
              </a:spcBef>
              <a:spcAft>
                <a:spcPts val="0"/>
              </a:spcAft>
            </a:pPr>
            <a:endParaRPr lang="en-US" sz="800" dirty="0">
              <a:solidFill>
                <a:schemeClr val="tx1"/>
              </a:solidFill>
              <a:ea typeface="Times New Roman" panose="02020603050405020304" pitchFamily="18" charset="0"/>
              <a:cs typeface="Times New Roman" panose="02020603050405020304" pitchFamily="18" charset="0"/>
            </a:endParaRPr>
          </a:p>
          <a:p>
            <a:r>
              <a:rPr lang="en-US" sz="800" dirty="0">
                <a:solidFill>
                  <a:schemeClr val="tx1"/>
                </a:solidFill>
              </a:rPr>
              <a:t>IMPORTANT NOTICE: Please note that this Webex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2209801" y="590320"/>
            <a:ext cx="7770813"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spcBef>
                <a:spcPts val="0"/>
              </a:spcBef>
            </a:pPr>
            <a:r>
              <a:rPr lang="en-US" sz="2400" dirty="0"/>
              <a:t>802.18  </a:t>
            </a:r>
            <a:r>
              <a:rPr lang="en-US" sz="2400" dirty="0">
                <a:highlight>
                  <a:srgbClr val="FF9999"/>
                </a:highlight>
              </a:rPr>
              <a:t>wrc-23 ad </a:t>
            </a:r>
            <a:r>
              <a:rPr lang="en-US" sz="2400" dirty="0" err="1">
                <a:highlight>
                  <a:srgbClr val="FF9999"/>
                </a:highlight>
              </a:rPr>
              <a:t>hoc</a:t>
            </a:r>
            <a:r>
              <a:rPr lang="en-US" sz="2400" dirty="0" err="1"/>
              <a:t>_telecon</a:t>
            </a:r>
            <a:r>
              <a:rPr lang="en-US" sz="2400" dirty="0"/>
              <a:t>. call-in, </a:t>
            </a:r>
            <a:r>
              <a:rPr lang="en-US" sz="2400" dirty="0">
                <a:highlight>
                  <a:srgbClr val="FF9999"/>
                </a:highlight>
              </a:rPr>
              <a:t>________21</a:t>
            </a:r>
          </a:p>
          <a:p>
            <a:pPr>
              <a:spcBef>
                <a:spcPts val="0"/>
              </a:spcBef>
            </a:pPr>
            <a:r>
              <a:rPr lang="en-US" sz="2400" dirty="0">
                <a:highlight>
                  <a:srgbClr val="FF9999"/>
                </a:highlight>
              </a:rPr>
              <a:t>Next will be during July 2021 Plenary</a:t>
            </a:r>
          </a:p>
        </p:txBody>
      </p:sp>
    </p:spTree>
    <p:extLst>
      <p:ext uri="{BB962C8B-B14F-4D97-AF65-F5344CB8AC3E}">
        <p14:creationId xmlns:p14="http://schemas.microsoft.com/office/powerpoint/2010/main" val="179559289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358701"/>
          </a:xfrm>
        </p:spPr>
        <p:txBody>
          <a:bodyPr/>
          <a:lstStyle/>
          <a:p>
            <a:r>
              <a:rPr lang="en-US" sz="2400" dirty="0"/>
              <a:t>Table of IEEE 802 Stds Frequency Bands –fyi</a:t>
            </a:r>
          </a:p>
        </p:txBody>
      </p:sp>
      <p:sp>
        <p:nvSpPr>
          <p:cNvPr id="3" name="Content Placeholder 2"/>
          <p:cNvSpPr>
            <a:spLocks noGrp="1"/>
          </p:cNvSpPr>
          <p:nvPr>
            <p:ph idx="1"/>
          </p:nvPr>
        </p:nvSpPr>
        <p:spPr>
          <a:xfrm>
            <a:off x="914400" y="942974"/>
            <a:ext cx="10475384" cy="5532439"/>
          </a:xfrm>
        </p:spPr>
        <p:txBody>
          <a:bodyPr/>
          <a:lstStyle/>
          <a:p>
            <a:pPr marL="285750" indent="-285750">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a:spcBef>
                <a:spcPts val="0"/>
              </a:spcBef>
              <a:spcAft>
                <a:spcPts val="0"/>
              </a:spcAft>
              <a:buFont typeface="Wingdings" panose="05000000000000000000" pitchFamily="2" charset="2"/>
              <a:buChar char="q"/>
            </a:pPr>
            <a:r>
              <a:rPr lang="en-US" sz="2000" dirty="0">
                <a:solidFill>
                  <a:srgbClr val="00B0F0"/>
                </a:solidFill>
                <a:ea typeface="Times New Roman" panose="02020603050405020304" pitchFamily="18" charset="0"/>
              </a:rPr>
              <a:t>Inputs welcomed to add to these 2 lists for the future, anytime. </a:t>
            </a:r>
          </a:p>
          <a:p>
            <a:pPr marL="285750" indent="-285750">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marL="285750" indent="-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Points for future adding of countries / regions. </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Different countries/regions have different users/services for same frequency range.</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How to handle regulators always updating users/services for different frequency ranges?</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Does licensed and licensed-exempt come into this table?  </a:t>
            </a:r>
          </a:p>
          <a:p>
            <a:pPr marL="685800" lvl="1">
              <a:spcBef>
                <a:spcPts val="0"/>
              </a:spcBef>
              <a:spcAft>
                <a:spcPts val="0"/>
              </a:spcAft>
              <a:buFont typeface="Arial" panose="020B0604020202020204" pitchFamily="34" charset="0"/>
              <a:buChar char="•"/>
            </a:pPr>
            <a:r>
              <a:rPr lang="en-US" sz="1400" dirty="0">
                <a:ea typeface="Calibri" panose="020F0502020204030204" pitchFamily="34" charset="0"/>
              </a:rPr>
              <a:t>  </a:t>
            </a:r>
          </a:p>
          <a:p>
            <a:pPr marL="285750">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Points for future going to a user-friendly tool, and how to maintain</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Stay with spreadsheet?</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Or a Data Base online, easier to search and sort possibly.</a:t>
            </a:r>
          </a:p>
          <a:p>
            <a:pPr marL="1085850" lvl="2">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If so how far out to change over?  tbd</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Where to keep it?   </a:t>
            </a:r>
          </a:p>
          <a:p>
            <a:pPr marL="1085850" lvl="2">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Stay with .18 mentor for now.</a:t>
            </a:r>
          </a:p>
          <a:p>
            <a:pPr marL="1085850" lvl="2">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Can IEEE SA post it if it goes to a data base?   (and maintain) </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 How often to update it? Or what is trigger? </a:t>
            </a:r>
          </a:p>
          <a:p>
            <a:pPr marL="1085850" lvl="2">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Consider a living document, then how a team is formed to maintain </a:t>
            </a:r>
          </a:p>
          <a:p>
            <a:pPr marL="685800" lvl="1">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 </a:t>
            </a:r>
            <a:r>
              <a:rPr lang="en-US" sz="1600" dirty="0">
                <a:ea typeface="Calibri" panose="020F0502020204030204" pitchFamily="34" charset="0"/>
              </a:rPr>
              <a:t>We need a clear source of the data, along with date</a:t>
            </a:r>
            <a:r>
              <a:rPr lang="en-US" sz="1600" dirty="0">
                <a:solidFill>
                  <a:srgbClr val="333333"/>
                </a:solidFill>
                <a:ea typeface="Times New Roman" panose="02020603050405020304" pitchFamily="18" charset="0"/>
              </a:rPr>
              <a:t> of last info/update.  </a:t>
            </a:r>
          </a:p>
          <a:p>
            <a:pPr marL="1085850" lvl="2">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Something to keep in mind, if too old, how good is the data?</a:t>
            </a:r>
            <a:endParaRPr lang="en-US" sz="1400" dirty="0"/>
          </a:p>
          <a:p>
            <a:pPr lvl="2">
              <a:buFont typeface="Arial" panose="020B0604020202020204" pitchFamily="34" charset="0"/>
              <a:buChar char="•"/>
            </a:pPr>
            <a:r>
              <a:rPr lang="en-US" sz="1600" dirty="0">
                <a:latin typeface="Times New Roman" panose="02020603050405020304" pitchFamily="18" charset="0"/>
                <a:ea typeface="Calibri" panose="020F0502020204030204" pitchFamily="34" charset="0"/>
              </a:rPr>
              <a:t>That is, a</a:t>
            </a:r>
            <a:r>
              <a:rPr lang="en-US" sz="1400" dirty="0">
                <a:ea typeface="Calibri" panose="020F0502020204030204" pitchFamily="34" charset="0"/>
              </a:rPr>
              <a:t>dd URL per item (if possible) and it should be the date *per* item not the overall document</a:t>
            </a:r>
            <a:r>
              <a:rPr lang="en-US" sz="1400" dirty="0"/>
              <a:t> .</a:t>
            </a:r>
          </a:p>
          <a:p>
            <a:pPr lvl="1">
              <a:buFont typeface="Arial" panose="020B0604020202020204" pitchFamily="34" charset="0"/>
              <a:buChar char="•"/>
            </a:pPr>
            <a:endParaRPr lang="en-US" sz="1600" dirty="0"/>
          </a:p>
          <a:p>
            <a:pPr lvl="1">
              <a:buFont typeface="Arial" panose="020B0604020202020204" pitchFamily="34" charset="0"/>
              <a:buChar char="•"/>
            </a:pPr>
            <a:endParaRPr lang="en-US" sz="12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25</a:t>
            </a:fld>
            <a:endParaRPr lang="en-US" altLang="en-US" dirty="0"/>
          </a:p>
        </p:txBody>
      </p:sp>
      <p:sp>
        <p:nvSpPr>
          <p:cNvPr id="7" name="Date Placeholder 6"/>
          <p:cNvSpPr>
            <a:spLocks noGrp="1"/>
          </p:cNvSpPr>
          <p:nvPr>
            <p:ph type="dt" idx="15"/>
          </p:nvPr>
        </p:nvSpPr>
        <p:spPr/>
        <p:txBody>
          <a:bodyPr/>
          <a:lstStyle/>
          <a:p>
            <a:r>
              <a:rPr lang="en-US"/>
              <a:t>08apr21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34271605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89" y="631900"/>
            <a:ext cx="8153400" cy="464123"/>
          </a:xfrm>
        </p:spPr>
        <p:txBody>
          <a:bodyPr/>
          <a:lstStyle/>
          <a:p>
            <a:r>
              <a:rPr lang="en-US" sz="2400" dirty="0"/>
              <a:t>Table of Frequency Bands – IEEE 802 Stds – </a:t>
            </a:r>
            <a:r>
              <a:rPr lang="en-US" sz="2400" dirty="0">
                <a:solidFill>
                  <a:srgbClr val="00B050"/>
                </a:solidFill>
              </a:rPr>
              <a:t>background -1</a:t>
            </a:r>
          </a:p>
        </p:txBody>
      </p:sp>
      <p:sp>
        <p:nvSpPr>
          <p:cNvPr id="3" name="Content Placeholder 2"/>
          <p:cNvSpPr>
            <a:spLocks noGrp="1"/>
          </p:cNvSpPr>
          <p:nvPr>
            <p:ph idx="1"/>
          </p:nvPr>
        </p:nvSpPr>
        <p:spPr>
          <a:xfrm>
            <a:off x="2224548" y="1030458"/>
            <a:ext cx="8153400" cy="5477022"/>
          </a:xfrm>
        </p:spPr>
        <p:txBody>
          <a:bodyPr/>
          <a:lstStyle/>
          <a:p>
            <a:pPr marL="285750" indent="-285750">
              <a:spcBef>
                <a:spcPts val="0"/>
              </a:spcBef>
              <a:spcAft>
                <a:spcPts val="0"/>
              </a:spcAft>
              <a:buFont typeface="Arial" panose="020B0604020202020204" pitchFamily="34" charset="0"/>
              <a:buChar char="•"/>
            </a:pPr>
            <a:endParaRPr lang="en-US" sz="1600" dirty="0">
              <a:solidFill>
                <a:srgbClr val="333333"/>
              </a:solidFill>
              <a:ea typeface="Times New Roman" panose="02020603050405020304" pitchFamily="18" charset="0"/>
            </a:endParaRPr>
          </a:p>
          <a:p>
            <a:pPr marL="285750" indent="-285750">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 </a:t>
            </a:r>
            <a:r>
              <a:rPr lang="en-US" sz="1800" dirty="0">
                <a:solidFill>
                  <a:srgbClr val="333333"/>
                </a:solidFill>
                <a:ea typeface="Times New Roman" panose="02020603050405020304" pitchFamily="18" charset="0"/>
              </a:rPr>
              <a:t>This proposed table had a good discussion on the EC call on 01Dec20</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hlinkClick r:id="rId3"/>
              </a:rPr>
              <a:t>https://mentor.ieee.org/802-ec/dcn/20/ec-20-0245-01-00EC-frequency-tables-of-ieee-802-wireless-standards.pptx</a:t>
            </a:r>
            <a:r>
              <a:rPr lang="en-US" sz="1600" dirty="0">
                <a:solidFill>
                  <a:srgbClr val="333333"/>
                </a:solidFill>
                <a:ea typeface="Times New Roman" panose="02020603050405020304" pitchFamily="18" charset="0"/>
              </a:rPr>
              <a:t> </a:t>
            </a:r>
          </a:p>
          <a:p>
            <a:pPr marL="285750">
              <a:lnSpc>
                <a:spcPct val="150000"/>
              </a:lnSpc>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Many inputs, some not all: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Maybe add a 4</a:t>
            </a:r>
            <a:r>
              <a:rPr lang="en-US" sz="1600" baseline="30000" dirty="0">
                <a:solidFill>
                  <a:srgbClr val="333333"/>
                </a:solidFill>
                <a:ea typeface="Times New Roman" panose="02020603050405020304" pitchFamily="18" charset="0"/>
              </a:rPr>
              <a:t>th</a:t>
            </a:r>
            <a:r>
              <a:rPr lang="en-US" sz="1600" dirty="0">
                <a:solidFill>
                  <a:srgbClr val="333333"/>
                </a:solidFill>
                <a:ea typeface="Times New Roman" panose="02020603050405020304" pitchFamily="18" charset="0"/>
              </a:rPr>
              <a:t> phase - of older standards, considering market presence.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Need to consider a version for Public Visibility.</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Actually, could get out of hand on all the things everyone would like to see, so maybe a simple high-level version and a detailed lower-level version done over time.</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What about licensed-exempt, licensed-exempt w/control and licensed bands?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Consider types of modulations, e.g., UWB over narrower modulations.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Regions/countries</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802.11 has a table for ITU could there be duplication that need to be considered?</a:t>
            </a:r>
          </a:p>
          <a:p>
            <a:pPr marL="1085850" lvl="2">
              <a:lnSpc>
                <a:spcPct val="150000"/>
              </a:lnSpc>
              <a:spcBef>
                <a:spcPts val="0"/>
              </a:spcBef>
              <a:spcAft>
                <a:spcPts val="0"/>
              </a:spcAft>
              <a:buFont typeface="Arial" panose="020B0604020202020204" pitchFamily="34" charset="0"/>
              <a:buChar char="•"/>
            </a:pPr>
            <a:r>
              <a:rPr lang="en-US" sz="1200" dirty="0">
                <a:solidFill>
                  <a:srgbClr val="333333"/>
                </a:solidFill>
                <a:ea typeface="Times New Roman" panose="02020603050405020304" pitchFamily="18" charset="0"/>
              </a:rPr>
              <a:t>Comment on call was not aware of table for ITU.  </a:t>
            </a:r>
          </a:p>
          <a:p>
            <a:pPr marL="685800" lvl="1">
              <a:lnSpc>
                <a:spcPct val="150000"/>
              </a:lnSpc>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(from last .18 call: Just because in the standard, is the band being used in the industry or not?)</a:t>
            </a:r>
            <a:endParaRPr lang="en-US" sz="1200" b="1" dirty="0">
              <a:solidFill>
                <a:srgbClr val="333333"/>
              </a:solidFill>
              <a:ea typeface="Times New Roman" panose="02020603050405020304" pitchFamily="18" charset="0"/>
            </a:endParaRPr>
          </a:p>
          <a:p>
            <a:pPr marL="685800" lvl="1">
              <a:lnSpc>
                <a:spcPct val="150000"/>
              </a:lnSpc>
              <a:spcBef>
                <a:spcPts val="0"/>
              </a:spcBef>
              <a:spcAft>
                <a:spcPts val="0"/>
              </a:spcAft>
              <a:buFont typeface="Arial" panose="020B0604020202020204" pitchFamily="34" charset="0"/>
              <a:buChar char="•"/>
            </a:pPr>
            <a:endParaRPr lang="en-US" sz="1400" dirty="0">
              <a:solidFill>
                <a:srgbClr val="333333"/>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26</a:t>
            </a:fld>
            <a:endParaRPr lang="en-US" altLang="en-US" dirty="0"/>
          </a:p>
        </p:txBody>
      </p:sp>
      <p:sp>
        <p:nvSpPr>
          <p:cNvPr id="7" name="Date Placeholder 6"/>
          <p:cNvSpPr>
            <a:spLocks noGrp="1"/>
          </p:cNvSpPr>
          <p:nvPr>
            <p:ph type="dt" idx="15"/>
          </p:nvPr>
        </p:nvSpPr>
        <p:spPr/>
        <p:txBody>
          <a:bodyPr/>
          <a:lstStyle/>
          <a:p>
            <a:r>
              <a:rPr lang="en-US"/>
              <a:t>08apr21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5999677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464123"/>
          </a:xfrm>
        </p:spPr>
        <p:txBody>
          <a:bodyPr/>
          <a:lstStyle/>
          <a:p>
            <a:r>
              <a:rPr lang="en-US" sz="2400" dirty="0"/>
              <a:t>Table of Frequency Bands – </a:t>
            </a:r>
            <a:r>
              <a:rPr lang="en-US" sz="2400" dirty="0">
                <a:solidFill>
                  <a:srgbClr val="00B050"/>
                </a:solidFill>
              </a:rPr>
              <a:t>background -2</a:t>
            </a:r>
          </a:p>
        </p:txBody>
      </p:sp>
      <p:sp>
        <p:nvSpPr>
          <p:cNvPr id="3" name="Content Placeholder 2"/>
          <p:cNvSpPr>
            <a:spLocks noGrp="1"/>
          </p:cNvSpPr>
          <p:nvPr>
            <p:ph idx="1"/>
          </p:nvPr>
        </p:nvSpPr>
        <p:spPr>
          <a:xfrm>
            <a:off x="2233973" y="1076178"/>
            <a:ext cx="8153400" cy="5477022"/>
          </a:xfrm>
        </p:spPr>
        <p:txBody>
          <a:bodyPr/>
          <a:lstStyle/>
          <a:p>
            <a:pPr marL="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How to proceed? 		</a:t>
            </a:r>
            <a:r>
              <a:rPr lang="en-US" sz="1800" dirty="0">
                <a:solidFill>
                  <a:srgbClr val="0070C0"/>
                </a:solidFill>
                <a:ea typeface="Times New Roman" panose="02020603050405020304" pitchFamily="18" charset="0"/>
              </a:rPr>
              <a:t>&gt;&gt;&gt;Remember .18/.19 joint effort for now. </a:t>
            </a:r>
          </a:p>
          <a:p>
            <a:pPr marL="2000250" lvl="4">
              <a:spcBef>
                <a:spcPts val="0"/>
              </a:spcBef>
              <a:spcAft>
                <a:spcPts val="0"/>
              </a:spcAft>
              <a:buFont typeface="Arial" panose="020B0604020202020204" pitchFamily="34" charset="0"/>
              <a:buChar char="•"/>
            </a:pPr>
            <a:endParaRPr lang="en-US" sz="1000" dirty="0">
              <a:solidFill>
                <a:srgbClr val="0070C0"/>
              </a:solidFill>
              <a:ea typeface="Times New Roman" panose="02020603050405020304" pitchFamily="18" charset="0"/>
            </a:endParaRP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Fixed/mobile/nomadic global table in 802.11  -  E4, has much information  though the rules are constantly changing and to keep up will has been very difficult.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May need to keep at a higher level, and a more easily used form.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A member is starting to look at 802.15 for bands being used, a starting point.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Could we identify some initial parameters,8-10 with an open comment box, and keep in control?</a:t>
            </a:r>
          </a:p>
          <a:p>
            <a:pPr marL="685800" lvl="1">
              <a:lnSpc>
                <a:spcPct val="150000"/>
              </a:lnSpc>
              <a:spcBef>
                <a:spcPts val="0"/>
              </a:spcBef>
              <a:spcAft>
                <a:spcPts val="0"/>
              </a:spcAft>
              <a:buFont typeface="Arial" panose="020B0604020202020204" pitchFamily="34" charset="0"/>
              <a:buChar char="•"/>
            </a:pPr>
            <a:r>
              <a:rPr lang="en-US" sz="1600" b="1" u="sng" dirty="0">
                <a:solidFill>
                  <a:srgbClr val="333333"/>
                </a:solidFill>
                <a:ea typeface="Times New Roman" panose="02020603050405020304" pitchFamily="18" charset="0"/>
              </a:rPr>
              <a:t>#1 - Problem statement and audience needs to be done up front, this is a must.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Was tried in 802.11 before and it was determined too much to maintain.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So maintenance needs to be considered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#2 - Again need to start with very basic items and then review where to go.</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The rules among unlicensed bands differ by regulatory authority and change very often.</a:t>
            </a:r>
          </a:p>
          <a:p>
            <a:pPr marL="685800" lvl="1">
              <a:lnSpc>
                <a:spcPct val="150000"/>
              </a:lnSpc>
              <a:spcBef>
                <a:spcPts val="0"/>
              </a:spcBef>
              <a:spcAft>
                <a:spcPts val="0"/>
              </a:spcAft>
              <a:buFont typeface="Arial" panose="020B0604020202020204" pitchFamily="34" charset="0"/>
              <a:buChar char="•"/>
            </a:pPr>
            <a:endParaRPr lang="en-US" sz="1600" dirty="0">
              <a:solidFill>
                <a:srgbClr val="333333"/>
              </a:solidFill>
              <a:ea typeface="Times New Roman" panose="02020603050405020304" pitchFamily="18" charset="0"/>
            </a:endParaRPr>
          </a:p>
          <a:p>
            <a:pPr marL="285750" indent="-285750">
              <a:spcBef>
                <a:spcPts val="0"/>
              </a:spcBef>
              <a:spcAft>
                <a:spcPts val="0"/>
              </a:spcAft>
              <a:buFont typeface="Arial" panose="020B0604020202020204" pitchFamily="34" charset="0"/>
              <a:buChar char="•"/>
            </a:pPr>
            <a:endParaRPr lang="en-US" sz="1200" dirty="0">
              <a:solidFill>
                <a:srgbClr val="333333"/>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27</a:t>
            </a:fld>
            <a:endParaRPr lang="en-US" altLang="en-US" dirty="0"/>
          </a:p>
        </p:txBody>
      </p:sp>
      <p:sp>
        <p:nvSpPr>
          <p:cNvPr id="7" name="Date Placeholder 6"/>
          <p:cNvSpPr>
            <a:spLocks noGrp="1"/>
          </p:cNvSpPr>
          <p:nvPr>
            <p:ph type="dt" idx="15"/>
          </p:nvPr>
        </p:nvSpPr>
        <p:spPr/>
        <p:txBody>
          <a:bodyPr/>
          <a:lstStyle/>
          <a:p>
            <a:r>
              <a:rPr lang="en-US"/>
              <a:t>08apr21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9686773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51842" y="737368"/>
            <a:ext cx="7770813" cy="273050"/>
          </a:xfrm>
        </p:spPr>
        <p:txBody>
          <a:bodyPr/>
          <a:lstStyle/>
          <a:p>
            <a:r>
              <a:rPr lang="en-US" sz="2400" dirty="0"/>
              <a:t>ITU-R links &amp; general info</a:t>
            </a:r>
            <a:endParaRPr lang="en-US" sz="1200" dirty="0"/>
          </a:p>
        </p:txBody>
      </p:sp>
      <p:sp>
        <p:nvSpPr>
          <p:cNvPr id="3" name="Content Placeholder 2"/>
          <p:cNvSpPr>
            <a:spLocks noGrp="1"/>
          </p:cNvSpPr>
          <p:nvPr>
            <p:ph idx="1"/>
          </p:nvPr>
        </p:nvSpPr>
        <p:spPr>
          <a:xfrm>
            <a:off x="2251842" y="1010419"/>
            <a:ext cx="8353245" cy="5464995"/>
          </a:xfrm>
        </p:spPr>
        <p:txBody>
          <a:bodyPr/>
          <a:lstStyle/>
          <a:p>
            <a:pPr>
              <a:spcBef>
                <a:spcPts val="0"/>
              </a:spcBef>
              <a:buFont typeface="Arial" panose="020B0604020202020204" pitchFamily="34" charset="0"/>
              <a:buChar char="•"/>
            </a:pPr>
            <a:r>
              <a:rPr lang="en-US" sz="2000" b="0" dirty="0">
                <a:solidFill>
                  <a:schemeClr val="tx1"/>
                </a:solidFill>
              </a:rPr>
              <a:t>Chair to confirm where WRC-23 agenda items are on the ITU Site</a:t>
            </a:r>
            <a:r>
              <a:rPr lang="en-US" sz="2000" dirty="0">
                <a:solidFill>
                  <a:schemeClr val="tx1"/>
                </a:solidFill>
              </a:rPr>
              <a:t>: </a:t>
            </a:r>
            <a:r>
              <a:rPr lang="en-US" sz="2000" b="0" dirty="0">
                <a:solidFill>
                  <a:schemeClr val="tx1"/>
                </a:solidFill>
              </a:rPr>
              <a:t>  </a:t>
            </a:r>
            <a:r>
              <a:rPr lang="en-US" sz="2000" dirty="0">
                <a:solidFill>
                  <a:schemeClr val="tx1"/>
                </a:solidFill>
              </a:rPr>
              <a:t> </a:t>
            </a:r>
          </a:p>
          <a:p>
            <a:pPr lvl="1">
              <a:spcBef>
                <a:spcPts val="0"/>
              </a:spcBef>
              <a:buFont typeface="Arial" panose="020B0604020202020204" pitchFamily="34" charset="0"/>
              <a:buChar char="•"/>
            </a:pPr>
            <a:r>
              <a:rPr lang="en-US" sz="1800" dirty="0">
                <a:hlinkClick r:id="rId3"/>
              </a:rPr>
              <a:t>https://www.itu.int/en/ITU-R/study-groups/rcpm/Pages/wrc-23-studies.aspx</a:t>
            </a:r>
            <a:r>
              <a:rPr lang="en-US" sz="1800" dirty="0">
                <a:solidFill>
                  <a:srgbClr val="00B0F0"/>
                </a:solidFill>
              </a:rPr>
              <a:t> </a:t>
            </a:r>
          </a:p>
          <a:p>
            <a:pPr lvl="1">
              <a:spcBef>
                <a:spcPts val="0"/>
              </a:spcBef>
              <a:buFont typeface="Arial" panose="020B0604020202020204" pitchFamily="34" charset="0"/>
              <a:buChar char="•"/>
            </a:pPr>
            <a:r>
              <a:rPr lang="en-US" sz="1600" dirty="0">
                <a:hlinkClick r:id="rId4"/>
              </a:rPr>
              <a:t>https://www.itu.int/dms_pub/itu-r/oth/0c/0a/R0C0A00000D0041PDFE.pdf</a:t>
            </a:r>
            <a:endParaRPr lang="en-US" sz="1800" dirty="0">
              <a:solidFill>
                <a:srgbClr val="00B0F0"/>
              </a:solidFill>
            </a:endParaRPr>
          </a:p>
          <a:p>
            <a:pPr lvl="1">
              <a:spcBef>
                <a:spcPts val="0"/>
              </a:spcBef>
              <a:buFont typeface="Arial" panose="020B0604020202020204" pitchFamily="34" charset="0"/>
              <a:buChar char="•"/>
            </a:pPr>
            <a:r>
              <a:rPr lang="en-US" sz="1400" dirty="0">
                <a:solidFill>
                  <a:srgbClr val="00B0F0"/>
                </a:solidFill>
                <a:hlinkClick r:id="rId5"/>
              </a:rPr>
              <a:t>https://mentor.ieee.org/802.18/dcn/20/18-20-0107-00-0000-res-811-wrc-19-wrc-23-agenda-items.docx</a:t>
            </a:r>
            <a:r>
              <a:rPr lang="en-US" sz="1400" dirty="0">
                <a:solidFill>
                  <a:srgbClr val="00B0F0"/>
                </a:solidFill>
              </a:rPr>
              <a:t> </a:t>
            </a:r>
          </a:p>
          <a:p>
            <a:pPr marL="1085850" lvl="2">
              <a:spcBef>
                <a:spcPts val="0"/>
              </a:spcBef>
              <a:buFont typeface="Arial" panose="020B0604020202020204" pitchFamily="34" charset="0"/>
              <a:buChar char="•"/>
            </a:pPr>
            <a:endParaRPr lang="en-US" sz="450" dirty="0">
              <a:solidFill>
                <a:schemeClr val="tx1"/>
              </a:solidFill>
            </a:endParaRPr>
          </a:p>
          <a:p>
            <a:pPr marL="285750" indent="-285750">
              <a:spcBef>
                <a:spcPts val="0"/>
              </a:spcBef>
              <a:buFont typeface="Arial" panose="020B0604020202020204" pitchFamily="34" charset="0"/>
              <a:buChar char="•"/>
            </a:pPr>
            <a:r>
              <a:rPr lang="en-US" sz="1400" dirty="0">
                <a:solidFill>
                  <a:schemeClr val="tx1"/>
                </a:solidFill>
              </a:rPr>
              <a:t>An IEEE SA staff member,  has been assigned to help IEEE 802 with ITU-R interface, participating in ITU-R calls and etc. </a:t>
            </a:r>
            <a:r>
              <a:rPr lang="en-US" sz="1400" dirty="0">
                <a:ea typeface="Calibri" panose="020F0502020204030204" pitchFamily="34" charset="0"/>
              </a:rPr>
              <a:t>Purva Rajkotia &lt;</a:t>
            </a:r>
            <a:r>
              <a:rPr lang="en-US" sz="1400" u="sng" dirty="0">
                <a:solidFill>
                  <a:srgbClr val="0000FF"/>
                </a:solidFill>
                <a:ea typeface="Calibri" panose="020F0502020204030204" pitchFamily="34" charset="0"/>
                <a:hlinkClick r:id="rId6"/>
              </a:rPr>
              <a:t>p.rajkotia@ieee.org</a:t>
            </a:r>
            <a:r>
              <a:rPr lang="en-US" sz="1400" dirty="0">
                <a:ea typeface="Calibri" panose="020F0502020204030204" pitchFamily="34" charset="0"/>
              </a:rPr>
              <a:t>&gt;</a:t>
            </a:r>
            <a:r>
              <a:rPr lang="en-US" sz="1200" dirty="0">
                <a:solidFill>
                  <a:schemeClr val="tx1"/>
                </a:solidFill>
              </a:rPr>
              <a:t>. </a:t>
            </a:r>
          </a:p>
          <a:p>
            <a:pPr marL="1085850" lvl="2">
              <a:spcBef>
                <a:spcPts val="0"/>
              </a:spcBef>
              <a:buFont typeface="Arial" panose="020B0604020202020204" pitchFamily="34" charset="0"/>
              <a:buChar char="•"/>
            </a:pPr>
            <a:endParaRPr lang="en-US" sz="800" dirty="0">
              <a:solidFill>
                <a:schemeClr val="tx1"/>
              </a:solidFill>
            </a:endParaRPr>
          </a:p>
          <a:p>
            <a:pPr marL="285750" indent="-285750">
              <a:spcBef>
                <a:spcPts val="0"/>
              </a:spcBef>
              <a:buFont typeface="Arial" panose="020B0604020202020204" pitchFamily="34" charset="0"/>
              <a:buChar char="•"/>
            </a:pPr>
            <a:r>
              <a:rPr lang="en-US" sz="1600" dirty="0">
                <a:solidFill>
                  <a:schemeClr val="tx1"/>
                </a:solidFill>
              </a:rPr>
              <a:t>Final WRC-19 ACTs a</a:t>
            </a:r>
            <a:r>
              <a:rPr lang="en-US" sz="1600" dirty="0"/>
              <a:t>vailable to all for </a:t>
            </a:r>
            <a:r>
              <a:rPr lang="en-US" sz="1600" u="sng" dirty="0">
                <a:hlinkClick r:id="rId7"/>
              </a:rPr>
              <a:t>download</a:t>
            </a:r>
            <a:r>
              <a:rPr lang="en-US" sz="1600" dirty="0"/>
              <a:t> with no registration </a:t>
            </a:r>
            <a:endParaRPr lang="en-US" sz="1600" dirty="0">
              <a:solidFill>
                <a:schemeClr val="tx1"/>
              </a:solidFill>
            </a:endParaRPr>
          </a:p>
          <a:p>
            <a:pPr>
              <a:spcBef>
                <a:spcPts val="0"/>
              </a:spcBef>
              <a:buFont typeface="Arial" panose="020B0604020202020204" pitchFamily="34" charset="0"/>
              <a:buChar char="•"/>
            </a:pPr>
            <a:r>
              <a:rPr lang="en-US" sz="1600" b="0" dirty="0"/>
              <a:t>WRC-19 is over, links with updates and final acts.  (will hold on this for a bit)</a:t>
            </a:r>
          </a:p>
          <a:p>
            <a:pPr lvl="1">
              <a:spcBef>
                <a:spcPts val="0"/>
              </a:spcBef>
              <a:buFont typeface="Arial" panose="020B0604020202020204" pitchFamily="34" charset="0"/>
              <a:buChar char="•"/>
            </a:pPr>
            <a:r>
              <a:rPr lang="en-US" sz="1200" u="sng" dirty="0">
                <a:hlinkClick r:id="rId8"/>
              </a:rPr>
              <a:t>https://cept.org/ecc/groups/ecc/cpg/page/weekly-report-from-wrc-19</a:t>
            </a:r>
            <a:r>
              <a:rPr lang="en-US" sz="1200" u="sng" dirty="0">
                <a:hlinkClick r:id="rId9"/>
              </a:rPr>
              <a:t>/</a:t>
            </a:r>
            <a:r>
              <a:rPr lang="en-US" sz="1200" dirty="0"/>
              <a:t> </a:t>
            </a:r>
          </a:p>
          <a:p>
            <a:pPr lvl="1">
              <a:spcBef>
                <a:spcPts val="0"/>
              </a:spcBef>
              <a:buFont typeface="Arial" panose="020B0604020202020204" pitchFamily="34" charset="0"/>
              <a:buChar char="•"/>
            </a:pPr>
            <a:r>
              <a:rPr lang="en-US" sz="1200" u="sng" dirty="0">
                <a:hlinkClick r:id="rId10"/>
              </a:rPr>
              <a:t>https://www.itu.int/en/ITU-R/conferences/wrc/2019/Documents/PFA-WRC19-E.pdf</a:t>
            </a:r>
            <a:endParaRPr lang="en-US" sz="1200" dirty="0"/>
          </a:p>
          <a:p>
            <a:pPr lvl="1">
              <a:spcBef>
                <a:spcPts val="0"/>
              </a:spcBef>
              <a:buFont typeface="Arial" panose="020B0604020202020204" pitchFamily="34" charset="0"/>
              <a:buChar char="•"/>
            </a:pPr>
            <a:r>
              <a:rPr lang="en-US" sz="1200" dirty="0"/>
              <a:t>Our viewpoints/watch list: 1.12,   1.13,   1.15,   1.16,   9.1.5,   10   </a:t>
            </a:r>
            <a:r>
              <a:rPr lang="en-US" sz="1200" dirty="0">
                <a:hlinkClick r:id="rId11"/>
              </a:rPr>
              <a:t>&lt;click here&gt;</a:t>
            </a:r>
            <a:r>
              <a:rPr lang="en-US" sz="1200" dirty="0"/>
              <a:t> </a:t>
            </a:r>
          </a:p>
          <a:p>
            <a:pPr lvl="1">
              <a:spcBef>
                <a:spcPts val="0"/>
              </a:spcBef>
              <a:buFont typeface="Arial" panose="020B0604020202020204" pitchFamily="34" charset="0"/>
              <a:buChar char="•"/>
            </a:pPr>
            <a:r>
              <a:rPr lang="en-US" sz="1200" dirty="0"/>
              <a:t>Comparison of our last views points to WRC-19 final acts.   </a:t>
            </a:r>
            <a:r>
              <a:rPr lang="en-US" sz="1200" dirty="0">
                <a:hlinkClick r:id="rId12"/>
              </a:rPr>
              <a:t>&lt;click here&gt;</a:t>
            </a:r>
            <a:r>
              <a:rPr lang="en-US" sz="1200" dirty="0"/>
              <a:t> </a:t>
            </a:r>
          </a:p>
          <a:p>
            <a:pPr lvl="1">
              <a:spcBef>
                <a:spcPts val="0"/>
              </a:spcBef>
              <a:buFont typeface="Wingdings" panose="05000000000000000000" pitchFamily="2" charset="2"/>
              <a:buChar char="q"/>
            </a:pPr>
            <a:r>
              <a:rPr lang="en-US" sz="1200" b="1" dirty="0">
                <a:solidFill>
                  <a:srgbClr val="00B0F0"/>
                </a:solidFill>
              </a:rPr>
              <a:t>Over time will work on a summary spreadsheet on comparison</a:t>
            </a:r>
          </a:p>
          <a:p>
            <a:pPr>
              <a:spcBef>
                <a:spcPts val="0"/>
              </a:spcBef>
              <a:buFont typeface="Arial" panose="020B0604020202020204" pitchFamily="34" charset="0"/>
              <a:buChar char="•"/>
            </a:pPr>
            <a:r>
              <a:rPr lang="en-US" sz="1600" b="0" dirty="0"/>
              <a:t>WRC-23 Agenda Items are at the end of </a:t>
            </a:r>
            <a:r>
              <a:rPr lang="en-US" sz="1600" b="0" dirty="0">
                <a:hlinkClick r:id="rId12"/>
              </a:rPr>
              <a:t>&lt;19-0152&gt;</a:t>
            </a:r>
            <a:r>
              <a:rPr lang="en-US" sz="1600" b="0" dirty="0"/>
              <a:t>, will go through them as time permits. </a:t>
            </a:r>
            <a:endParaRPr lang="en-US" sz="700" dirty="0"/>
          </a:p>
          <a:p>
            <a:pPr marL="285750" indent="-285750">
              <a:buFont typeface="Arial" panose="020B0604020202020204" pitchFamily="34" charset="0"/>
              <a:buChar char="•"/>
            </a:pPr>
            <a:r>
              <a:rPr lang="en-US" sz="1600" dirty="0">
                <a:solidFill>
                  <a:schemeClr val="tx1"/>
                </a:solidFill>
                <a:ea typeface="Calibri" panose="020F0502020204030204" pitchFamily="34" charset="0"/>
              </a:rPr>
              <a:t>ITU published Radio Regulations (2020 edition), free to download!</a:t>
            </a:r>
          </a:p>
          <a:p>
            <a:pPr marL="685800" lvl="1">
              <a:buFont typeface="Arial" panose="020B0604020202020204" pitchFamily="34" charset="0"/>
              <a:buChar char="•"/>
            </a:pPr>
            <a:r>
              <a:rPr lang="en-US" sz="1400" u="sng" dirty="0">
                <a:solidFill>
                  <a:srgbClr val="0563C1"/>
                </a:solidFill>
                <a:ea typeface="Calibri" panose="020F0502020204030204" pitchFamily="34" charset="0"/>
                <a:hlinkClick r:id="rId13"/>
              </a:rPr>
              <a:t>https://www.itu.int/en/myitu/Publications/2020/09/02/14/23/Radio-Regulations-2020</a:t>
            </a:r>
            <a:endParaRPr lang="en-US" sz="1400" b="1" u="sng" dirty="0">
              <a:ea typeface="Calibri" panose="020F0502020204030204" pitchFamily="34" charset="0"/>
            </a:endParaRPr>
          </a:p>
          <a:p>
            <a:pPr>
              <a:spcBef>
                <a:spcPts val="0"/>
              </a:spcBef>
              <a:buFont typeface="Arial" panose="020B0604020202020204" pitchFamily="34" charset="0"/>
              <a:buChar char="•"/>
            </a:pPr>
            <a:r>
              <a:rPr lang="en-US" sz="1800" dirty="0"/>
              <a:t>Calendar: </a:t>
            </a:r>
            <a:r>
              <a:rPr lang="en-US" sz="1200" dirty="0">
                <a:hlinkClick r:id="rId14"/>
              </a:rPr>
              <a:t>https://www.itu.int/en/events/Pages/Calendar-Events.aspx?sector=ITU-R</a:t>
            </a:r>
            <a:endParaRPr lang="en-US" sz="1200" dirty="0"/>
          </a:p>
          <a:p>
            <a:pPr>
              <a:spcBef>
                <a:spcPts val="0"/>
              </a:spcBef>
              <a:buFont typeface="Arial" panose="020B0604020202020204" pitchFamily="34" charset="0"/>
              <a:buChar char="•"/>
            </a:pPr>
            <a:r>
              <a:rPr lang="en-US" sz="1400" dirty="0">
                <a:hlinkClick r:id="rId15"/>
              </a:rPr>
              <a:t>Study Group 1 (SG 1) Spectrum management</a:t>
            </a:r>
            <a:endParaRPr lang="en-US" sz="1400" dirty="0">
              <a:solidFill>
                <a:schemeClr val="tx1"/>
              </a:solidFill>
            </a:endParaRPr>
          </a:p>
          <a:p>
            <a:pPr lvl="1">
              <a:spcBef>
                <a:spcPts val="0"/>
              </a:spcBef>
              <a:buFont typeface="Arial" panose="020B0604020202020204" pitchFamily="34" charset="0"/>
              <a:buChar char="•"/>
            </a:pPr>
            <a:r>
              <a:rPr lang="en-US" sz="1100" u="sng" dirty="0">
                <a:hlinkClick r:id="rId16"/>
              </a:rPr>
              <a:t>Working Party 1A (WP 1A) - Spectrum engineering techniques</a:t>
            </a:r>
            <a:r>
              <a:rPr lang="en-US" sz="1100" u="sng" dirty="0"/>
              <a:t>     and     </a:t>
            </a:r>
            <a:r>
              <a:rPr lang="en-US" sz="1100" dirty="0">
                <a:hlinkClick r:id="rId17"/>
              </a:rPr>
              <a:t>Working Party 1C (WP 1C) - Spectrum monitoring</a:t>
            </a:r>
            <a:r>
              <a:rPr lang="en-US" sz="1100" dirty="0"/>
              <a:t>​​</a:t>
            </a:r>
            <a:endParaRPr lang="en-US" sz="700" dirty="0"/>
          </a:p>
          <a:p>
            <a:pPr>
              <a:spcBef>
                <a:spcPts val="0"/>
              </a:spcBef>
              <a:buFont typeface="Arial" panose="020B0604020202020204" pitchFamily="34" charset="0"/>
              <a:buChar char="•"/>
            </a:pPr>
            <a:r>
              <a:rPr lang="en-US" sz="1400" dirty="0">
                <a:hlinkClick r:id="rId18"/>
              </a:rPr>
              <a:t>Study Group 5 (SG 5) Terrestrial </a:t>
            </a:r>
            <a:r>
              <a:rPr lang="en-US" sz="1400" b="0" dirty="0">
                <a:hlinkClick r:id="rId18"/>
              </a:rPr>
              <a:t>services</a:t>
            </a:r>
            <a:r>
              <a:rPr lang="en-US" sz="1400" b="0" dirty="0"/>
              <a:t> </a:t>
            </a:r>
            <a:r>
              <a:rPr lang="en-US" sz="1100" b="0" dirty="0"/>
              <a:t>(chair on mailing list for these two) </a:t>
            </a:r>
            <a:endParaRPr lang="en-US" sz="1400" b="0" dirty="0"/>
          </a:p>
          <a:p>
            <a:pPr lvl="1">
              <a:spcBef>
                <a:spcPts val="0"/>
              </a:spcBef>
              <a:buFont typeface="Arial" panose="020B0604020202020204" pitchFamily="34" charset="0"/>
              <a:buChar char="•"/>
            </a:pPr>
            <a:r>
              <a:rPr lang="en-US" sz="1100" dirty="0">
                <a:hlinkClick r:id="rId19"/>
              </a:rPr>
              <a:t>Working Party 5A (WP 5A) - Land mobile service above 30 MHz* (excluding IMT); wireless access in the fixed service; amateur and amateur-satellite services</a:t>
            </a:r>
            <a:r>
              <a:rPr lang="en-US" sz="1100" dirty="0"/>
              <a:t>  </a:t>
            </a:r>
            <a:endParaRPr lang="en-US" sz="1100" dirty="0">
              <a:hlinkClick r:id="" action="ppaction://noaction"/>
            </a:endParaRPr>
          </a:p>
          <a:p>
            <a:pPr lvl="1">
              <a:spcBef>
                <a:spcPts val="0"/>
              </a:spcBef>
              <a:buFont typeface="Arial" panose="020B0604020202020204" pitchFamily="34" charset="0"/>
              <a:buChar char="•"/>
            </a:pPr>
            <a:r>
              <a:rPr lang="en-US" sz="1050" b="1" dirty="0">
                <a:solidFill>
                  <a:srgbClr val="3789BD"/>
                </a:solidFill>
                <a:latin typeface="Arial" panose="020B0604020202020204" pitchFamily="34" charset="0"/>
                <a:hlinkClick r:id="rId20"/>
              </a:rPr>
              <a:t>Working Party 5D (WP 5D) - IMT Systems</a:t>
            </a:r>
            <a:r>
              <a:rPr lang="en-US" sz="1100" dirty="0"/>
              <a:t>      </a:t>
            </a:r>
            <a:r>
              <a:rPr lang="en-US" sz="1000" dirty="0">
                <a:hlinkClick r:id="rId21"/>
              </a:rPr>
              <a:t>Monday 2019-12-09 - Friday 2019-12-13</a:t>
            </a:r>
            <a:endParaRPr lang="en-US" sz="1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08apr21</a:t>
            </a:r>
            <a:endParaRPr lang="en-GB" dirty="0"/>
          </a:p>
        </p:txBody>
      </p:sp>
    </p:spTree>
    <p:extLst>
      <p:ext uri="{BB962C8B-B14F-4D97-AF65-F5344CB8AC3E}">
        <p14:creationId xmlns:p14="http://schemas.microsoft.com/office/powerpoint/2010/main" val="362601980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2996E5B-E0F8-4849-91A4-55EC66374BC6}"/>
              </a:ext>
            </a:extLst>
          </p:cNvPr>
          <p:cNvSpPr>
            <a:spLocks noGrp="1"/>
          </p:cNvSpPr>
          <p:nvPr>
            <p:ph type="dt" idx="10"/>
          </p:nvPr>
        </p:nvSpPr>
        <p:spPr/>
        <p:txBody>
          <a:bodyPr/>
          <a:lstStyle/>
          <a:p>
            <a:r>
              <a:rPr lang="en-US"/>
              <a:t>08apr21</a:t>
            </a:r>
            <a:endParaRPr lang="en-GB" dirty="0"/>
          </a:p>
        </p:txBody>
      </p:sp>
      <p:sp>
        <p:nvSpPr>
          <p:cNvPr id="3" name="Footer Placeholder 2">
            <a:extLst>
              <a:ext uri="{FF2B5EF4-FFF2-40B4-BE49-F238E27FC236}">
                <a16:creationId xmlns:a16="http://schemas.microsoft.com/office/drawing/2014/main" id="{A3651E33-4C9F-43C6-AB61-461A43BF1C82}"/>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A1C2367-91AD-445C-AA29-90D041FB7222}"/>
              </a:ext>
            </a:extLst>
          </p:cNvPr>
          <p:cNvSpPr>
            <a:spLocks noGrp="1"/>
          </p:cNvSpPr>
          <p:nvPr>
            <p:ph type="sldNum" idx="12"/>
          </p:nvPr>
        </p:nvSpPr>
        <p:spPr/>
        <p:txBody>
          <a:bodyPr/>
          <a:lstStyle/>
          <a:p>
            <a:r>
              <a:rPr lang="en-GB"/>
              <a:t>Slide </a:t>
            </a:r>
            <a:fld id="{F5D8E26B-7BCF-4D25-9C89-0168A6618F18}" type="slidenum">
              <a:rPr lang="en-GB" smtClean="0"/>
              <a:pPr/>
              <a:t>29</a:t>
            </a:fld>
            <a:endParaRPr lang="en-GB" dirty="0"/>
          </a:p>
        </p:txBody>
      </p:sp>
      <p:pic>
        <p:nvPicPr>
          <p:cNvPr id="5" name="Picture 4">
            <a:extLst>
              <a:ext uri="{FF2B5EF4-FFF2-40B4-BE49-F238E27FC236}">
                <a16:creationId xmlns:a16="http://schemas.microsoft.com/office/drawing/2014/main" id="{FD62BA5D-8B72-4785-B1E0-6CACB3ABFE0B}"/>
              </a:ext>
            </a:extLst>
          </p:cNvPr>
          <p:cNvPicPr>
            <a:picLocks noChangeAspect="1"/>
          </p:cNvPicPr>
          <p:nvPr/>
        </p:nvPicPr>
        <p:blipFill>
          <a:blip r:embed="rId2"/>
          <a:stretch>
            <a:fillRect/>
          </a:stretch>
        </p:blipFill>
        <p:spPr>
          <a:xfrm>
            <a:off x="1524000" y="679574"/>
            <a:ext cx="8229600" cy="5712353"/>
          </a:xfrm>
          <a:prstGeom prst="rect">
            <a:avLst/>
          </a:prstGeom>
        </p:spPr>
      </p:pic>
    </p:spTree>
    <p:extLst>
      <p:ext uri="{BB962C8B-B14F-4D97-AF65-F5344CB8AC3E}">
        <p14:creationId xmlns:p14="http://schemas.microsoft.com/office/powerpoint/2010/main" val="42778280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3376"/>
            <a:ext cx="2211387" cy="273050"/>
          </a:xfrm>
          <a:noFill/>
        </p:spPr>
        <p:txBody>
          <a:bodyPr/>
          <a:lstStyle/>
          <a:p>
            <a:r>
              <a:rPr lang="en-US"/>
              <a:t>08apr21</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2168526" y="606426"/>
            <a:ext cx="7873995" cy="890587"/>
          </a:xfrm>
        </p:spPr>
        <p:txBody>
          <a:bodyPr vert="horz" wrap="square" lIns="91440" tIns="45720" rIns="91440" bIns="45720" numCol="1" anchor="ctr" anchorCtr="0" compatLnSpc="1">
            <a:prstTxWarp prst="textNoShape">
              <a:avLst/>
            </a:prstTxWarp>
          </a:bodyPr>
          <a:lstStyle/>
          <a:p>
            <a:r>
              <a:rPr lang="en-US" sz="2400" dirty="0"/>
              <a:t>Other Guidelines for IEEE WG Meetings</a:t>
            </a:r>
          </a:p>
        </p:txBody>
      </p:sp>
      <p:sp>
        <p:nvSpPr>
          <p:cNvPr id="7174" name="Rectangle 3"/>
          <p:cNvSpPr>
            <a:spLocks noChangeArrowheads="1"/>
          </p:cNvSpPr>
          <p:nvPr/>
        </p:nvSpPr>
        <p:spPr bwMode="auto">
          <a:xfrm>
            <a:off x="2057400" y="228600"/>
            <a:ext cx="8229600" cy="762000"/>
          </a:xfrm>
          <a:prstGeom prst="rect">
            <a:avLst/>
          </a:prstGeom>
          <a:noFill/>
          <a:ln w="9525">
            <a:noFill/>
            <a:miter lim="800000"/>
            <a:headEnd/>
            <a:tailEnd/>
          </a:ln>
        </p:spPr>
        <p:txBody>
          <a:bodyPr anchor="ctr"/>
          <a:lstStyle/>
          <a:p>
            <a:pPr algn="ctr"/>
            <a:endParaRPr lang="en-GB" b="1" u="sng" dirty="0">
              <a:solidFill>
                <a:srgbClr val="000099"/>
              </a:solidFill>
              <a:latin typeface="Helvetica" pitchFamily="34" charset="0"/>
            </a:endParaRPr>
          </a:p>
        </p:txBody>
      </p:sp>
      <p:sp>
        <p:nvSpPr>
          <p:cNvPr id="7175" name="Rectangle 4"/>
          <p:cNvSpPr>
            <a:spLocks noChangeArrowheads="1"/>
          </p:cNvSpPr>
          <p:nvPr/>
        </p:nvSpPr>
        <p:spPr bwMode="auto">
          <a:xfrm>
            <a:off x="990600" y="1051718"/>
            <a:ext cx="10367426"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723AE9C-3DA3-4F20-8EAF-CB07B037CC4F}"/>
              </a:ext>
            </a:extLst>
          </p:cNvPr>
          <p:cNvSpPr>
            <a:spLocks noGrp="1"/>
          </p:cNvSpPr>
          <p:nvPr>
            <p:ph type="dt" idx="10"/>
          </p:nvPr>
        </p:nvSpPr>
        <p:spPr/>
        <p:txBody>
          <a:bodyPr/>
          <a:lstStyle/>
          <a:p>
            <a:r>
              <a:rPr lang="en-US"/>
              <a:t>08apr21</a:t>
            </a:r>
            <a:endParaRPr lang="en-GB" dirty="0"/>
          </a:p>
        </p:txBody>
      </p:sp>
      <p:sp>
        <p:nvSpPr>
          <p:cNvPr id="3" name="Footer Placeholder 2">
            <a:extLst>
              <a:ext uri="{FF2B5EF4-FFF2-40B4-BE49-F238E27FC236}">
                <a16:creationId xmlns:a16="http://schemas.microsoft.com/office/drawing/2014/main" id="{7C15871E-5A04-4293-A297-5E83DCD98B84}"/>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65E02F7-59BA-45D8-AE21-AE2066044526}"/>
              </a:ext>
            </a:extLst>
          </p:cNvPr>
          <p:cNvSpPr>
            <a:spLocks noGrp="1"/>
          </p:cNvSpPr>
          <p:nvPr>
            <p:ph type="sldNum" idx="12"/>
          </p:nvPr>
        </p:nvSpPr>
        <p:spPr/>
        <p:txBody>
          <a:bodyPr/>
          <a:lstStyle/>
          <a:p>
            <a:r>
              <a:rPr lang="en-GB"/>
              <a:t>Slide </a:t>
            </a:r>
            <a:fld id="{F5D8E26B-7BCF-4D25-9C89-0168A6618F18}" type="slidenum">
              <a:rPr lang="en-GB" smtClean="0"/>
              <a:pPr/>
              <a:t>30</a:t>
            </a:fld>
            <a:endParaRPr lang="en-GB" dirty="0"/>
          </a:p>
        </p:txBody>
      </p:sp>
      <p:pic>
        <p:nvPicPr>
          <p:cNvPr id="5" name="Picture 4">
            <a:extLst>
              <a:ext uri="{FF2B5EF4-FFF2-40B4-BE49-F238E27FC236}">
                <a16:creationId xmlns:a16="http://schemas.microsoft.com/office/drawing/2014/main" id="{3CA12222-375D-4C48-A36B-5B30F10395CD}"/>
              </a:ext>
            </a:extLst>
          </p:cNvPr>
          <p:cNvPicPr>
            <a:picLocks noChangeAspect="1"/>
          </p:cNvPicPr>
          <p:nvPr/>
        </p:nvPicPr>
        <p:blipFill>
          <a:blip r:embed="rId2"/>
          <a:stretch>
            <a:fillRect/>
          </a:stretch>
        </p:blipFill>
        <p:spPr>
          <a:xfrm>
            <a:off x="2667000" y="679623"/>
            <a:ext cx="7135401" cy="5721178"/>
          </a:xfrm>
          <a:prstGeom prst="rect">
            <a:avLst/>
          </a:prstGeom>
        </p:spPr>
      </p:pic>
    </p:spTree>
    <p:extLst>
      <p:ext uri="{BB962C8B-B14F-4D97-AF65-F5344CB8AC3E}">
        <p14:creationId xmlns:p14="http://schemas.microsoft.com/office/powerpoint/2010/main" val="33644044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1488" y="637822"/>
            <a:ext cx="7770813" cy="989072"/>
          </a:xfrm>
        </p:spPr>
        <p:txBody>
          <a:bodyPr/>
          <a:lstStyle/>
          <a:p>
            <a:r>
              <a:rPr lang="en-US" sz="2400" spc="-5" dirty="0">
                <a:solidFill>
                  <a:srgbClr val="0070C0"/>
                </a:solidFill>
              </a:rPr>
              <a:t>Participant behavior in </a:t>
            </a:r>
            <a:r>
              <a:rPr lang="en-US" sz="2400" dirty="0">
                <a:solidFill>
                  <a:srgbClr val="0070C0"/>
                </a:solidFill>
              </a:rPr>
              <a:t>IEEE-SA </a:t>
            </a:r>
            <a:r>
              <a:rPr lang="en-US" sz="2400" spc="-5" dirty="0">
                <a:solidFill>
                  <a:srgbClr val="0070C0"/>
                </a:solidFill>
              </a:rPr>
              <a:t>activities is guided  by the IEEE Codes of Ethics &amp;</a:t>
            </a:r>
            <a:r>
              <a:rPr lang="en-US" sz="2400" spc="-40" dirty="0">
                <a:solidFill>
                  <a:srgbClr val="0070C0"/>
                </a:solidFill>
              </a:rPr>
              <a:t> </a:t>
            </a:r>
            <a:r>
              <a:rPr lang="en-US" sz="2400" spc="-5" dirty="0">
                <a:solidFill>
                  <a:srgbClr val="0070C0"/>
                </a:solidFill>
              </a:rPr>
              <a:t>Conduct</a:t>
            </a:r>
            <a:endParaRPr lang="en-US" sz="24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a:xfrm>
            <a:off x="8169279" y="6479103"/>
            <a:ext cx="3184520" cy="180975"/>
          </a:xfrm>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08apr21</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914400" y="1636960"/>
            <a:ext cx="10439399" cy="3926716"/>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All participants in IEEE-SA activities are expected to adhere to the core  principles underlying</a:t>
            </a:r>
            <a:r>
              <a:rPr lang="en-US" sz="1800" b="1" spc="-1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the:</a:t>
            </a:r>
            <a:endParaRPr lang="en-US" sz="1800" b="1" dirty="0">
              <a:solidFill>
                <a:schemeClr val="tx1"/>
              </a:solidFill>
              <a:latin typeface="Arial" panose="020B0604020202020204" pitchFamily="34" charset="0"/>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2"/>
              </a:rPr>
              <a:t>IEEE Code of</a:t>
            </a:r>
            <a:r>
              <a:rPr lang="en-US" sz="1600" u="heavy" spc="-50" dirty="0">
                <a:solidFill>
                  <a:srgbClr val="0066FF"/>
                </a:solidFill>
                <a:latin typeface="Arial" panose="020B0604020202020204" pitchFamily="34" charset="0"/>
                <a:cs typeface="Arial" panose="020B0604020202020204" pitchFamily="34" charset="0"/>
                <a:hlinkClick r:id="rId2"/>
              </a:rPr>
              <a:t> </a:t>
            </a:r>
            <a:r>
              <a:rPr lang="en-US" sz="1600" u="heavy" spc="-5" dirty="0">
                <a:solidFill>
                  <a:srgbClr val="0066FF"/>
                </a:solidFill>
                <a:latin typeface="Arial" panose="020B0604020202020204" pitchFamily="34" charset="0"/>
                <a:cs typeface="Arial" panose="020B0604020202020204" pitchFamily="34" charset="0"/>
                <a:hlinkClick r:id="rId2"/>
              </a:rPr>
              <a:t>Ethics</a:t>
            </a:r>
            <a:endParaRPr lang="en-US" sz="1600" dirty="0">
              <a:latin typeface="Arial" panose="020B0604020202020204" pitchFamily="34" charset="0"/>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3"/>
              </a:rPr>
              <a:t>IEEE Code of</a:t>
            </a:r>
            <a:r>
              <a:rPr lang="en-US" sz="1600" u="heavy" spc="-45" dirty="0">
                <a:solidFill>
                  <a:srgbClr val="0066FF"/>
                </a:solidFill>
                <a:latin typeface="Arial" panose="020B0604020202020204" pitchFamily="34" charset="0"/>
                <a:cs typeface="Arial" panose="020B0604020202020204" pitchFamily="34" charset="0"/>
                <a:hlinkClick r:id="rId3"/>
              </a:rPr>
              <a:t> </a:t>
            </a:r>
            <a:r>
              <a:rPr lang="en-US" sz="1600" u="heavy" spc="-5" dirty="0">
                <a:solidFill>
                  <a:srgbClr val="0066FF"/>
                </a:solidFill>
                <a:latin typeface="Arial" panose="020B0604020202020204" pitchFamily="34" charset="0"/>
                <a:cs typeface="Arial" panose="020B0604020202020204" pitchFamily="34" charset="0"/>
                <a:hlinkClick r:id="rId3"/>
              </a:rPr>
              <a:t>Conduct</a:t>
            </a:r>
            <a:endParaRPr lang="en-US" sz="1600" dirty="0">
              <a:latin typeface="Arial" panose="020B0604020202020204" pitchFamily="34" charset="0"/>
              <a:cs typeface="Arial" panose="020B0604020202020204" pitchFamily="34" charset="0"/>
            </a:endParaRPr>
          </a:p>
          <a:p>
            <a:pPr marL="193040" indent="-180340">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core principles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 IEEE Codes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Ethics </a:t>
            </a:r>
            <a:r>
              <a:rPr lang="en-US" sz="1800" b="1" dirty="0">
                <a:solidFill>
                  <a:schemeClr val="tx1"/>
                </a:solidFill>
                <a:latin typeface="Arial" panose="020B0604020202020204" pitchFamily="34" charset="0"/>
                <a:cs typeface="Arial" panose="020B0604020202020204" pitchFamily="34" charset="0"/>
              </a:rPr>
              <a:t>&amp; </a:t>
            </a:r>
            <a:r>
              <a:rPr lang="en-US" sz="1800" b="1" spc="-5" dirty="0">
                <a:solidFill>
                  <a:schemeClr val="tx1"/>
                </a:solidFill>
                <a:latin typeface="Arial" panose="020B0604020202020204" pitchFamily="34" charset="0"/>
                <a:cs typeface="Arial" panose="020B0604020202020204" pitchFamily="34" charset="0"/>
              </a:rPr>
              <a:t>Conduct are</a:t>
            </a:r>
            <a:r>
              <a:rPr lang="en-US" sz="1800" b="1" spc="7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to:</a:t>
            </a:r>
            <a:endParaRPr lang="en-US" sz="1800" b="1" dirty="0">
              <a:solidFill>
                <a:schemeClr val="tx1"/>
              </a:solidFill>
              <a:latin typeface="Arial" panose="020B0604020202020204" pitchFamily="34" charset="0"/>
              <a:cs typeface="Arial" panose="020B0604020202020204" pitchFamily="34" charset="0"/>
            </a:endParaRPr>
          </a:p>
          <a:p>
            <a:pPr marL="375285" marR="5080" lvl="1" indent="-180975">
              <a:spcBef>
                <a:spcPts val="480"/>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Uphold the highest standards of integrity, responsible behavior, and ethical and  professional</a:t>
            </a:r>
            <a:r>
              <a:rPr lang="en-US" sz="1800" i="1" spc="-60"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conduct</a:t>
            </a:r>
            <a:endParaRPr lang="en-US" sz="1800" dirty="0">
              <a:solidFill>
                <a:schemeClr val="tx1"/>
              </a:solidFill>
              <a:latin typeface="Arial" panose="020B0604020202020204" pitchFamily="34" charset="0"/>
              <a:cs typeface="Arial" panose="020B0604020202020204" pitchFamily="34" charset="0"/>
            </a:endParaRPr>
          </a:p>
          <a:p>
            <a:pPr marL="375285" marR="1209040" lvl="1" indent="-180975">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Treat people fairly and with respect, to not engage in harassment,  discrimination, or retaliation, and to protect people's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privacy.</a:t>
            </a:r>
            <a:endParaRPr lang="en-US" sz="1800" dirty="0">
              <a:solidFill>
                <a:schemeClr val="tx1"/>
              </a:solidFill>
              <a:latin typeface="Arial" panose="020B0604020202020204" pitchFamily="34" charset="0"/>
              <a:cs typeface="Arial" panose="020B0604020202020204" pitchFamily="34" charset="0"/>
            </a:endParaRPr>
          </a:p>
          <a:p>
            <a:pPr marL="375285" marR="496570" lvl="1" indent="-180975">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Avoid injuring others, their property, reputation, or employment by false or  malicious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action</a:t>
            </a:r>
            <a:endParaRPr lang="en-US" sz="1800" dirty="0">
              <a:solidFill>
                <a:schemeClr val="tx1"/>
              </a:solidFill>
              <a:latin typeface="Arial" panose="020B0604020202020204" pitchFamily="34" charset="0"/>
              <a:cs typeface="Arial" panose="020B0604020202020204" pitchFamily="34" charset="0"/>
            </a:endParaRPr>
          </a:p>
          <a:p>
            <a:pPr marL="193040" marR="1517650" indent="-180340">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a:t>
            </a:r>
            <a:r>
              <a:rPr lang="en-US" sz="1800" b="1" dirty="0">
                <a:solidFill>
                  <a:schemeClr val="tx1"/>
                </a:solidFill>
                <a:latin typeface="Arial" panose="020B0604020202020204" pitchFamily="34" charset="0"/>
                <a:cs typeface="Arial" panose="020B0604020202020204" pitchFamily="34" charset="0"/>
              </a:rPr>
              <a:t>most </a:t>
            </a:r>
            <a:r>
              <a:rPr lang="en-US" sz="1800" b="1" spc="-5" dirty="0">
                <a:solidFill>
                  <a:schemeClr val="tx1"/>
                </a:solidFill>
                <a:latin typeface="Arial" panose="020B0604020202020204" pitchFamily="34" charset="0"/>
                <a:cs typeface="Arial" panose="020B0604020202020204" pitchFamily="34" charset="0"/>
              </a:rPr>
              <a:t>recent versions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these Codes are available </a:t>
            </a:r>
            <a:r>
              <a:rPr lang="en-US" sz="1800" b="1" dirty="0">
                <a:solidFill>
                  <a:schemeClr val="tx1"/>
                </a:solidFill>
                <a:latin typeface="Arial" panose="020B0604020202020204" pitchFamily="34" charset="0"/>
                <a:cs typeface="Arial" panose="020B0604020202020204" pitchFamily="34" charset="0"/>
              </a:rPr>
              <a:t>at </a:t>
            </a:r>
            <a:r>
              <a:rPr lang="en-US" sz="1600" u="heavy" spc="-5" dirty="0">
                <a:solidFill>
                  <a:srgbClr val="0066FF"/>
                </a:solidFill>
                <a:latin typeface="Arial" panose="020B0604020202020204" pitchFamily="34" charset="0"/>
                <a:cs typeface="Arial" panose="020B0604020202020204" pitchFamily="34" charset="0"/>
                <a:hlinkClick r:id="rId4"/>
              </a:rPr>
              <a:t>http://www.ieee.org/about/corporate/governance</a:t>
            </a:r>
            <a:r>
              <a:rPr lang="en-US" sz="1600" u="heavy" spc="-5" dirty="0">
                <a:solidFill>
                  <a:srgbClr val="0066FF"/>
                </a:solidFill>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90266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1488" y="637822"/>
            <a:ext cx="7770813" cy="1038578"/>
          </a:xfrm>
        </p:spPr>
        <p:txBody>
          <a:bodyPr/>
          <a:lstStyle/>
          <a:p>
            <a:r>
              <a:rPr lang="en-US" sz="2400" spc="-5" dirty="0">
                <a:solidFill>
                  <a:srgbClr val="0070C0"/>
                </a:solidFill>
              </a:rPr>
              <a:t>Participants in the </a:t>
            </a:r>
            <a:r>
              <a:rPr lang="en-US" sz="2400" dirty="0">
                <a:solidFill>
                  <a:srgbClr val="0070C0"/>
                </a:solidFill>
              </a:rPr>
              <a:t>IEEE-SA </a:t>
            </a:r>
            <a:r>
              <a:rPr lang="en-US" sz="2400" spc="-5" dirty="0">
                <a:solidFill>
                  <a:srgbClr val="0070C0"/>
                </a:solidFill>
              </a:rPr>
              <a:t>“</a:t>
            </a:r>
            <a:r>
              <a:rPr lang="en-US" sz="2400" i="1" spc="-5" dirty="0">
                <a:solidFill>
                  <a:srgbClr val="0070C0"/>
                </a:solidFill>
                <a:latin typeface="Arial"/>
                <a:cs typeface="Arial"/>
              </a:rPr>
              <a:t>individual process</a:t>
            </a:r>
            <a:r>
              <a:rPr lang="en-US" sz="2400" spc="-5" dirty="0">
                <a:solidFill>
                  <a:srgbClr val="0070C0"/>
                </a:solidFill>
              </a:rPr>
              <a:t>” shall  act independently of others, including</a:t>
            </a:r>
            <a:r>
              <a:rPr lang="en-US" sz="2400" spc="-65" dirty="0">
                <a:solidFill>
                  <a:srgbClr val="0070C0"/>
                </a:solidFill>
              </a:rPr>
              <a:t> </a:t>
            </a:r>
            <a:r>
              <a:rPr lang="en-US" sz="2400" spc="-5" dirty="0">
                <a:solidFill>
                  <a:srgbClr val="0070C0"/>
                </a:solidFill>
              </a:rPr>
              <a:t>employers</a:t>
            </a:r>
            <a:endParaRPr lang="en-US" sz="2400" dirty="0">
              <a:solidFill>
                <a:srgbClr val="0070C0"/>
              </a:solidFill>
            </a:endParaRPr>
          </a:p>
        </p:txBody>
      </p:sp>
      <p:sp>
        <p:nvSpPr>
          <p:cNvPr id="3" name="Content Placeholder 2"/>
          <p:cNvSpPr>
            <a:spLocks noGrp="1"/>
          </p:cNvSpPr>
          <p:nvPr>
            <p:ph idx="1"/>
          </p:nvPr>
        </p:nvSpPr>
        <p:spPr>
          <a:xfrm>
            <a:off x="914400" y="1653397"/>
            <a:ext cx="10475384" cy="4113213"/>
          </a:xfrm>
        </p:spPr>
        <p:txBody>
          <a:bodyPr/>
          <a:lstStyle/>
          <a:p>
            <a:pPr marL="193040" marR="117475" indent="-180340">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require that “</a:t>
            </a:r>
            <a:r>
              <a:rPr lang="en-US" sz="1800" i="1" spc="-5" dirty="0">
                <a:latin typeface="Arial"/>
                <a:cs typeface="Arial"/>
              </a:rPr>
              <a:t>participants in the  IEEE standards development individual process shall </a:t>
            </a:r>
            <a:r>
              <a:rPr lang="en-US" sz="1800" i="1" dirty="0">
                <a:latin typeface="Arial"/>
                <a:cs typeface="Arial"/>
              </a:rPr>
              <a:t>act </a:t>
            </a:r>
            <a:r>
              <a:rPr lang="en-US" sz="1800" i="1" spc="-5" dirty="0">
                <a:latin typeface="Arial"/>
                <a:cs typeface="Arial"/>
              </a:rPr>
              <a:t>based on their  qualifications and</a:t>
            </a:r>
            <a:r>
              <a:rPr lang="en-US" sz="1800" i="1" dirty="0">
                <a:latin typeface="Arial"/>
                <a:cs typeface="Arial"/>
              </a:rPr>
              <a:t> </a:t>
            </a:r>
            <a:r>
              <a:rPr lang="en-US" sz="1800" i="1" spc="-5" dirty="0">
                <a:latin typeface="Arial"/>
                <a:cs typeface="Arial"/>
              </a:rPr>
              <a:t>experience”</a:t>
            </a:r>
            <a:endParaRPr lang="en-US" sz="1800" dirty="0">
              <a:latin typeface="Arial"/>
              <a:cs typeface="Arial"/>
            </a:endParaRPr>
          </a:p>
          <a:p>
            <a:pPr marL="193040" indent="-180340">
              <a:spcBef>
                <a:spcPts val="1080"/>
              </a:spcBef>
              <a:buChar char="•"/>
              <a:tabLst>
                <a:tab pos="193675" algn="l"/>
              </a:tabLst>
            </a:pPr>
            <a:r>
              <a:rPr lang="en-US" sz="1800" spc="-5" dirty="0">
                <a:latin typeface="Arial"/>
                <a:cs typeface="Arial"/>
              </a:rPr>
              <a:t>This means</a:t>
            </a:r>
            <a:r>
              <a:rPr lang="en-US" sz="1800" spc="-20" dirty="0">
                <a:latin typeface="Arial"/>
                <a:cs typeface="Arial"/>
              </a:rPr>
              <a:t> </a:t>
            </a:r>
            <a:r>
              <a:rPr lang="en-US" sz="1800" spc="-5" dirty="0">
                <a:latin typeface="Arial"/>
                <a:cs typeface="Arial"/>
              </a:rPr>
              <a:t>participants:</a:t>
            </a:r>
            <a:endParaRPr lang="en-US" sz="1800" dirty="0">
              <a:latin typeface="Arial"/>
              <a:cs typeface="Arial"/>
            </a:endParaRPr>
          </a:p>
          <a:p>
            <a:pPr marL="375285" marR="135255" lvl="1" indent="-180975">
              <a:spcBef>
                <a:spcPts val="480"/>
              </a:spcBef>
              <a:buFont typeface="Arial"/>
              <a:buChar char="–"/>
              <a:tabLst>
                <a:tab pos="375920" algn="l"/>
              </a:tabLst>
            </a:pPr>
            <a:r>
              <a:rPr lang="en-US" sz="1600" b="1" spc="-5" dirty="0">
                <a:solidFill>
                  <a:srgbClr val="00B050"/>
                </a:solidFill>
                <a:latin typeface="Arial"/>
                <a:cs typeface="Arial"/>
              </a:rPr>
              <a:t>Shall act </a:t>
            </a:r>
            <a:r>
              <a:rPr lang="en-US" sz="1600" b="1" dirty="0">
                <a:solidFill>
                  <a:srgbClr val="00B050"/>
                </a:solidFill>
                <a:latin typeface="Arial"/>
                <a:cs typeface="Arial"/>
              </a:rPr>
              <a:t>&amp; </a:t>
            </a:r>
            <a:r>
              <a:rPr lang="en-US" sz="1600" b="1" spc="-5" dirty="0">
                <a:solidFill>
                  <a:srgbClr val="00B050"/>
                </a:solidFill>
                <a:latin typeface="Arial"/>
                <a:cs typeface="Arial"/>
              </a:rPr>
              <a:t>vote </a:t>
            </a:r>
            <a:r>
              <a:rPr lang="en-US" sz="1600" spc="-5" dirty="0">
                <a:latin typeface="Arial"/>
                <a:cs typeface="Arial"/>
              </a:rPr>
              <a:t>based on their personal </a:t>
            </a:r>
            <a:r>
              <a:rPr lang="en-US" sz="1600" dirty="0">
                <a:latin typeface="Arial"/>
                <a:cs typeface="Arial"/>
              </a:rPr>
              <a:t>&amp; </a:t>
            </a:r>
            <a:r>
              <a:rPr lang="en-US" sz="1600" spc="-5" dirty="0">
                <a:latin typeface="Arial"/>
                <a:cs typeface="Arial"/>
              </a:rPr>
              <a:t>independent opinions derived from  their expertise, knowledge, and qualifications</a:t>
            </a:r>
            <a:endParaRPr lang="en-US" sz="1600" dirty="0">
              <a:latin typeface="Arial"/>
              <a:cs typeface="Arial"/>
            </a:endParaRPr>
          </a:p>
          <a:p>
            <a:pPr marL="375285" marR="5080" lvl="1" indent="-180975">
              <a:spcBef>
                <a:spcPts val="475"/>
              </a:spcBef>
              <a:buFont typeface="Arial"/>
              <a:buChar char="–"/>
              <a:tabLst>
                <a:tab pos="375920" algn="l"/>
              </a:tabLst>
            </a:pPr>
            <a:r>
              <a:rPr lang="en-US" sz="1600" b="1" spc="-5" dirty="0">
                <a:solidFill>
                  <a:srgbClr val="FF0000"/>
                </a:solidFill>
                <a:latin typeface="Arial"/>
                <a:cs typeface="Arial"/>
              </a:rPr>
              <a:t>Shall not act or vote </a:t>
            </a:r>
            <a:r>
              <a:rPr lang="en-US" sz="1600" spc="-5" dirty="0">
                <a:latin typeface="Arial"/>
                <a:cs typeface="Arial"/>
              </a:rPr>
              <a:t>based on any obligation to or any direction from any other  person or organization, including an employer or client, regardless of any  external commitments, agreements, contracts, or</a:t>
            </a:r>
            <a:r>
              <a:rPr lang="en-US" sz="1600" spc="110" dirty="0">
                <a:latin typeface="Arial"/>
                <a:cs typeface="Arial"/>
              </a:rPr>
              <a:t> </a:t>
            </a:r>
            <a:r>
              <a:rPr lang="en-US" sz="1600" spc="-5" dirty="0">
                <a:latin typeface="Arial"/>
                <a:cs typeface="Arial"/>
              </a:rPr>
              <a:t>orders</a:t>
            </a:r>
            <a:endParaRPr lang="en-US" sz="1600" dirty="0">
              <a:latin typeface="Arial"/>
              <a:cs typeface="Arial"/>
            </a:endParaRPr>
          </a:p>
          <a:p>
            <a:pPr marL="375285" marR="327660" lvl="1" indent="-180975">
              <a:spcBef>
                <a:spcPts val="475"/>
              </a:spcBef>
              <a:buFont typeface="Arial"/>
              <a:buChar char="–"/>
              <a:tabLst>
                <a:tab pos="375920" algn="l"/>
              </a:tabLst>
            </a:pPr>
            <a:r>
              <a:rPr lang="en-US" sz="1600" b="1" spc="-5" dirty="0">
                <a:solidFill>
                  <a:srgbClr val="FF0000"/>
                </a:solidFill>
                <a:latin typeface="Arial"/>
                <a:cs typeface="Arial"/>
              </a:rPr>
              <a:t>Shall not direct </a:t>
            </a:r>
            <a:r>
              <a:rPr lang="en-US" sz="1600" spc="-5" dirty="0">
                <a:latin typeface="Arial"/>
                <a:cs typeface="Arial"/>
              </a:rPr>
              <a:t>the actions or votes of other participants or retaliate against  other participants for fulfilling their responsibility to act </a:t>
            </a:r>
            <a:r>
              <a:rPr lang="en-US" sz="1600" dirty="0">
                <a:latin typeface="Arial"/>
                <a:cs typeface="Arial"/>
              </a:rPr>
              <a:t>&amp; </a:t>
            </a:r>
            <a:r>
              <a:rPr lang="en-US" sz="1600" spc="-5" dirty="0">
                <a:latin typeface="Arial"/>
                <a:cs typeface="Arial"/>
              </a:rPr>
              <a:t>vote based on their  personal </a:t>
            </a:r>
            <a:r>
              <a:rPr lang="en-US" sz="1600" dirty="0">
                <a:latin typeface="Arial"/>
                <a:cs typeface="Arial"/>
              </a:rPr>
              <a:t>&amp; </a:t>
            </a:r>
            <a:r>
              <a:rPr lang="en-US" sz="1600" spc="-5" dirty="0">
                <a:latin typeface="Arial"/>
                <a:cs typeface="Arial"/>
              </a:rPr>
              <a:t>independently developed</a:t>
            </a:r>
            <a:r>
              <a:rPr lang="en-US" sz="1600" spc="-55" dirty="0">
                <a:latin typeface="Arial"/>
                <a:cs typeface="Arial"/>
              </a:rPr>
              <a:t> </a:t>
            </a:r>
            <a:r>
              <a:rPr lang="en-US" sz="1600" spc="-5" dirty="0">
                <a:latin typeface="Arial"/>
                <a:cs typeface="Arial"/>
              </a:rPr>
              <a:t>opinions</a:t>
            </a:r>
            <a:endParaRPr lang="en-US" sz="1600" dirty="0">
              <a:latin typeface="Arial"/>
              <a:cs typeface="Arial"/>
            </a:endParaRPr>
          </a:p>
          <a:p>
            <a:pPr marL="193040" marR="43815" indent="-180340">
              <a:spcBef>
                <a:spcPts val="1075"/>
              </a:spcBef>
              <a:buChar char="•"/>
              <a:tabLst>
                <a:tab pos="193675" algn="l"/>
              </a:tabLst>
            </a:pPr>
            <a:r>
              <a:rPr lang="en-US" sz="1800" spc="-5" dirty="0">
                <a:latin typeface="Arial"/>
                <a:cs typeface="Arial"/>
              </a:rPr>
              <a:t>By participating in standards activities using the “</a:t>
            </a:r>
            <a:r>
              <a:rPr lang="en-US" sz="1800" i="1" spc="-5" dirty="0">
                <a:latin typeface="Arial"/>
                <a:cs typeface="Arial"/>
              </a:rPr>
              <a:t>individual process</a:t>
            </a:r>
            <a:r>
              <a:rPr lang="en-US" sz="1800" spc="-5" dirty="0">
                <a:latin typeface="Arial"/>
                <a:cs typeface="Arial"/>
              </a:rPr>
              <a:t>”, you  are deemed to </a:t>
            </a:r>
            <a:r>
              <a:rPr lang="en-US" sz="1800" dirty="0">
                <a:latin typeface="Arial"/>
                <a:cs typeface="Arial"/>
              </a:rPr>
              <a:t>accept </a:t>
            </a:r>
            <a:r>
              <a:rPr lang="en-US" sz="1800" spc="-5" dirty="0">
                <a:latin typeface="Arial"/>
                <a:cs typeface="Arial"/>
              </a:rPr>
              <a:t>these requirements; </a:t>
            </a:r>
            <a:r>
              <a:rPr lang="en-US" sz="1800" dirty="0">
                <a:latin typeface="Arial"/>
                <a:cs typeface="Arial"/>
              </a:rPr>
              <a:t>if </a:t>
            </a:r>
            <a:r>
              <a:rPr lang="en-US" sz="1800" spc="-5" dirty="0">
                <a:latin typeface="Arial"/>
                <a:cs typeface="Arial"/>
              </a:rPr>
              <a:t>you are unable to satisfy  these requirements then you shall immediately cease any</a:t>
            </a:r>
            <a:r>
              <a:rPr lang="en-US" sz="1800" spc="130" dirty="0">
                <a:latin typeface="Arial"/>
                <a:cs typeface="Arial"/>
              </a:rPr>
              <a:t> </a:t>
            </a:r>
            <a:r>
              <a:rPr lang="en-US" sz="1800" spc="-5" dirty="0">
                <a:latin typeface="Arial"/>
                <a:cs typeface="Arial"/>
              </a:rPr>
              <a:t>participation </a:t>
            </a:r>
            <a:r>
              <a:rPr lang="en-US" sz="1800" dirty="0">
                <a:solidFill>
                  <a:schemeClr val="accent1">
                    <a:lumMod val="50000"/>
                  </a:schemeClr>
                </a:solidFill>
              </a:rPr>
              <a:t>(and would ask you to please leave the call or meeting.)</a:t>
            </a:r>
            <a:endParaRPr lang="en-US" sz="1800" dirty="0">
              <a:latin typeface="Arial"/>
              <a:cs typeface="Aria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08apr21</a:t>
            </a:r>
            <a:endParaRPr lang="en-GB" dirty="0"/>
          </a:p>
        </p:txBody>
      </p:sp>
    </p:spTree>
    <p:extLst>
      <p:ext uri="{BB962C8B-B14F-4D97-AF65-F5344CB8AC3E}">
        <p14:creationId xmlns:p14="http://schemas.microsoft.com/office/powerpoint/2010/main" val="910260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1488" y="637823"/>
            <a:ext cx="7770813" cy="1038577"/>
          </a:xfrm>
        </p:spPr>
        <p:txBody>
          <a:bodyPr/>
          <a:lstStyle/>
          <a:p>
            <a:r>
              <a:rPr lang="en-US" sz="2400" spc="-5" dirty="0">
                <a:solidFill>
                  <a:srgbClr val="0070C0"/>
                </a:solidFill>
              </a:rPr>
              <a:t>IEEE-SA standards activities shall allow the fair &amp;  equitable consideration of all</a:t>
            </a:r>
            <a:r>
              <a:rPr lang="en-US" sz="2400" spc="-70" dirty="0">
                <a:solidFill>
                  <a:srgbClr val="0070C0"/>
                </a:solidFill>
              </a:rPr>
              <a:t> </a:t>
            </a:r>
            <a:r>
              <a:rPr lang="en-US" sz="2400" spc="-5" dirty="0">
                <a:solidFill>
                  <a:srgbClr val="0070C0"/>
                </a:solidFill>
              </a:rPr>
              <a:t>viewpoints</a:t>
            </a:r>
            <a:endParaRPr lang="en-US" sz="2400" dirty="0">
              <a:solidFill>
                <a:srgbClr val="0070C0"/>
              </a:solidFill>
            </a:endParaRPr>
          </a:p>
        </p:txBody>
      </p:sp>
      <p:sp>
        <p:nvSpPr>
          <p:cNvPr id="3" name="Content Placeholder 2"/>
          <p:cNvSpPr>
            <a:spLocks noGrp="1"/>
          </p:cNvSpPr>
          <p:nvPr>
            <p:ph idx="1"/>
          </p:nvPr>
        </p:nvSpPr>
        <p:spPr>
          <a:xfrm>
            <a:off x="914400" y="1676400"/>
            <a:ext cx="10475383" cy="4113213"/>
          </a:xfrm>
        </p:spPr>
        <p:txBody>
          <a:bodyPr/>
          <a:lstStyle/>
          <a:p>
            <a:pPr marL="193040" marR="433705" indent="-180340">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(clause 5.2.1.3) specifies that  “</a:t>
            </a:r>
            <a:r>
              <a:rPr lang="en-US" sz="1800" i="1" spc="-5" dirty="0">
                <a:latin typeface="Arial"/>
                <a:cs typeface="Arial"/>
              </a:rPr>
              <a:t>the standards development process shall </a:t>
            </a:r>
            <a:r>
              <a:rPr lang="en-US" sz="1800" i="1" dirty="0">
                <a:latin typeface="Arial"/>
                <a:cs typeface="Arial"/>
              </a:rPr>
              <a:t>not </a:t>
            </a:r>
            <a:r>
              <a:rPr lang="en-US" sz="1800" i="1" spc="-5" dirty="0">
                <a:latin typeface="Arial"/>
                <a:cs typeface="Arial"/>
              </a:rPr>
              <a:t>be dominated by any  single interest category, individual, or</a:t>
            </a:r>
            <a:r>
              <a:rPr lang="en-US" sz="1800" i="1" spc="80" dirty="0">
                <a:latin typeface="Arial"/>
                <a:cs typeface="Arial"/>
              </a:rPr>
              <a:t> </a:t>
            </a:r>
            <a:r>
              <a:rPr lang="en-US" sz="1800" i="1" spc="-5" dirty="0">
                <a:latin typeface="Arial"/>
                <a:cs typeface="Arial"/>
              </a:rPr>
              <a:t>organization”</a:t>
            </a:r>
            <a:endParaRPr lang="en-US" sz="1800" dirty="0">
              <a:latin typeface="Arial"/>
              <a:cs typeface="Arial"/>
            </a:endParaRPr>
          </a:p>
          <a:p>
            <a:pPr marL="375285" marR="5080" indent="-180975">
              <a:spcBef>
                <a:spcPts val="480"/>
              </a:spcBef>
            </a:pPr>
            <a:r>
              <a:rPr lang="en-US" sz="1600" dirty="0">
                <a:latin typeface="Arial"/>
                <a:cs typeface="Arial"/>
              </a:rPr>
              <a:t>– </a:t>
            </a:r>
            <a:r>
              <a:rPr lang="en-US" sz="1600" b="0" spc="-5" dirty="0">
                <a:latin typeface="Arial"/>
                <a:cs typeface="Arial"/>
              </a:rPr>
              <a:t>This means no participant may exercise </a:t>
            </a:r>
            <a:r>
              <a:rPr lang="en-US" sz="1600" b="0" i="1" spc="-5" dirty="0">
                <a:latin typeface="Arial"/>
                <a:cs typeface="Arial"/>
              </a:rPr>
              <a:t>“authority, leadership, or influence by  reason of superior leverage, strength, or representation to the exclusion of fair  and equitable consideration of other viewpoints” </a:t>
            </a:r>
            <a:r>
              <a:rPr lang="en-US" sz="1600" b="0" spc="-5" dirty="0">
                <a:latin typeface="Arial"/>
                <a:cs typeface="Arial"/>
              </a:rPr>
              <a:t>or “</a:t>
            </a:r>
            <a:r>
              <a:rPr lang="en-US" sz="1600" b="0" i="1" spc="-5" dirty="0">
                <a:latin typeface="Arial"/>
                <a:cs typeface="Arial"/>
              </a:rPr>
              <a:t>to hinder the progress of the  standards development</a:t>
            </a:r>
            <a:r>
              <a:rPr lang="en-US" sz="1600" b="0" i="1" spc="-25" dirty="0">
                <a:latin typeface="Arial"/>
                <a:cs typeface="Arial"/>
              </a:rPr>
              <a:t> </a:t>
            </a:r>
            <a:r>
              <a:rPr lang="en-US" sz="1600" b="0" i="1" spc="-5" dirty="0">
                <a:latin typeface="Arial"/>
                <a:cs typeface="Arial"/>
              </a:rPr>
              <a:t>activity”</a:t>
            </a:r>
            <a:endParaRPr lang="en-US" sz="1600" b="0" dirty="0">
              <a:latin typeface="Arial"/>
              <a:cs typeface="Arial"/>
            </a:endParaRPr>
          </a:p>
          <a:p>
            <a:pPr marL="193040" marR="1270000" indent="-180340">
              <a:spcBef>
                <a:spcPts val="1075"/>
              </a:spcBef>
              <a:buChar char="•"/>
              <a:tabLst>
                <a:tab pos="193675" algn="l"/>
              </a:tabLst>
            </a:pPr>
            <a:r>
              <a:rPr lang="en-US" sz="1800" spc="-5" dirty="0">
                <a:latin typeface="Arial"/>
                <a:cs typeface="Arial"/>
              </a:rPr>
              <a:t>This rule applies equally to those participating in a standards  development project and to that project’s leadership</a:t>
            </a:r>
            <a:r>
              <a:rPr lang="en-US" sz="1800" spc="90" dirty="0">
                <a:latin typeface="Arial"/>
                <a:cs typeface="Arial"/>
              </a:rPr>
              <a:t> </a:t>
            </a:r>
            <a:r>
              <a:rPr lang="en-US" sz="1800" spc="-5" dirty="0">
                <a:latin typeface="Arial"/>
                <a:cs typeface="Arial"/>
              </a:rPr>
              <a:t>group</a:t>
            </a:r>
            <a:endParaRPr lang="en-US" sz="1800" dirty="0">
              <a:latin typeface="Arial"/>
              <a:cs typeface="Arial"/>
            </a:endParaRPr>
          </a:p>
          <a:p>
            <a:pPr marL="193040" marR="142240" indent="-180340">
              <a:spcBef>
                <a:spcPts val="1080"/>
              </a:spcBef>
              <a:buChar char="•"/>
              <a:tabLst>
                <a:tab pos="193675" algn="l"/>
              </a:tabLst>
            </a:pPr>
            <a:r>
              <a:rPr lang="en-US" sz="1800" spc="-5" dirty="0">
                <a:latin typeface="Arial"/>
                <a:cs typeface="Arial"/>
              </a:rPr>
              <a:t>Any person who reasonably suspects that dominance is occurring in a  standards development </a:t>
            </a:r>
            <a:r>
              <a:rPr lang="en-US" sz="1800" dirty="0">
                <a:latin typeface="Arial"/>
                <a:cs typeface="Arial"/>
              </a:rPr>
              <a:t>project </a:t>
            </a:r>
            <a:r>
              <a:rPr lang="en-US" sz="1800" spc="-5" dirty="0">
                <a:latin typeface="Arial"/>
                <a:cs typeface="Arial"/>
              </a:rPr>
              <a:t>is encouraged to bring the issue to the  attention </a:t>
            </a:r>
            <a:r>
              <a:rPr lang="en-US" sz="1800" dirty="0">
                <a:latin typeface="Arial"/>
                <a:cs typeface="Arial"/>
              </a:rPr>
              <a:t>of </a:t>
            </a:r>
            <a:r>
              <a:rPr lang="en-US" sz="1800" spc="-5" dirty="0">
                <a:latin typeface="Arial"/>
                <a:cs typeface="Arial"/>
              </a:rPr>
              <a:t>the Standards Committee or the project’s IEEE-SA Program  Manager</a:t>
            </a:r>
            <a:endParaRPr lang="en-US" sz="1800" dirty="0">
              <a:latin typeface="Arial"/>
              <a:cs typeface="Arial"/>
            </a:endParaRPr>
          </a:p>
          <a:p>
            <a:pPr>
              <a:buClrTx/>
            </a:pPr>
            <a:endParaRPr lang="en-US" sz="1800" dirty="0">
              <a:solidFill>
                <a:schemeClr val="accent1">
                  <a:lumMod val="50000"/>
                </a:schemeClr>
              </a:solidFill>
            </a:endParaRP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08apr21</a:t>
            </a:r>
            <a:endParaRPr lang="en-GB" dirty="0"/>
          </a:p>
        </p:txBody>
      </p:sp>
    </p:spTree>
    <p:extLst>
      <p:ext uri="{BB962C8B-B14F-4D97-AF65-F5344CB8AC3E}">
        <p14:creationId xmlns:p14="http://schemas.microsoft.com/office/powerpoint/2010/main" val="3568470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2247900"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2229745" y="279402"/>
            <a:ext cx="2198688" cy="304800"/>
          </a:xfrm>
          <a:prstGeom prst="rect">
            <a:avLst/>
          </a:prstGeom>
        </p:spPr>
        <p:txBody>
          <a:bodyPr/>
          <a:lstStyle/>
          <a:p>
            <a:pPr>
              <a:defRPr/>
            </a:pPr>
            <a:r>
              <a:rPr lang="en-US"/>
              <a:t>08apr21</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990600" y="889002"/>
            <a:ext cx="5715001" cy="5474748"/>
          </a:xfrm>
        </p:spPr>
        <p:txBody>
          <a:bodyPr/>
          <a:lstStyle/>
          <a:p>
            <a:pPr>
              <a:buFont typeface="Arial" panose="020B0604020202020204" pitchFamily="34" charset="0"/>
              <a:buChar char="•"/>
            </a:pPr>
            <a:r>
              <a:rPr lang="en-US" altLang="en-US" sz="1600" dirty="0">
                <a:solidFill>
                  <a:schemeClr val="tx1"/>
                </a:solidFill>
              </a:rPr>
              <a:t>Call to Order</a:t>
            </a:r>
          </a:p>
          <a:p>
            <a:pPr lvl="1">
              <a:spcBef>
                <a:spcPts val="0"/>
              </a:spcBef>
              <a:buFont typeface="Arial" panose="020B0604020202020204" pitchFamily="34" charset="0"/>
              <a:buChar char="•"/>
            </a:pPr>
            <a:r>
              <a:rPr lang="en-US" altLang="en-US" sz="1400" b="1" u="sng" dirty="0">
                <a:solidFill>
                  <a:schemeClr val="tx1"/>
                </a:solidFill>
              </a:rPr>
              <a:t>Attendance is not on IMAT </a:t>
            </a:r>
            <a:r>
              <a:rPr lang="en-US" altLang="en-US" sz="1400" b="1" u="sng" dirty="0">
                <a:solidFill>
                  <a:schemeClr val="bg1"/>
                </a:solidFill>
              </a:rPr>
              <a:t>with Webex check</a:t>
            </a:r>
          </a:p>
          <a:p>
            <a:pPr lvl="2">
              <a:spcBef>
                <a:spcPts val="0"/>
              </a:spcBef>
              <a:buFont typeface="Arial" panose="020B0604020202020204" pitchFamily="34" charset="0"/>
              <a:buChar char="•"/>
            </a:pPr>
            <a:r>
              <a:rPr lang="en-US" altLang="en-US" sz="1400" b="1" u="sng" dirty="0">
                <a:solidFill>
                  <a:schemeClr val="bg1"/>
                </a:solidFill>
              </a:rPr>
              <a:t>Please check your affiliation</a:t>
            </a:r>
          </a:p>
          <a:p>
            <a:pPr lvl="1">
              <a:spcBef>
                <a:spcPts val="0"/>
              </a:spcBef>
              <a:buFont typeface="Arial" panose="020B0604020202020204" pitchFamily="34" charset="0"/>
              <a:buChar char="•"/>
            </a:pPr>
            <a:r>
              <a:rPr lang="en-US" altLang="en-US" sz="1400" b="1" u="sng" dirty="0">
                <a:solidFill>
                  <a:schemeClr val="tx1"/>
                </a:solidFill>
              </a:rPr>
              <a:t>Remember to mute when not speaking, thanks.</a:t>
            </a:r>
          </a:p>
          <a:p>
            <a:pPr lvl="1">
              <a:spcBef>
                <a:spcPts val="0"/>
              </a:spcBef>
              <a:buFont typeface="Arial" panose="020B0604020202020204" pitchFamily="34" charset="0"/>
              <a:buChar char="•"/>
            </a:pPr>
            <a:r>
              <a:rPr lang="en-US" altLang="en-US" sz="1400" b="1" u="sng" dirty="0">
                <a:solidFill>
                  <a:schemeClr val="tx1"/>
                </a:solidFill>
              </a:rPr>
              <a:t>Please request Q in the chat window.</a:t>
            </a:r>
          </a:p>
          <a:p>
            <a:pPr>
              <a:buFont typeface="Arial" panose="020B0604020202020204" pitchFamily="34" charset="0"/>
              <a:buChar char="•"/>
            </a:pPr>
            <a:r>
              <a:rPr lang="en-US" altLang="en-US" sz="1600" dirty="0">
                <a:solidFill>
                  <a:schemeClr val="tx1"/>
                </a:solidFill>
              </a:rPr>
              <a:t>Administrative items</a:t>
            </a:r>
          </a:p>
          <a:p>
            <a:pPr lvl="1">
              <a:spcBef>
                <a:spcPts val="0"/>
              </a:spcBef>
              <a:buFont typeface="Arial" panose="020B0604020202020204" pitchFamily="34" charset="0"/>
              <a:buChar char="•"/>
            </a:pPr>
            <a:r>
              <a:rPr lang="en-US" altLang="en-US" sz="1400" dirty="0">
                <a:solidFill>
                  <a:schemeClr val="tx1"/>
                </a:solidFill>
              </a:rPr>
              <a:t>Someone to take some notes, </a:t>
            </a:r>
            <a:r>
              <a:rPr lang="en-US" altLang="en-US" sz="1400" dirty="0">
                <a:solidFill>
                  <a:schemeClr val="bg1">
                    <a:lumMod val="85000"/>
                  </a:schemeClr>
                </a:solidFill>
              </a:rPr>
              <a:t>Peter E.</a:t>
            </a:r>
          </a:p>
          <a:p>
            <a:pPr lvl="1">
              <a:spcBef>
                <a:spcPts val="0"/>
              </a:spcBef>
              <a:buFont typeface="Arial" panose="020B0604020202020204" pitchFamily="34" charset="0"/>
              <a:buChar char="•"/>
            </a:pPr>
            <a:r>
              <a:rPr lang="en-US" altLang="en-US" sz="1400" dirty="0">
                <a:solidFill>
                  <a:schemeClr val="tx1"/>
                </a:solidFill>
              </a:rPr>
              <a:t>Attendance &amp; monitor chat window, Stuart K  </a:t>
            </a:r>
          </a:p>
          <a:p>
            <a:pPr>
              <a:buFont typeface="Arial" panose="020B0604020202020204" pitchFamily="34" charset="0"/>
              <a:buChar char="•"/>
            </a:pPr>
            <a:r>
              <a:rPr lang="en-US" altLang="en-US" sz="1600" dirty="0">
                <a:solidFill>
                  <a:schemeClr val="tx1"/>
                </a:solidFill>
              </a:rPr>
              <a:t>Approve agenda, last minutes  &amp; announcements</a:t>
            </a:r>
          </a:p>
          <a:p>
            <a:pPr>
              <a:buFont typeface="Arial" panose="020B0604020202020204" pitchFamily="34" charset="0"/>
              <a:buChar char="•"/>
            </a:pPr>
            <a:r>
              <a:rPr lang="en-US" altLang="en-US" sz="1600" dirty="0">
                <a:solidFill>
                  <a:schemeClr val="tx1"/>
                </a:solidFill>
              </a:rPr>
              <a:t>Discussion items </a:t>
            </a:r>
          </a:p>
          <a:p>
            <a:pPr lvl="1">
              <a:buFont typeface="Arial" panose="020B0604020202020204" pitchFamily="34" charset="0"/>
              <a:buChar char="•"/>
            </a:pPr>
            <a:r>
              <a:rPr lang="en-US" altLang="en-US" sz="1600" dirty="0">
                <a:solidFill>
                  <a:schemeClr val="tx1"/>
                </a:solidFill>
              </a:rPr>
              <a:t>EU Items</a:t>
            </a:r>
          </a:p>
          <a:p>
            <a:pPr lvl="1">
              <a:spcBef>
                <a:spcPts val="0"/>
              </a:spcBef>
              <a:buFont typeface="Arial" panose="020B0604020202020204" pitchFamily="34" charset="0"/>
              <a:buChar char="•"/>
            </a:pPr>
            <a:r>
              <a:rPr lang="en-US" altLang="en-US" sz="1600" dirty="0">
                <a:solidFill>
                  <a:schemeClr val="tx1"/>
                </a:solidFill>
              </a:rPr>
              <a:t>Other Regions Items</a:t>
            </a:r>
          </a:p>
          <a:p>
            <a:pPr lvl="1">
              <a:spcBef>
                <a:spcPts val="0"/>
              </a:spcBef>
              <a:buFont typeface="Arial" panose="020B0604020202020204" pitchFamily="34" charset="0"/>
              <a:buChar char="•"/>
            </a:pPr>
            <a:r>
              <a:rPr lang="en-US" altLang="en-US" sz="1600" dirty="0">
                <a:solidFill>
                  <a:schemeClr val="tx1"/>
                </a:solidFill>
              </a:rPr>
              <a:t>ITU-R Items</a:t>
            </a:r>
          </a:p>
          <a:p>
            <a:pPr lvl="1">
              <a:spcBef>
                <a:spcPts val="0"/>
              </a:spcBef>
              <a:buFont typeface="Arial" panose="020B0604020202020204" pitchFamily="34" charset="0"/>
              <a:buChar char="•"/>
            </a:pPr>
            <a:r>
              <a:rPr lang="en-US" altLang="en-US" sz="1600" dirty="0">
                <a:solidFill>
                  <a:schemeClr val="tx1"/>
                </a:solidFill>
              </a:rPr>
              <a:t>MSG 6 GHz </a:t>
            </a:r>
          </a:p>
          <a:p>
            <a:pPr lvl="1">
              <a:spcBef>
                <a:spcPts val="0"/>
              </a:spcBef>
              <a:buFont typeface="Arial" panose="020B0604020202020204" pitchFamily="34" charset="0"/>
              <a:buChar char="•"/>
            </a:pPr>
            <a:r>
              <a:rPr lang="en-US" sz="1600" dirty="0"/>
              <a:t>IEEE 802 Stds Table of Frequency Bands</a:t>
            </a:r>
          </a:p>
          <a:p>
            <a:pPr lvl="1">
              <a:spcBef>
                <a:spcPts val="0"/>
              </a:spcBef>
              <a:buFont typeface="Arial" panose="020B0604020202020204" pitchFamily="34" charset="0"/>
              <a:buChar char="•"/>
            </a:pPr>
            <a:r>
              <a:rPr lang="en-US" altLang="en-US" sz="1600" dirty="0">
                <a:solidFill>
                  <a:schemeClr val="tx1"/>
                </a:solidFill>
              </a:rPr>
              <a:t>General Discussion Items</a:t>
            </a:r>
          </a:p>
          <a:p>
            <a:pPr>
              <a:buFont typeface="Arial" panose="020B0604020202020204" pitchFamily="34" charset="0"/>
              <a:buChar char="•"/>
            </a:pPr>
            <a:r>
              <a:rPr lang="en-US" altLang="en-US" sz="1600" dirty="0">
                <a:solidFill>
                  <a:schemeClr val="tx1"/>
                </a:solidFill>
              </a:rPr>
              <a:t>Actions required</a:t>
            </a:r>
          </a:p>
          <a:p>
            <a:pPr lvl="1">
              <a:buFont typeface="Arial" panose="020B0604020202020204" pitchFamily="34" charset="0"/>
              <a:buChar char="•"/>
            </a:pPr>
            <a:r>
              <a:rPr lang="en-US" altLang="en-US" sz="1600" dirty="0">
                <a:solidFill>
                  <a:schemeClr val="tx1"/>
                </a:solidFill>
              </a:rPr>
              <a:t> </a:t>
            </a:r>
          </a:p>
          <a:p>
            <a:pPr lvl="1">
              <a:buFont typeface="Arial" panose="020B0604020202020204" pitchFamily="34" charset="0"/>
              <a:buChar char="•"/>
            </a:pPr>
            <a:r>
              <a:rPr lang="en-US" sz="1600" dirty="0">
                <a:ea typeface="SimSun" panose="02010600030101010101" pitchFamily="2" charset="-122"/>
              </a:rPr>
              <a:t>Anything new today</a:t>
            </a:r>
          </a:p>
          <a:p>
            <a:pPr>
              <a:buFont typeface="Arial" panose="020B0604020202020204" pitchFamily="34" charset="0"/>
              <a:buChar char="•"/>
            </a:pPr>
            <a:r>
              <a:rPr lang="en-US" altLang="en-US" sz="1600" dirty="0">
                <a:solidFill>
                  <a:schemeClr val="tx1"/>
                </a:solidFill>
              </a:rPr>
              <a:t>AOB and Adjourn</a:t>
            </a: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6280728" y="1193802"/>
            <a:ext cx="5109056" cy="528161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400" kern="0" dirty="0"/>
              <a:t>Discussion items, few more details:  </a:t>
            </a:r>
            <a:endParaRPr lang="en-US" sz="1400" b="0" dirty="0">
              <a:solidFill>
                <a:schemeClr val="tx1"/>
              </a:solidFill>
            </a:endParaRPr>
          </a:p>
          <a:p>
            <a:pPr marL="0" indent="0">
              <a:spcBef>
                <a:spcPts val="0"/>
              </a:spcBef>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a:spcBef>
                <a:spcPts val="0"/>
              </a:spcBef>
              <a:buFont typeface="Arial" panose="020B0604020202020204" pitchFamily="34" charset="0"/>
              <a:buChar char="•"/>
            </a:pPr>
            <a:endParaRPr lang="en-US" sz="1400" b="0" kern="0" dirty="0">
              <a:solidFill>
                <a:schemeClr val="tx1"/>
              </a:solidFill>
            </a:endParaRPr>
          </a:p>
          <a:p>
            <a:pPr>
              <a:spcBef>
                <a:spcPts val="0"/>
              </a:spcBef>
              <a:buFont typeface="Arial" panose="020B0604020202020204" pitchFamily="34" charset="0"/>
              <a:buChar char="•"/>
            </a:pPr>
            <a:r>
              <a:rPr lang="en-US" sz="1400" b="0" kern="0" dirty="0">
                <a:solidFill>
                  <a:schemeClr val="tx1"/>
                </a:solidFill>
              </a:rPr>
              <a:t>Other Regions Items</a:t>
            </a:r>
          </a:p>
          <a:p>
            <a:pPr lvl="1">
              <a:spcBef>
                <a:spcPts val="0"/>
              </a:spcBef>
              <a:buFont typeface="Arial" panose="020B0604020202020204" pitchFamily="34" charset="0"/>
              <a:buChar char="•"/>
            </a:pPr>
            <a:r>
              <a:rPr lang="en-US" altLang="en-US" sz="1400" dirty="0">
                <a:solidFill>
                  <a:schemeClr val="tx1"/>
                </a:solidFill>
              </a:rPr>
              <a:t>General items,</a:t>
            </a:r>
          </a:p>
          <a:p>
            <a:pPr lvl="1">
              <a:spcBef>
                <a:spcPts val="0"/>
              </a:spcBef>
              <a:buFont typeface="Arial" panose="020B0604020202020204" pitchFamily="34" charset="0"/>
              <a:buChar char="•"/>
            </a:pPr>
            <a:endParaRPr lang="en-US" altLang="en-US" sz="1400" dirty="0">
              <a:solidFill>
                <a:schemeClr val="tx1"/>
              </a:solidFill>
            </a:endParaRPr>
          </a:p>
          <a:p>
            <a:pPr>
              <a:spcBef>
                <a:spcPts val="0"/>
              </a:spcBef>
              <a:buFont typeface="Arial" panose="020B0604020202020204" pitchFamily="34" charset="0"/>
              <a:buChar char="•"/>
            </a:pPr>
            <a:r>
              <a:rPr lang="en-US" sz="1400" b="0" dirty="0">
                <a:solidFill>
                  <a:schemeClr val="tx1"/>
                </a:solidFill>
              </a:rPr>
              <a:t>ITU-R Items</a:t>
            </a:r>
          </a:p>
          <a:p>
            <a:pPr lvl="1">
              <a:spcBef>
                <a:spcPts val="0"/>
              </a:spcBef>
              <a:buFont typeface="Arial" panose="020B0604020202020204" pitchFamily="34" charset="0"/>
              <a:buChar char="•"/>
            </a:pPr>
            <a:r>
              <a:rPr lang="en-US" sz="1400" b="0" dirty="0">
                <a:solidFill>
                  <a:schemeClr val="tx1"/>
                </a:solidFill>
              </a:rPr>
              <a:t>IEEE 802 viewpoints on WRC-23 agenda items </a:t>
            </a:r>
          </a:p>
          <a:p>
            <a:pPr lvl="1">
              <a:spcBef>
                <a:spcPts val="0"/>
              </a:spcBef>
              <a:buFont typeface="Arial" panose="020B0604020202020204" pitchFamily="34" charset="0"/>
              <a:buChar char="•"/>
            </a:pPr>
            <a:r>
              <a:rPr lang="en-US" altLang="en-US" sz="1400" dirty="0">
                <a:solidFill>
                  <a:schemeClr val="tx1"/>
                </a:solidFill>
              </a:rPr>
              <a:t>General items</a:t>
            </a:r>
          </a:p>
          <a:p>
            <a:pPr lvl="1">
              <a:spcBef>
                <a:spcPts val="0"/>
              </a:spcBef>
              <a:buFont typeface="Arial" panose="020B0604020202020204" pitchFamily="34" charset="0"/>
              <a:buChar char="•"/>
            </a:pPr>
            <a:endParaRPr lang="en-US" altLang="en-US" sz="140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MSG 6 GHz</a:t>
            </a:r>
          </a:p>
          <a:p>
            <a:pPr lvl="1">
              <a:spcBef>
                <a:spcPts val="0"/>
              </a:spcBef>
              <a:buFont typeface="Arial" panose="020B0604020202020204" pitchFamily="34" charset="0"/>
              <a:buChar char="•"/>
            </a:pPr>
            <a:r>
              <a:rPr lang="en-US" altLang="en-US" sz="1400" kern="0" dirty="0">
                <a:solidFill>
                  <a:schemeClr val="tx1"/>
                </a:solidFill>
              </a:rPr>
              <a:t>Multi stake-holder group</a:t>
            </a:r>
          </a:p>
          <a:p>
            <a:pPr marL="0" indent="0">
              <a:spcBef>
                <a:spcPts val="0"/>
              </a:spcBef>
            </a:pPr>
            <a:endParaRPr lang="en-US" altLang="en-US" sz="1400" kern="0" dirty="0">
              <a:solidFill>
                <a:schemeClr val="tx1"/>
              </a:solidFill>
            </a:endParaRPr>
          </a:p>
          <a:p>
            <a:pPr>
              <a:spcBef>
                <a:spcPts val="0"/>
              </a:spcBef>
              <a:buFont typeface="Arial" panose="020B0604020202020204" pitchFamily="34" charset="0"/>
              <a:buChar char="•"/>
            </a:pPr>
            <a:r>
              <a:rPr lang="en-US" altLang="en-US" sz="1400" b="0" dirty="0">
                <a:solidFill>
                  <a:schemeClr val="tx1"/>
                </a:solidFill>
              </a:rPr>
              <a:t>Table of IEEE 802 Stds Frequency Bands</a:t>
            </a:r>
          </a:p>
          <a:p>
            <a:pPr lvl="1">
              <a:spcBef>
                <a:spcPts val="0"/>
              </a:spcBef>
              <a:buFont typeface="Arial" panose="020B0604020202020204" pitchFamily="34" charset="0"/>
              <a:buChar char="•"/>
            </a:pPr>
            <a:r>
              <a:rPr lang="en-US" altLang="en-US" sz="1400" kern="0" dirty="0">
                <a:solidFill>
                  <a:schemeClr val="tx1"/>
                </a:solidFill>
              </a:rPr>
              <a:t>Status</a:t>
            </a:r>
          </a:p>
          <a:p>
            <a:pPr>
              <a:spcBef>
                <a:spcPts val="0"/>
              </a:spcBef>
              <a:buFont typeface="Arial" panose="020B0604020202020204" pitchFamily="34" charset="0"/>
              <a:buChar char="•"/>
            </a:pPr>
            <a:endParaRPr lang="en-US" altLang="en-US" sz="1400" b="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General discussion items</a:t>
            </a:r>
          </a:p>
          <a:p>
            <a:pPr lvl="1">
              <a:spcBef>
                <a:spcPts val="0"/>
              </a:spcBef>
              <a:buFont typeface="Arial" panose="020B0604020202020204" pitchFamily="34" charset="0"/>
              <a:buChar char="•"/>
            </a:pPr>
            <a:r>
              <a:rPr lang="en-US" altLang="en-US" sz="1400" kern="0" dirty="0">
                <a:solidFill>
                  <a:schemeClr val="tx1"/>
                </a:solidFill>
              </a:rPr>
              <a:t> </a:t>
            </a:r>
          </a:p>
        </p:txBody>
      </p:sp>
    </p:spTree>
    <p:extLst>
      <p:ext uri="{BB962C8B-B14F-4D97-AF65-F5344CB8AC3E}">
        <p14:creationId xmlns:p14="http://schemas.microsoft.com/office/powerpoint/2010/main" val="229327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209800" y="534988"/>
            <a:ext cx="7770813" cy="469235"/>
          </a:xfrm>
        </p:spPr>
        <p:txBody>
          <a:bodyPr/>
          <a:lstStyle/>
          <a:p>
            <a:r>
              <a:rPr lang="en-US" altLang="en-US" sz="2400" dirty="0"/>
              <a:t>Administrative – motions and more</a:t>
            </a:r>
          </a:p>
        </p:txBody>
      </p:sp>
      <p:sp>
        <p:nvSpPr>
          <p:cNvPr id="16387" name="Content Placeholder 2"/>
          <p:cNvSpPr>
            <a:spLocks noGrp="1"/>
          </p:cNvSpPr>
          <p:nvPr>
            <p:ph idx="1"/>
          </p:nvPr>
        </p:nvSpPr>
        <p:spPr>
          <a:xfrm>
            <a:off x="990600" y="594578"/>
            <a:ext cx="10399184" cy="5789613"/>
          </a:xfrm>
        </p:spPr>
        <p:txBody>
          <a:bodyPr/>
          <a:lstStyle/>
          <a:p>
            <a:pPr lvl="4">
              <a:buFont typeface="Arial" panose="020B0604020202020204" pitchFamily="34" charset="0"/>
              <a:buChar char="•"/>
            </a:pPr>
            <a:endParaRPr lang="en-US" altLang="en-US" sz="800" dirty="0"/>
          </a:p>
          <a:p>
            <a:pPr lvl="4">
              <a:buFont typeface="Arial" panose="020B0604020202020204" pitchFamily="34" charset="0"/>
              <a:buChar char="•"/>
            </a:pPr>
            <a:endParaRPr lang="en-US" altLang="en-US" sz="600" u="sng" dirty="0"/>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dirty="0"/>
              <a:t> </a:t>
            </a:r>
            <a:r>
              <a:rPr lang="en-US" altLang="en-US" sz="1800" b="0" dirty="0"/>
              <a:t>To approve the agenda as presented on previous slide</a:t>
            </a:r>
          </a:p>
          <a:p>
            <a:pPr>
              <a:spcBef>
                <a:spcPts val="0"/>
              </a:spcBef>
            </a:pPr>
            <a:r>
              <a:rPr lang="en-US" altLang="en-US" sz="1800" dirty="0"/>
              <a:t>	</a:t>
            </a:r>
            <a:r>
              <a:rPr lang="en-US" altLang="en-US" sz="1800" dirty="0">
                <a:solidFill>
                  <a:schemeClr val="tx1"/>
                </a:solidFill>
              </a:rPr>
              <a:t>	</a:t>
            </a:r>
            <a:r>
              <a:rPr lang="en-US" altLang="en-US" sz="1800" b="0" dirty="0">
                <a:solidFill>
                  <a:schemeClr val="tx1"/>
                </a:solidFill>
              </a:rPr>
              <a:t>Moved by: 	</a:t>
            </a:r>
            <a:r>
              <a:rPr lang="en-US" altLang="en-US" sz="1800" b="0" dirty="0">
                <a:solidFill>
                  <a:schemeClr val="bg1">
                    <a:lumMod val="75000"/>
                  </a:schemeClr>
                </a:solidFill>
              </a:rPr>
              <a:t>Stuart K.</a:t>
            </a:r>
          </a:p>
          <a:p>
            <a:pPr>
              <a:spcBef>
                <a:spcPts val="0"/>
              </a:spcBef>
            </a:pPr>
            <a:r>
              <a:rPr lang="en-US" altLang="en-US" sz="1800" b="0" dirty="0">
                <a:solidFill>
                  <a:schemeClr val="bg1">
                    <a:lumMod val="75000"/>
                  </a:schemeClr>
                </a:solidFill>
              </a:rPr>
              <a:t>		Seconded by: 	Vijay A.</a:t>
            </a:r>
          </a:p>
          <a:p>
            <a:pPr>
              <a:spcBef>
                <a:spcPts val="0"/>
              </a:spcBef>
            </a:pPr>
            <a:r>
              <a:rPr lang="en-US" altLang="en-US" sz="1800" b="0" dirty="0">
                <a:solidFill>
                  <a:schemeClr val="bg1">
                    <a:lumMod val="75000"/>
                  </a:schemeClr>
                </a:solidFill>
              </a:rPr>
              <a:t>		Discussion?  	None</a:t>
            </a:r>
          </a:p>
          <a:p>
            <a:pPr lvl="1">
              <a:spcBef>
                <a:spcPts val="0"/>
              </a:spcBef>
            </a:pPr>
            <a:r>
              <a:rPr lang="en-US" altLang="en-US" sz="1800" dirty="0">
                <a:solidFill>
                  <a:schemeClr val="bg1">
                    <a:lumMod val="75000"/>
                  </a:schemeClr>
                </a:solidFill>
              </a:rPr>
              <a:t>Vote:  Approved by unanimous consent</a:t>
            </a:r>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dirty="0"/>
              <a:t> </a:t>
            </a:r>
            <a:r>
              <a:rPr lang="en-GB" sz="1800" b="0" dirty="0">
                <a:ea typeface="SimSun" panose="02010600030101010101" pitchFamily="2" charset="-122"/>
              </a:rPr>
              <a:t>To approve the minutes from the IEEE 802.18 teleconference in document </a:t>
            </a:r>
            <a:r>
              <a:rPr lang="en-GB" sz="1800" b="0" dirty="0">
                <a:solidFill>
                  <a:schemeClr val="bg1">
                    <a:lumMod val="75000"/>
                  </a:schemeClr>
                </a:solidFill>
                <a:ea typeface="SimSun" panose="02010600030101010101" pitchFamily="2" charset="-122"/>
                <a:hlinkClick r:id="rId3"/>
              </a:rPr>
              <a:t>https://mentor.ieee.org/802.18/dcn/21/18-21-0033-00-0000-minutes-01apr21-rrtag-teleconference.docx</a:t>
            </a:r>
            <a:r>
              <a:rPr lang="en-GB" sz="1800" b="0" dirty="0">
                <a:solidFill>
                  <a:schemeClr val="bg1">
                    <a:lumMod val="75000"/>
                  </a:schemeClr>
                </a:solidFill>
                <a:ea typeface="SimSun" panose="02010600030101010101" pitchFamily="2" charset="-122"/>
              </a:rPr>
              <a:t>    </a:t>
            </a:r>
            <a:r>
              <a:rPr lang="en-US" sz="1800" b="0" i="0" dirty="0">
                <a:solidFill>
                  <a:srgbClr val="000000"/>
                </a:solidFill>
                <a:effectLst/>
              </a:rPr>
              <a:t>02-Apr-2021 12:48:08 ET </a:t>
            </a:r>
            <a:r>
              <a:rPr lang="en-US" sz="1800" b="0" dirty="0">
                <a:ea typeface="SimSun" panose="02010600030101010101" pitchFamily="2" charset="-122"/>
              </a:rPr>
              <a:t>with editorial privilege for the 802.18 chair.</a:t>
            </a:r>
            <a:r>
              <a:rPr lang="en-US" altLang="en-US" sz="1800" b="0" dirty="0">
                <a:solidFill>
                  <a:schemeClr val="tx1"/>
                </a:solidFill>
              </a:rPr>
              <a:t>	</a:t>
            </a:r>
          </a:p>
          <a:p>
            <a:pPr marL="0" indent="0">
              <a:spcBef>
                <a:spcPts val="400"/>
              </a:spcBef>
            </a:pPr>
            <a:r>
              <a:rPr lang="en-US" altLang="en-US" sz="1800" b="0" dirty="0">
                <a:solidFill>
                  <a:schemeClr val="tx1"/>
                </a:solidFill>
              </a:rPr>
              <a:t> 	Moved by:  	</a:t>
            </a:r>
            <a:r>
              <a:rPr lang="en-US" altLang="en-US" sz="1800" b="0" dirty="0">
                <a:solidFill>
                  <a:schemeClr val="bg1">
                    <a:lumMod val="75000"/>
                  </a:schemeClr>
                </a:solidFill>
              </a:rPr>
              <a:t>Al P. </a:t>
            </a:r>
          </a:p>
          <a:p>
            <a:pPr marL="0" indent="0">
              <a:spcBef>
                <a:spcPts val="0"/>
              </a:spcBef>
            </a:pPr>
            <a:r>
              <a:rPr lang="en-US" altLang="en-US" sz="1800" b="0" dirty="0">
                <a:solidFill>
                  <a:schemeClr val="bg1">
                    <a:lumMod val="75000"/>
                  </a:schemeClr>
                </a:solidFill>
              </a:rPr>
              <a:t>	Seconded by:  Stuart K.</a:t>
            </a:r>
          </a:p>
          <a:p>
            <a:pPr marL="0" indent="0">
              <a:spcBef>
                <a:spcPts val="0"/>
              </a:spcBef>
            </a:pPr>
            <a:r>
              <a:rPr lang="en-US" altLang="en-US" sz="1800" b="0" dirty="0">
                <a:solidFill>
                  <a:schemeClr val="bg1">
                    <a:lumMod val="75000"/>
                  </a:schemeClr>
                </a:solidFill>
              </a:rPr>
              <a:t>	Discussion?  	None</a:t>
            </a:r>
          </a:p>
          <a:p>
            <a:pPr lvl="1">
              <a:spcBef>
                <a:spcPts val="0"/>
              </a:spcBef>
            </a:pPr>
            <a:r>
              <a:rPr lang="en-US" altLang="en-US" sz="1800" dirty="0">
                <a:solidFill>
                  <a:schemeClr val="bg1">
                    <a:lumMod val="75000"/>
                  </a:schemeClr>
                </a:solidFill>
              </a:rPr>
              <a:t>Vote:  Approved by unanimous consent</a:t>
            </a:r>
          </a:p>
          <a:p>
            <a:pPr lvl="2">
              <a:spcBef>
                <a:spcPts val="0"/>
              </a:spcBef>
              <a:buFont typeface="Arial" panose="020B0604020202020204" pitchFamily="34" charset="0"/>
              <a:buChar char="•"/>
            </a:pPr>
            <a:endParaRPr lang="en-US" altLang="en-US" sz="1200" dirty="0">
              <a:solidFill>
                <a:schemeClr val="bg1">
                  <a:lumMod val="75000"/>
                </a:schemeClr>
              </a:solidFill>
            </a:endParaRPr>
          </a:p>
          <a:p>
            <a:pPr marL="685800" lvl="1">
              <a:spcBef>
                <a:spcPts val="400"/>
              </a:spcBef>
              <a:buFont typeface="Arial" panose="020B0604020202020204" pitchFamily="34" charset="0"/>
              <a:buChar char="•"/>
            </a:pPr>
            <a:endParaRPr lang="en-US" altLang="en-US" sz="140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8</a:t>
            </a:fld>
            <a:endParaRPr lang="en-US" altLang="en-US" sz="1200" b="0" dirty="0"/>
          </a:p>
        </p:txBody>
      </p:sp>
      <p:sp>
        <p:nvSpPr>
          <p:cNvPr id="2" name="Date Placeholder 1"/>
          <p:cNvSpPr>
            <a:spLocks noGrp="1"/>
          </p:cNvSpPr>
          <p:nvPr>
            <p:ph type="dt" idx="15"/>
          </p:nvPr>
        </p:nvSpPr>
        <p:spPr/>
        <p:txBody>
          <a:bodyPr/>
          <a:lstStyle/>
          <a:p>
            <a:r>
              <a:rPr lang="en-US"/>
              <a:t>08apr21</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162416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209800" y="534988"/>
            <a:ext cx="8001001" cy="469235"/>
          </a:xfrm>
        </p:spPr>
        <p:txBody>
          <a:bodyPr/>
          <a:lstStyle/>
          <a:p>
            <a:r>
              <a:rPr lang="en-US" altLang="en-US" sz="2400" dirty="0"/>
              <a:t>Administrative–moving forward –  2</a:t>
            </a:r>
            <a:endParaRPr lang="en-US" altLang="en-US" sz="2400" i="1" u="sng" dirty="0">
              <a:solidFill>
                <a:srgbClr val="00B050"/>
              </a:solidFill>
            </a:endParaRPr>
          </a:p>
        </p:txBody>
      </p:sp>
      <p:sp>
        <p:nvSpPr>
          <p:cNvPr id="16387" name="Content Placeholder 2"/>
          <p:cNvSpPr>
            <a:spLocks noGrp="1"/>
          </p:cNvSpPr>
          <p:nvPr>
            <p:ph idx="1"/>
          </p:nvPr>
        </p:nvSpPr>
        <p:spPr>
          <a:xfrm>
            <a:off x="914400" y="914400"/>
            <a:ext cx="10881783" cy="5542666"/>
          </a:xfrm>
        </p:spPr>
        <p:txBody>
          <a:bodyPr/>
          <a:lstStyle/>
          <a:p>
            <a:pPr lvl="4">
              <a:buFont typeface="Arial" panose="020B0604020202020204" pitchFamily="34" charset="0"/>
              <a:buChar char="•"/>
            </a:pPr>
            <a:endParaRPr lang="en-US" altLang="en-US" sz="1000" dirty="0">
              <a:solidFill>
                <a:schemeClr val="tx1"/>
              </a:solidFill>
            </a:endParaRPr>
          </a:p>
          <a:p>
            <a:pPr>
              <a:buFont typeface="Arial" panose="020B0604020202020204" pitchFamily="34" charset="0"/>
              <a:buChar char="•"/>
            </a:pPr>
            <a:r>
              <a:rPr lang="en-US" altLang="en-US" sz="1800" b="0" dirty="0">
                <a:solidFill>
                  <a:schemeClr val="tx1"/>
                </a:solidFill>
              </a:rPr>
              <a:t>For </a:t>
            </a:r>
            <a:r>
              <a:rPr lang="en-US" altLang="en-US" sz="1800" dirty="0">
                <a:solidFill>
                  <a:schemeClr val="tx1"/>
                </a:solidFill>
              </a:rPr>
              <a:t>May 2021,</a:t>
            </a:r>
            <a:r>
              <a:rPr lang="en-US" altLang="en-US" sz="1800" b="0" dirty="0">
                <a:solidFill>
                  <a:schemeClr val="tx1"/>
                </a:solidFill>
              </a:rPr>
              <a:t> that was at the Hilton in Panama City, Panama, the WCSC on 03Feb21 </a:t>
            </a:r>
            <a:r>
              <a:rPr lang="en-US" altLang="en-US" sz="1800" dirty="0">
                <a:solidFill>
                  <a:schemeClr val="tx1"/>
                </a:solidFill>
              </a:rPr>
              <a:t>approved to cancel the in-person 802W interim</a:t>
            </a:r>
            <a:r>
              <a:rPr lang="en-US" altLang="en-US" sz="1800" b="0" dirty="0">
                <a:solidFill>
                  <a:schemeClr val="tx1"/>
                </a:solidFill>
              </a:rPr>
              <a:t>.  This leaves the WGs and TAGs to hold interims as they wish.  </a:t>
            </a:r>
          </a:p>
          <a:p>
            <a:pPr marL="400050" lvl="1">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At this point still no participation credit, no word from EC yet. </a:t>
            </a:r>
          </a:p>
          <a:p>
            <a:pPr marL="400050" lvl="1">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Other WGs/TAGs</a:t>
            </a:r>
          </a:p>
          <a:p>
            <a:pPr marL="800100" lvl="2">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.11: 10-18May21;		.15: 11-20(early)May21; 		.19:_n/a_				.24: _when?_____</a:t>
            </a:r>
          </a:p>
          <a:p>
            <a:pPr marL="800100" lvl="2">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For .18 will plan on: 13 &amp; 20May21 (normal Thursday’s call-in, 1500et, 55 mins)</a:t>
            </a:r>
          </a:p>
          <a:p>
            <a:pPr lvl="3">
              <a:buFont typeface="Arial" panose="020B0604020202020204" pitchFamily="34" charset="0"/>
              <a:buChar char="•"/>
            </a:pPr>
            <a:endParaRPr lang="en-US" altLang="en-US" sz="900" b="0" dirty="0">
              <a:solidFill>
                <a:schemeClr val="tx1"/>
              </a:solidFill>
            </a:endParaRPr>
          </a:p>
          <a:p>
            <a:pPr>
              <a:buFont typeface="Arial" panose="020B0604020202020204" pitchFamily="34" charset="0"/>
              <a:buChar char="•"/>
            </a:pPr>
            <a:r>
              <a:rPr lang="en-US" altLang="en-US" sz="1800" b="0" dirty="0">
                <a:solidFill>
                  <a:schemeClr val="tx1"/>
                </a:solidFill>
              </a:rPr>
              <a:t>For </a:t>
            </a:r>
            <a:r>
              <a:rPr lang="en-US" altLang="en-US" sz="1800" dirty="0">
                <a:solidFill>
                  <a:schemeClr val="tx1"/>
                </a:solidFill>
              </a:rPr>
              <a:t>July 2021,</a:t>
            </a:r>
            <a:r>
              <a:rPr lang="en-US" altLang="en-US" sz="1800" b="0" dirty="0">
                <a:solidFill>
                  <a:schemeClr val="tx1"/>
                </a:solidFill>
              </a:rPr>
              <a:t> that was</a:t>
            </a:r>
            <a:r>
              <a:rPr lang="en-US" altLang="en-US" sz="1800" dirty="0">
                <a:solidFill>
                  <a:schemeClr val="tx1"/>
                </a:solidFill>
              </a:rPr>
              <a:t> </a:t>
            </a:r>
            <a:r>
              <a:rPr lang="en-US" altLang="en-US" sz="1800" b="0" dirty="0">
                <a:solidFill>
                  <a:schemeClr val="tx1"/>
                </a:solidFill>
              </a:rPr>
              <a:t>in Madrid, Spain, the LMSC(</a:t>
            </a:r>
            <a:r>
              <a:rPr lang="en-US" altLang="en-US" sz="1600" b="0" dirty="0">
                <a:solidFill>
                  <a:schemeClr val="tx1"/>
                </a:solidFill>
              </a:rPr>
              <a:t>EC) on 05Mar21 </a:t>
            </a:r>
            <a:r>
              <a:rPr lang="en-US" altLang="en-US" sz="1600" dirty="0">
                <a:solidFill>
                  <a:schemeClr val="tx1"/>
                </a:solidFill>
              </a:rPr>
              <a:t>approved to cancel the in-person 802 Plenary.</a:t>
            </a:r>
            <a:r>
              <a:rPr lang="en-US" altLang="en-US" sz="1600" b="0" dirty="0">
                <a:solidFill>
                  <a:schemeClr val="tx1"/>
                </a:solidFill>
              </a:rPr>
              <a:t>  It will be electronic like the past ones.</a:t>
            </a:r>
          </a:p>
          <a:p>
            <a:pPr lvl="1">
              <a:buFont typeface="Arial" panose="020B0604020202020204" pitchFamily="34" charset="0"/>
              <a:buChar char="•"/>
            </a:pPr>
            <a:r>
              <a:rPr lang="en-US" altLang="en-US" sz="1800" dirty="0">
                <a:solidFill>
                  <a:schemeClr val="tx1"/>
                </a:solidFill>
              </a:rPr>
              <a:t>At the EC teleconference Tuesday (06Apr), approved  09-23 July 21 dates.</a:t>
            </a:r>
          </a:p>
          <a:p>
            <a:pPr lvl="1">
              <a:buFont typeface="Arial" panose="020B0604020202020204" pitchFamily="34" charset="0"/>
              <a:buChar char="•"/>
            </a:pPr>
            <a:r>
              <a:rPr lang="en-US" altLang="en-US" sz="1800" dirty="0">
                <a:solidFill>
                  <a:schemeClr val="tx1"/>
                </a:solidFill>
              </a:rPr>
              <a:t>Also, the registration fee was approved.  The plan: </a:t>
            </a:r>
          </a:p>
          <a:p>
            <a:pPr lvl="2">
              <a:buFont typeface="Arial" panose="020B0604020202020204" pitchFamily="34" charset="0"/>
              <a:buChar char="•"/>
            </a:pPr>
            <a:r>
              <a:rPr lang="en-US" sz="1600" dirty="0">
                <a:solidFill>
                  <a:schemeClr val="tx1"/>
                </a:solidFill>
              </a:rPr>
              <a:t>$50 – till 30June		$75 registration fee after 30june. </a:t>
            </a:r>
          </a:p>
          <a:p>
            <a:pPr lvl="2">
              <a:buFont typeface="Arial" panose="020B0604020202020204" pitchFamily="34" charset="0"/>
              <a:buChar char="•"/>
            </a:pPr>
            <a:r>
              <a:rPr lang="en-US" sz="1600" dirty="0">
                <a:solidFill>
                  <a:schemeClr val="tx1"/>
                </a:solidFill>
              </a:rPr>
              <a:t>registration opens: 10 May</a:t>
            </a:r>
          </a:p>
          <a:p>
            <a:pPr lvl="2">
              <a:buFont typeface="Arial" panose="020B0604020202020204" pitchFamily="34" charset="0"/>
              <a:buChar char="•"/>
            </a:pPr>
            <a:r>
              <a:rPr lang="en-US" sz="1600" dirty="0">
                <a:solidFill>
                  <a:schemeClr val="tx1"/>
                </a:solidFill>
              </a:rPr>
              <a:t>reminder sent on 28june (2 days, before fee increases) and on 30june last day before fee increases.</a:t>
            </a:r>
          </a:p>
          <a:p>
            <a:pPr lvl="2">
              <a:buFont typeface="Arial" panose="020B0604020202020204" pitchFamily="34" charset="0"/>
              <a:buChar char="•"/>
            </a:pPr>
            <a:r>
              <a:rPr lang="en-US" sz="1600" dirty="0">
                <a:solidFill>
                  <a:schemeClr val="tx1"/>
                </a:solidFill>
              </a:rPr>
              <a:t>reminder sent on 05 july – notifying of  $75  fee started 01july</a:t>
            </a:r>
          </a:p>
          <a:p>
            <a:pPr lvl="1">
              <a:buFont typeface="Arial" panose="020B0604020202020204" pitchFamily="34" charset="0"/>
              <a:buChar char="•"/>
            </a:pPr>
            <a:r>
              <a:rPr lang="en-US" sz="1600" dirty="0">
                <a:solidFill>
                  <a:srgbClr val="333333"/>
                </a:solidFill>
                <a:ea typeface="Times New Roman" panose="02020603050405020304" pitchFamily="18" charset="0"/>
              </a:rPr>
              <a:t>For .18 will plan on: 15 &amp; 22Jul21 (normal Thursday’s  1500et, looking at 2 hour slot for one. )</a:t>
            </a:r>
          </a:p>
          <a:p>
            <a:pPr lvl="2">
              <a:buFont typeface="Arial" panose="020B0604020202020204" pitchFamily="34" charset="0"/>
              <a:buChar char="•"/>
            </a:pPr>
            <a:r>
              <a:rPr lang="en-US" sz="1400" dirty="0">
                <a:solidFill>
                  <a:srgbClr val="333333"/>
                </a:solidFill>
                <a:ea typeface="Times New Roman" panose="02020603050405020304" pitchFamily="18" charset="0"/>
              </a:rPr>
              <a:t>Do not want to overlap with .19 with the 2 </a:t>
            </a:r>
            <a:r>
              <a:rPr lang="en-US" sz="1400" dirty="0" err="1">
                <a:solidFill>
                  <a:srgbClr val="333333"/>
                </a:solidFill>
                <a:ea typeface="Times New Roman" panose="02020603050405020304" pitchFamily="18" charset="0"/>
              </a:rPr>
              <a:t>hr</a:t>
            </a:r>
            <a:r>
              <a:rPr lang="en-US" sz="1400" dirty="0">
                <a:solidFill>
                  <a:srgbClr val="333333"/>
                </a:solidFill>
                <a:ea typeface="Times New Roman" panose="02020603050405020304" pitchFamily="18" charset="0"/>
              </a:rPr>
              <a:t> slot.</a:t>
            </a:r>
          </a:p>
          <a:p>
            <a:pPr lvl="2">
              <a:buFont typeface="Arial" panose="020B0604020202020204" pitchFamily="34" charset="0"/>
              <a:buChar char="•"/>
            </a:pPr>
            <a:r>
              <a:rPr lang="en-US" sz="1400" dirty="0">
                <a:solidFill>
                  <a:srgbClr val="333333"/>
                </a:solidFill>
                <a:ea typeface="Times New Roman" panose="02020603050405020304" pitchFamily="18" charset="0"/>
              </a:rPr>
              <a:t>The extra hour will focus on IEEE 802 WRC-23 AIs viewpoints. </a:t>
            </a:r>
          </a:p>
          <a:p>
            <a:pPr lvl="1">
              <a:buFont typeface="Arial" panose="020B0604020202020204" pitchFamily="34" charset="0"/>
              <a:buChar char="•"/>
            </a:pPr>
            <a:endParaRPr lang="en-US" sz="1600" dirty="0">
              <a:solidFill>
                <a:srgbClr val="333333"/>
              </a:solidFill>
              <a:ea typeface="Times New Roman" panose="02020603050405020304" pitchFamily="18" charset="0"/>
            </a:endParaRPr>
          </a:p>
          <a:p>
            <a:pPr lvl="3">
              <a:buFont typeface="Arial" panose="020B0604020202020204" pitchFamily="34" charset="0"/>
              <a:buChar char="•"/>
            </a:pPr>
            <a:endParaRPr lang="en-US" altLang="en-US" sz="900" b="0" dirty="0">
              <a:solidFill>
                <a:schemeClr val="tx1"/>
              </a:solidFill>
            </a:endParaRPr>
          </a:p>
          <a:p>
            <a:pPr>
              <a:buFont typeface="Arial" panose="020B0604020202020204" pitchFamily="34" charset="0"/>
              <a:buChar char="•"/>
            </a:pPr>
            <a:endParaRPr lang="en-US" altLang="en-US" sz="160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9</a:t>
            </a:fld>
            <a:endParaRPr lang="en-US" altLang="en-US" sz="1200" b="0" dirty="0"/>
          </a:p>
        </p:txBody>
      </p:sp>
      <p:sp>
        <p:nvSpPr>
          <p:cNvPr id="2" name="Date Placeholder 1"/>
          <p:cNvSpPr>
            <a:spLocks noGrp="1"/>
          </p:cNvSpPr>
          <p:nvPr>
            <p:ph type="dt" idx="15"/>
          </p:nvPr>
        </p:nvSpPr>
        <p:spPr/>
        <p:txBody>
          <a:bodyPr/>
          <a:lstStyle/>
          <a:p>
            <a:r>
              <a:rPr lang="en-US"/>
              <a:t>08apr21</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648243939"/>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58509</TotalTime>
  <Words>6634</Words>
  <Application>Microsoft Office PowerPoint</Application>
  <PresentationFormat>Widescreen</PresentationFormat>
  <Paragraphs>757</Paragraphs>
  <Slides>30</Slides>
  <Notes>20</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2</vt:i4>
      </vt:variant>
      <vt:variant>
        <vt:lpstr>Slide Titles</vt:lpstr>
      </vt:variant>
      <vt:variant>
        <vt:i4>30</vt:i4>
      </vt:variant>
    </vt:vector>
  </HeadingPairs>
  <TitlesOfParts>
    <vt:vector size="42" baseType="lpstr">
      <vt:lpstr>Arial</vt:lpstr>
      <vt:lpstr>Calibri</vt:lpstr>
      <vt:lpstr>Century Gothic</vt:lpstr>
      <vt:lpstr>Consolas</vt:lpstr>
      <vt:lpstr>Helvetica</vt:lpstr>
      <vt:lpstr>Helvetica Neue</vt:lpstr>
      <vt:lpstr>Monotype Sorts</vt:lpstr>
      <vt:lpstr>Times New Roman</vt:lpstr>
      <vt:lpstr>Wingdings</vt:lpstr>
      <vt:lpstr>Office Theme</vt:lpstr>
      <vt:lpstr>Document</vt:lpstr>
      <vt:lpstr>Packager Shell Object</vt:lpstr>
      <vt:lpstr>IEEE 802.18 RR-TAG Teleconference Agenda</vt:lpstr>
      <vt:lpstr>Call to Order / Administrative Items</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Agenda</vt:lpstr>
      <vt:lpstr>Administrative – motions and more</vt:lpstr>
      <vt:lpstr>Administrative–moving forward –  2</vt:lpstr>
      <vt:lpstr>Administrative–moving forward –  3</vt:lpstr>
      <vt:lpstr>EU items to share -1</vt:lpstr>
      <vt:lpstr>EU items to share -2</vt:lpstr>
      <vt:lpstr>Other regions (outside EU-Stds and USA), items to share</vt:lpstr>
      <vt:lpstr>ITU-R items to share  -</vt:lpstr>
      <vt:lpstr>MSG 6 GHz</vt:lpstr>
      <vt:lpstr>IEEE 802 Stds Table of Frequency Bands</vt:lpstr>
      <vt:lpstr>General Discussion</vt:lpstr>
      <vt:lpstr>Actions Required</vt:lpstr>
      <vt:lpstr>Any Other Business</vt:lpstr>
      <vt:lpstr>Adjourn</vt:lpstr>
      <vt:lpstr>PowerPoint Presentation</vt:lpstr>
      <vt:lpstr>PowerPoint Presentation</vt:lpstr>
      <vt:lpstr>PowerPoint Presentation</vt:lpstr>
      <vt:lpstr>PowerPoint Presentation</vt:lpstr>
      <vt:lpstr>Table of IEEE 802 Stds Frequency Bands –fyi</vt:lpstr>
      <vt:lpstr>Table of Frequency Bands – IEEE 802 Stds – background -1</vt:lpstr>
      <vt:lpstr>Table of Frequency Bands – background -2</vt:lpstr>
      <vt:lpstr>ITU-R links &amp; general info</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dc:title>
  <dc:creator>Holcomb, Jay</dc:creator>
  <cp:lastModifiedBy>Holcomb, Jay</cp:lastModifiedBy>
  <cp:revision>3724</cp:revision>
  <cp:lastPrinted>1601-01-01T00:00:00Z</cp:lastPrinted>
  <dcterms:created xsi:type="dcterms:W3CDTF">2016-03-03T14:54:45Z</dcterms:created>
  <dcterms:modified xsi:type="dcterms:W3CDTF">2021-04-08T13:33:36Z</dcterms:modified>
</cp:coreProperties>
</file>