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744" r:id="rId9"/>
    <p:sldId id="650" r:id="rId10"/>
    <p:sldId id="747" r:id="rId11"/>
    <p:sldId id="498" r:id="rId12"/>
    <p:sldId id="402" r:id="rId13"/>
    <p:sldId id="403" r:id="rId14"/>
    <p:sldId id="743" r:id="rId15"/>
    <p:sldId id="748" r:id="rId16"/>
    <p:sldId id="72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61"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949504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760892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07apr21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https://help.webex.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ja7O-Je22gdD9MsGnXn7C88iOoor4xTYVn9wUayr3UV5rZ7nwHDGR_Zjm6NEvI0c9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7.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0/18-20-0158-00-0000-minutes-08dec20-rrtag-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21/18-21-0039-00-0000-ieee-802-viewpoints-on-wrc-23-agenda-items.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07apr21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WRC-23 Agenda Items</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07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058964112"/>
              </p:ext>
            </p:extLst>
          </p:nvPr>
        </p:nvGraphicFramePr>
        <p:xfrm>
          <a:off x="609600" y="3590925"/>
          <a:ext cx="8105775" cy="1962150"/>
        </p:xfrm>
        <a:graphic>
          <a:graphicData uri="http://schemas.openxmlformats.org/presentationml/2006/ole">
            <mc:AlternateContent xmlns:mc="http://schemas.openxmlformats.org/markup-compatibility/2006">
              <mc:Choice xmlns:v="urn:schemas-microsoft-com:vml" Requires="v">
                <p:oleObj name="Document" r:id="rId3" imgW="8943657" imgH="2397432" progId="Word.Document.8">
                  <p:embed/>
                </p:oleObj>
              </mc:Choice>
              <mc:Fallback>
                <p:oleObj name="Document" r:id="rId3" imgW="8943657" imgH="2397432" progId="Word.Document.8">
                  <p:embed/>
                  <p:pic>
                    <p:nvPicPr>
                      <p:cNvPr id="0" name="Picture 3"/>
                      <p:cNvPicPr>
                        <a:picLocks noChangeAspect="1" noChangeArrowheads="1"/>
                      </p:cNvPicPr>
                      <p:nvPr/>
                    </p:nvPicPr>
                    <p:blipFill>
                      <a:blip r:embed="rId4"/>
                      <a:srcRect/>
                      <a:stretch>
                        <a:fillRect/>
                      </a:stretch>
                    </p:blipFill>
                    <p:spPr bwMode="auto">
                      <a:xfrm>
                        <a:off x="609600" y="3590925"/>
                        <a:ext cx="8105775" cy="1962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Chair to setup focus time at plenaries for the IEEE 802 viewpoints on WRC-23 AIs.  </a:t>
            </a:r>
          </a:p>
          <a:p>
            <a:pPr marL="685800" lvl="1">
              <a:buClr>
                <a:srgbClr val="00B0F0"/>
              </a:buClr>
              <a:buFont typeface="Wingdings" panose="05000000000000000000" pitchFamily="2" charset="2"/>
              <a:buChar char="q"/>
            </a:pPr>
            <a:r>
              <a:rPr lang="en-US" sz="1600" b="0" dirty="0">
                <a:solidFill>
                  <a:srgbClr val="00B0F0"/>
                </a:solidFill>
                <a:ea typeface="Times New Roman" panose="02020603050405020304" pitchFamily="18" charset="0"/>
              </a:rPr>
              <a:t>Watch overlap with .11, .15 and .18 meetings.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And inform the other WGs and TAGs we are looking for input on these.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_6_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with plenary in July 2021</a:t>
            </a: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08apr21–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 action="ppaction://noaction"/>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17:10et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lgn="l">
              <a:spcBef>
                <a:spcPts val="0"/>
              </a:spcBef>
              <a:spcAft>
                <a:spcPts val="0"/>
              </a:spcAft>
            </a:pPr>
            <a:r>
              <a:rPr lang="en-US" sz="1200" b="1" i="0" dirty="0">
                <a:solidFill>
                  <a:srgbClr val="222222"/>
                </a:solidFill>
                <a:effectLst/>
                <a:latin typeface="Consolas" panose="020B0609020204030204" pitchFamily="49" charset="0"/>
              </a:rPr>
              <a:t>Subject:</a:t>
            </a:r>
            <a:r>
              <a:rPr lang="en-US" sz="1200" b="0" i="0" dirty="0">
                <a:solidFill>
                  <a:srgbClr val="222222"/>
                </a:solidFill>
                <a:effectLst/>
                <a:latin typeface="Consolas" panose="020B0609020204030204" pitchFamily="49" charset="0"/>
              </a:rPr>
              <a:t> [EXTERNAL] Webex meeting changed: ad hoc on WRC-23 Agenda Items of interest to 802</a:t>
            </a:r>
            <a:br>
              <a:rPr lang="en-US" sz="1200" b="0" i="0" dirty="0">
                <a:solidFill>
                  <a:srgbClr val="222222"/>
                </a:solidFill>
                <a:effectLst/>
                <a:latin typeface="Consolas" panose="020B0609020204030204" pitchFamily="49" charset="0"/>
              </a:rPr>
            </a:br>
            <a:r>
              <a:rPr lang="en-US" sz="1200" b="1" i="0" dirty="0">
                <a:solidFill>
                  <a:srgbClr val="222222"/>
                </a:solidFill>
                <a:effectLst/>
                <a:latin typeface="Consolas" panose="020B0609020204030204" pitchFamily="49" charset="0"/>
              </a:rPr>
              <a:t>When:</a:t>
            </a:r>
            <a:r>
              <a:rPr lang="en-US" sz="1200" b="0" i="0" dirty="0">
                <a:solidFill>
                  <a:srgbClr val="222222"/>
                </a:solidFill>
                <a:effectLst/>
                <a:latin typeface="Consolas" panose="020B0609020204030204" pitchFamily="49" charset="0"/>
              </a:rPr>
              <a:t> Wednesday, 7 April, 2021 16:30-17:30 America/</a:t>
            </a:r>
            <a:r>
              <a:rPr lang="en-US" sz="1200" b="0" i="0" dirty="0" err="1">
                <a:solidFill>
                  <a:srgbClr val="222222"/>
                </a:solidFill>
                <a:effectLst/>
                <a:latin typeface="Consolas" panose="020B0609020204030204" pitchFamily="49" charset="0"/>
              </a:rPr>
              <a:t>New_York</a:t>
            </a:r>
            <a:r>
              <a:rPr lang="en-US" sz="1200" b="0" i="0" dirty="0">
                <a:solidFill>
                  <a:srgbClr val="222222"/>
                </a:solidFill>
                <a:effectLst/>
                <a:latin typeface="Consolas" panose="020B0609020204030204" pitchFamily="49" charset="0"/>
              </a:rPr>
              <a:t>.</a:t>
            </a:r>
            <a:br>
              <a:rPr lang="en-US" sz="1200" b="0" i="0" dirty="0">
                <a:solidFill>
                  <a:srgbClr val="222222"/>
                </a:solidFill>
                <a:effectLst/>
                <a:latin typeface="Consolas" panose="020B0609020204030204" pitchFamily="49" charset="0"/>
              </a:rPr>
            </a:br>
            <a:r>
              <a:rPr lang="en-US" sz="1200" b="1" i="0" dirty="0">
                <a:solidFill>
                  <a:srgbClr val="222222"/>
                </a:solidFill>
                <a:effectLst/>
                <a:latin typeface="Consolas" panose="020B0609020204030204" pitchFamily="49" charset="0"/>
              </a:rPr>
              <a:t>Where:</a:t>
            </a:r>
            <a:r>
              <a:rPr lang="en-US" sz="1200" b="0" i="0" dirty="0">
                <a:solidFill>
                  <a:srgbClr val="222222"/>
                </a:solidFill>
                <a:effectLst/>
                <a:latin typeface="Consolas" panose="020B0609020204030204" pitchFamily="49" charset="0"/>
              </a:rPr>
              <a:t> </a:t>
            </a:r>
            <a:r>
              <a:rPr lang="en-US" sz="1200" b="0" i="0" dirty="0">
                <a:solidFill>
                  <a:srgbClr val="0000FF"/>
                </a:solidFill>
                <a:effectLst/>
                <a:latin typeface="Consolas" panose="020B0609020204030204" pitchFamily="49" charset="0"/>
                <a:hlinkClick r:id="rId3"/>
              </a:rPr>
              <a:t>https://ieeesa.webex.com/ieeesa/j.php?MTID=m7c3f1ed3861a4ebdd693d17d47519a82</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Jay Holcomb changed the Webex meeting information.</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000000"/>
                </a:solidFill>
                <a:effectLst/>
                <a:latin typeface="Consolas" panose="020B0609020204030204" pitchFamily="49" charset="0"/>
              </a:rPr>
              <a:t>When it's time, join the Webex meeting here.</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666666"/>
                </a:solidFill>
                <a:effectLst/>
                <a:latin typeface="Consolas" panose="020B0609020204030204" pitchFamily="49" charset="0"/>
              </a:rPr>
              <a:t>Wednesday, April 7, 2021</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666666"/>
                </a:solidFill>
                <a:effectLst/>
                <a:latin typeface="Consolas" panose="020B0609020204030204" pitchFamily="49" charset="0"/>
              </a:rPr>
              <a:t>4:30 PM  |  (UTC-04:00) Eastern Time (US &amp; Canada)  |  1 </a:t>
            </a:r>
            <a:r>
              <a:rPr lang="en-US" sz="1200" b="0" i="0" dirty="0" err="1">
                <a:solidFill>
                  <a:srgbClr val="666666"/>
                </a:solidFill>
                <a:effectLst/>
                <a:latin typeface="Consolas" panose="020B0609020204030204" pitchFamily="49" charset="0"/>
              </a:rPr>
              <a:t>hr</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FF0000"/>
                </a:solidFill>
                <a:effectLst/>
                <a:latin typeface="Consolas" panose="020B0609020204030204" pitchFamily="49" charset="0"/>
                <a:hlinkClick r:id="rId3"/>
              </a:rPr>
              <a:t>Join meeting</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More ways to join:</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Join from the meeting link</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005E7D"/>
                </a:solidFill>
                <a:effectLst/>
                <a:latin typeface="Consolas" panose="020B0609020204030204" pitchFamily="49" charset="0"/>
                <a:hlinkClick r:id="rId3"/>
              </a:rPr>
              <a:t>https://ieeesa.webex.com/ieeesa/j.php?MTID=m7c3f1ed3861a4ebdd693d17d47519a82</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Join by meeting number</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222222"/>
                </a:solidFill>
                <a:effectLst/>
                <a:latin typeface="Consolas" panose="020B0609020204030204" pitchFamily="49" charset="0"/>
              </a:rPr>
              <a:t>Meeting number (access code): 129 306 6020</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222222"/>
                </a:solidFill>
                <a:effectLst/>
                <a:latin typeface="Consolas" panose="020B0609020204030204" pitchFamily="49" charset="0"/>
              </a:rPr>
              <a:t>Meeting password: wrcai1</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Tap to join from a mobile device (attendees only)</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005E7D"/>
                </a:solidFill>
                <a:effectLst/>
                <a:latin typeface="Consolas" panose="020B0609020204030204" pitchFamily="49" charset="0"/>
                <a:hlinkClick r:id="rId4"/>
              </a:rPr>
              <a:t>+1-646-992-2010,,1293066020##</a:t>
            </a:r>
            <a:r>
              <a:rPr lang="en-US" sz="1200" b="0" i="0" dirty="0">
                <a:solidFill>
                  <a:srgbClr val="222222"/>
                </a:solidFill>
                <a:effectLst/>
                <a:latin typeface="Consolas" panose="020B0609020204030204" pitchFamily="49" charset="0"/>
              </a:rPr>
              <a:t> United States Toll (New York City)</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005E7D"/>
                </a:solidFill>
                <a:effectLst/>
                <a:latin typeface="Consolas" panose="020B0609020204030204" pitchFamily="49" charset="0"/>
                <a:hlinkClick r:id="rId5"/>
              </a:rPr>
              <a:t>+1-213-306-3065,,1293066020##</a:t>
            </a:r>
            <a:r>
              <a:rPr lang="en-US" sz="1200" b="0" i="0" dirty="0">
                <a:solidFill>
                  <a:srgbClr val="222222"/>
                </a:solidFill>
                <a:effectLst/>
                <a:latin typeface="Consolas" panose="020B0609020204030204" pitchFamily="49" charset="0"/>
              </a:rPr>
              <a:t> United States Toll (Los Angeles)</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Join by phone</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222222"/>
                </a:solidFill>
                <a:effectLst/>
                <a:latin typeface="Consolas" panose="020B0609020204030204" pitchFamily="49" charset="0"/>
              </a:rPr>
              <a:t>+1-646-992-2010 United States Toll (New York City)</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222222"/>
                </a:solidFill>
                <a:effectLst/>
                <a:latin typeface="Consolas" panose="020B0609020204030204" pitchFamily="49" charset="0"/>
              </a:rPr>
              <a:t>+1-213-306-3065 United States Toll (Los Angeles)</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005E7D"/>
                </a:solidFill>
                <a:effectLst/>
                <a:latin typeface="Consolas" panose="020B0609020204030204" pitchFamily="49" charset="0"/>
                <a:hlinkClick r:id="rId6"/>
              </a:rPr>
              <a:t>Global call-in numbers</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Join from a video system or application</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222222"/>
                </a:solidFill>
                <a:effectLst/>
                <a:latin typeface="Consolas" panose="020B0609020204030204" pitchFamily="49" charset="0"/>
              </a:rPr>
              <a:t>Dial </a:t>
            </a:r>
            <a:r>
              <a:rPr lang="en-US" sz="1200" b="0" i="0" dirty="0">
                <a:solidFill>
                  <a:srgbClr val="005E7D"/>
                </a:solidFill>
                <a:effectLst/>
                <a:latin typeface="Consolas" panose="020B0609020204030204" pitchFamily="49" charset="0"/>
              </a:rPr>
              <a:t>1293066020@ieeesa.webex.com</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222222"/>
                </a:solidFill>
                <a:effectLst/>
                <a:latin typeface="Consolas" panose="020B0609020204030204" pitchFamily="49" charset="0"/>
              </a:rPr>
              <a:t>You can also dial 173.243.2.68 and enter your meeting number.</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1" i="0" dirty="0">
                <a:solidFill>
                  <a:srgbClr val="000000"/>
                </a:solidFill>
                <a:effectLst/>
                <a:latin typeface="Consolas" panose="020B0609020204030204" pitchFamily="49" charset="0"/>
              </a:rPr>
              <a:t>Join using Microsoft Lync or Microsoft Skype for Business</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222222"/>
                </a:solidFill>
                <a:effectLst/>
                <a:latin typeface="Consolas" panose="020B0609020204030204" pitchFamily="49" charset="0"/>
              </a:rPr>
              <a:t>Dial </a:t>
            </a:r>
            <a:r>
              <a:rPr lang="en-US" sz="1200" b="0" i="0" dirty="0">
                <a:solidFill>
                  <a:srgbClr val="005E7D"/>
                </a:solidFill>
                <a:effectLst/>
                <a:latin typeface="Consolas" panose="020B0609020204030204" pitchFamily="49" charset="0"/>
              </a:rPr>
              <a:t>1293066020.ieeesa@lync.webex.com</a:t>
            </a:r>
            <a:endParaRPr lang="en-US" sz="1200" b="0" i="0" dirty="0">
              <a:solidFill>
                <a:srgbClr val="222222"/>
              </a:solidFill>
              <a:effectLst/>
              <a:latin typeface="Calibri" panose="020F0502020204030204" pitchFamily="34" charset="0"/>
            </a:endParaRPr>
          </a:p>
          <a:p>
            <a:pPr marL="0" marR="0" algn="l">
              <a:spcBef>
                <a:spcPts val="0"/>
              </a:spcBef>
              <a:spcAft>
                <a:spcPts val="0"/>
              </a:spcAft>
            </a:pPr>
            <a:r>
              <a:rPr lang="en-US" sz="1200" b="0" i="0" dirty="0">
                <a:solidFill>
                  <a:srgbClr val="000000"/>
                </a:solidFill>
                <a:effectLst/>
                <a:latin typeface="Consolas" panose="020B0609020204030204" pitchFamily="49" charset="0"/>
              </a:rPr>
              <a:t>Need help? Go to </a:t>
            </a:r>
            <a:r>
              <a:rPr lang="en-US" sz="1200" b="0" i="0" dirty="0">
                <a:solidFill>
                  <a:srgbClr val="005E7D"/>
                </a:solidFill>
                <a:effectLst/>
                <a:latin typeface="Consolas" panose="020B0609020204030204" pitchFamily="49" charset="0"/>
                <a:hlinkClick r:id="rId7"/>
              </a:rPr>
              <a:t>https://help.webex.com</a:t>
            </a:r>
            <a:endParaRPr lang="en-US" sz="1200" b="0" i="0" dirty="0">
              <a:solidFill>
                <a:srgbClr val="222222"/>
              </a:solidFill>
              <a:effectLst/>
              <a:latin typeface="Calibri" panose="020F0502020204030204" pitchFamily="34" charset="0"/>
            </a:endParaRPr>
          </a:p>
          <a:p>
            <a:pPr marL="0" marR="0">
              <a:spcBef>
                <a:spcPts val="0"/>
              </a:spcBef>
              <a:spcAft>
                <a:spcPts val="0"/>
              </a:spcAft>
            </a:pPr>
            <a:r>
              <a:rPr lang="en-US" sz="1100" dirty="0">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07apr21</a:t>
            </a:r>
          </a:p>
        </p:txBody>
      </p:sp>
    </p:spTree>
    <p:extLst>
      <p:ext uri="{BB962C8B-B14F-4D97-AF65-F5344CB8AC3E}">
        <p14:creationId xmlns:p14="http://schemas.microsoft.com/office/powerpoint/2010/main" val="800629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3603931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Lead is Jay Holcomb (Itron) </a:t>
            </a:r>
          </a:p>
          <a:p>
            <a:pPr lvl="1">
              <a:defRPr/>
            </a:pPr>
            <a:r>
              <a:rPr lang="en-US" sz="1600" dirty="0"/>
              <a:t>Secretary, need someone</a:t>
            </a:r>
          </a:p>
          <a:p>
            <a:pPr lvl="1">
              <a:defRPr/>
            </a:pPr>
            <a:endParaRPr lang="en-US" sz="1600" dirty="0">
              <a:solidFill>
                <a:srgbClr val="FF0000"/>
              </a:solidFill>
            </a:endParaRPr>
          </a:p>
          <a:p>
            <a:pPr lvl="1">
              <a:defRPr/>
            </a:pPr>
            <a:endParaRPr lang="en-US" sz="1600" dirty="0">
              <a:solidFill>
                <a:srgbClr val="FF0000"/>
              </a:solidFill>
            </a:endParaRP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solidFill>
                  <a:schemeClr val="bg1"/>
                </a:solidFill>
              </a:rPr>
              <a:t>Motion:</a:t>
            </a:r>
            <a:r>
              <a:rPr lang="en-US" altLang="en-US" sz="1600" dirty="0">
                <a:solidFill>
                  <a:schemeClr val="bg1"/>
                </a:solidFill>
              </a:rPr>
              <a:t> </a:t>
            </a:r>
            <a:r>
              <a:rPr lang="en-US" altLang="en-US" sz="1600" b="0" dirty="0">
                <a:solidFill>
                  <a:schemeClr val="bg1"/>
                </a:solidFill>
              </a:rPr>
              <a:t>Any objection to approving </a:t>
            </a:r>
            <a:r>
              <a:rPr lang="en-GB" sz="1600" b="0" dirty="0">
                <a:solidFill>
                  <a:schemeClr val="bg1"/>
                </a:solidFill>
                <a:effectLst/>
                <a:ea typeface="SimSun" panose="02010600030101010101" pitchFamily="2" charset="-122"/>
              </a:rPr>
              <a:t>minutes from the last frequency table ad hoc call, in document </a:t>
            </a:r>
            <a:r>
              <a:rPr lang="en-GB" sz="1600" b="0" dirty="0">
                <a:solidFill>
                  <a:schemeClr val="bg1"/>
                </a:solidFill>
                <a:ea typeface="SimSun" panose="02010600030101010101" pitchFamily="2" charset="-122"/>
                <a:hlinkClick r:id="rId2">
                  <a:extLst>
                    <a:ext uri="{A12FA001-AC4F-418D-AE19-62706E023703}">
                      <ahyp:hlinkClr xmlns:ahyp="http://schemas.microsoft.com/office/drawing/2018/hyperlinkcolor" val="tx"/>
                    </a:ext>
                  </a:extLst>
                </a:hlinkClick>
              </a:rPr>
              <a:t>https://mentor.ieee.org/802.18/dcn/20/18-20-0158-00-0000-minutes-08dec20-rrtag-adhoc-frequency-table.docx</a:t>
            </a:r>
            <a:r>
              <a:rPr lang="en-GB" sz="1600" b="0" dirty="0">
                <a:solidFill>
                  <a:schemeClr val="bg1"/>
                </a:solidFill>
                <a:ea typeface="SimSun" panose="02010600030101010101" pitchFamily="2" charset="-122"/>
              </a:rPr>
              <a:t> </a:t>
            </a:r>
            <a:r>
              <a:rPr lang="en-US" sz="1600" b="0" i="0" dirty="0">
                <a:solidFill>
                  <a:schemeClr val="bg1"/>
                </a:solidFill>
                <a:effectLst/>
              </a:rPr>
              <a:t>08-Dec-2020 22:33:57 ET</a:t>
            </a:r>
            <a:r>
              <a:rPr lang="en-US" sz="1600" b="0" dirty="0">
                <a:solidFill>
                  <a:schemeClr val="bg1"/>
                </a:solidFill>
                <a:effectLst/>
                <a:ea typeface="SimSun" panose="02010600030101010101" pitchFamily="2" charset="-122"/>
              </a:rPr>
              <a:t>, with editorial privilege for the 802.18 chair.</a:t>
            </a:r>
            <a:r>
              <a:rPr lang="en-US" altLang="en-US" sz="1600" b="0" dirty="0">
                <a:solidFill>
                  <a:schemeClr val="bg1"/>
                </a:solidFill>
              </a:rPr>
              <a:t>	</a:t>
            </a:r>
          </a:p>
          <a:p>
            <a:pPr lvl="1">
              <a:buFont typeface="Arial" panose="020B0604020202020204" pitchFamily="34" charset="0"/>
              <a:buChar char="•"/>
            </a:pPr>
            <a:r>
              <a:rPr lang="en-US" altLang="en-US" sz="1600" dirty="0">
                <a:solidFill>
                  <a:schemeClr val="bg1"/>
                </a:solidFill>
              </a:rPr>
              <a:t>None heard.</a:t>
            </a:r>
          </a:p>
          <a:p>
            <a:pPr lvl="1">
              <a:buFont typeface="Arial" panose="020B0604020202020204" pitchFamily="34" charset="0"/>
              <a:buChar char="•"/>
            </a:pPr>
            <a:r>
              <a:rPr lang="en-US" altLang="en-US" sz="1600" dirty="0">
                <a:solidFill>
                  <a:schemeClr val="bg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4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kern="0" dirty="0">
                <a:solidFill>
                  <a:schemeClr val="tx1"/>
                </a:solidFill>
              </a:rPr>
              <a:t>Please request Q in chat window.</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600" kern="0" dirty="0">
                <a:solidFill>
                  <a:schemeClr val="tx1"/>
                </a:solidFill>
              </a:rPr>
              <a:t>Someone to take some notes, _jay_</a:t>
            </a:r>
            <a:endParaRPr lang="en-US" altLang="en-US" sz="1600" kern="0" dirty="0">
              <a:solidFill>
                <a:schemeClr val="bg1">
                  <a:lumMod val="75000"/>
                </a:schemeClr>
              </a:solidFill>
            </a:endParaRPr>
          </a:p>
          <a:p>
            <a:pPr lvl="1">
              <a:spcBef>
                <a:spcPts val="0"/>
              </a:spcBef>
              <a:buFont typeface="Arial" panose="020B0604020202020204" pitchFamily="34" charset="0"/>
              <a:buChar char="•"/>
            </a:pPr>
            <a:r>
              <a:rPr lang="en-US" altLang="en-US" sz="1600" kern="0" dirty="0">
                <a:solidFill>
                  <a:schemeClr val="tx1"/>
                </a:solidFill>
              </a:rPr>
              <a:t>Attendance &amp; monitor chat window, _Stuart_</a:t>
            </a:r>
          </a:p>
          <a:p>
            <a:pPr>
              <a:buFont typeface="Arial" panose="020B0604020202020204" pitchFamily="34" charset="0"/>
              <a:buChar char="•"/>
            </a:pPr>
            <a:r>
              <a:rPr lang="en-US" altLang="en-US" sz="1600" kern="0" dirty="0">
                <a:solidFill>
                  <a:schemeClr val="tx1"/>
                </a:solidFill>
              </a:rPr>
              <a:t>Approve agenda</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p>
          <a:p>
            <a:pPr lvl="1">
              <a:spcBef>
                <a:spcPts val="0"/>
              </a:spcBef>
              <a:buFont typeface="Arial" panose="020B0604020202020204" pitchFamily="34" charset="0"/>
              <a:buChar char="•"/>
            </a:pPr>
            <a:r>
              <a:rPr lang="en-US" altLang="en-US" sz="1600" kern="0" dirty="0">
                <a:solidFill>
                  <a:schemeClr val="tx1"/>
                </a:solidFill>
              </a:rPr>
              <a:t>Review the WRC-23 AIs</a:t>
            </a:r>
          </a:p>
          <a:p>
            <a:pPr lvl="1">
              <a:spcBef>
                <a:spcPts val="0"/>
              </a:spcBef>
              <a:buFont typeface="Arial" panose="020B0604020202020204" pitchFamily="34" charset="0"/>
              <a:buChar char="•"/>
            </a:pPr>
            <a:r>
              <a:rPr lang="en-US" sz="1600" dirty="0">
                <a:effectLst/>
                <a:ea typeface="SimSun" panose="02010600030101010101" pitchFamily="2" charset="-122"/>
              </a:rPr>
              <a:t>General discussion on approach</a:t>
            </a: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_______</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p>
          <a:p>
            <a:pPr lvl="1">
              <a:buFont typeface="Arial" panose="020B0604020202020204" pitchFamily="34" charset="0"/>
              <a:buChar char="•"/>
            </a:pPr>
            <a:endParaRPr lang="en-US" sz="16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WRC-23 Agenda Items of IEEE 802 Interest</a:t>
            </a:r>
          </a:p>
        </p:txBody>
      </p:sp>
      <p:sp>
        <p:nvSpPr>
          <p:cNvPr id="3" name="Content Placeholder 2"/>
          <p:cNvSpPr>
            <a:spLocks noGrp="1"/>
          </p:cNvSpPr>
          <p:nvPr>
            <p:ph idx="1"/>
          </p:nvPr>
        </p:nvSpPr>
        <p:spPr>
          <a:xfrm>
            <a:off x="698889" y="679599"/>
            <a:ext cx="8153400" cy="5611453"/>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Updated WRC-23 Agenda Item list:  </a:t>
            </a:r>
            <a:r>
              <a:rPr lang="en-US" sz="1600" dirty="0">
                <a:solidFill>
                  <a:srgbClr val="00B0F0"/>
                </a:solidFill>
                <a:hlinkClick r:id="rId3"/>
              </a:rPr>
              <a:t>https://mentor.ieee.org/802.18/dcn/20/18-20-0107-01-0000-res-811-wrc-19-wrc-23-agenda-items.docx</a:t>
            </a:r>
            <a:r>
              <a:rPr lang="en-US" sz="1600" dirty="0">
                <a:solidFill>
                  <a:srgbClr val="00B0F0"/>
                </a:solidFill>
              </a:rPr>
              <a:t>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Initial AIs to consider IEEE 802 viewpoints: </a:t>
            </a:r>
          </a:p>
          <a:p>
            <a:pPr lvl="2">
              <a:spcBef>
                <a:spcPts val="0"/>
              </a:spcBef>
              <a:spcAft>
                <a:spcPts val="0"/>
              </a:spcAft>
              <a:buFont typeface="+mj-lt"/>
              <a:buAutoNum type="arabicParenBoth"/>
            </a:pPr>
            <a:r>
              <a:rPr lang="en-US" sz="1600" dirty="0">
                <a:effectLst/>
                <a:latin typeface="Times New Roman" panose="02020603050405020304" pitchFamily="18" charset="0"/>
                <a:ea typeface="SimSun" panose="02010600030101010101" pitchFamily="2" charset="-122"/>
              </a:rPr>
              <a:t>1.1</a:t>
            </a:r>
            <a:r>
              <a:rPr lang="en-GB" sz="1600" dirty="0">
                <a:latin typeface="Times New Roman" panose="02020603050405020304" pitchFamily="18" charset="0"/>
                <a:ea typeface="SimSun" panose="02010600030101010101" pitchFamily="2" charset="-122"/>
              </a:rPr>
              <a:t> </a:t>
            </a:r>
            <a:r>
              <a:rPr lang="en-GB" sz="1600" dirty="0">
                <a:effectLst/>
                <a:latin typeface="Times New Roman" panose="02020603050405020304" pitchFamily="18" charset="0"/>
                <a:ea typeface="Times New Roman" panose="02020603050405020304" pitchFamily="18" charset="0"/>
              </a:rPr>
              <a:t> 800-4 990 MHz and Resolution 223.  Connection w/ITS going there?</a:t>
            </a:r>
          </a:p>
          <a:p>
            <a:pPr lvl="2">
              <a:spcBef>
                <a:spcPts val="0"/>
              </a:spcBef>
              <a:spcAft>
                <a:spcPts val="0"/>
              </a:spcAft>
              <a:buFont typeface="+mj-lt"/>
              <a:buAutoNum type="arabicParenBoth"/>
            </a:pPr>
            <a:endParaRPr lang="en-US" sz="1600" dirty="0">
              <a:effectLst/>
              <a:latin typeface="Times New Roman" panose="02020603050405020304" pitchFamily="18" charset="0"/>
              <a:ea typeface="SimSun" panose="02010600030101010101" pitchFamily="2" charset="-122"/>
            </a:endParaRPr>
          </a:p>
          <a:p>
            <a:pPr lvl="2">
              <a:spcBef>
                <a:spcPts val="0"/>
              </a:spcBef>
              <a:spcAft>
                <a:spcPts val="0"/>
              </a:spcAft>
              <a:buFont typeface="+mj-lt"/>
              <a:buAutoNum type="arabicParenBoth"/>
            </a:pPr>
            <a:r>
              <a:rPr lang="en-US" sz="1600" dirty="0">
                <a:effectLst/>
                <a:latin typeface="Times New Roman" panose="02020603050405020304" pitchFamily="18" charset="0"/>
                <a:ea typeface="SimSun" panose="02010600030101010101" pitchFamily="2" charset="-122"/>
              </a:rPr>
              <a:t>1.2</a:t>
            </a:r>
            <a:r>
              <a:rPr lang="en-US" sz="1600" dirty="0">
                <a:latin typeface="Times New Roman" panose="02020603050405020304" pitchFamily="18" charset="0"/>
                <a:ea typeface="SimSun" panose="02010600030101010101" pitchFamily="2" charset="-122"/>
              </a:rPr>
              <a:t>  </a:t>
            </a:r>
            <a:r>
              <a:rPr lang="en-GB" sz="1600" dirty="0">
                <a:effectLst/>
                <a:latin typeface="Times New Roman" panose="02020603050405020304" pitchFamily="18" charset="0"/>
                <a:ea typeface="Times New Roman" panose="02020603050405020304" pitchFamily="18" charset="0"/>
              </a:rPr>
              <a:t>300-3 400MHz, 3 600-3 800MHz, 6 425-7 025MHz, 7 025-7 125MHz and 10.0-10.5GHz for International Mobile Telecommunications (IMT) and resolution 245.</a:t>
            </a:r>
            <a:endParaRPr lang="en-US" sz="1600" dirty="0">
              <a:effectLst/>
              <a:latin typeface="Times New Roman" panose="02020603050405020304" pitchFamily="18" charset="0"/>
              <a:ea typeface="SimSun" panose="02010600030101010101" pitchFamily="2" charset="-122"/>
            </a:endParaRPr>
          </a:p>
          <a:p>
            <a:pPr lvl="3">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Much of the 6 GHz advocacy is outside of WRC-23 and much can be before WRC-23. </a:t>
            </a:r>
          </a:p>
          <a:p>
            <a:pPr lvl="3">
              <a:spcBef>
                <a:spcPts val="0"/>
              </a:spcBef>
              <a:spcAft>
                <a:spcPts val="0"/>
              </a:spcAft>
              <a:buFont typeface="+mj-lt"/>
              <a:buAutoNum type="arabicParenBoth"/>
            </a:pPr>
            <a:endParaRPr lang="en-US" sz="1400" dirty="0">
              <a:effectLst/>
              <a:latin typeface="Times New Roman" panose="02020603050405020304" pitchFamily="18" charset="0"/>
              <a:ea typeface="SimSun" panose="02010600030101010101" pitchFamily="2" charset="-122"/>
            </a:endParaRPr>
          </a:p>
          <a:p>
            <a:pPr lvl="2">
              <a:spcBef>
                <a:spcPts val="0"/>
              </a:spcBef>
              <a:spcAft>
                <a:spcPts val="0"/>
              </a:spcAft>
              <a:buFont typeface="+mj-lt"/>
              <a:buAutoNum type="arabicParenBoth"/>
            </a:pPr>
            <a:r>
              <a:rPr lang="en-US" sz="1600" dirty="0">
                <a:effectLst/>
                <a:latin typeface="Times New Roman" panose="02020603050405020304" pitchFamily="18" charset="0"/>
                <a:ea typeface="SimSun" panose="02010600030101010101" pitchFamily="2" charset="-122"/>
              </a:rPr>
              <a:t>1.5  4</a:t>
            </a:r>
            <a:r>
              <a:rPr lang="en-GB" sz="16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600" b="1" dirty="0">
                <a:effectLst/>
                <a:latin typeface="Times New Roman" panose="02020603050405020304" pitchFamily="18" charset="0"/>
                <a:ea typeface="Times New Roman" panose="02020603050405020304" pitchFamily="18" charset="0"/>
              </a:rPr>
              <a:t> 235.</a:t>
            </a:r>
            <a:endParaRPr lang="en-US" sz="1600" b="1" dirty="0">
              <a:latin typeface="Times New Roman" panose="02020603050405020304" pitchFamily="18" charset="0"/>
              <a:ea typeface="SimSun" panose="02010600030101010101" pitchFamily="2" charset="-122"/>
            </a:endParaRPr>
          </a:p>
          <a:p>
            <a:pPr lvl="2">
              <a:spcBef>
                <a:spcPts val="0"/>
              </a:spcBef>
              <a:spcAft>
                <a:spcPts val="0"/>
              </a:spcAft>
              <a:buFont typeface="+mj-lt"/>
              <a:buAutoNum type="arabicParenBoth"/>
            </a:pPr>
            <a:endParaRPr lang="en-GB" sz="1600" dirty="0">
              <a:effectLst/>
              <a:latin typeface="Times New Roman" panose="02020603050405020304" pitchFamily="18" charset="0"/>
              <a:ea typeface="Times New Roman" panose="02020603050405020304" pitchFamily="18" charset="0"/>
            </a:endParaRPr>
          </a:p>
          <a:p>
            <a:pPr lvl="2">
              <a:spcBef>
                <a:spcPts val="0"/>
              </a:spcBef>
              <a:spcAft>
                <a:spcPts val="0"/>
              </a:spcAft>
              <a:buFont typeface="+mj-lt"/>
              <a:buAutoNum type="arabicParenBoth"/>
            </a:pPr>
            <a:r>
              <a:rPr lang="en-GB" sz="1600" dirty="0">
                <a:effectLst/>
                <a:latin typeface="Times New Roman" panose="02020603050405020304" pitchFamily="18" charset="0"/>
                <a:ea typeface="Times New Roman" panose="02020603050405020304" pitchFamily="18" charset="0"/>
              </a:rPr>
              <a:t>10  </a:t>
            </a:r>
            <a:r>
              <a:rPr lang="en-GB" sz="16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a:t>
            </a:r>
            <a:r>
              <a:rPr lang="en-GB" sz="1200" dirty="0">
                <a:latin typeface="Times New Roman" panose="02020603050405020304" pitchFamily="18" charset="0"/>
              </a:rPr>
              <a:t>6		items requiring urgent action by study groups in preparation for next WRC.</a:t>
            </a:r>
            <a:endParaRPr lang="en-US" sz="1200" dirty="0">
              <a:latin typeface="Times New Roman" panose="02020603050405020304" pitchFamily="18" charset="0"/>
            </a:endParaRPr>
          </a:p>
          <a:p>
            <a:pPr marL="1600200" marR="0" lvl="3" indent="-228600">
              <a:spcBef>
                <a:spcPts val="0"/>
              </a:spcBef>
              <a:spcAft>
                <a:spcPts val="0"/>
              </a:spcAft>
              <a:buFont typeface="+mj-lt"/>
              <a:buAutoNum type="arabicParenBoth"/>
            </a:pPr>
            <a:r>
              <a:rPr lang="en-US" sz="1200" dirty="0">
                <a:latin typeface="Times New Roman" panose="02020603050405020304" pitchFamily="18" charset="0"/>
              </a:rPr>
              <a:t> </a:t>
            </a:r>
            <a:r>
              <a:rPr lang="en-GB" sz="1200" dirty="0">
                <a:latin typeface="Times New Roman" panose="02020603050405020304" pitchFamily="18" charset="0"/>
              </a:rPr>
              <a:t>9		Report of Director of  Radiocommunication Bureau, Article 7 of  Convention</a:t>
            </a:r>
            <a:r>
              <a:rPr lang="en-US" sz="1200" dirty="0">
                <a:latin typeface="Times New Roman" panose="02020603050405020304" pitchFamily="18" charset="0"/>
              </a:rPr>
              <a:t> </a:t>
            </a:r>
          </a:p>
          <a:p>
            <a:pPr marL="1543050" lvl="3">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solidFill>
                  <a:srgbClr val="333333"/>
                </a:solidFill>
                <a:ea typeface="Times New Roman" panose="02020603050405020304" pitchFamily="18" charset="0"/>
              </a:rPr>
              <a:t>Have power point started, will work on it: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4"/>
              </a:rPr>
              <a:t>https://mentor.ieee.org/802.18/dcn/21/18-21-0039-00-0000-ieee-802-viewpoints-on-wrc-23-agenda-items.pptx</a:t>
            </a:r>
            <a:r>
              <a:rPr lang="en-US" sz="1600" dirty="0">
                <a:solidFill>
                  <a:srgbClr val="333333"/>
                </a:solidFill>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General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indent="-285750">
              <a:spcBef>
                <a:spcPts val="0"/>
              </a:spcBef>
              <a:spcAft>
                <a:spcPts val="0"/>
              </a:spcAft>
              <a:buFont typeface="Arial" panose="020B0604020202020204" pitchFamily="34" charset="0"/>
              <a:buChar char="•"/>
            </a:pPr>
            <a:endParaRPr lang="en-US" sz="1800" b="1" dirty="0">
              <a:effectLst/>
              <a:latin typeface="Times New Roman" panose="02020603050405020304" pitchFamily="18" charset="0"/>
              <a:ea typeface="SimSun" panose="02010600030101010101" pitchFamily="2" charset="-122"/>
            </a:endParaRPr>
          </a:p>
          <a:p>
            <a:pPr marL="285750" indent="-285750">
              <a:spcBef>
                <a:spcPts val="0"/>
              </a:spcBef>
              <a:spcAft>
                <a:spcPts val="0"/>
              </a:spcAft>
              <a:buFont typeface="Arial" panose="020B0604020202020204" pitchFamily="34" charset="0"/>
              <a:buChar char="•"/>
            </a:pPr>
            <a:r>
              <a:rPr lang="en-US" sz="2000" b="1" dirty="0">
                <a:effectLst/>
                <a:latin typeface="Times New Roman" panose="02020603050405020304" pitchFamily="18" charset="0"/>
                <a:ea typeface="SimSun" panose="02010600030101010101" pitchFamily="2" charset="-122"/>
              </a:rPr>
              <a:t>How to move forward / how often to meet?</a:t>
            </a:r>
            <a:endParaRPr lang="en-US" sz="2000" dirty="0">
              <a:effectLst/>
              <a:latin typeface="Times New Roman" panose="02020603050405020304" pitchFamily="18" charset="0"/>
              <a:ea typeface="SimSun" panose="02010600030101010101" pitchFamily="2" charset="-122"/>
            </a:endParaRPr>
          </a:p>
          <a:p>
            <a:pPr marL="6858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To get the viewpoints going, </a:t>
            </a:r>
            <a:r>
              <a:rPr lang="en-US" sz="1800" u="sng" dirty="0">
                <a:effectLst/>
                <a:latin typeface="Times New Roman" panose="02020603050405020304" pitchFamily="18" charset="0"/>
                <a:ea typeface="Times New Roman" panose="02020603050405020304" pitchFamily="18" charset="0"/>
              </a:rPr>
              <a:t>review results of the consultations from different countries </a:t>
            </a:r>
            <a:r>
              <a:rPr lang="en-US" sz="1800" dirty="0">
                <a:effectLst/>
                <a:latin typeface="Times New Roman" panose="02020603050405020304" pitchFamily="18" charset="0"/>
                <a:ea typeface="Times New Roman" panose="02020603050405020304" pitchFamily="18" charset="0"/>
              </a:rPr>
              <a:t>and how we would respond to those., e.g. on the 6 GHz activities. </a:t>
            </a:r>
            <a:endParaRPr lang="en-US" sz="1800" dirty="0">
              <a:effectLst/>
              <a:latin typeface="Times New Roman" panose="02020603050405020304" pitchFamily="18" charset="0"/>
              <a:ea typeface="SimSun" panose="02010600030101010101" pitchFamily="2" charset="-122"/>
            </a:endParaRPr>
          </a:p>
          <a:p>
            <a:pPr marL="6858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Also, watch the ITU-R WPs themselves for now, later the CPGs. </a:t>
            </a:r>
            <a:endParaRPr lang="en-US" sz="1800" dirty="0">
              <a:effectLst/>
              <a:latin typeface="Times New Roman" panose="02020603050405020304" pitchFamily="18" charset="0"/>
              <a:ea typeface="SimSun" panose="02010600030101010101" pitchFamily="2" charset="-122"/>
            </a:endParaRP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We are very early in the WRC-23 process so can limit meetings this year.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Great suggestion, add to Plenaries this year, and then see what happens there.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There generally are more attendees.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anything to adjust? </a:t>
            </a:r>
          </a:p>
          <a:p>
            <a:pPr lvl="1">
              <a:spcBef>
                <a:spcPts val="0"/>
              </a:spcBef>
              <a:buFont typeface="Arial" panose="020B0604020202020204" pitchFamily="34" charset="0"/>
              <a:buChar char="•"/>
            </a:pPr>
            <a:r>
              <a:rPr lang="en-US" sz="1800" dirty="0">
                <a:solidFill>
                  <a:schemeClr val="tx1"/>
                </a:solidFill>
              </a:rPr>
              <a:t>1. Stay with the basic plan, create and keep up our viewpoints to share with regulatory or interested folks. </a:t>
            </a:r>
          </a:p>
          <a:p>
            <a:pPr lvl="1">
              <a:spcBef>
                <a:spcPts val="0"/>
              </a:spcBef>
              <a:buFont typeface="Arial" panose="020B0604020202020204" pitchFamily="34" charset="0"/>
              <a:buChar char="•"/>
            </a:pPr>
            <a:r>
              <a:rPr lang="en-US" sz="1800" dirty="0">
                <a:solidFill>
                  <a:schemeClr val="tx1"/>
                </a:solidFill>
              </a:rPr>
              <a:t>2. “If” we come up with input we really feel strongly to get too ITU, we could contribute as a sector member.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(Keep) Inform the other WGs,  .11, .15, 19 and .24.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59312</TotalTime>
  <Words>2782</Words>
  <Application>Microsoft Office PowerPoint</Application>
  <PresentationFormat>On-screen Show (4:3)</PresentationFormat>
  <Paragraphs>308</Paragraphs>
  <Slides>16</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6"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WRC-23 Agenda Items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WRC-23 Agenda Items of IEEE 802 Interest</vt:lpstr>
      <vt:lpstr>General Discussion</vt:lpstr>
      <vt:lpstr>Actions Required</vt:lpstr>
      <vt:lpstr>Any Other Business</vt:lpstr>
      <vt:lpstr>Adjourn</vt:lpstr>
      <vt:lpstr>PowerPoint Presentation</vt:lpstr>
      <vt:lpstr>PowerPoint Presentation</vt:lpstr>
      <vt:lpstr>PowerPoint Presentation</vt:lpstr>
      <vt:lpstr>ITU-R links &amp; general info</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3537</cp:revision>
  <cp:lastPrinted>1601-01-01T00:00:00Z</cp:lastPrinted>
  <dcterms:created xsi:type="dcterms:W3CDTF">2016-03-03T14:54:45Z</dcterms:created>
  <dcterms:modified xsi:type="dcterms:W3CDTF">2021-04-08T02:31:34Z</dcterms:modified>
</cp:coreProperties>
</file>