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1"/>
  </p:notesMasterIdLst>
  <p:handoutMasterIdLst>
    <p:handoutMasterId r:id="rId32"/>
  </p:handoutMasterIdLst>
  <p:sldIdLst>
    <p:sldId id="256" r:id="rId2"/>
    <p:sldId id="341" r:id="rId3"/>
    <p:sldId id="329" r:id="rId4"/>
    <p:sldId id="604" r:id="rId5"/>
    <p:sldId id="624" r:id="rId6"/>
    <p:sldId id="605" r:id="rId7"/>
    <p:sldId id="516" r:id="rId8"/>
    <p:sldId id="596" r:id="rId9"/>
    <p:sldId id="690" r:id="rId10"/>
    <p:sldId id="762" r:id="rId11"/>
    <p:sldId id="763" r:id="rId12"/>
    <p:sldId id="735" r:id="rId13"/>
    <p:sldId id="769" r:id="rId14"/>
    <p:sldId id="766" r:id="rId15"/>
    <p:sldId id="743" r:id="rId16"/>
    <p:sldId id="768" r:id="rId17"/>
    <p:sldId id="717" r:id="rId18"/>
    <p:sldId id="650" r:id="rId19"/>
    <p:sldId id="498" r:id="rId20"/>
    <p:sldId id="402" r:id="rId21"/>
    <p:sldId id="403" r:id="rId22"/>
    <p:sldId id="736" r:id="rId23"/>
    <p:sldId id="774" r:id="rId24"/>
    <p:sldId id="775" r:id="rId25"/>
    <p:sldId id="737" r:id="rId26"/>
    <p:sldId id="739" r:id="rId27"/>
    <p:sldId id="728" r:id="rId28"/>
    <p:sldId id="656" r:id="rId29"/>
    <p:sldId id="655"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D5F4FF"/>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5" autoAdjust="0"/>
    <p:restoredTop sz="94988" autoAdjust="0"/>
  </p:normalViewPr>
  <p:slideViewPr>
    <p:cSldViewPr>
      <p:cViewPr varScale="1">
        <p:scale>
          <a:sx n="65" d="100"/>
          <a:sy n="65" d="100"/>
        </p:scale>
        <p:origin x="84" y="834"/>
      </p:cViewPr>
      <p:guideLst>
        <p:guide orient="horz" pos="2160"/>
        <p:guide pos="384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75" d="100"/>
        <a:sy n="75" d="100"/>
      </p:scale>
      <p:origin x="0" y="-112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02-Apr-21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citc.gov.sa/ar/new/publicConsultation/Documents/144201/TS_Public_Consultation.pdf"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s://www.citc.gov.sa/en/new/publicConsultation/Pages/144202.aspx"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27.xm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solidFill>
                  <a:srgbClr val="1155CC"/>
                </a:solidFill>
                <a:effectLst/>
                <a:hlinkClick r:id="rId3"/>
              </a:rPr>
              <a:t>https://www.citc.gov.sa/ar/new/publicConsultation/Documents/144201/TS_Public_Consultation.pdf</a:t>
            </a:r>
            <a:br>
              <a:rPr lang="en-US" dirty="0"/>
            </a:br>
            <a:endParaRPr lang="en-US" dirty="0"/>
          </a:p>
          <a:p>
            <a:pPr algn="l"/>
            <a:r>
              <a:rPr lang="en-US" b="0" i="0" dirty="0">
                <a:solidFill>
                  <a:srgbClr val="1155CC"/>
                </a:solidFill>
                <a:effectLst/>
                <a:latin typeface="Arial" panose="020B0604020202020204" pitchFamily="34" charset="0"/>
                <a:hlinkClick r:id="rId4"/>
              </a:rPr>
              <a:t>https://www.citc.gov.sa/en/new/publicConsultation/Pages/144202.aspx</a:t>
            </a:r>
            <a:br>
              <a:rPr lang="en-US" b="0" i="0" dirty="0">
                <a:solidFill>
                  <a:srgbClr val="222222"/>
                </a:solidFill>
                <a:effectLst/>
                <a:latin typeface="Arial" panose="020B0604020202020204" pitchFamily="34" charset="0"/>
              </a:rPr>
            </a:br>
            <a:endParaRPr lang="en-US" b="0" i="0" dirty="0">
              <a:solidFill>
                <a:srgbClr val="222222"/>
              </a:solidFill>
              <a:effectLst/>
              <a:latin typeface="Arial" panose="020B0604020202020204" pitchFamily="34" charset="0"/>
            </a:endParaRPr>
          </a:p>
          <a:p>
            <a:br>
              <a:rPr lang="en-US" dirty="0"/>
            </a:b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1770440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1728913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call #73b, 23Feb21-07Jun21, correspondence </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5"/>
              </a:rPr>
              <a:t>&lt;TG-11&gt;</a:t>
            </a:r>
            <a:r>
              <a:rPr lang="en-US" altLang="en-US" sz="1600" b="0" dirty="0"/>
              <a:t>  </a:t>
            </a:r>
            <a:r>
              <a:rPr lang="en-US" sz="1600" dirty="0">
                <a:solidFill>
                  <a:schemeClr val="tx1"/>
                </a:solidFill>
              </a:rPr>
              <a:t>no meetings on schedule</a:t>
            </a:r>
            <a:endParaRPr lang="en-US" sz="1600" dirty="0">
              <a:solidFill>
                <a:schemeClr val="tx1"/>
              </a:solidFill>
              <a:highlight>
                <a:srgbClr val="C0C0C0"/>
              </a:highlight>
            </a:endParaRPr>
          </a:p>
          <a:p>
            <a:pPr>
              <a:spcBef>
                <a:spcPts val="0"/>
              </a:spcBef>
              <a:buFont typeface="Arial" panose="020B0604020202020204" pitchFamily="34" charset="0"/>
              <a:buChar char="•"/>
            </a:pP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18471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6541927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6"/>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8211033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493427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01apr21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01apr21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01apr21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802.18-21/0032r01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docdb.cept.org/download/25c41779-cd6e/Rec7003e.pdf"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cept.org/ecc/groups/ecc/wg-fm/client/introduction/" TargetMode="External"/><Relationship Id="rId3" Type="http://schemas.openxmlformats.org/officeDocument/2006/relationships/hyperlink" Target="https://circabc.europa.eu/" TargetMode="External"/><Relationship Id="rId7" Type="http://schemas.openxmlformats.org/officeDocument/2006/relationships/hyperlink" Target="https://cept.org/ecc/groups/ecc/wg-se/se-45/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se/se-21/client/introduction/" TargetMode="External"/><Relationship Id="rId5" Type="http://schemas.openxmlformats.org/officeDocument/2006/relationships/hyperlink" Target="https://cept.org/ecc/groups/ecc/wg-se/client/introduction/" TargetMode="External"/><Relationship Id="rId10" Type="http://schemas.openxmlformats.org/officeDocument/2006/relationships/image" Target="../media/image4.wmf"/><Relationship Id="rId4" Type="http://schemas.openxmlformats.org/officeDocument/2006/relationships/hyperlink" Target="https://cept.org/ecc/groups/ecc/client/introduction/" TargetMode="External"/><Relationship Id="rId9" Type="http://schemas.openxmlformats.org/officeDocument/2006/relationships/hyperlink" Target="https://cept.org/ecc/groups/ecc/wg-fm/fm-57/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citc.gov.sa/ar/new/publicConsultation/Documents/144201/RI117_DataCommunication.pdf?csf=1&amp;e=IEEU06"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www.citc.gov.sa/ar/new/publicConsultation/Documents/144201/TS_Public_Consultation.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1/18-21-0020-01-0000-proposed-frequency-table-format.ppt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8/dcn/21/18-21-0036-01-0000-frequency-table-template.xls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3" Type="http://schemas.openxmlformats.org/officeDocument/2006/relationships/hyperlink" Target="mailto:al@jpasoc.com" TargetMode="External"/><Relationship Id="rId7" Type="http://schemas.openxmlformats.org/officeDocument/2006/relationships/hyperlink" Target="https://standards.ieee.org/faqs/copyrights/index.html#1" TargetMode="External"/><Relationship Id="rId12" Type="http://schemas.openxmlformats.org/officeDocument/2006/relationships/image" Target="../media/image3.wmf"/><Relationship Id="rId2" Type="http://schemas.openxmlformats.org/officeDocument/2006/relationships/hyperlink" Target="mailto:stuart@ok-brit.com"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oleObject" Target="../embeddings/oleObject3.bin"/><Relationship Id="rId5" Type="http://schemas.openxmlformats.org/officeDocument/2006/relationships/hyperlink" Target="http://standards.ieee.org/resources/antitrust-guidelines.pdf" TargetMode="External"/><Relationship Id="rId10" Type="http://schemas.openxmlformats.org/officeDocument/2006/relationships/image" Target="../media/image2.wmf"/><Relationship Id="rId4" Type="http://schemas.openxmlformats.org/officeDocument/2006/relationships/hyperlink" Target="http://standards.ieee.org/faqs/affiliationFAQ.html" TargetMode="External"/><Relationship Id="rId9"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3066020.ieeesa@lync.webex.com" TargetMode="External"/><Relationship Id="rId3" Type="http://schemas.openxmlformats.org/officeDocument/2006/relationships/hyperlink" Target="https://ieeesa.webex.com/ieeesa/j.php?MTID=m7c3f1ed3861a4ebdd693d17d47519a82" TargetMode="External"/><Relationship Id="rId7" Type="http://schemas.openxmlformats.org/officeDocument/2006/relationships/hyperlink" Target="file:///C:\Users\jholcomb\OneDrive%20-%20Itron\Documents\2standards\+stuff_stds\%20sip:1293066020@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2206683b0eae3403acea1c470783093__;!!F7jv3iA!klDD3bz4X3oXWPM0PYZAYe20lTkdJQmQcBtBnHbitN-ABnkDBFhDfYXtEaURwkfVjA$" TargetMode="External"/><Relationship Id="rId5" Type="http://schemas.openxmlformats.org/officeDocument/2006/relationships/hyperlink" Target="tel:%2B1-213-306-3065,,*01*1293066020%23%23*01*" TargetMode="External"/><Relationship Id="rId4" Type="http://schemas.openxmlformats.org/officeDocument/2006/relationships/hyperlink" Target="tel:%2B1-646-992-2010,,*01*1293066020%23%23*01*" TargetMode="External"/><Relationship Id="rId9" Type="http://schemas.openxmlformats.org/officeDocument/2006/relationships/hyperlink" Target="https://urldefense.com/v3/__https:/help.webex.com__;!!F7jv3iA!klDD3bz4X3oXWPM0PYZAYe20lTkdJQmQcBtBnHbitN-ABnkDBFhDfYXtEaWxy4B5yA$"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9925523.ieeesa@lync.webex.com" TargetMode="External"/><Relationship Id="rId3" Type="http://schemas.openxmlformats.org/officeDocument/2006/relationships/hyperlink" Target="https://ieeesa.webex.com/ieeesa/j.php?MTID=mb29b067845a3bd3a7d064922514fd44d" TargetMode="External"/><Relationship Id="rId7" Type="http://schemas.openxmlformats.org/officeDocument/2006/relationships/hyperlink" Target="file:///C:\Users\jholcomb\OneDrive%20-%20Itron\Documents\2standards\+stuff_stds\%20sip:1299925523@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604125d4b15aa8eaa80aa7bcc131105__;!!F7jv3iA!kooq2J6Vxc8HA3WGVrhgTjXPX5ZvZqxsm1TuBLPVqMv9m_MjZf5cM9yr4sd2Zs7StQ$" TargetMode="External"/><Relationship Id="rId5" Type="http://schemas.openxmlformats.org/officeDocument/2006/relationships/hyperlink" Target="tel:%2B1-213-306-3065,,*01*1299925523%23%23*01*" TargetMode="External"/><Relationship Id="rId4" Type="http://schemas.openxmlformats.org/officeDocument/2006/relationships/hyperlink" Target="tel:%2B1-646-992-2010,,*01*1299925523%23%23*01*" TargetMode="External"/><Relationship Id="rId9" Type="http://schemas.openxmlformats.org/officeDocument/2006/relationships/hyperlink" Target="https://help.webex.com/"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9.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29-00-0000-minutes-25mar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2262"/>
            <a:ext cx="2303451" cy="273050"/>
          </a:xfrm>
        </p:spPr>
        <p:txBody>
          <a:bodyPr/>
          <a:lstStyle/>
          <a:p>
            <a:r>
              <a:rPr lang="en-US"/>
              <a:t>01apr21</a:t>
            </a:r>
            <a:endParaRPr lang="en-GB" dirty="0"/>
          </a:p>
        </p:txBody>
      </p:sp>
      <p:sp>
        <p:nvSpPr>
          <p:cNvPr id="7" name="Footer Placeholder 4"/>
          <p:cNvSpPr>
            <a:spLocks noGrp="1"/>
          </p:cNvSpPr>
          <p:nvPr>
            <p:ph type="ftr" idx="14"/>
          </p:nvPr>
        </p:nvSpPr>
        <p:spPr>
          <a:xfrm>
            <a:off x="8380499" y="6476207"/>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2128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01 April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210880817"/>
              </p:ext>
            </p:extLst>
          </p:nvPr>
        </p:nvGraphicFramePr>
        <p:xfrm>
          <a:off x="2133601" y="3584576"/>
          <a:ext cx="7997825" cy="2468563"/>
        </p:xfrm>
        <a:graphic>
          <a:graphicData uri="http://schemas.openxmlformats.org/presentationml/2006/ole">
            <mc:AlternateContent xmlns:mc="http://schemas.openxmlformats.org/markup-compatibility/2006">
              <mc:Choice xmlns:v="urn:schemas-microsoft-com:vml" Requires="v">
                <p:oleObj name="Document" r:id="rId3" imgW="8469037" imgH="2630326" progId="Word.Document.8">
                  <p:embed/>
                </p:oleObj>
              </mc:Choice>
              <mc:Fallback>
                <p:oleObj name="Document" r:id="rId3" imgW="8469037" imgH="2630326" progId="Word.Document.8">
                  <p:embed/>
                  <p:pic>
                    <p:nvPicPr>
                      <p:cNvPr id="0" name="Picture 3"/>
                      <p:cNvPicPr>
                        <a:picLocks noChangeAspect="1" noChangeArrowheads="1"/>
                      </p:cNvPicPr>
                      <p:nvPr/>
                    </p:nvPicPr>
                    <p:blipFill>
                      <a:blip r:embed="rId4"/>
                      <a:srcRect/>
                      <a:stretch>
                        <a:fillRect/>
                      </a:stretch>
                    </p:blipFill>
                    <p:spPr bwMode="auto">
                      <a:xfrm>
                        <a:off x="2133601" y="3584576"/>
                        <a:ext cx="7997825" cy="24685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50384" y="914400"/>
            <a:ext cx="10439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is working on how to recoup all the costs for all the virtual meetings.</a:t>
            </a:r>
          </a:p>
          <a:p>
            <a:pPr lvl="1">
              <a:spcBef>
                <a:spcPts val="0"/>
              </a:spcBef>
              <a:buFont typeface="Arial" panose="020B0604020202020204" pitchFamily="34" charset="0"/>
              <a:buChar char="•"/>
            </a:pPr>
            <a:r>
              <a:rPr lang="en-US" sz="1400" dirty="0">
                <a:solidFill>
                  <a:schemeClr val="tx1"/>
                </a:solidFill>
              </a:rPr>
              <a:t>They are looking at virtual meetings at least until 01sep21 like CEPT.</a:t>
            </a:r>
          </a:p>
          <a:p>
            <a:pPr lvl="1">
              <a:spcBef>
                <a:spcPts val="0"/>
              </a:spcBef>
              <a:buFont typeface="Arial" panose="020B0604020202020204" pitchFamily="34" charset="0"/>
              <a:buChar char="•"/>
            </a:pPr>
            <a:r>
              <a:rPr lang="en-US" sz="1400" dirty="0">
                <a:solidFill>
                  <a:schemeClr val="tx1"/>
                </a:solidFill>
              </a:rPr>
              <a:t>The ETSI technical director is circulating a proposal to the participant members.   It is an internal document at this point. </a:t>
            </a:r>
          </a:p>
          <a:p>
            <a:pPr lvl="1">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sym typeface="Wingdings" panose="05000000000000000000" pitchFamily="2" charset="2"/>
              </a:rPr>
              <a:t>next calls are #109a-15-22Apr21 and #109e-26-30Apr21 </a:t>
            </a:r>
          </a:p>
          <a:p>
            <a:pPr marL="400050" lvl="1">
              <a:spcBef>
                <a:spcPts val="0"/>
              </a:spcBef>
              <a:spcAft>
                <a:spcPts val="0"/>
              </a:spcAft>
              <a:buFont typeface="Arial" panose="020B0604020202020204" pitchFamily="34" charset="0"/>
              <a:buChar char="•"/>
            </a:pPr>
            <a:r>
              <a:rPr lang="en-US" sz="1800" b="0" dirty="0">
                <a:effectLst/>
                <a:ea typeface="Calibri" panose="020F0502020204030204" pitchFamily="34" charset="0"/>
                <a:cs typeface="Times New Roman" panose="02020603050405020304" pitchFamily="18" charset="0"/>
              </a:rPr>
              <a:t> </a:t>
            </a:r>
            <a:r>
              <a:rPr lang="en-US" sz="1800" dirty="0">
                <a:ea typeface="Calibri" panose="020F0502020204030204" pitchFamily="34" charset="0"/>
                <a:cs typeface="Times New Roman" panose="02020603050405020304" pitchFamily="18" charset="0"/>
              </a:rPr>
              <a:t> nothing to share. </a:t>
            </a:r>
            <a:endParaRPr lang="en-US" sz="1800" b="0" dirty="0">
              <a:effectLst/>
              <a:ea typeface="Calibri" panose="020F0502020204030204" pitchFamily="34" charset="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25mar: In BRAN(21)109061, ETSI TC BRAN ad hoc meeting #109e (26-30Apr21) will focus on</a:t>
            </a:r>
          </a:p>
          <a:p>
            <a:pPr marL="1257300" lvl="3">
              <a:spcBef>
                <a:spcPts val="0"/>
              </a:spcBef>
              <a:spcAft>
                <a:spcPts val="0"/>
              </a:spcAft>
            </a:pPr>
            <a:r>
              <a:rPr lang="en-US" sz="1400" b="0" dirty="0">
                <a:effectLst/>
                <a:ea typeface="Calibri" panose="020F0502020204030204" pitchFamily="34" charset="0"/>
                <a:cs typeface="Times New Roman" panose="02020603050405020304" pitchFamily="18" charset="0"/>
              </a:rPr>
              <a:t>• EN 301 893 (5 GHz),</a:t>
            </a:r>
          </a:p>
          <a:p>
            <a:pPr marL="1257300" lvl="3">
              <a:spcBef>
                <a:spcPts val="0"/>
              </a:spcBef>
              <a:spcAft>
                <a:spcPts val="0"/>
              </a:spcAft>
            </a:pPr>
            <a:r>
              <a:rPr lang="en-US" sz="1400" b="0" dirty="0">
                <a:effectLst/>
                <a:ea typeface="Calibri" panose="020F0502020204030204" pitchFamily="34" charset="0"/>
                <a:cs typeface="Times New Roman" panose="02020603050405020304" pitchFamily="18" charset="0"/>
              </a:rPr>
              <a:t>• EN 303 687 (6 GHz), and</a:t>
            </a:r>
          </a:p>
          <a:p>
            <a:pPr marL="1257300" lvl="3">
              <a:spcBef>
                <a:spcPts val="0"/>
              </a:spcBef>
              <a:spcAft>
                <a:spcPts val="0"/>
              </a:spcAft>
            </a:pPr>
            <a:r>
              <a:rPr lang="en-US" sz="1400" b="0" dirty="0">
                <a:effectLst/>
                <a:ea typeface="Calibri" panose="020F0502020204030204" pitchFamily="34" charset="0"/>
                <a:cs typeface="Times New Roman" panose="02020603050405020304" pitchFamily="18" charset="0"/>
              </a:rPr>
              <a:t>• the discussion of User Access Restrictions (UAR).</a:t>
            </a:r>
            <a:endParaRPr lang="en-US" sz="14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17mar21: Friday – 2 new versions of the 5 and 6 GHz standards were out.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For 5 GHz the energy detection threshold was discussed.   -62 dBm/20MHz for A and AC, and now AX.  Depending on your power then -72 dBm to -62 dBm was agreed upon in the end and in the new draft.  (An earlier objection was dismissed.)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Next is User Access Restrictions that needs further discussion with EC.  BRAN will discuss with the desk officer.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5.8 GHz band is being opened in some countries, but not all.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6 GHz narrow band frequency hopping concern being discussed on interference to others.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60 GHz – 3 stds today.  Fixed deployment one is okay for assessment at EC.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C1 Band one, AD and AY, coming out of ENAP now.  Will need comment resolution next.</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There is a TR for </a:t>
            </a:r>
            <a:r>
              <a:rPr lang="en-US" sz="1400" dirty="0" err="1">
                <a:solidFill>
                  <a:schemeClr val="tx1"/>
                </a:solidFill>
                <a:ea typeface="Calibri" panose="020F0502020204030204" pitchFamily="34" charset="0"/>
              </a:rPr>
              <a:t>coex</a:t>
            </a:r>
            <a:r>
              <a:rPr lang="en-US" sz="1400" dirty="0">
                <a:solidFill>
                  <a:schemeClr val="tx1"/>
                </a:solidFill>
                <a:ea typeface="Calibri" panose="020F0502020204030204" pitchFamily="34" charset="0"/>
              </a:rPr>
              <a:t> in 5.8GHz band, need a new rapporteur.</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There is also TS 103 754 test plan for multi AP, for mesh systems being worked.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See page 15 of </a:t>
            </a:r>
            <a:r>
              <a:rPr lang="en-US" sz="1400" dirty="0">
                <a:solidFill>
                  <a:schemeClr val="tx1"/>
                </a:solidFill>
                <a:ea typeface="Calibri" panose="020F0502020204030204" pitchFamily="34" charset="0"/>
                <a:hlinkClick r:id="rId6"/>
              </a:rPr>
              <a:t>https://docdb.cept.org/download/25c41779-cd6e/Rec7003e.pdf</a:t>
            </a:r>
            <a:r>
              <a:rPr lang="en-US" sz="1400" dirty="0">
                <a:solidFill>
                  <a:schemeClr val="tx1"/>
                </a:solidFill>
                <a:ea typeface="Calibri" panose="020F0502020204030204" pitchFamily="34" charset="0"/>
              </a:rPr>
              <a:t>  for details on the three different 60 GHz assignments. </a:t>
            </a:r>
            <a:endParaRPr lang="en-US" sz="1400" dirty="0">
              <a:ea typeface="Calibri" panose="020F0502020204030204" pitchFamily="34" charset="0"/>
            </a:endParaRPr>
          </a:p>
          <a:p>
            <a:pPr marL="457200" lvl="1" indent="0">
              <a:spcBef>
                <a:spcPts val="0"/>
              </a:spcBef>
            </a:pPr>
            <a:endParaRPr lang="en-US" sz="16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01apr21</a:t>
            </a:r>
            <a:endParaRPr lang="en-GB" dirty="0"/>
          </a:p>
        </p:txBody>
      </p:sp>
    </p:spTree>
    <p:extLst>
      <p:ext uri="{BB962C8B-B14F-4D97-AF65-F5344CB8AC3E}">
        <p14:creationId xmlns:p14="http://schemas.microsoft.com/office/powerpoint/2010/main" val="3399011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00911"/>
            <a:ext cx="10475384" cy="5453976"/>
          </a:xfrm>
        </p:spPr>
        <p:txBody>
          <a:bodyPr/>
          <a:lstStyle/>
          <a:p>
            <a:pPr lvl="2">
              <a:buFont typeface="Arial" panose="020B0604020202020204" pitchFamily="34" charset="0"/>
              <a:buChar char="•"/>
            </a:pPr>
            <a:endParaRPr lang="en-US" sz="600" dirty="0">
              <a:solidFill>
                <a:schemeClr val="tx1"/>
              </a:solidFill>
            </a:endParaRPr>
          </a:p>
          <a:p>
            <a:pPr>
              <a:buFont typeface="Arial" panose="020B0604020202020204" pitchFamily="34" charset="0"/>
              <a:buChar char="•"/>
            </a:pPr>
            <a:r>
              <a:rPr lang="en-US" sz="1800" dirty="0">
                <a:solidFill>
                  <a:schemeClr val="tx1"/>
                </a:solidFill>
              </a:rPr>
              <a:t>Note: CEPT will only have virtual meetings through 01Sep21, at this point. </a:t>
            </a:r>
          </a:p>
          <a:p>
            <a:pPr>
              <a:buFont typeface="Arial" panose="020B0604020202020204" pitchFamily="34" charset="0"/>
              <a:buChar char="•"/>
            </a:pPr>
            <a:r>
              <a:rPr lang="en-US" sz="1800" dirty="0">
                <a:solidFill>
                  <a:schemeClr val="tx1"/>
                </a:solidFill>
              </a:rPr>
              <a:t>EC </a:t>
            </a:r>
            <a:r>
              <a:rPr lang="en-US" sz="1800" dirty="0" err="1">
                <a:solidFill>
                  <a:schemeClr val="tx1"/>
                </a:solidFill>
              </a:rPr>
              <a:t>RSComm</a:t>
            </a:r>
            <a:r>
              <a:rPr lang="en-US" sz="1800" dirty="0">
                <a:solidFill>
                  <a:schemeClr val="tx1"/>
                </a:solidFill>
              </a:rPr>
              <a:t> met earlier (9-10Mar21(.  There are no formal minutes, decisions are public however. </a:t>
            </a:r>
          </a:p>
          <a:p>
            <a:pPr lvl="1">
              <a:buFont typeface="Arial" panose="020B0604020202020204" pitchFamily="34" charset="0"/>
              <a:buChar char="•"/>
            </a:pPr>
            <a:r>
              <a:rPr lang="en-US" sz="1600" dirty="0">
                <a:solidFill>
                  <a:schemeClr val="tx1"/>
                </a:solidFill>
              </a:rPr>
              <a:t> nothing to share. </a:t>
            </a:r>
          </a:p>
          <a:p>
            <a:pPr lvl="1">
              <a:buFont typeface="Arial" panose="020B0604020202020204" pitchFamily="34" charset="0"/>
              <a:buChar char="•"/>
            </a:pPr>
            <a:r>
              <a:rPr lang="en-US" sz="1600" dirty="0">
                <a:solidFill>
                  <a:schemeClr val="tx1"/>
                </a:solidFill>
              </a:rPr>
              <a:t>25mar21: 6 GHz decision was approved and going through admin procedure, countries have until 16April </a:t>
            </a:r>
          </a:p>
          <a:p>
            <a:pPr lvl="1">
              <a:buFont typeface="Arial" panose="020B0604020202020204" pitchFamily="34" charset="0"/>
              <a:buChar char="•"/>
            </a:pPr>
            <a:r>
              <a:rPr lang="en-US" sz="1600" dirty="0">
                <a:solidFill>
                  <a:schemeClr val="tx1"/>
                </a:solidFill>
              </a:rPr>
              <a:t>17mar21: The Draft decisions are available on </a:t>
            </a:r>
            <a:r>
              <a:rPr lang="en-US" sz="1600" dirty="0">
                <a:solidFill>
                  <a:schemeClr val="tx1"/>
                </a:solidFill>
                <a:hlinkClick r:id="rId3"/>
              </a:rPr>
              <a:t>https://circabc.europa.eu</a:t>
            </a:r>
            <a:r>
              <a:rPr lang="en-US" sz="1600" dirty="0">
                <a:solidFill>
                  <a:schemeClr val="tx1"/>
                </a:solidFill>
              </a:rPr>
              <a:t> , in the RSC library.    </a:t>
            </a:r>
          </a:p>
          <a:p>
            <a:pPr lvl="1">
              <a:buFont typeface="Arial" panose="020B0604020202020204" pitchFamily="34" charset="0"/>
              <a:buChar char="•"/>
            </a:pPr>
            <a:r>
              <a:rPr lang="en-US" sz="1600" dirty="0">
                <a:solidFill>
                  <a:schemeClr val="tx1"/>
                </a:solidFill>
              </a:rPr>
              <a:t>Key point is by 01Dec21, all member countries are to adopt the 6 GHz regulations. </a:t>
            </a:r>
          </a:p>
          <a:p>
            <a:pPr lvl="1">
              <a:buFont typeface="Arial" panose="020B0604020202020204" pitchFamily="34" charset="0"/>
              <a:buChar char="•"/>
            </a:pPr>
            <a:r>
              <a:rPr lang="en-US" sz="1600" dirty="0">
                <a:solidFill>
                  <a:schemeClr val="tx1"/>
                </a:solidFill>
              </a:rPr>
              <a:t>Question on channels, they are defined in Annex E of 802.11. </a:t>
            </a:r>
            <a:r>
              <a:rPr lang="en-US" sz="1600" dirty="0">
                <a:ea typeface="Calibri" panose="020F0502020204030204" pitchFamily="34" charset="0"/>
              </a:rPr>
              <a:t>channel 2 with 5935 MHz center frequency is not allowed in Europe </a:t>
            </a:r>
            <a:r>
              <a:rPr lang="en-US" sz="1600" dirty="0">
                <a:solidFill>
                  <a:schemeClr val="tx1"/>
                </a:solidFill>
              </a:rPr>
              <a:t>though is available for the FCC, that was the only channel brought up that is different. </a:t>
            </a:r>
          </a:p>
          <a:p>
            <a:pPr lvl="2">
              <a:buFont typeface="Arial" panose="020B0604020202020204" pitchFamily="34" charset="0"/>
              <a:buChar char="•"/>
            </a:pPr>
            <a:endParaRPr lang="en-US" sz="800" dirty="0">
              <a:solidFill>
                <a:schemeClr val="tx1"/>
              </a:solidFill>
            </a:endParaRPr>
          </a:p>
          <a:p>
            <a:pPr>
              <a:buFont typeface="Arial" panose="020B0604020202020204" pitchFamily="34" charset="0"/>
              <a:buChar char="•"/>
            </a:pPr>
            <a:r>
              <a:rPr lang="en-US" sz="1400" dirty="0">
                <a:solidFill>
                  <a:schemeClr val="tx1"/>
                </a:solidFill>
              </a:rPr>
              <a:t>CEPT – </a:t>
            </a:r>
            <a:r>
              <a:rPr lang="en-US" sz="1400" dirty="0">
                <a:solidFill>
                  <a:schemeClr val="tx1"/>
                </a:solidFill>
                <a:hlinkClick r:id="rId4"/>
              </a:rPr>
              <a:t>&lt;ECC&gt;</a:t>
            </a:r>
            <a:r>
              <a:rPr lang="en-US" sz="1400" dirty="0">
                <a:solidFill>
                  <a:schemeClr val="tx1"/>
                </a:solidFill>
              </a:rPr>
              <a:t>  (and more) next call #56, 29Jun-02Jul21</a:t>
            </a:r>
          </a:p>
          <a:p>
            <a:pPr lvl="1">
              <a:buFont typeface="Arial" panose="020B0604020202020204" pitchFamily="34" charset="0"/>
              <a:buChar char="•"/>
            </a:pPr>
            <a:r>
              <a:rPr lang="en-US" sz="1400" dirty="0">
                <a:solidFill>
                  <a:schemeClr val="tx1"/>
                </a:solidFill>
              </a:rPr>
              <a:t>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&lt;WGSE&gt;</a:t>
            </a:r>
            <a:r>
              <a:rPr lang="en-US" altLang="en-US" sz="1800" b="0" dirty="0"/>
              <a:t> </a:t>
            </a:r>
            <a:r>
              <a:rPr lang="en-US" altLang="en-US" sz="1800" dirty="0"/>
              <a:t>next call  </a:t>
            </a:r>
            <a:r>
              <a:rPr lang="en-US" sz="1800" dirty="0"/>
              <a:t>#88, 19-23Apr21</a:t>
            </a:r>
            <a:r>
              <a:rPr lang="en-US" sz="1800" dirty="0">
                <a:sym typeface="Wingdings" panose="05000000000000000000" pitchFamily="2" charset="2"/>
              </a:rPr>
              <a:t> </a:t>
            </a:r>
            <a:endParaRPr lang="en-US" sz="1800" dirty="0">
              <a:solidFill>
                <a:schemeClr val="tx1"/>
              </a:solidFill>
            </a:endParaRPr>
          </a:p>
          <a:p>
            <a:pPr lvl="1">
              <a:spcBef>
                <a:spcPts val="0"/>
              </a:spcBef>
              <a:spcAft>
                <a:spcPts val="0"/>
              </a:spcAft>
              <a:buFont typeface="Arial" panose="020B0604020202020204" pitchFamily="34" charset="0"/>
              <a:buChar char="•"/>
            </a:pPr>
            <a:r>
              <a:rPr lang="en-US" sz="1400" dirty="0">
                <a:solidFill>
                  <a:schemeClr val="tx1"/>
                </a:solidFill>
              </a:rPr>
              <a:t> </a:t>
            </a:r>
          </a:p>
          <a:p>
            <a:pPr>
              <a:spcBef>
                <a:spcPts val="0"/>
              </a:spcBef>
              <a:spcAft>
                <a:spcPts val="0"/>
              </a:spcAft>
              <a:buFont typeface="Arial" panose="020B0604020202020204" pitchFamily="34" charset="0"/>
              <a:buChar char="•"/>
            </a:pPr>
            <a:r>
              <a:rPr lang="en-US" sz="1400" dirty="0">
                <a:solidFill>
                  <a:schemeClr val="tx1"/>
                </a:solidFill>
              </a:rPr>
              <a:t>CEPT – ECC </a:t>
            </a:r>
            <a:r>
              <a:rPr lang="en-US" altLang="en-US" sz="1400" b="0" dirty="0">
                <a:hlinkClick r:id="rId6"/>
              </a:rPr>
              <a:t>&lt;SE21&gt; </a:t>
            </a:r>
            <a:r>
              <a:rPr lang="en-US" altLang="en-US" sz="1400" b="0" dirty="0"/>
              <a:t> </a:t>
            </a:r>
            <a:r>
              <a:rPr lang="en-US" altLang="en-US" sz="1400" dirty="0">
                <a:solidFill>
                  <a:schemeClr val="tx1"/>
                </a:solidFill>
              </a:rPr>
              <a:t>next call #113, 14-16Jul21</a:t>
            </a:r>
          </a:p>
          <a:p>
            <a:pPr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&lt;SE45&gt;</a:t>
            </a:r>
            <a:r>
              <a:rPr lang="en-US" altLang="en-US" sz="1800" b="0" dirty="0"/>
              <a:t> </a:t>
            </a:r>
            <a:r>
              <a:rPr lang="en-US" altLang="en-US" sz="1800" dirty="0"/>
              <a:t>next call #13, 01-02Jun21 </a:t>
            </a:r>
            <a:r>
              <a:rPr lang="en-US" altLang="en-US" sz="1800" b="0" dirty="0"/>
              <a:t>(13:30-18:30CEST)</a:t>
            </a:r>
          </a:p>
          <a:p>
            <a:pPr lvl="1">
              <a:spcBef>
                <a:spcPts val="0"/>
              </a:spcBef>
              <a:spcAft>
                <a:spcPts val="0"/>
              </a:spcAft>
              <a:buFont typeface="Arial" panose="020B0604020202020204" pitchFamily="34" charset="0"/>
              <a:buChar char="•"/>
            </a:pPr>
            <a:r>
              <a:rPr lang="en-US" altLang="en-US" sz="1400" dirty="0">
                <a:solidFill>
                  <a:schemeClr val="tx1"/>
                </a:solidFill>
              </a:rPr>
              <a:t> </a:t>
            </a:r>
          </a:p>
          <a:p>
            <a:pPr>
              <a:spcBef>
                <a:spcPts val="0"/>
              </a:spcBef>
              <a:spcAft>
                <a:spcPts val="0"/>
              </a:spcAft>
              <a:buFont typeface="Arial" panose="020B0604020202020204" pitchFamily="34" charset="0"/>
              <a:buChar char="•"/>
            </a:pPr>
            <a:r>
              <a:rPr lang="en-US" sz="1400" dirty="0">
                <a:solidFill>
                  <a:schemeClr val="tx1"/>
                </a:solidFill>
              </a:rPr>
              <a:t>CEPT – ECC </a:t>
            </a:r>
            <a:r>
              <a:rPr lang="en-US" altLang="en-US" sz="1400" b="0" dirty="0">
                <a:hlinkClick r:id="rId8"/>
              </a:rPr>
              <a:t>&lt;WGFM&gt;</a:t>
            </a:r>
            <a:r>
              <a:rPr lang="en-US" altLang="en-US" sz="1400" b="0" dirty="0"/>
              <a:t>  </a:t>
            </a:r>
            <a:r>
              <a:rPr lang="en-US" altLang="en-US" sz="1400" dirty="0">
                <a:solidFill>
                  <a:schemeClr val="tx1"/>
                </a:solidFill>
              </a:rPr>
              <a:t>next call #99, 24-28May21</a:t>
            </a:r>
            <a:endParaRPr lang="en-US" altLang="en-US" sz="1400" b="0" dirty="0">
              <a:solidFill>
                <a:schemeClr val="tx1"/>
              </a:solidFill>
            </a:endParaRPr>
          </a:p>
          <a:p>
            <a:pPr lvl="1">
              <a:buFont typeface="Arial" panose="020B0604020202020204" pitchFamily="34" charset="0"/>
              <a:buChar char="•"/>
            </a:pPr>
            <a:r>
              <a:rPr lang="en-US" sz="1400" dirty="0">
                <a:ea typeface="SimSun" panose="02010600030101010101" pitchFamily="2" charset="-122"/>
              </a:rPr>
              <a:t> </a:t>
            </a: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9"/>
              </a:rPr>
              <a:t>&lt;FM57&gt;</a:t>
            </a:r>
            <a:r>
              <a:rPr lang="en-US" altLang="en-US" sz="1800" b="0" dirty="0"/>
              <a:t>  </a:t>
            </a:r>
            <a:r>
              <a:rPr lang="en-US" altLang="en-US" sz="1800" dirty="0"/>
              <a:t>next call </a:t>
            </a:r>
            <a:r>
              <a:rPr lang="en-US" sz="1800" dirty="0">
                <a:sym typeface="Wingdings" panose="05000000000000000000" pitchFamily="2" charset="2"/>
              </a:rPr>
              <a:t>#14 now 19-22Apr21</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 </a:t>
            </a:r>
            <a:endParaRPr lang="en-US" sz="1400" dirty="0">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01apr21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3964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1143000"/>
            <a:ext cx="10363200" cy="5281592"/>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Saudi Arabia, CITC</a:t>
            </a:r>
            <a:r>
              <a:rPr lang="en-US" sz="1800" b="0" dirty="0">
                <a:solidFill>
                  <a:schemeClr val="tx1"/>
                </a:solidFill>
                <a:ea typeface="Times New Roman" panose="02020603050405020304" pitchFamily="18" charset="0"/>
                <a:cs typeface="Times New Roman" panose="02020603050405020304" pitchFamily="18" charset="0"/>
              </a:rPr>
              <a:t>, the consultation,  due 03apr21, brought up a few weeks ago also includes specification R1117, that  includes the full 1200MHz, 5925-7125MHz, for an unlicensed band. </a:t>
            </a:r>
          </a:p>
          <a:p>
            <a:pPr>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Today looking at using EN 300 440 / EN 301 893 for their 6 GHz,  though will look at the EN 303 687 standard next.  Stay tuned.</a:t>
            </a:r>
          </a:p>
          <a:p>
            <a:pPr>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Here is the specification R1117: </a:t>
            </a:r>
          </a:p>
          <a:p>
            <a:pPr>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hlinkClick r:id="rId3"/>
              </a:rPr>
              <a:t>https://www.citc.gov.sa/ar/new/publicConsultation/Documents/144201/RI117_DataCommunication.pdf?csf=1&amp;e=IEEU06</a:t>
            </a:r>
            <a:r>
              <a:rPr lang="en-US" sz="1800" b="0" dirty="0">
                <a:solidFill>
                  <a:schemeClr val="tx1"/>
                </a:solidFill>
                <a:ea typeface="Times New Roman" panose="02020603050405020304" pitchFamily="18" charset="0"/>
                <a:cs typeface="Times New Roman" panose="02020603050405020304" pitchFamily="18" charset="0"/>
              </a:rPr>
              <a:t> </a:t>
            </a:r>
          </a:p>
          <a:p>
            <a:pPr>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Here is the consultation: </a:t>
            </a:r>
          </a:p>
          <a:p>
            <a:pPr>
              <a:buFont typeface="Arial" panose="020B0604020202020204" pitchFamily="34" charset="0"/>
              <a:buChar char="•"/>
            </a:pPr>
            <a:r>
              <a:rPr lang="en-US" sz="1800" b="0" dirty="0">
                <a:solidFill>
                  <a:srgbClr val="1155CC"/>
                </a:solidFill>
                <a:hlinkClick r:id="rId4"/>
              </a:rPr>
              <a:t>https://www.citc.gov.sa/ar/new/publicConsultation/Documents/144201/TS_Public_Consultation.pdf</a:t>
            </a:r>
            <a:endParaRPr lang="en-US" sz="1800" dirty="0"/>
          </a:p>
          <a:p>
            <a:pPr>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Also note, Saudi Arabia did a </a:t>
            </a:r>
            <a:r>
              <a:rPr lang="en-US" sz="1800" b="0" dirty="0" err="1">
                <a:solidFill>
                  <a:schemeClr val="tx1"/>
                </a:solidFill>
                <a:ea typeface="Times New Roman" panose="02020603050405020304" pitchFamily="18" charset="0"/>
                <a:cs typeface="Times New Roman" panose="02020603050405020304" pitchFamily="18" charset="0"/>
              </a:rPr>
              <a:t>WiFi</a:t>
            </a:r>
            <a:r>
              <a:rPr lang="en-US" sz="1800" b="0" dirty="0">
                <a:solidFill>
                  <a:schemeClr val="tx1"/>
                </a:solidFill>
                <a:ea typeface="Times New Roman" panose="02020603050405020304" pitchFamily="18" charset="0"/>
                <a:cs typeface="Times New Roman" panose="02020603050405020304" pitchFamily="18" charset="0"/>
              </a:rPr>
              <a:t> event this morning that included a demo trail, workshops, panels, Q&amp;A, etc.   Very encompassing. </a:t>
            </a:r>
          </a:p>
          <a:p>
            <a:pPr>
              <a:buFont typeface="Arial" panose="020B0604020202020204" pitchFamily="34" charset="0"/>
              <a:buChar char="•"/>
            </a:pPr>
            <a:endParaRPr lang="en-US" sz="1800" b="0" dirty="0">
              <a:solidFill>
                <a:schemeClr val="tx1"/>
              </a:solidFill>
              <a:ea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Sounds like CITC wants to be a leader in the region for </a:t>
            </a:r>
            <a:r>
              <a:rPr lang="en-US" sz="1800" b="0" dirty="0" err="1">
                <a:solidFill>
                  <a:schemeClr val="tx1"/>
                </a:solidFill>
                <a:ea typeface="Times New Roman" panose="02020603050405020304" pitchFamily="18" charset="0"/>
                <a:cs typeface="Times New Roman" panose="02020603050405020304" pitchFamily="18" charset="0"/>
              </a:rPr>
              <a:t>WiFi</a:t>
            </a:r>
            <a:r>
              <a:rPr lang="en-US" sz="1800" b="0" dirty="0">
                <a:solidFill>
                  <a:schemeClr val="tx1"/>
                </a:solidFill>
                <a:ea typeface="Times New Roman" panose="02020603050405020304" pitchFamily="18" charset="0"/>
                <a:cs typeface="Times New Roman" panose="02020603050405020304" pitchFamily="18" charset="0"/>
              </a:rPr>
              <a:t> in the 6 GHz band, we should stay tuned to what they do. </a:t>
            </a:r>
          </a:p>
          <a:p>
            <a:pPr lvl="1">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indent="0">
              <a:spcBef>
                <a:spcPts val="0"/>
              </a:spcBef>
              <a:spcAft>
                <a:spcPts val="0"/>
              </a:spcAft>
            </a:pPr>
            <a:endParaRPr 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01apr21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0515600" cy="5448768"/>
          </a:xfrm>
        </p:spPr>
        <p:txBody>
          <a:bodyPr/>
          <a:lstStyle/>
          <a:p>
            <a:pPr marL="2000250" lvl="4">
              <a:spcBef>
                <a:spcPts val="0"/>
              </a:spcBef>
              <a:buFont typeface="Arial" panose="020B0604020202020204" pitchFamily="34" charset="0"/>
              <a:buChar char="•"/>
            </a:pPr>
            <a:endParaRPr lang="en-US" sz="800" b="0" dirty="0">
              <a:solidFill>
                <a:schemeClr val="tx1"/>
              </a:solidFill>
            </a:endParaRPr>
          </a:p>
          <a:p>
            <a:pPr marL="285750" indent="-285750">
              <a:spcBef>
                <a:spcPts val="0"/>
              </a:spcBef>
              <a:buFont typeface="Arial" panose="020B0604020202020204" pitchFamily="34" charset="0"/>
              <a:buChar char="•"/>
            </a:pPr>
            <a:r>
              <a:rPr lang="en-US" sz="1800" b="0" dirty="0">
                <a:solidFill>
                  <a:schemeClr val="tx1"/>
                </a:solidFill>
              </a:rPr>
              <a:t>The submission on THz communications was approved by the LMSC(EC) and is being uploaded to WP 5A. </a:t>
            </a:r>
          </a:p>
          <a:p>
            <a:pPr marL="285750" indent="-285750">
              <a:spcBef>
                <a:spcPts val="0"/>
              </a:spcBef>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WRC-23 AI 9.1.c Railway Communication needs, e.g. track side, we should add to the list of possible AIs to consider to do IEEE 802 viewpoints on, as some of the IEEE 802 ITS folks may have an interest.</a:t>
            </a:r>
          </a:p>
          <a:p>
            <a:pPr lvl="1">
              <a:buFont typeface="Arial" panose="020B0604020202020204" pitchFamily="34" charset="0"/>
              <a:buChar char="•"/>
            </a:pPr>
            <a:r>
              <a:rPr lang="en-US" sz="1400" b="0" dirty="0">
                <a:solidFill>
                  <a:schemeClr val="tx1"/>
                </a:solidFill>
                <a:ea typeface="Times New Roman" panose="02020603050405020304" pitchFamily="18" charset="0"/>
                <a:cs typeface="Times New Roman" panose="02020603050405020304" pitchFamily="18" charset="0"/>
              </a:rPr>
              <a:t>Upon further review, this  was for WRC-19 resolution 240 USA activity joining in with others, about the  railway system between train and trackside (RSTT). </a:t>
            </a:r>
          </a:p>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r>
              <a:rPr lang="en-US" sz="1800" b="0" dirty="0">
                <a:solidFill>
                  <a:schemeClr val="tx1"/>
                </a:solidFill>
              </a:rPr>
              <a:t>WRC-23 agenda items IEEE 802 viewpoints.</a:t>
            </a:r>
          </a:p>
          <a:p>
            <a:pPr lvl="1">
              <a:spcBef>
                <a:spcPts val="0"/>
              </a:spcBef>
              <a:buFont typeface="Arial" panose="020B0604020202020204" pitchFamily="34" charset="0"/>
              <a:buChar char="•"/>
            </a:pPr>
            <a:r>
              <a:rPr lang="en-US" sz="1800" dirty="0">
                <a:solidFill>
                  <a:schemeClr val="tx1"/>
                </a:solidFill>
              </a:rPr>
              <a:t>Will try a small focused ad hoc. 5 folks stepped up.   </a:t>
            </a:r>
            <a:r>
              <a:rPr lang="en-US" sz="1800" b="1" u="sng" dirty="0">
                <a:solidFill>
                  <a:schemeClr val="tx1"/>
                </a:solidFill>
              </a:rPr>
              <a:t>Are there any others to help? </a:t>
            </a:r>
            <a:endParaRPr lang="en-US" sz="1800" dirty="0">
              <a:solidFill>
                <a:schemeClr val="tx1"/>
              </a:solidFill>
            </a:endParaRPr>
          </a:p>
          <a:p>
            <a:pPr lvl="1">
              <a:spcBef>
                <a:spcPts val="0"/>
              </a:spcBef>
              <a:buFont typeface="Arial" panose="020B0604020202020204" pitchFamily="34" charset="0"/>
              <a:buChar char="•"/>
            </a:pPr>
            <a:r>
              <a:rPr lang="en-US" sz="1800" b="1" dirty="0">
                <a:solidFill>
                  <a:schemeClr val="tx1"/>
                </a:solidFill>
              </a:rPr>
              <a:t>Set up 07apr21 at 16:00et, call-in in back up slides here.</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Do have a start on this power point</a:t>
            </a:r>
            <a:r>
              <a:rPr lang="en-US" sz="1400" dirty="0">
                <a:solidFill>
                  <a:schemeClr val="tx1"/>
                </a:solidFill>
                <a:ea typeface="SimSun" panose="02010600030101010101" pitchFamily="2" charset="-122"/>
              </a:rPr>
              <a:t> with 4+3 WRC-23 AIs  IEEE 802 should consider viewpoints on</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Updated WRC-23 Agenda Item list:  </a:t>
            </a:r>
            <a:r>
              <a:rPr lang="en-US" sz="1400" dirty="0">
                <a:solidFill>
                  <a:srgbClr val="00B0F0"/>
                </a:solidFill>
                <a:hlinkClick r:id="rId3"/>
              </a:rPr>
              <a:t>https://mentor.ieee.org/802.18/dcn/20/18-20-0107-01-0000-res-811-wrc-19-wrc-23-agenda-items.docx</a:t>
            </a:r>
            <a:r>
              <a:rPr lang="en-US" sz="1400" dirty="0">
                <a:solidFill>
                  <a:srgbClr val="00B0F0"/>
                </a:solidFill>
              </a:rPr>
              <a:t> </a:t>
            </a:r>
          </a:p>
          <a:p>
            <a:pPr lvl="1">
              <a:spcBef>
                <a:spcPts val="0"/>
              </a:spcBef>
              <a:buFont typeface="Arial" panose="020B0604020202020204" pitchFamily="34" charset="0"/>
              <a:buChar char="•"/>
            </a:pPr>
            <a:r>
              <a:rPr lang="en-US" sz="1800" dirty="0">
                <a:solidFill>
                  <a:schemeClr val="tx1"/>
                </a:solidFill>
              </a:rPr>
              <a:t>btw- the initial AIs to consider IEEE 802 viewpoints: </a:t>
            </a:r>
          </a:p>
          <a:p>
            <a:pPr lvl="1">
              <a:spcBef>
                <a:spcPts val="0"/>
              </a:spcBef>
              <a:spcAft>
                <a:spcPts val="0"/>
              </a:spcAft>
              <a:buFont typeface="+mj-lt"/>
              <a:buAutoNum type="arabicParenBoth"/>
            </a:pPr>
            <a:r>
              <a:rPr lang="en-US" sz="1600" dirty="0">
                <a:ea typeface="SimSun" panose="02010600030101010101" pitchFamily="2" charset="-122"/>
              </a:rPr>
              <a:t>1.1  -</a:t>
            </a:r>
            <a:r>
              <a:rPr lang="en-GB" sz="1600" dirty="0">
                <a:ea typeface="Times New Roman" panose="02020603050405020304" pitchFamily="18" charset="0"/>
              </a:rPr>
              <a:t>800-4 990 MHz and Resolution 223.  Connection w/ITS going there?</a:t>
            </a:r>
            <a:endParaRPr lang="en-US" sz="1600" dirty="0">
              <a:ea typeface="SimSun" panose="02010600030101010101" pitchFamily="2" charset="-122"/>
            </a:endParaRPr>
          </a:p>
          <a:p>
            <a:pPr lvl="1">
              <a:spcBef>
                <a:spcPts val="0"/>
              </a:spcBef>
              <a:spcAft>
                <a:spcPts val="0"/>
              </a:spcAft>
              <a:buFont typeface="+mj-lt"/>
              <a:buAutoNum type="arabicParenBoth"/>
            </a:pPr>
            <a:r>
              <a:rPr lang="en-US" sz="1600" dirty="0">
                <a:ea typeface="SimSun" panose="02010600030101010101" pitchFamily="2" charset="-122"/>
              </a:rPr>
              <a:t>1.2</a:t>
            </a:r>
            <a:r>
              <a:rPr lang="en-GB" sz="1600" dirty="0">
                <a:ea typeface="SimSun" panose="02010600030101010101" pitchFamily="2" charset="-122"/>
              </a:rPr>
              <a:t>  -</a:t>
            </a:r>
            <a:r>
              <a:rPr lang="en-GB" sz="1600" dirty="0">
                <a:ea typeface="Times New Roman" panose="02020603050405020304" pitchFamily="18" charset="0"/>
              </a:rPr>
              <a:t>300-3 400MHz, 3 600-3 800MHz, 6 425-7 025MHz, 7 025-7 125MHz and 10.0-10.5GHz for International Mobile Telecommunications (IMT) and resolution 245.</a:t>
            </a:r>
            <a:endParaRPr lang="en-US" sz="1600" dirty="0">
              <a:ea typeface="SimSun" panose="02010600030101010101" pitchFamily="2" charset="-122"/>
            </a:endParaRPr>
          </a:p>
          <a:p>
            <a:pPr lvl="1">
              <a:spcBef>
                <a:spcPts val="0"/>
              </a:spcBef>
              <a:spcAft>
                <a:spcPts val="0"/>
              </a:spcAft>
              <a:buFont typeface="+mj-lt"/>
              <a:buAutoNum type="arabicParenBoth"/>
            </a:pPr>
            <a:r>
              <a:rPr lang="en-US" sz="1600" dirty="0">
                <a:ea typeface="SimSun" panose="02010600030101010101" pitchFamily="2" charset="-122"/>
              </a:rPr>
              <a:t>1.5  -4</a:t>
            </a:r>
            <a:r>
              <a:rPr lang="en-GB" sz="1600" dirty="0">
                <a:ea typeface="Times New Roman" panose="02020603050405020304" pitchFamily="18" charset="0"/>
              </a:rPr>
              <a:t>70-960 MHz in Region 1-consider possible regulatory actions, Resolution</a:t>
            </a:r>
            <a:r>
              <a:rPr lang="en-GB" sz="1600" b="1" dirty="0">
                <a:ea typeface="Times New Roman" panose="02020603050405020304" pitchFamily="18" charset="0"/>
              </a:rPr>
              <a:t> 235.</a:t>
            </a:r>
            <a:endParaRPr lang="en-US" sz="1600" dirty="0">
              <a:ea typeface="SimSun" panose="02010600030101010101" pitchFamily="2" charset="-122"/>
            </a:endParaRPr>
          </a:p>
          <a:p>
            <a:pPr lvl="1">
              <a:spcBef>
                <a:spcPts val="0"/>
              </a:spcBef>
              <a:spcAft>
                <a:spcPts val="0"/>
              </a:spcAft>
              <a:buFont typeface="+mj-lt"/>
              <a:buAutoNum type="arabicParenBoth"/>
            </a:pPr>
            <a:r>
              <a:rPr lang="en-GB" sz="1600" dirty="0">
                <a:ea typeface="Times New Roman" panose="02020603050405020304" pitchFamily="18" charset="0"/>
              </a:rPr>
              <a:t>10</a:t>
            </a:r>
            <a:r>
              <a:rPr lang="en-GB" sz="1600" b="1" dirty="0">
                <a:ea typeface="Times New Roman" panose="02020603050405020304" pitchFamily="18" charset="0"/>
              </a:rPr>
              <a:t>   -</a:t>
            </a:r>
            <a:r>
              <a:rPr lang="en-GB" sz="1600" dirty="0">
                <a:solidFill>
                  <a:srgbClr val="444444"/>
                </a:solidFill>
                <a:ea typeface="Times New Roman" panose="02020603050405020304" pitchFamily="18" charset="0"/>
              </a:rPr>
              <a:t>recommend to the Council items for inclusion in the agenda for the next WRC</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01apr21</a:t>
            </a:r>
            <a:endParaRPr lang="en-GB" dirty="0"/>
          </a:p>
        </p:txBody>
      </p:sp>
      <p:sp>
        <p:nvSpPr>
          <p:cNvPr id="8" name="TextBox 7">
            <a:extLst>
              <a:ext uri="{FF2B5EF4-FFF2-40B4-BE49-F238E27FC236}">
                <a16:creationId xmlns:a16="http://schemas.microsoft.com/office/drawing/2014/main" id="{8C0705B1-4B85-47C0-BDF0-3B1246CD6F01}"/>
              </a:ext>
            </a:extLst>
          </p:cNvPr>
          <p:cNvSpPr txBox="1"/>
          <p:nvPr/>
        </p:nvSpPr>
        <p:spPr>
          <a:xfrm>
            <a:off x="914400" y="6075303"/>
            <a:ext cx="10744200" cy="400110"/>
          </a:xfrm>
          <a:prstGeom prst="rect">
            <a:avLst/>
          </a:prstGeom>
          <a:noFill/>
        </p:spPr>
        <p:txBody>
          <a:bodyPr wrap="square" rtlCol="0">
            <a:spAutoFit/>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2000" dirty="0">
                <a:solidFill>
                  <a:schemeClr val="tx1"/>
                </a:solidFill>
              </a:rPr>
              <a:t>For miscellaneous links for ITU-R , SGs, WPs and calendars, </a:t>
            </a:r>
            <a:r>
              <a:rPr lang="en-US" sz="2000" dirty="0">
                <a:solidFill>
                  <a:schemeClr val="tx1"/>
                </a:solidFill>
                <a:hlinkClick r:id="" action="ppaction://noaction"/>
              </a:rPr>
              <a:t>see back up slides later</a:t>
            </a:r>
            <a:r>
              <a:rPr lang="en-US" sz="1600" dirty="0">
                <a:solidFill>
                  <a:schemeClr val="tx1"/>
                </a:solidFill>
                <a:hlinkClick r:id="" action="ppaction://noaction"/>
              </a:rPr>
              <a:t>. </a:t>
            </a:r>
            <a:endParaRPr lang="en-US" sz="500" dirty="0"/>
          </a:p>
        </p:txBody>
      </p:sp>
    </p:spTree>
    <p:extLst>
      <p:ext uri="{BB962C8B-B14F-4D97-AF65-F5344CB8AC3E}">
        <p14:creationId xmlns:p14="http://schemas.microsoft.com/office/powerpoint/2010/main" val="1521421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585107"/>
            <a:ext cx="7770813" cy="464123"/>
          </a:xfrm>
        </p:spPr>
        <p:txBody>
          <a:bodyPr/>
          <a:lstStyle/>
          <a:p>
            <a:r>
              <a:rPr lang="en-US" altLang="en-US" sz="2400" dirty="0"/>
              <a:t>MSG 6 GHz</a:t>
            </a:r>
            <a:endParaRPr lang="en-US" sz="2400" dirty="0"/>
          </a:p>
        </p:txBody>
      </p:sp>
      <p:sp>
        <p:nvSpPr>
          <p:cNvPr id="3" name="Content Placeholder 2"/>
          <p:cNvSpPr>
            <a:spLocks noGrp="1"/>
          </p:cNvSpPr>
          <p:nvPr>
            <p:ph idx="1"/>
          </p:nvPr>
        </p:nvSpPr>
        <p:spPr>
          <a:xfrm>
            <a:off x="914400" y="990600"/>
            <a:ext cx="10744200" cy="5484814"/>
          </a:xfrm>
        </p:spPr>
        <p:txBody>
          <a:bodyPr/>
          <a:lstStyle/>
          <a:p>
            <a:pPr>
              <a:buFont typeface="Arial" panose="020B0604020202020204" pitchFamily="34" charset="0"/>
              <a:buChar char="•"/>
            </a:pPr>
            <a:r>
              <a:rPr lang="en-US" sz="1800" dirty="0"/>
              <a:t>Multi-stake holder groups on 6 GHz and what happens in the band.  </a:t>
            </a:r>
          </a:p>
          <a:p>
            <a:pPr>
              <a:buFont typeface="Arial" panose="020B0604020202020204" pitchFamily="34" charset="0"/>
              <a:buChar char="•"/>
            </a:pPr>
            <a:r>
              <a:rPr lang="en-US" sz="1800" dirty="0"/>
              <a:t>1. The </a:t>
            </a:r>
            <a:r>
              <a:rPr lang="en-US" sz="1800" dirty="0" err="1"/>
              <a:t>WInnforum</a:t>
            </a:r>
            <a:r>
              <a:rPr lang="en-US" sz="1800" dirty="0"/>
              <a:t> “6 GHz </a:t>
            </a:r>
            <a:r>
              <a:rPr lang="en-US" sz="1800" u="sng" dirty="0"/>
              <a:t>Committee</a:t>
            </a:r>
            <a:r>
              <a:rPr lang="en-US" sz="1800" dirty="0"/>
              <a:t>”, 	all groups meet every 2 weeks except interference-weekly</a:t>
            </a:r>
            <a:endParaRPr lang="en-US" sz="18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600" dirty="0">
                <a:solidFill>
                  <a:schemeClr val="tx1"/>
                </a:solidFill>
                <a:ea typeface="Times New Roman" panose="02020603050405020304" pitchFamily="18" charset="0"/>
              </a:rPr>
              <a:t>For access to documents from the committee, can request to be an observer from the MSG below.  </a:t>
            </a:r>
            <a:endParaRPr lang="en-US" sz="1200" dirty="0">
              <a:solidFill>
                <a:schemeClr val="tx1"/>
              </a:solidFill>
              <a:ea typeface="Times New Roman" panose="02020603050405020304" pitchFamily="18" charset="0"/>
            </a:endParaRPr>
          </a:p>
          <a:p>
            <a:pPr marL="866775" lvl="2">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New organization: 3 focus areas: </a:t>
            </a:r>
          </a:p>
          <a:p>
            <a:pPr marL="866775" lvl="2">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AFC Functional Specification -WG – includes: Interference-TG and Incumbent Info-TG</a:t>
            </a:r>
          </a:p>
          <a:p>
            <a:pPr marL="866775" lvl="2">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AFC Test and Certification-WG</a:t>
            </a:r>
          </a:p>
          <a:p>
            <a:pPr marL="866775" lvl="2">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3GPP-SIG</a:t>
            </a:r>
          </a:p>
          <a:p>
            <a:pPr marL="638175" lvl="2" indent="0">
              <a:spcBef>
                <a:spcPts val="0"/>
              </a:spcBef>
              <a:spcAft>
                <a:spcPts val="0"/>
              </a:spcAft>
            </a:pPr>
            <a:endParaRPr lang="en-US" sz="1600" dirty="0">
              <a:solidFill>
                <a:schemeClr val="tx1"/>
              </a:solidFill>
              <a:ea typeface="Times New Roman" panose="02020603050405020304" pitchFamily="18" charset="0"/>
            </a:endParaRPr>
          </a:p>
          <a:p>
            <a:pPr marL="638175" lvl="2" indent="0">
              <a:spcBef>
                <a:spcPts val="0"/>
              </a:spcBef>
              <a:spcAft>
                <a:spcPts val="0"/>
              </a:spcAft>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800" dirty="0">
                <a:ea typeface="Calibri" panose="020F0502020204030204" pitchFamily="34" charset="0"/>
              </a:rPr>
              <a:t>2. From the FCC R&amp;O, an informal MSG (“Group”) has also been formed.</a:t>
            </a:r>
            <a:endParaRPr lang="en-US" sz="1600" dirty="0">
              <a:ea typeface="Calibri" panose="020F0502020204030204" pitchFamily="34" charset="0"/>
            </a:endParaRPr>
          </a:p>
          <a:p>
            <a:pPr lvl="2">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dirty="0">
                <a:solidFill>
                  <a:schemeClr val="tx1"/>
                </a:solidFill>
              </a:rPr>
              <a:t>Work stream 1 - interference protection and resolution (</a:t>
            </a:r>
            <a:r>
              <a:rPr lang="en-US" sz="1400" dirty="0" err="1">
                <a:solidFill>
                  <a:schemeClr val="tx1"/>
                </a:solidFill>
              </a:rPr>
              <a:t>CableLabs</a:t>
            </a:r>
            <a:r>
              <a:rPr lang="en-US" sz="1400" dirty="0">
                <a:solidFill>
                  <a:schemeClr val="tx1"/>
                </a:solidFill>
              </a:rPr>
              <a:t>, EPRI, Lake </a:t>
            </a:r>
            <a:r>
              <a:rPr lang="en-US" sz="1400" dirty="0" err="1">
                <a:solidFill>
                  <a:schemeClr val="tx1"/>
                </a:solidFill>
              </a:rPr>
              <a:t>Cty</a:t>
            </a:r>
            <a:r>
              <a:rPr lang="en-US" sz="1400"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p>
          <a:p>
            <a:pPr marL="466725" lvl="1">
              <a:spcBef>
                <a:spcPts val="0"/>
              </a:spcBef>
              <a:spcAft>
                <a:spcPts val="0"/>
              </a:spcAft>
              <a:buFont typeface="Arial" panose="020B0604020202020204" pitchFamily="34" charset="0"/>
              <a:buChar char="•"/>
            </a:pPr>
            <a:r>
              <a:rPr lang="en-US" sz="1600" dirty="0">
                <a:solidFill>
                  <a:schemeClr val="tx1"/>
                </a:solidFill>
              </a:rPr>
              <a:t>nothing to share</a:t>
            </a:r>
          </a:p>
          <a:p>
            <a:pPr marL="866775" lvl="2">
              <a:spcBef>
                <a:spcPts val="0"/>
              </a:spcBef>
              <a:spcAft>
                <a:spcPts val="0"/>
              </a:spcAft>
              <a:buFont typeface="Arial" panose="020B0604020202020204" pitchFamily="34" charset="0"/>
              <a:buChar char="•"/>
            </a:pPr>
            <a:endParaRPr lang="en-US" sz="1400" dirty="0">
              <a:solidFill>
                <a:schemeClr val="tx1"/>
              </a:solidFill>
              <a:ea typeface="Times New Roman" panose="02020603050405020304" pitchFamily="18" charset="0"/>
            </a:endParaRP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 </a:t>
            </a:r>
            <a:r>
              <a:rPr lang="en-US" sz="1400" dirty="0">
                <a:effectLst/>
                <a:latin typeface="Times New Roman" panose="02020603050405020304" pitchFamily="18" charset="0"/>
                <a:ea typeface="SimSun" panose="02010600030101010101" pitchFamily="2" charset="-122"/>
              </a:rPr>
              <a:t>25mar21:</a:t>
            </a:r>
            <a:r>
              <a:rPr lang="en-US" sz="1400" dirty="0">
                <a:solidFill>
                  <a:schemeClr val="tx1"/>
                </a:solidFill>
                <a:ea typeface="Times New Roman" panose="02020603050405020304" pitchFamily="18" charset="0"/>
              </a:rPr>
              <a:t>In WS1 today, a significant presentation on interference detection, that took the entire hour.  </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The topic was on dribbling 2nds, most of them within 10dB of noise floor.  </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Will see how this works out over time.    Most significant </a:t>
            </a:r>
            <a:r>
              <a:rPr lang="en-US" sz="1200" dirty="0" err="1">
                <a:solidFill>
                  <a:schemeClr val="tx1"/>
                </a:solidFill>
                <a:ea typeface="Times New Roman" panose="02020603050405020304" pitchFamily="18" charset="0"/>
              </a:rPr>
              <a:t>prezo</a:t>
            </a:r>
            <a:r>
              <a:rPr lang="en-US" sz="1200" dirty="0">
                <a:solidFill>
                  <a:schemeClr val="tx1"/>
                </a:solidFill>
                <a:ea typeface="Times New Roman" panose="02020603050405020304" pitchFamily="18" charset="0"/>
              </a:rPr>
              <a:t> since the beginning of </a:t>
            </a:r>
            <a:r>
              <a:rPr lang="en-US" sz="1200" dirty="0" err="1">
                <a:solidFill>
                  <a:schemeClr val="tx1"/>
                </a:solidFill>
                <a:ea typeface="Times New Roman" panose="02020603050405020304" pitchFamily="18" charset="0"/>
              </a:rPr>
              <a:t>MSGroup</a:t>
            </a:r>
            <a:endParaRPr lang="en-US" sz="1200" dirty="0">
              <a:solidFill>
                <a:schemeClr val="tx1"/>
              </a:solidFill>
              <a:ea typeface="Times New Roman" panose="02020603050405020304" pitchFamily="18" charset="0"/>
            </a:endParaRP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For quality of a 1-9 = 3.7 errors per hour, &lt; most SLAs (that is 3 days/year)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01apr21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420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IEEE 802 Stds Frequency Bands</a:t>
            </a:r>
          </a:p>
        </p:txBody>
      </p:sp>
      <p:sp>
        <p:nvSpPr>
          <p:cNvPr id="3" name="Content Placeholder 2"/>
          <p:cNvSpPr>
            <a:spLocks noGrp="1"/>
          </p:cNvSpPr>
          <p:nvPr>
            <p:ph idx="1"/>
          </p:nvPr>
        </p:nvSpPr>
        <p:spPr>
          <a:xfrm>
            <a:off x="914400" y="990600"/>
            <a:ext cx="10439400" cy="5382854"/>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It is difficult for 802 wireless standards developers to quickly and accurately identify all the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 identification of potential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for coexistence assessment.	</a:t>
            </a: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600" dirty="0">
                <a:solidFill>
                  <a:srgbClr val="333333"/>
                </a:solidFill>
                <a:ea typeface="Calibri" panose="020F0502020204030204" pitchFamily="34" charset="0"/>
              </a:rPr>
              <a:t>1) </a:t>
            </a:r>
            <a:r>
              <a:rPr lang="en-US" sz="16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800" dirty="0">
                <a:solidFill>
                  <a:schemeClr val="tx1"/>
                </a:solidFill>
                <a:ea typeface="Times New Roman" panose="02020603050405020304" pitchFamily="18" charset="0"/>
              </a:rPr>
              <a:t>Good discussion before on proposed initial spreadsheet format, see latest with some notes at: </a:t>
            </a:r>
          </a:p>
          <a:p>
            <a:pPr lvl="1">
              <a:spcBef>
                <a:spcPts val="0"/>
              </a:spcBef>
              <a:buFont typeface="Arial" panose="020B0604020202020204" pitchFamily="34" charset="0"/>
              <a:buChar char="•"/>
            </a:pPr>
            <a:r>
              <a:rPr lang="en-US" sz="1800" dirty="0">
                <a:solidFill>
                  <a:schemeClr val="tx1"/>
                </a:solidFill>
                <a:ea typeface="Times New Roman" panose="02020603050405020304" pitchFamily="18" charset="0"/>
                <a:hlinkClick r:id="rId3"/>
              </a:rPr>
              <a:t>https://mentor.ieee.org/802.18/dcn/21/18-21-0020-01-0000-proposed-frequency-table-format.pptx</a:t>
            </a:r>
            <a:r>
              <a:rPr lang="en-US" sz="1800" dirty="0">
                <a:solidFill>
                  <a:schemeClr val="tx1"/>
                </a:solidFill>
                <a:ea typeface="Times New Roman" panose="02020603050405020304" pitchFamily="18" charset="0"/>
              </a:rPr>
              <a:t> </a:t>
            </a:r>
          </a:p>
          <a:p>
            <a:pPr lvl="1">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lvl="1">
              <a:spcBef>
                <a:spcPts val="0"/>
              </a:spcBef>
              <a:buFont typeface="Arial" panose="020B0604020202020204" pitchFamily="34" charset="0"/>
              <a:buChar char="•"/>
            </a:pPr>
            <a:r>
              <a:rPr lang="en-US" sz="1800" b="1" u="sng" dirty="0">
                <a:solidFill>
                  <a:schemeClr val="tx1"/>
                </a:solidFill>
                <a:ea typeface="Times New Roman" panose="02020603050405020304" pitchFamily="18" charset="0"/>
              </a:rPr>
              <a:t>The spreadsheet has started:</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4"/>
              </a:rPr>
              <a:t>https://mentor.ieee.org/802.18/dcn/21/18-21-0036-01-0000-frequency-table-template.xlsx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rPr>
              <a:t> </a:t>
            </a:r>
          </a:p>
          <a:p>
            <a:pPr lvl="1">
              <a:spcBef>
                <a:spcPts val="0"/>
              </a:spcBef>
              <a:buFont typeface="Arial" panose="020B0604020202020204" pitchFamily="34" charset="0"/>
              <a:buChar char="•"/>
            </a:pPr>
            <a:endParaRPr lang="en-US" sz="1800" dirty="0">
              <a:solidFill>
                <a:srgbClr val="0070C0"/>
              </a:solidFill>
              <a:ea typeface="Times New Roman" panose="02020603050405020304" pitchFamily="18" charset="0"/>
            </a:endParaRPr>
          </a:p>
          <a:p>
            <a:pPr marL="457200" lvl="1" indent="0">
              <a:spcBef>
                <a:spcPts val="0"/>
              </a:spcBef>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27Apr21.  </a:t>
            </a:r>
            <a:r>
              <a:rPr lang="en-US" sz="1800" b="0" dirty="0">
                <a:solidFill>
                  <a:schemeClr val="tx1"/>
                </a:solidFill>
                <a:ea typeface="Times New Roman" panose="02020603050405020304" pitchFamily="18" charset="0"/>
              </a:rPr>
              <a:t>(call-in in backup slides here)</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01apr21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812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358701"/>
          </a:xfrm>
        </p:spPr>
        <p:txBody>
          <a:bodyPr/>
          <a:lstStyle/>
          <a:p>
            <a:r>
              <a:rPr lang="en-US" sz="2400" dirty="0"/>
              <a:t>Table of IEEE 802 Stds Frequency Bands –fyi</a:t>
            </a:r>
          </a:p>
        </p:txBody>
      </p:sp>
      <p:sp>
        <p:nvSpPr>
          <p:cNvPr id="3" name="Content Placeholder 2"/>
          <p:cNvSpPr>
            <a:spLocks noGrp="1"/>
          </p:cNvSpPr>
          <p:nvPr>
            <p:ph idx="1"/>
          </p:nvPr>
        </p:nvSpPr>
        <p:spPr>
          <a:xfrm>
            <a:off x="914400" y="942974"/>
            <a:ext cx="10475384" cy="5532439"/>
          </a:xfrm>
        </p:spPr>
        <p:txBody>
          <a:bodyPr/>
          <a:lstStyle/>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a:spcBef>
                <a:spcPts val="0"/>
              </a:spcBef>
              <a:spcAft>
                <a:spcPts val="0"/>
              </a:spcAft>
              <a:buFont typeface="Wingdings" panose="05000000000000000000" pitchFamily="2" charset="2"/>
              <a:buChar char="q"/>
            </a:pPr>
            <a:r>
              <a:rPr lang="en-US" sz="2000" dirty="0">
                <a:solidFill>
                  <a:srgbClr val="00B0F0"/>
                </a:solidFill>
                <a:ea typeface="Times New Roman" panose="02020603050405020304" pitchFamily="18" charset="0"/>
              </a:rPr>
              <a:t>Inputs welcomed to add to these 2 lists for the future, anytime.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of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have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Or a Data Base online, easier to search and sort possibly.</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tbd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Consider a living document, then how a team is formed to maintain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600" dirty="0">
                <a:ea typeface="Calibri" panose="020F0502020204030204" pitchFamily="34" charset="0"/>
              </a:rPr>
              <a:t>We need a clear source of the data, along with date</a:t>
            </a:r>
            <a:r>
              <a:rPr lang="en-US" sz="1600" dirty="0">
                <a:solidFill>
                  <a:srgbClr val="333333"/>
                </a:solidFill>
                <a:ea typeface="Times New Roman" panose="02020603050405020304" pitchFamily="18" charset="0"/>
              </a:rPr>
              <a:t> of last info/update.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Something to keep in mind, if too old, how good is the data?</a:t>
            </a:r>
            <a:endParaRPr lang="en-US" sz="1400" dirty="0"/>
          </a:p>
          <a:p>
            <a:pPr lvl="2">
              <a:buFont typeface="Arial" panose="020B0604020202020204" pitchFamily="34" charset="0"/>
              <a:buChar char="•"/>
            </a:pPr>
            <a:r>
              <a:rPr lang="en-US" sz="1600" dirty="0">
                <a:latin typeface="Times New Roman" panose="02020603050405020304" pitchFamily="18" charset="0"/>
                <a:ea typeface="Calibri" panose="020F0502020204030204" pitchFamily="34" charset="0"/>
              </a:rPr>
              <a:t>That is, a</a:t>
            </a:r>
            <a:r>
              <a:rPr lang="en-US" sz="1400" dirty="0">
                <a:ea typeface="Calibri" panose="020F0502020204030204" pitchFamily="34" charset="0"/>
              </a:rPr>
              <a:t>dd URL per item (if possible) and it should be the date *per* item not the overall document</a:t>
            </a:r>
            <a:r>
              <a:rPr lang="en-US" sz="14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01apr21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512522"/>
          </a:xfrm>
        </p:spPr>
        <p:txBody>
          <a:bodyPr/>
          <a:lstStyle/>
          <a:p>
            <a:pPr marL="114300" lvl="1" indent="0">
              <a:spcBef>
                <a:spcPts val="0"/>
              </a:spcBef>
              <a:spcAft>
                <a:spcPts val="0"/>
              </a:spcAft>
            </a:pPr>
            <a:endParaRPr lang="en-US"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Nothing today </a:t>
            </a:r>
          </a:p>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 </a:t>
            </a: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01apr21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Tx/>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 The </a:t>
            </a:r>
            <a:r>
              <a:rPr lang="en-US" sz="1800" b="0">
                <a:solidFill>
                  <a:schemeClr val="tx1"/>
                </a:solidFill>
                <a:ea typeface="Times New Roman" panose="02020603050405020304" pitchFamily="18" charset="0"/>
                <a:cs typeface="Times New Roman" panose="02020603050405020304" pitchFamily="18" charset="0"/>
              </a:rPr>
              <a:t>wrc-23 proposed action </a:t>
            </a:r>
            <a:r>
              <a:rPr lang="en-US" sz="1800" b="0" dirty="0">
                <a:solidFill>
                  <a:schemeClr val="tx1"/>
                </a:solidFill>
                <a:ea typeface="Times New Roman" panose="02020603050405020304" pitchFamily="18" charset="0"/>
                <a:cs typeface="Times New Roman" panose="02020603050405020304" pitchFamily="18" charset="0"/>
              </a:rPr>
              <a:t>is not needed, for now.</a:t>
            </a:r>
          </a:p>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0" indent="0">
              <a:buClr>
                <a:srgbClr val="00B0F0"/>
              </a:buClr>
            </a:pPr>
            <a:endParaRPr lang="en-US" sz="1800" b="0" dirty="0">
              <a:solidFill>
                <a:srgbClr val="00B0F0"/>
              </a:solidFill>
              <a:ea typeface="Times New Roman" panose="02020603050405020304" pitchFamily="18" charset="0"/>
            </a:endParaRPr>
          </a:p>
          <a:p>
            <a:pPr marL="285750" indent="-285750">
              <a:buClrTx/>
              <a:buFont typeface="Wingdings" panose="05000000000000000000" pitchFamily="2" charset="2"/>
              <a:buChar char="n"/>
            </a:pPr>
            <a:r>
              <a:rPr lang="en-US" sz="1800" b="0" dirty="0">
                <a:solidFill>
                  <a:schemeClr val="tx1"/>
                </a:solidFill>
              </a:rPr>
              <a:t>Chair to call a focused ad hoc call on putting together IEEE 802 viewpoints on WRC-23 agenda items of interests to IEEE 802.   Setting up 07apr21 at 16:00et, call-in in back up slides here.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01apr21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690309"/>
            <a:ext cx="10475383" cy="1785104"/>
          </a:xfrm>
          <a:prstGeom prst="rect">
            <a:avLst/>
          </a:prstGeom>
          <a:noFill/>
        </p:spPr>
        <p:txBody>
          <a:bodyPr wrap="square" rtlCol="0">
            <a:spAutoFit/>
          </a:bodyPr>
          <a:lstStyle/>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200" dirty="0">
                <a:solidFill>
                  <a:schemeClr val="tx1"/>
                </a:solidFill>
              </a:rPr>
              <a:t>WPT use of license-exempt bands and UWB in cell phones</a:t>
            </a:r>
          </a:p>
          <a:p>
            <a:pPr lvl="1">
              <a:spcBef>
                <a:spcPts val="0"/>
              </a:spcBef>
              <a:buFont typeface="Arial" panose="020B0604020202020204" pitchFamily="34" charset="0"/>
              <a:buChar char="•"/>
            </a:pPr>
            <a:r>
              <a:rPr lang="en-US" sz="12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dirty="0">
                <a:solidFill>
                  <a:schemeClr val="tx1"/>
                </a:solidFill>
                <a:hlinkClick r:id="rId4"/>
              </a:rPr>
              <a:t>https://www.imf.org/en/Publications/WEO/Issues/2020/09/30/world-economic-outlook-october-2020</a:t>
            </a:r>
            <a:r>
              <a:rPr lang="en-US" sz="120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287000" cy="5332414"/>
          </a:xfrm>
        </p:spPr>
        <p:txBody>
          <a:bodyPr/>
          <a:lstStyle/>
          <a:p>
            <a:pPr marL="0" indent="0"/>
            <a:endParaRPr lang="en-US" sz="1050" dirty="0">
              <a:solidFill>
                <a:schemeClr val="bg1">
                  <a:lumMod val="65000"/>
                </a:schemeClr>
              </a:solidFill>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 </a:t>
            </a: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01apr21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2"/>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990600" y="1175544"/>
            <a:ext cx="10439400" cy="5225256"/>
          </a:xfrm>
        </p:spPr>
        <p:txBody>
          <a:bodyPr/>
          <a:lstStyle/>
          <a:p>
            <a:pPr>
              <a:buFont typeface="Arial" panose="020B0604020202020204" pitchFamily="34" charset="0"/>
              <a:buChar char="•"/>
              <a:defRPr/>
            </a:pPr>
            <a:r>
              <a:rPr lang="en-US" sz="2000" dirty="0"/>
              <a:t>Officers for the RR-TAG / IEEE 802.18:				</a:t>
            </a:r>
          </a:p>
          <a:p>
            <a:pPr lvl="1">
              <a:defRPr/>
            </a:pPr>
            <a:r>
              <a:rPr lang="en-US" sz="1600" dirty="0"/>
              <a:t>Chair is Jay Holcomb (Itron) 								</a:t>
            </a:r>
            <a:endParaRPr lang="en-US" sz="1600" b="1" dirty="0"/>
          </a:p>
          <a:p>
            <a:pPr lvl="1">
              <a:defRPr/>
            </a:pPr>
            <a:r>
              <a:rPr lang="en-US" sz="1600" dirty="0"/>
              <a:t>Co-Vice-chair are </a:t>
            </a:r>
            <a:r>
              <a:rPr lang="en-US" sz="1600" dirty="0">
                <a:hlinkClick r:id="rId2"/>
              </a:rPr>
              <a:t>Stuart Kerry (OK-Brit/Self)</a:t>
            </a:r>
            <a:r>
              <a:rPr lang="en-US" sz="1600" dirty="0"/>
              <a:t> and </a:t>
            </a:r>
            <a:r>
              <a:rPr lang="en-US" sz="1600" dirty="0">
                <a:hlinkClick r:id="rId3"/>
              </a:rPr>
              <a:t>Al Petrick (Skyworks Solutions) </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42 (8 on LMSC);  Nearly Voters: 2; Aspirant members: 11</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600" kern="1600" dirty="0"/>
              <a:t>Anti-Trust - </a:t>
            </a:r>
            <a:r>
              <a:rPr lang="en-US" sz="1600" u="sng" kern="1600" dirty="0">
                <a:hlinkClick r:id="rId5"/>
              </a:rPr>
              <a:t>http://standards.ieee.org/resources/antitrust-guidelines.pdf</a:t>
            </a:r>
            <a:endParaRPr lang="en-US" sz="1600" kern="1600" dirty="0"/>
          </a:p>
          <a:p>
            <a:pPr lvl="1">
              <a:spcBef>
                <a:spcPts val="600"/>
              </a:spcBef>
              <a:defRPr/>
            </a:pPr>
            <a:r>
              <a:rPr lang="en-US" sz="1600" kern="1600" dirty="0"/>
              <a:t>IEEE 802 WG Policies and Procedures - </a:t>
            </a:r>
            <a:r>
              <a:rPr lang="en-US" sz="1600" u="sng" kern="1600" dirty="0">
                <a:hlinkClick r:id="rId6"/>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02jan18</a:t>
            </a:r>
          </a:p>
          <a:p>
            <a:pPr lvl="1">
              <a:spcBef>
                <a:spcPts val="600"/>
              </a:spcBef>
              <a:defRPr/>
            </a:pPr>
            <a:r>
              <a:rPr lang="en-US" sz="1600" kern="1600" dirty="0">
                <a:sym typeface="Wingdings" panose="05000000000000000000" pitchFamily="2" charset="2"/>
              </a:rPr>
              <a:t>Copyright notice slides,   new 11nov19  </a:t>
            </a:r>
            <a:r>
              <a:rPr lang="en-US" sz="1200" dirty="0">
                <a:hlinkClick r:id="rId7"/>
              </a:rPr>
              <a:t>https://standards.ieee.org/faqs/copyrights/index.html#1</a:t>
            </a:r>
            <a:endParaRPr lang="en-US" sz="1200" kern="1600" dirty="0">
              <a:sym typeface="Wingdings" panose="05000000000000000000" pitchFamily="2" charset="2"/>
            </a:endParaRPr>
          </a:p>
          <a:p>
            <a:pPr lvl="1">
              <a:spcBef>
                <a:spcPts val="600"/>
              </a:spcBef>
              <a:defRPr/>
            </a:pPr>
            <a:r>
              <a:rPr lang="en-US" sz="1200" kern="1600" dirty="0"/>
              <a:t>(note; call for essential patents &amp; copy right notice: the RR-TAG does not do standards, though all should be aware.)</a:t>
            </a:r>
          </a:p>
          <a:p>
            <a:pPr lvl="1">
              <a:spcBef>
                <a:spcPts val="600"/>
              </a:spcBef>
              <a:defRPr/>
            </a:pPr>
            <a:r>
              <a:rPr lang="en-US" sz="1400" kern="1600" dirty="0"/>
              <a:t>For reference: </a:t>
            </a:r>
            <a:r>
              <a:rPr lang="en-US" sz="1400" dirty="0"/>
              <a:t>IEEE-SA Standards Board Operations Manual is available at:  </a:t>
            </a:r>
            <a:r>
              <a:rPr lang="en-US" sz="1400" u="sng" dirty="0">
                <a:hlinkClick r:id="rId8"/>
              </a:rPr>
              <a:t>http://standards.ieee.org/develop/policies/opman/sb_om.pdf</a:t>
            </a:r>
            <a:r>
              <a:rPr lang="en-US" sz="1400" dirty="0"/>
              <a:t>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01apr21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889220559"/>
              </p:ext>
            </p:extLst>
          </p:nvPr>
        </p:nvGraphicFramePr>
        <p:xfrm>
          <a:off x="8143565" y="5020076"/>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9" imgW="2391120" imgH="534600" progId="Package">
                  <p:embed/>
                </p:oleObj>
              </mc:Choice>
              <mc:Fallback>
                <p:oleObj name="Packager Shell Object" showAsIcon="1" r:id="rId9" imgW="2391120" imgH="534600" progId="Package">
                  <p:embed/>
                  <p:pic>
                    <p:nvPicPr>
                      <p:cNvPr id="0" name=""/>
                      <p:cNvPicPr/>
                      <p:nvPr/>
                    </p:nvPicPr>
                    <p:blipFill>
                      <a:blip r:embed="rId10"/>
                      <a:stretch>
                        <a:fillRect/>
                      </a:stretch>
                    </p:blipFill>
                    <p:spPr>
                      <a:xfrm>
                        <a:off x="8143565" y="5020076"/>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4001379206"/>
              </p:ext>
            </p:extLst>
          </p:nvPr>
        </p:nvGraphicFramePr>
        <p:xfrm>
          <a:off x="4724400" y="4800600"/>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11" imgW="2035440" imgH="534600" progId="Package">
                  <p:embed/>
                </p:oleObj>
              </mc:Choice>
              <mc:Fallback>
                <p:oleObj name="Packager Shell Object" showAsIcon="1" r:id="rId11" imgW="2035440" imgH="534600" progId="Package">
                  <p:embed/>
                  <p:pic>
                    <p:nvPicPr>
                      <p:cNvPr id="0" name=""/>
                      <p:cNvPicPr/>
                      <p:nvPr/>
                    </p:nvPicPr>
                    <p:blipFill>
                      <a:blip r:embed="rId12"/>
                      <a:stretch>
                        <a:fillRect/>
                      </a:stretch>
                    </p:blipFill>
                    <p:spPr>
                      <a:xfrm>
                        <a:off x="4724400" y="4800600"/>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475384" cy="5378451"/>
          </a:xfrm>
        </p:spPr>
        <p:txBody>
          <a:bodyPr/>
          <a:lstStyle/>
          <a:p>
            <a:pPr marL="285750" indent="-285750">
              <a:buFont typeface="Arial" panose="020B0604020202020204" pitchFamily="34" charset="0"/>
              <a:buChar char="•"/>
            </a:pPr>
            <a:r>
              <a:rPr lang="en-US" sz="2000" b="0" dirty="0">
                <a:solidFill>
                  <a:schemeClr val="tx1"/>
                </a:solidFill>
              </a:rPr>
              <a:t>Attendance on-line today: _14__ and voters on-line: _12_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     </a:t>
            </a:r>
            <a:r>
              <a:rPr lang="en-US" sz="1800" dirty="0"/>
              <a:t>08apr21–</a:t>
            </a:r>
            <a:r>
              <a:rPr lang="en-US" sz="1800" i="1" u="sng" dirty="0"/>
              <a:t>15:00–&lt;15:55</a:t>
            </a:r>
            <a:r>
              <a:rPr lang="en-US" sz="1800" dirty="0"/>
              <a:t> et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https://mentor.ieee.org/802.18/dcn/16/18-16-0038-17-0000-teleconference-call-in-info.pptx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15:42et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802.18 (wireless) interim will be electronic in May 2021</a:t>
            </a:r>
          </a:p>
          <a:p>
            <a:pPr>
              <a:spcBef>
                <a:spcPts val="0"/>
              </a:spcBef>
              <a:buFont typeface="Arial" panose="020B0604020202020204" pitchFamily="34" charset="0"/>
              <a:buChar char="•"/>
            </a:pPr>
            <a:r>
              <a:rPr lang="en-US" sz="1800" dirty="0"/>
              <a:t>The next IEEE 802 plenary will be electronic in July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01apr21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305829"/>
            <a:ext cx="2211387" cy="273050"/>
          </a:xfrm>
        </p:spPr>
        <p:txBody>
          <a:bodyPr/>
          <a:lstStyle/>
          <a:p>
            <a:r>
              <a:rPr lang="en-US"/>
              <a:t>01apr21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6259512" y="5638799"/>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738664"/>
          </a:xfrm>
          <a:prstGeom prst="rect">
            <a:avLst/>
          </a:prstGeom>
          <a:noFill/>
        </p:spPr>
        <p:txBody>
          <a:bodyPr wrap="square" rtlCol="0">
            <a:spAutoFit/>
          </a:bodyPr>
          <a:lstStyle/>
          <a:p>
            <a:pPr marL="457200" indent="-457200">
              <a:buFont typeface="Arial" panose="020B0604020202020204" pitchFamily="34" charset="0"/>
              <a:buChar char="•"/>
            </a:pPr>
            <a:r>
              <a:rPr lang="en-US"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599" y="2971801"/>
            <a:ext cx="10367427"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01apr21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14399" y="115547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400" dirty="0">
                <a:ea typeface="Times New Roman" panose="02020603050405020304" pitchFamily="18" charset="0"/>
                <a:cs typeface="Times New Roman" panose="02020603050405020304" pitchFamily="18" charset="0"/>
              </a:rPr>
              <a:t>Subject: [EXTERNAL] Webex meeting invitation: 802.18 RR-TAG weekly teleconference</a:t>
            </a:r>
            <a:br>
              <a:rPr lang="en-US" sz="1400" dirty="0">
                <a:ea typeface="Times New Roman" panose="02020603050405020304" pitchFamily="18" charset="0"/>
                <a:cs typeface="Times New Roman" panose="02020603050405020304" pitchFamily="18" charset="0"/>
              </a:rPr>
            </a:br>
            <a:r>
              <a:rPr lang="en-US" sz="1400" dirty="0">
                <a:ea typeface="Times New Roman" panose="02020603050405020304" pitchFamily="18" charset="0"/>
                <a:cs typeface="Times New Roman" panose="02020603050405020304" pitchFamily="18" charset="0"/>
              </a:rPr>
              <a:t>When: Occurs every Thursday effective 14-Jan-21 until 19*-May-21 from 15:00 to 16:00 America/</a:t>
            </a:r>
            <a:r>
              <a:rPr lang="en-US" sz="1400" dirty="0" err="1">
                <a:ea typeface="Times New Roman" panose="02020603050405020304" pitchFamily="18" charset="0"/>
                <a:cs typeface="Times New Roman" panose="02020603050405020304" pitchFamily="18" charset="0"/>
              </a:rPr>
              <a:t>New_York</a:t>
            </a:r>
            <a:r>
              <a:rPr lang="en-US" sz="1400" dirty="0">
                <a:ea typeface="Times New Roman" panose="02020603050405020304" pitchFamily="18" charset="0"/>
                <a:cs typeface="Times New Roman" panose="02020603050405020304" pitchFamily="18" charset="0"/>
              </a:rPr>
              <a:t>.							(* bug in </a:t>
            </a:r>
            <a:r>
              <a:rPr lang="en-US" sz="1400" dirty="0" err="1">
                <a:ea typeface="Times New Roman" panose="02020603050405020304" pitchFamily="18" charset="0"/>
                <a:cs typeface="Times New Roman" panose="02020603050405020304" pitchFamily="18" charset="0"/>
              </a:rPr>
              <a:t>webex</a:t>
            </a:r>
            <a:r>
              <a:rPr lang="en-US" sz="1400" dirty="0">
                <a:ea typeface="Times New Roman" panose="02020603050405020304" pitchFamily="18" charset="0"/>
                <a:cs typeface="Times New Roman" panose="02020603050405020304" pitchFamily="18" charset="0"/>
              </a:rPr>
              <a:t>, to 20</a:t>
            </a:r>
            <a:r>
              <a:rPr lang="en-US" sz="1400" baseline="30000" dirty="0">
                <a:ea typeface="Times New Roman" panose="02020603050405020304" pitchFamily="18" charset="0"/>
                <a:cs typeface="Times New Roman" panose="02020603050405020304" pitchFamily="18" charset="0"/>
              </a:rPr>
              <a:t>th</a:t>
            </a:r>
            <a:r>
              <a:rPr lang="en-US" sz="1400" dirty="0">
                <a:ea typeface="Times New Roman" panose="02020603050405020304" pitchFamily="18" charset="0"/>
                <a:cs typeface="Times New Roman" panose="02020603050405020304" pitchFamily="18" charset="0"/>
              </a:rPr>
              <a:t>)</a:t>
            </a:r>
            <a:br>
              <a:rPr lang="en-US" sz="1400" dirty="0">
                <a:ea typeface="Times New Roman" panose="02020603050405020304" pitchFamily="18" charset="0"/>
                <a:cs typeface="Times New Roman" panose="02020603050405020304" pitchFamily="18" charset="0"/>
              </a:rPr>
            </a:br>
            <a:r>
              <a:rPr lang="en-US" sz="1400" dirty="0">
                <a:ea typeface="Times New Roman" panose="02020603050405020304" pitchFamily="18" charset="0"/>
                <a:cs typeface="Times New Roman" panose="02020603050405020304" pitchFamily="18" charset="0"/>
              </a:rPr>
              <a:t>Where: </a:t>
            </a:r>
            <a:r>
              <a:rPr lang="en-US" sz="1400" dirty="0">
                <a:ea typeface="Times New Roman" panose="02020603050405020304" pitchFamily="18" charset="0"/>
                <a:cs typeface="Times New Roman" panose="02020603050405020304" pitchFamily="18" charset="0"/>
                <a:hlinkClick r:id="rId3"/>
              </a:rPr>
              <a:t>https://ieeesa.webex.com/ieeesa/j.php?MTID=mac8a92e41db417f3b4a55e5686090488</a:t>
            </a:r>
            <a:r>
              <a:rPr lang="en-US" sz="1400" dirty="0">
                <a:ea typeface="Times New Roman" panose="02020603050405020304" pitchFamily="18" charset="0"/>
                <a:cs typeface="Times New Roman" panose="02020603050405020304" pitchFamily="18" charset="0"/>
              </a:rPr>
              <a:t> </a:t>
            </a:r>
          </a:p>
          <a:p>
            <a:pPr marL="0">
              <a:spcBef>
                <a:spcPts val="0"/>
              </a:spcBef>
              <a:spcAft>
                <a:spcPts val="0"/>
              </a:spcAft>
            </a:pP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ea typeface="Times New Roman" panose="02020603050405020304" pitchFamily="18" charset="0"/>
                <a:cs typeface="Times New Roman" panose="02020603050405020304" pitchFamily="18" charset="0"/>
              </a:rPr>
              <a:t>Jay Holcomb (Itron) invites you to join this Webex meeting. </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Meeting number (access code): 179 964 7312 </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Meeting password: rrtag21a</a:t>
            </a:r>
          </a:p>
          <a:p>
            <a:pPr marL="0">
              <a:spcBef>
                <a:spcPts val="0"/>
              </a:spcBef>
              <a:spcAft>
                <a:spcPts val="0"/>
              </a:spcAft>
            </a:pPr>
            <a:endParaRPr lang="en-US" sz="1400" dirty="0">
              <a:solidFill>
                <a:srgbClr val="666666"/>
              </a:solidFill>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666666"/>
                </a:solidFill>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666666"/>
                </a:solidFill>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a typeface="Times New Roman" panose="02020603050405020304" pitchFamily="18" charset="0"/>
                <a:cs typeface="Times New Roman" panose="02020603050405020304" pitchFamily="18" charset="0"/>
              </a:rPr>
              <a:t>hr</a:t>
            </a:r>
            <a:r>
              <a:rPr lang="en-US" sz="1400" dirty="0">
                <a:solidFill>
                  <a:srgbClr val="666666"/>
                </a:solidFill>
                <a:ea typeface="Times New Roman" panose="02020603050405020304" pitchFamily="18" charset="0"/>
                <a:cs typeface="Times New Roman" panose="02020603050405020304" pitchFamily="18" charset="0"/>
              </a:rPr>
              <a:t>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u="sng" dirty="0">
                <a:solidFill>
                  <a:srgbClr val="FF0000"/>
                </a:solidFill>
                <a:ea typeface="Times New Roman" panose="02020603050405020304" pitchFamily="18" charset="0"/>
                <a:cs typeface="Times New Roman" panose="02020603050405020304" pitchFamily="18" charset="0"/>
                <a:hlinkClick r:id="rId3"/>
              </a:rPr>
              <a:t>Join meeting</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4"/>
              </a:rPr>
              <a:t>+1-646-992-2010,,1799647312##</a:t>
            </a:r>
            <a:r>
              <a:rPr lang="en-US" sz="1400" dirty="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5"/>
              </a:rPr>
              <a:t>+1-213-306-3065,,1799647312##</a:t>
            </a:r>
            <a:r>
              <a:rPr lang="en-US" sz="1400" dirty="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6"/>
              </a:rPr>
              <a:t>Global call-in numbers</a:t>
            </a:r>
            <a:endParaRPr lang="en-US" sz="1400" dirty="0">
              <a:ea typeface="Times New Roman" panose="02020603050405020304" pitchFamily="18" charset="0"/>
              <a:cs typeface="Times New Roman" panose="02020603050405020304" pitchFamily="18" charset="0"/>
            </a:endParaRPr>
          </a:p>
          <a:p>
            <a:r>
              <a:rPr lang="en-US" sz="1400" dirty="0">
                <a:ea typeface="Times New Roman" panose="02020603050405020304" pitchFamily="18" charset="0"/>
                <a:cs typeface="Times New Roman" panose="02020603050405020304" pitchFamily="18" charset="0"/>
              </a:rPr>
              <a:t>Need help? Go to </a:t>
            </a:r>
            <a:r>
              <a:rPr lang="en-US" sz="1400" u="sng" dirty="0">
                <a:solidFill>
                  <a:srgbClr val="049FD9"/>
                </a:solidFill>
                <a:ea typeface="Times New Roman" panose="02020603050405020304" pitchFamily="18" charset="0"/>
                <a:cs typeface="Times New Roman" panose="02020603050405020304" pitchFamily="18" charset="0"/>
                <a:hlinkClick r:id="rId7"/>
              </a:rPr>
              <a:t>http://help.webex.com</a:t>
            </a:r>
            <a:r>
              <a:rPr lang="en-US" sz="1400" dirty="0">
                <a:ea typeface="Times New Roman" panose="02020603050405020304" pitchFamily="18" charset="0"/>
                <a:cs typeface="Times New Roman" panose="02020603050405020304" pitchFamily="18" charset="0"/>
              </a:rPr>
              <a:t> </a:t>
            </a: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24147626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1" y="326235"/>
            <a:ext cx="2211387" cy="273050"/>
          </a:xfrm>
        </p:spPr>
        <p:txBody>
          <a:bodyPr/>
          <a:lstStyle/>
          <a:p>
            <a:r>
              <a:rPr lang="en-US"/>
              <a:t>01apr21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1219994"/>
            <a:ext cx="10367426" cy="5180806"/>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ea typeface="Times New Roman" panose="02020603050405020304" pitchFamily="18" charset="0"/>
                <a:cs typeface="Times New Roman" panose="02020603050405020304" pitchFamily="18" charset="0"/>
              </a:rPr>
              <a:t>Subject:</a:t>
            </a:r>
            <a:r>
              <a:rPr lang="en-US" sz="1200" dirty="0">
                <a:effectLst/>
                <a:ea typeface="Times New Roman" panose="02020603050405020304" pitchFamily="18" charset="0"/>
                <a:cs typeface="Times New Roman" panose="02020603050405020304" pitchFamily="18" charset="0"/>
              </a:rPr>
              <a:t> [EXTERNAL] Webex meeting invitation: ad hoc on WRC-23 Agenda Items of interest to 802</a:t>
            </a:r>
            <a:br>
              <a:rPr lang="en-US" sz="1200" dirty="0">
                <a:effectLst/>
                <a:ea typeface="Times New Roman" panose="02020603050405020304" pitchFamily="18" charset="0"/>
                <a:cs typeface="Times New Roman" panose="02020603050405020304" pitchFamily="18" charset="0"/>
              </a:rPr>
            </a:br>
            <a:r>
              <a:rPr lang="en-US" sz="1200" b="1" dirty="0">
                <a:effectLst/>
                <a:ea typeface="Times New Roman" panose="02020603050405020304" pitchFamily="18" charset="0"/>
                <a:cs typeface="Times New Roman" panose="02020603050405020304" pitchFamily="18" charset="0"/>
              </a:rPr>
              <a:t>When:</a:t>
            </a:r>
            <a:r>
              <a:rPr lang="en-US" sz="1200" dirty="0">
                <a:effectLst/>
                <a:ea typeface="Times New Roman" panose="02020603050405020304" pitchFamily="18" charset="0"/>
                <a:cs typeface="Times New Roman" panose="02020603050405020304" pitchFamily="18" charset="0"/>
              </a:rPr>
              <a:t> Wednesday, 7 April, 2021 16:00-17:00 America/</a:t>
            </a:r>
            <a:r>
              <a:rPr lang="en-US" sz="1200" dirty="0" err="1">
                <a:effectLst/>
                <a:ea typeface="Times New Roman" panose="02020603050405020304" pitchFamily="18" charset="0"/>
                <a:cs typeface="Times New Roman" panose="02020603050405020304" pitchFamily="18" charset="0"/>
              </a:rPr>
              <a:t>New_York</a:t>
            </a:r>
            <a:r>
              <a:rPr lang="en-US" sz="1200" dirty="0">
                <a:effectLst/>
                <a:ea typeface="Times New Roman" panose="02020603050405020304" pitchFamily="18" charset="0"/>
                <a:cs typeface="Times New Roman" panose="02020603050405020304" pitchFamily="18" charset="0"/>
              </a:rPr>
              <a:t>.</a:t>
            </a:r>
            <a:br>
              <a:rPr lang="en-US" sz="1200" dirty="0">
                <a:effectLst/>
                <a:ea typeface="Times New Roman" panose="02020603050405020304" pitchFamily="18" charset="0"/>
                <a:cs typeface="Times New Roman" panose="02020603050405020304" pitchFamily="18" charset="0"/>
              </a:rPr>
            </a:br>
            <a:r>
              <a:rPr lang="en-US" sz="1200" b="1" dirty="0">
                <a:effectLst/>
                <a:ea typeface="Times New Roman" panose="02020603050405020304" pitchFamily="18" charset="0"/>
                <a:cs typeface="Times New Roman" panose="02020603050405020304" pitchFamily="18" charset="0"/>
              </a:rPr>
              <a:t>Where:</a:t>
            </a:r>
            <a:r>
              <a:rPr lang="en-US" sz="1200" dirty="0">
                <a:effectLst/>
                <a:ea typeface="Times New Roman" panose="02020603050405020304" pitchFamily="18" charset="0"/>
                <a:cs typeface="Times New Roman" panose="02020603050405020304" pitchFamily="18" charset="0"/>
              </a:rPr>
              <a:t> https://ieeesa.webex.com/ieeesa/j.php?MTID=m7c3f1ed3861a4ebdd693d17d47519a82</a:t>
            </a:r>
          </a:p>
          <a:p>
            <a:pPr marL="0" marR="0">
              <a:spcBef>
                <a:spcPts val="0"/>
              </a:spcBef>
              <a:spcAft>
                <a:spcPts val="0"/>
              </a:spcAft>
            </a:pPr>
            <a:r>
              <a:rPr lang="en-US" sz="1200" dirty="0">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dirty="0">
                <a:effectLst/>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1200" u="sng" dirty="0">
                <a:solidFill>
                  <a:srgbClr val="FF0000"/>
                </a:solidFill>
                <a:effectLst/>
                <a:ea typeface="Times New Roman" panose="02020603050405020304" pitchFamily="18" charset="0"/>
                <a:cs typeface="Times New Roman" panose="02020603050405020304" pitchFamily="18" charset="0"/>
                <a:hlinkClick r:id="rId3"/>
              </a:rPr>
              <a:t>Join meeting</a:t>
            </a:r>
            <a:endParaRPr lang="en-US" sz="12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ea typeface="Times New Roman" panose="02020603050405020304" pitchFamily="18" charset="0"/>
                <a:cs typeface="Times New Roman" panose="02020603050405020304" pitchFamily="18" charset="0"/>
              </a:rPr>
              <a:t>More ways to join:</a:t>
            </a:r>
            <a:endParaRPr lang="en-US" sz="12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ea typeface="Times New Roman" panose="02020603050405020304" pitchFamily="18" charset="0"/>
                <a:cs typeface="Times New Roman" panose="02020603050405020304" pitchFamily="18" charset="0"/>
              </a:rPr>
              <a:t> </a:t>
            </a:r>
            <a:r>
              <a:rPr lang="en-US" sz="1600" b="1" dirty="0">
                <a:solidFill>
                  <a:srgbClr val="000000"/>
                </a:solidFill>
                <a:effectLst/>
                <a:ea typeface="Times New Roman" panose="02020603050405020304" pitchFamily="18" charset="0"/>
                <a:cs typeface="Times New Roman" panose="02020603050405020304" pitchFamily="18" charset="0"/>
              </a:rPr>
              <a:t>Join from the meeting link;  	</a:t>
            </a:r>
            <a:r>
              <a:rPr lang="en-US" sz="1600" u="sng" dirty="0">
                <a:solidFill>
                  <a:srgbClr val="005E7D"/>
                </a:solidFill>
                <a:effectLst/>
                <a:ea typeface="Times New Roman" panose="02020603050405020304" pitchFamily="18" charset="0"/>
                <a:cs typeface="Times New Roman" panose="02020603050405020304" pitchFamily="18" charset="0"/>
                <a:hlinkClick r:id="rId3"/>
              </a:rPr>
              <a:t>https://ieeesa.webex.com/ieeesa/j.php?MTID=m7c3f1ed3861a4ebdd693d17d47519a82</a:t>
            </a:r>
            <a:endParaRPr lang="en-US" sz="1600" dirty="0">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16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ea typeface="Times New Roman" panose="02020603050405020304" pitchFamily="18" charset="0"/>
                <a:cs typeface="Times New Roman" panose="02020603050405020304" pitchFamily="18" charset="0"/>
              </a:rPr>
              <a:t>Join by meeting number </a:t>
            </a:r>
            <a:endParaRPr lang="en-US" sz="12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ea typeface="Times New Roman" panose="02020603050405020304" pitchFamily="18" charset="0"/>
                <a:cs typeface="Times New Roman" panose="02020603050405020304" pitchFamily="18" charset="0"/>
              </a:rPr>
              <a:t>Meeting number (access code): 	129 306 6020 </a:t>
            </a:r>
          </a:p>
          <a:p>
            <a:pPr marL="0" marR="0">
              <a:spcBef>
                <a:spcPts val="0"/>
              </a:spcBef>
              <a:spcAft>
                <a:spcPts val="0"/>
              </a:spcAft>
            </a:pPr>
            <a:r>
              <a:rPr lang="en-US" sz="1200" dirty="0">
                <a:effectLst/>
                <a:ea typeface="Times New Roman" panose="02020603050405020304" pitchFamily="18" charset="0"/>
                <a:cs typeface="Times New Roman" panose="02020603050405020304" pitchFamily="18" charset="0"/>
              </a:rPr>
              <a:t>Meeting password: 			wrcai1</a:t>
            </a:r>
          </a:p>
          <a:p>
            <a:pPr marL="0" marR="0">
              <a:spcBef>
                <a:spcPts val="0"/>
              </a:spcBef>
              <a:spcAft>
                <a:spcPts val="0"/>
              </a:spcAft>
            </a:pPr>
            <a:r>
              <a:rPr lang="en-US" sz="1100" dirty="0">
                <a:effectLst/>
                <a:ea typeface="Times New Roman" panose="02020603050405020304" pitchFamily="18" charset="0"/>
                <a:cs typeface="Calibri" panose="020F0502020204030204" pitchFamily="34" charset="0"/>
              </a:rPr>
              <a:t> </a:t>
            </a:r>
            <a:endParaRPr lang="en-US" sz="11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ea typeface="Times New Roman" panose="02020603050405020304" pitchFamily="18" charset="0"/>
                <a:cs typeface="Times New Roman" panose="02020603050405020304" pitchFamily="18" charset="0"/>
              </a:rPr>
              <a:t>Tap to join from a mobile device (attendees only)</a:t>
            </a:r>
            <a:endParaRPr lang="en-US" sz="11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ea typeface="Times New Roman" panose="02020603050405020304" pitchFamily="18" charset="0"/>
                <a:cs typeface="Times New Roman" panose="02020603050405020304" pitchFamily="18" charset="0"/>
                <a:hlinkClick r:id="rId4"/>
              </a:rPr>
              <a:t>+1-646-992-2010,,1293066020##</a:t>
            </a:r>
            <a:r>
              <a:rPr lang="en-US" sz="1100" dirty="0">
                <a:effectLst/>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ea typeface="Times New Roman" panose="02020603050405020304" pitchFamily="18" charset="0"/>
                <a:cs typeface="Times New Roman" panose="02020603050405020304" pitchFamily="18" charset="0"/>
                <a:hlinkClick r:id="rId5"/>
              </a:rPr>
              <a:t>+1-213-306-3065,,1293066020##</a:t>
            </a:r>
            <a:r>
              <a:rPr lang="en-US" sz="1100" dirty="0">
                <a:effectLst/>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ea typeface="Times New Roman" panose="02020603050405020304" pitchFamily="18" charset="0"/>
                <a:cs typeface="Times New Roman" panose="02020603050405020304" pitchFamily="18" charset="0"/>
              </a:rPr>
              <a:t>Join by phone</a:t>
            </a:r>
            <a:endParaRPr lang="en-US" sz="11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ea typeface="Times New Roman" panose="02020603050405020304" pitchFamily="18" charset="0"/>
                <a:cs typeface="Times New Roman" panose="02020603050405020304" pitchFamily="18" charset="0"/>
                <a:hlinkClick r:id="rId6"/>
              </a:rPr>
              <a:t>Global call-in numbers</a:t>
            </a:r>
            <a:endParaRPr lang="en-US" sz="11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ea typeface="Times New Roman" panose="02020603050405020304" pitchFamily="18" charset="0"/>
                <a:cs typeface="Times New Roman" panose="02020603050405020304" pitchFamily="18" charset="0"/>
              </a:rPr>
              <a:t>Join from a video system or application</a:t>
            </a:r>
            <a:endParaRPr lang="en-US" sz="11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ea typeface="Times New Roman" panose="02020603050405020304" pitchFamily="18" charset="0"/>
                <a:cs typeface="Times New Roman" panose="02020603050405020304" pitchFamily="18" charset="0"/>
              </a:rPr>
              <a:t>Dial </a:t>
            </a:r>
            <a:r>
              <a:rPr lang="en-US" sz="1100" u="sng" dirty="0">
                <a:solidFill>
                  <a:srgbClr val="005E7D"/>
                </a:solidFill>
                <a:effectLst/>
                <a:ea typeface="Times New Roman" panose="02020603050405020304" pitchFamily="18" charset="0"/>
                <a:cs typeface="Times New Roman" panose="02020603050405020304" pitchFamily="18" charset="0"/>
                <a:hlinkClick r:id="rId7"/>
              </a:rPr>
              <a:t>1293066020@ieeesa.webex.com</a:t>
            </a:r>
            <a:endParaRPr lang="en-US" sz="11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ea typeface="Times New Roman" panose="02020603050405020304" pitchFamily="18" charset="0"/>
                <a:cs typeface="Times New Roman" panose="02020603050405020304" pitchFamily="18" charset="0"/>
              </a:rPr>
              <a:t>Join using Microsoft Lync or Microsoft Skype for Business</a:t>
            </a:r>
            <a:endParaRPr lang="en-US" sz="11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ea typeface="Times New Roman" panose="02020603050405020304" pitchFamily="18" charset="0"/>
                <a:cs typeface="Times New Roman" panose="02020603050405020304" pitchFamily="18" charset="0"/>
              </a:rPr>
              <a:t>Dial </a:t>
            </a:r>
            <a:r>
              <a:rPr lang="en-US" sz="1100" u="sng" dirty="0">
                <a:solidFill>
                  <a:srgbClr val="005E7D"/>
                </a:solidFill>
                <a:effectLst/>
                <a:ea typeface="Times New Roman" panose="02020603050405020304" pitchFamily="18" charset="0"/>
                <a:cs typeface="Times New Roman" panose="02020603050405020304" pitchFamily="18" charset="0"/>
                <a:hlinkClick r:id="rId8"/>
              </a:rPr>
              <a:t>1293066020.ieeesa@lync.webex.com</a:t>
            </a:r>
            <a:endParaRPr lang="en-US" sz="11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ea typeface="Times New Roman" panose="02020603050405020304" pitchFamily="18" charset="0"/>
                <a:cs typeface="Times New Roman" panose="02020603050405020304" pitchFamily="18" charset="0"/>
              </a:rPr>
              <a:t>Need help? Go to </a:t>
            </a:r>
            <a:r>
              <a:rPr lang="en-US" sz="1100" u="sng" dirty="0">
                <a:solidFill>
                  <a:srgbClr val="005E7D"/>
                </a:solidFill>
                <a:effectLst/>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ea typeface="Times New Roman" panose="02020603050405020304" pitchFamily="18" charset="0"/>
                <a:cs typeface="Times New Roman" panose="02020603050405020304" pitchFamily="18" charset="0"/>
              </a:rPr>
              <a:t> </a:t>
            </a:r>
            <a:endParaRPr lang="en-US" sz="1100" dirty="0">
              <a:effectLst/>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ea typeface="Times New Roman" panose="02020603050405020304" pitchFamily="18" charset="0"/>
              <a:cs typeface="Times New Roman" panose="02020603050405020304" pitchFamily="18" charset="0"/>
            </a:endParaRPr>
          </a:p>
          <a:p>
            <a:r>
              <a:rPr lang="en-US" sz="800" dirty="0">
                <a:solidFill>
                  <a:schemeClr val="tx1"/>
                </a:solidFill>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FF9999"/>
                </a:highlight>
              </a:rPr>
              <a:t>wrc-23 ad </a:t>
            </a:r>
            <a:r>
              <a:rPr lang="en-US" sz="2400" dirty="0" err="1">
                <a:highlight>
                  <a:srgbClr val="FF9999"/>
                </a:highlight>
              </a:rPr>
              <a:t>hoc</a:t>
            </a:r>
            <a:r>
              <a:rPr lang="en-US" sz="2400" dirty="0" err="1"/>
              <a:t>_telecon</a:t>
            </a:r>
            <a:r>
              <a:rPr lang="en-US" sz="2400" dirty="0"/>
              <a:t>. call-in, </a:t>
            </a:r>
            <a:r>
              <a:rPr lang="en-US" sz="2400" dirty="0">
                <a:highlight>
                  <a:srgbClr val="FF9999"/>
                </a:highlight>
              </a:rPr>
              <a:t>07apr21</a:t>
            </a:r>
          </a:p>
        </p:txBody>
      </p:sp>
    </p:spTree>
    <p:extLst>
      <p:ext uri="{BB962C8B-B14F-4D97-AF65-F5344CB8AC3E}">
        <p14:creationId xmlns:p14="http://schemas.microsoft.com/office/powerpoint/2010/main" val="17955928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27apr21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990601"/>
            <a:ext cx="10367426"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200" dirty="0">
                <a:latin typeface="Consolas" panose="020B0609020204030204" pitchFamily="49" charset="0"/>
                <a:ea typeface="Times New Roman" panose="02020603050405020304" pitchFamily="18" charset="0"/>
                <a:cs typeface="Times New Roman" panose="02020603050405020304" pitchFamily="18" charset="0"/>
              </a:rPr>
            </a:br>
            <a:r>
              <a:rPr lang="en-US" sz="1200" dirty="0">
                <a:latin typeface="Consolas" panose="020B0609020204030204" pitchFamily="49" charset="0"/>
                <a:ea typeface="Times New Roman" panose="02020603050405020304" pitchFamily="18" charset="0"/>
                <a:cs typeface="Times New Roman" panose="02020603050405020304" pitchFamily="18" charset="0"/>
              </a:rPr>
              <a:t>When: Tuesday, 27 April, 2021 15:00-16:00 America/</a:t>
            </a:r>
            <a:r>
              <a:rPr lang="en-US" sz="12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latin typeface="Consolas" panose="020B0609020204030204" pitchFamily="49" charset="0"/>
                <a:ea typeface="Times New Roman" panose="02020603050405020304" pitchFamily="18" charset="0"/>
                <a:cs typeface="Times New Roman" panose="02020603050405020304" pitchFamily="18" charset="0"/>
              </a:rPr>
              <a:t>.</a:t>
            </a:r>
            <a:br>
              <a:rPr lang="en-US" sz="1200" dirty="0">
                <a:latin typeface="Consolas" panose="020B0609020204030204" pitchFamily="49" charset="0"/>
                <a:ea typeface="Times New Roman" panose="02020603050405020304" pitchFamily="18" charset="0"/>
                <a:cs typeface="Times New Roman" panose="02020603050405020304" pitchFamily="18" charset="0"/>
              </a:rPr>
            </a:br>
            <a:r>
              <a:rPr lang="en-US" sz="1200" dirty="0">
                <a:latin typeface="Consolas" panose="020B0609020204030204" pitchFamily="49" charset="0"/>
                <a:ea typeface="Times New Roman" panose="02020603050405020304" pitchFamily="18" charset="0"/>
                <a:cs typeface="Times New Roman" panose="02020603050405020304" pitchFamily="18" charset="0"/>
              </a:rPr>
              <a:t>Where: </a:t>
            </a:r>
            <a:r>
              <a:rPr lang="en-US" sz="1200" u="sng" dirty="0">
                <a:solidFill>
                  <a:srgbClr val="0000FF"/>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https://ieeesa.webex.com/ieeesa/j.php?MTID=mb29b067845a3bd3a7d064922514fd44d</a:t>
            </a: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200" dirty="0">
                <a:solidFill>
                  <a:schemeClr val="accent1">
                    <a:lumMod val="75000"/>
                  </a:schemeClr>
                </a:solidFill>
                <a:latin typeface="Consolas" panose="020B0609020204030204" pitchFamily="49" charset="0"/>
                <a:ea typeface="Times New Roman" panose="02020603050405020304" pitchFamily="18" charset="0"/>
                <a:cs typeface="Times New Roman" panose="02020603050405020304" pitchFamily="18" charset="0"/>
              </a:rPr>
              <a:t>Tuesday, April 27, 2021 </a:t>
            </a:r>
          </a:p>
          <a:p>
            <a:pPr marL="0">
              <a:spcBef>
                <a:spcPts val="0"/>
              </a:spcBef>
              <a:spcAft>
                <a:spcPts val="0"/>
              </a:spcAft>
            </a:pPr>
            <a:r>
              <a:rPr lang="en-US" sz="1200" dirty="0">
                <a:solidFill>
                  <a:schemeClr val="accent1">
                    <a:lumMod val="75000"/>
                  </a:schemeClr>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200" dirty="0" err="1">
                <a:solidFill>
                  <a:schemeClr val="accent1">
                    <a:lumMod val="75000"/>
                  </a:schemeClr>
                </a:solidFill>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chemeClr val="accent1">
                    <a:lumMod val="75000"/>
                  </a:schemeClr>
                </a:solidFill>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6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20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2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https://ieeesa.webex.com/ieeesa/j.php?MTID=mb29b067845a3bd3a7d064922514fd44d</a:t>
            </a: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Meeting number (access code): 129 992 5523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Meeting password: freqtable4</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+1-646-992-2010,,1299925523##</a:t>
            </a:r>
            <a:r>
              <a:rPr lang="en-US" sz="1200" dirty="0">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+1-213-306-3065,,1299925523##</a:t>
            </a:r>
            <a:r>
              <a:rPr lang="en-US" sz="1200" dirty="0">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Dial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1299925523@ieeesa.webex.com</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Dial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1299925523.ieeesa@lync.webex.com</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FFFF00"/>
                </a:highlight>
              </a:rPr>
              <a:t>freq. table ad </a:t>
            </a:r>
            <a:r>
              <a:rPr lang="en-US" sz="2400" dirty="0" err="1">
                <a:highlight>
                  <a:srgbClr val="FFFF00"/>
                </a:highlight>
              </a:rPr>
              <a:t>hoc</a:t>
            </a:r>
            <a:r>
              <a:rPr lang="en-US" sz="2400" dirty="0" err="1"/>
              <a:t>_telecon</a:t>
            </a:r>
            <a:r>
              <a:rPr lang="en-US" sz="2400" dirty="0"/>
              <a:t>. call-in, </a:t>
            </a:r>
            <a:r>
              <a:rPr lang="en-US" sz="2400" dirty="0">
                <a:highlight>
                  <a:srgbClr val="FFFF00"/>
                </a:highlight>
              </a:rPr>
              <a:t>27apr21</a:t>
            </a:r>
          </a:p>
        </p:txBody>
      </p:sp>
    </p:spTree>
    <p:extLst>
      <p:ext uri="{BB962C8B-B14F-4D97-AF65-F5344CB8AC3E}">
        <p14:creationId xmlns:p14="http://schemas.microsoft.com/office/powerpoint/2010/main" val="2899891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01apr21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2233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01apr21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01apr21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01apr21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28</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679574"/>
            <a:ext cx="8229600" cy="5712353"/>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01apr21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29</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2667000" y="679623"/>
            <a:ext cx="7135401" cy="5721178"/>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01apr21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051718"/>
            <a:ext cx="10367426"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01apr21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01apr21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01apr21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01apr21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990600" y="889002"/>
            <a:ext cx="5715001"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b="1" u="sng" dirty="0">
                <a:solidFill>
                  <a:schemeClr val="bg1"/>
                </a:solidFill>
              </a:rPr>
              <a:t>with Webex check</a:t>
            </a:r>
          </a:p>
          <a:p>
            <a:pPr lvl="2">
              <a:spcBef>
                <a:spcPts val="0"/>
              </a:spcBef>
              <a:buFont typeface="Arial" panose="020B0604020202020204" pitchFamily="34" charset="0"/>
              <a:buChar char="•"/>
            </a:pPr>
            <a:r>
              <a:rPr lang="en-US" altLang="en-US" sz="1200" b="1" u="sng" dirty="0">
                <a:solidFill>
                  <a:schemeClr val="bg1"/>
                </a:solidFill>
              </a:rPr>
              <a:t>Please check your affiliation</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  &amp; announcements</a:t>
            </a:r>
          </a:p>
          <a:p>
            <a:pPr>
              <a:buFont typeface="Arial" panose="020B0604020202020204" pitchFamily="34" charset="0"/>
              <a:buChar char="•"/>
            </a:pPr>
            <a:r>
              <a:rPr lang="en-US" altLang="en-US" sz="1600" dirty="0">
                <a:solidFill>
                  <a:schemeClr val="tx1"/>
                </a:solidFill>
              </a:rPr>
              <a:t>Discussion items </a:t>
            </a:r>
          </a:p>
          <a:p>
            <a:pPr lvl="1">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altLang="en-US" sz="1600" dirty="0">
                <a:solidFill>
                  <a:schemeClr val="tx1"/>
                </a:solidFill>
              </a:rPr>
              <a:t>Table of Frequency Bands</a:t>
            </a:r>
          </a:p>
          <a:p>
            <a:pPr lvl="1">
              <a:spcBef>
                <a:spcPts val="0"/>
              </a:spcBef>
              <a:buFont typeface="Arial" panose="020B0604020202020204" pitchFamily="34" charset="0"/>
              <a:buChar char="•"/>
            </a:pPr>
            <a:r>
              <a:rPr lang="en-US" altLang="en-US" sz="16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600" dirty="0">
                <a:solidFill>
                  <a:schemeClr val="tx1"/>
                </a:solidFill>
              </a:rPr>
              <a:t> </a:t>
            </a:r>
          </a:p>
          <a:p>
            <a:pPr lvl="1">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280728" y="1193802"/>
            <a:ext cx="5109056"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kern="0" dirty="0">
                <a:solidFill>
                  <a:schemeClr val="tx1"/>
                </a:solidFill>
              </a:rPr>
              <a:t>WRC-23 AIs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Table of IEEE 802 Stds Frequency Bands</a:t>
            </a: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99184"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dirty="0"/>
              <a:t>	</a:t>
            </a: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Vijay A.</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from the IEEE 802.18 teleconference of 25mar21in document </a:t>
            </a:r>
            <a:r>
              <a:rPr lang="en-GB" sz="1800" b="0" dirty="0">
                <a:solidFill>
                  <a:schemeClr val="bg1">
                    <a:lumMod val="75000"/>
                  </a:schemeClr>
                </a:solidFill>
                <a:ea typeface="SimSun" panose="02010600030101010101" pitchFamily="2" charset="-122"/>
                <a:hlinkClick r:id="rId3"/>
              </a:rPr>
              <a:t>https://mentor.ieee.org/802.18/dcn/21/18-21-0029-00-0000-minutes-25mar21-rrtag-teleconference.docx</a:t>
            </a:r>
            <a:r>
              <a:rPr lang="en-GB" sz="1800" b="0" dirty="0">
                <a:solidFill>
                  <a:schemeClr val="bg1">
                    <a:lumMod val="75000"/>
                  </a:schemeClr>
                </a:solidFill>
                <a:ea typeface="SimSun" panose="02010600030101010101" pitchFamily="2" charset="-122"/>
              </a:rPr>
              <a:t>   </a:t>
            </a:r>
            <a:r>
              <a:rPr lang="en-US" sz="1400" b="0" i="0" dirty="0">
                <a:solidFill>
                  <a:srgbClr val="000000"/>
                </a:solidFill>
                <a:effectLst/>
                <a:latin typeface="Verdana" panose="020B0604030504040204" pitchFamily="34" charset="0"/>
              </a:rPr>
              <a:t>26-Mar-2021 08:59:50 ET </a:t>
            </a:r>
            <a:r>
              <a:rPr lang="en-US" sz="1800" b="0" dirty="0">
                <a:ea typeface="SimSun" panose="02010600030101010101" pitchFamily="2" charset="-122"/>
              </a:rPr>
              <a:t>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Al P. </a:t>
            </a:r>
          </a:p>
          <a:p>
            <a:pPr marL="0" indent="0">
              <a:spcBef>
                <a:spcPts val="0"/>
              </a:spcBef>
            </a:pPr>
            <a:r>
              <a:rPr lang="en-US" altLang="en-US" sz="1800" b="0" dirty="0">
                <a:solidFill>
                  <a:schemeClr val="tx1"/>
                </a:solidFill>
              </a:rPr>
              <a:t>	Seconded by:  Stuart K.</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sz="1200" dirty="0">
              <a:solidFill>
                <a:schemeClr val="bg1">
                  <a:lumMod val="7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01apr21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363200" cy="5667376"/>
          </a:xfrm>
        </p:spPr>
        <p:txBody>
          <a:bodyPr/>
          <a:lstStyle/>
          <a:p>
            <a:pPr lvl="2">
              <a:buFont typeface="Arial" panose="020B0604020202020204" pitchFamily="34" charset="0"/>
              <a:buChar char="•"/>
            </a:pPr>
            <a:endParaRPr lang="en-US" altLang="en-US" sz="800" dirty="0">
              <a:solidFill>
                <a:schemeClr val="tx1"/>
              </a:solidFill>
            </a:endParaRPr>
          </a:p>
          <a:p>
            <a:pPr lvl="4">
              <a:buFont typeface="Arial" panose="020B0604020202020204" pitchFamily="34" charset="0"/>
              <a:buChar char="•"/>
            </a:pPr>
            <a:endParaRPr lang="en-US" altLang="en-US" sz="100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a:t>
            </a:r>
            <a:r>
              <a:rPr lang="en-US" altLang="en-US" sz="1800" b="0" dirty="0">
                <a:solidFill>
                  <a:schemeClr val="tx1"/>
                </a:solidFill>
              </a:rPr>
              <a:t> that was at the Hilton in Panama City, Panama, the WCSC on 03Feb21 </a:t>
            </a:r>
            <a:r>
              <a:rPr lang="en-US" altLang="en-US" sz="1800" dirty="0">
                <a:solidFill>
                  <a:schemeClr val="tx1"/>
                </a:solidFill>
              </a:rPr>
              <a:t>approved to cancel the in-person 802W interim</a:t>
            </a:r>
            <a:r>
              <a:rPr lang="en-US" altLang="en-US" sz="1800" b="0" dirty="0">
                <a:solidFill>
                  <a:schemeClr val="tx1"/>
                </a:solidFill>
              </a:rPr>
              <a:t>.  This leaves the WGs and TAGs to hold interims as they wish.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At this point still no participation credit, no word from EC yet. </a:t>
            </a:r>
          </a:p>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Other WGs/TAGs</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.11: 10-18May21;			.15: 11-20(early)May21; </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.19:_____					.24: ______</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For .18 will plan on: 13 &amp; 20May21 (normal Thursday’s call-in, 1500et, 55 mins)</a:t>
            </a:r>
          </a:p>
          <a:p>
            <a:pPr>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July 2021,</a:t>
            </a:r>
            <a:r>
              <a:rPr lang="en-US" altLang="en-US" sz="1800" b="0" dirty="0">
                <a:solidFill>
                  <a:schemeClr val="tx1"/>
                </a:solidFill>
              </a:rPr>
              <a:t> that was</a:t>
            </a:r>
            <a:r>
              <a:rPr lang="en-US" altLang="en-US" sz="1800" dirty="0">
                <a:solidFill>
                  <a:schemeClr val="tx1"/>
                </a:solidFill>
              </a:rPr>
              <a:t> </a:t>
            </a:r>
            <a:r>
              <a:rPr lang="en-US" altLang="en-US" sz="1800" b="0" dirty="0">
                <a:solidFill>
                  <a:schemeClr val="tx1"/>
                </a:solidFill>
              </a:rPr>
              <a:t>in Madrid, Spain, the LMSC(EC) on 05Mar21 </a:t>
            </a:r>
            <a:r>
              <a:rPr lang="en-US" altLang="en-US" sz="1800" dirty="0">
                <a:solidFill>
                  <a:schemeClr val="tx1"/>
                </a:solidFill>
              </a:rPr>
              <a:t>approved to cancel the in-person 802 Plenary.</a:t>
            </a:r>
            <a:r>
              <a:rPr lang="en-US" altLang="en-US" sz="1800" b="0" dirty="0">
                <a:solidFill>
                  <a:schemeClr val="tx1"/>
                </a:solidFill>
              </a:rPr>
              <a:t>  It will be electronic like the past ones.  And will have a $50 fee. </a:t>
            </a:r>
          </a:p>
          <a:p>
            <a:pPr lvl="1">
              <a:buFont typeface="Arial" panose="020B0604020202020204" pitchFamily="34" charset="0"/>
              <a:buChar char="•"/>
            </a:pPr>
            <a:r>
              <a:rPr lang="en-US" altLang="en-US" sz="1800" dirty="0">
                <a:solidFill>
                  <a:schemeClr val="tx1"/>
                </a:solidFill>
              </a:rPr>
              <a:t>At the EC teleconference in April, likely to approve 09-23 July 21 dates.</a:t>
            </a:r>
          </a:p>
          <a:p>
            <a:pPr lvl="1">
              <a:buFont typeface="Arial" panose="020B0604020202020204" pitchFamily="34" charset="0"/>
              <a:buChar char="•"/>
            </a:pPr>
            <a:r>
              <a:rPr lang="en-US" sz="1600" dirty="0">
                <a:solidFill>
                  <a:srgbClr val="333333"/>
                </a:solidFill>
                <a:ea typeface="Times New Roman" panose="02020603050405020304" pitchFamily="18" charset="0"/>
              </a:rPr>
              <a:t>For .18 will plan on: 15 &amp; 22Jul21 (normal Thursday’s call-in, 1500et, 55 mins)</a:t>
            </a:r>
          </a:p>
          <a:p>
            <a:pPr>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 2021 </a:t>
            </a:r>
            <a:r>
              <a:rPr lang="en-US" altLang="en-US" sz="1800" b="0" dirty="0">
                <a:solidFill>
                  <a:schemeClr val="tx1"/>
                </a:solidFill>
              </a:rPr>
              <a:t>still on at the Hilton in </a:t>
            </a:r>
            <a:r>
              <a:rPr lang="en-GB" sz="1600" b="0" dirty="0"/>
              <a:t>Waikoloa, HI, 12</a:t>
            </a:r>
            <a:r>
              <a:rPr lang="en-GB" sz="1600" b="0" baseline="30000" dirty="0"/>
              <a:t>th</a:t>
            </a:r>
            <a:r>
              <a:rPr lang="en-GB" sz="1600" b="0" dirty="0"/>
              <a:t>-17</a:t>
            </a:r>
            <a:r>
              <a:rPr lang="en-GB" sz="1600" b="0" baseline="30000" dirty="0"/>
              <a:t>th</a:t>
            </a:r>
            <a:r>
              <a:rPr lang="en-GB" sz="1600" b="0" dirty="0"/>
              <a:t>.  WCSC will be discussing in their next monthly calls. </a:t>
            </a:r>
          </a:p>
          <a:p>
            <a:pPr>
              <a:buFont typeface="Arial" panose="020B0604020202020204" pitchFamily="34" charset="0"/>
              <a:buChar char="•"/>
            </a:pPr>
            <a:endParaRPr lang="en-US" altLang="en-US" sz="16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01apr21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58317</TotalTime>
  <Words>6683</Words>
  <Application>Microsoft Office PowerPoint</Application>
  <PresentationFormat>Widescreen</PresentationFormat>
  <Paragraphs>740</Paragraphs>
  <Slides>29</Slides>
  <Notes>19</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42" baseType="lpstr">
      <vt:lpstr>Arial</vt:lpstr>
      <vt:lpstr>Calibri</vt:lpstr>
      <vt:lpstr>Century Gothic</vt:lpstr>
      <vt:lpstr>Consolas</vt:lpstr>
      <vt:lpstr>Helvetica</vt:lpstr>
      <vt:lpstr>Helvetica Neue</vt:lpstr>
      <vt:lpstr>Monotype Sorts</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2</vt:lpstr>
      <vt:lpstr>EU items to share -1</vt:lpstr>
      <vt:lpstr>EU items to share -2</vt:lpstr>
      <vt:lpstr>Other regions (outside EU-Stds and USA), items to share</vt:lpstr>
      <vt:lpstr>ITU-R items to share  -</vt:lpstr>
      <vt:lpstr>MSG 6 GHz</vt:lpstr>
      <vt:lpstr>Table of IEEE 802 Stds Frequency Bands</vt:lpstr>
      <vt:lpstr>Table of IEEE 802 Stds Frequency Bands –fyi</vt:lpstr>
      <vt:lpstr>General Discussion</vt:lpstr>
      <vt:lpstr>Actions Required</vt:lpstr>
      <vt:lpstr>Any Other Business</vt:lpstr>
      <vt:lpstr>Adjourn</vt:lpstr>
      <vt:lpstr>PowerPoint Presentation</vt:lpstr>
      <vt:lpstr>PowerPoint Presentation</vt:lpstr>
      <vt:lpstr>PowerPoint Presentation</vt:lpstr>
      <vt:lpstr>PowerPoint Presentation</vt:lpstr>
      <vt:lpstr>Table of Frequency Bands – IEEE 802 Stds – background -1</vt:lpstr>
      <vt:lpstr>Table of Frequency Bands – background -2</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3709</cp:revision>
  <cp:lastPrinted>1601-01-01T00:00:00Z</cp:lastPrinted>
  <dcterms:created xsi:type="dcterms:W3CDTF">2016-03-03T14:54:45Z</dcterms:created>
  <dcterms:modified xsi:type="dcterms:W3CDTF">2021-04-02T16:41:04Z</dcterms:modified>
</cp:coreProperties>
</file>