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1"/>
  </p:notesMasterIdLst>
  <p:handoutMasterIdLst>
    <p:handoutMasterId r:id="rId32"/>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69" r:id="rId14"/>
    <p:sldId id="766" r:id="rId15"/>
    <p:sldId id="743" r:id="rId16"/>
    <p:sldId id="768" r:id="rId17"/>
    <p:sldId id="717" r:id="rId18"/>
    <p:sldId id="650" r:id="rId19"/>
    <p:sldId id="498" r:id="rId20"/>
    <p:sldId id="402" r:id="rId21"/>
    <p:sldId id="403" r:id="rId22"/>
    <p:sldId id="736" r:id="rId23"/>
    <p:sldId id="774" r:id="rId24"/>
    <p:sldId id="775" r:id="rId25"/>
    <p:sldId id="737" r:id="rId26"/>
    <p:sldId id="739" r:id="rId27"/>
    <p:sldId id="728" r:id="rId28"/>
    <p:sldId id="656" r:id="rId29"/>
    <p:sldId id="655"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4988" autoAdjust="0"/>
  </p:normalViewPr>
  <p:slideViewPr>
    <p:cSldViewPr>
      <p:cViewPr varScale="1">
        <p:scale>
          <a:sx n="65" d="100"/>
          <a:sy n="65" d="100"/>
        </p:scale>
        <p:origin x="84" y="83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01apr21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docdb.cept.org/download/25c41779-cd6e/Rec7003e.pdf"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ircabc.europa.eu/"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21/client/introduction/" TargetMode="External"/><Relationship Id="rId5" Type="http://schemas.openxmlformats.org/officeDocument/2006/relationships/hyperlink" Target="https://cept.org/ecc/groups/ecc/wg-se/client/introduction/" TargetMode="External"/><Relationship Id="rId10" Type="http://schemas.openxmlformats.org/officeDocument/2006/relationships/image" Target="../media/image4.wmf"/><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ar/new/publicConsultation/Documents/144201/RI117_DataCommunication.pdf?csf=1&amp;e=IEEU06"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citc.gov.sa/ar/new/publicConsultation/Documents/144201/TS_Public_Consultatio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036-01-0000-frequency-table-template.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29-00-0000-minutes-25ma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01apr21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01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They are looking at virtual meetings at least until 01sep21 like CEPT.</a:t>
            </a:r>
          </a:p>
          <a:p>
            <a:pPr lvl="1">
              <a:spcBef>
                <a:spcPts val="0"/>
              </a:spcBef>
              <a:buFont typeface="Arial" panose="020B0604020202020204" pitchFamily="34" charset="0"/>
              <a:buChar char="•"/>
            </a:pPr>
            <a:r>
              <a:rPr lang="en-US" sz="1400" dirty="0">
                <a:solidFill>
                  <a:schemeClr val="tx1"/>
                </a:solidFill>
              </a:rPr>
              <a:t>The ETSI technical director is circulating a proposal to the participant members.   It is an internal document at this point. </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#109a-15-22Apr21 and #109e-26-30Apr21 </a:t>
            </a: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 nothing to share. </a:t>
            </a:r>
            <a:endParaRPr lang="en-US" sz="1800" b="0" dirty="0">
              <a:effectLst/>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25mar: In BRAN(21)109061, ETSI TC BRAN ad hoc meeting #109e (26-30Apr21)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the discussion of User Access Restrictions (UAR).</a:t>
            </a: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17mar21: Friday – 2 new versions of the 5 and 6 GHz standards were out.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For 5 GHz the energy detection threshold was discussed.   -62 dBm/20MHz for A and AC, and now AX.  Depending on your power then -72 dBm to -62 dBm was agreed upon in the end and in the new draft.  (An earlier objection was dismissed.)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Next is User Access Restrictions that needs further discussion with EC.  BRAN will discuss with the desk officer.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5.8 GHz band is being opened in some countries, but not all.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6 GHz narrow band frequency hopping concern being discussed on interference to others.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60 GHz – 3 stds today.  Fixed deployment one is okay for assessment at EC.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C1 Band one, AD and AY, coming out of ENAP now.  Will need comment resolution next.</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There is a TR for </a:t>
            </a:r>
            <a:r>
              <a:rPr lang="en-US" sz="1400" dirty="0" err="1">
                <a:solidFill>
                  <a:schemeClr val="tx1"/>
                </a:solidFill>
                <a:ea typeface="Calibri" panose="020F0502020204030204" pitchFamily="34" charset="0"/>
              </a:rPr>
              <a:t>coex</a:t>
            </a:r>
            <a:r>
              <a:rPr lang="en-US" sz="1400" dirty="0">
                <a:solidFill>
                  <a:schemeClr val="tx1"/>
                </a:solidFill>
                <a:ea typeface="Calibri" panose="020F0502020204030204" pitchFamily="34" charset="0"/>
              </a:rPr>
              <a:t> in 5.8GHz band, need a new rapporteur.</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There is also TS 103 754 test plan for multi AP, for mesh systems being worked.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See page 15 of </a:t>
            </a:r>
            <a:r>
              <a:rPr lang="en-US" sz="1400" dirty="0">
                <a:solidFill>
                  <a:schemeClr val="tx1"/>
                </a:solidFill>
                <a:ea typeface="Calibri" panose="020F0502020204030204" pitchFamily="34" charset="0"/>
                <a:hlinkClick r:id="rId6"/>
              </a:rPr>
              <a:t>https://docdb.cept.org/download/25c41779-cd6e/Rec7003e.pdf</a:t>
            </a:r>
            <a:r>
              <a:rPr lang="en-US" sz="1400" dirty="0">
                <a:solidFill>
                  <a:schemeClr val="tx1"/>
                </a:solidFill>
                <a:ea typeface="Calibri" panose="020F0502020204030204" pitchFamily="34" charset="0"/>
              </a:rPr>
              <a:t>  for details on the three different 60 GHz assignments. </a:t>
            </a:r>
            <a:endParaRPr lang="en-US" sz="1400" dirty="0">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1"/>
            <a:ext cx="10475384"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buFont typeface="Arial" panose="020B0604020202020204" pitchFamily="34" charset="0"/>
              <a:buChar char="•"/>
            </a:pPr>
            <a:r>
              <a:rPr lang="en-US" sz="1600" dirty="0">
                <a:solidFill>
                  <a:schemeClr val="tx1"/>
                </a:solidFill>
              </a:rPr>
              <a:t> nothing to share. </a:t>
            </a:r>
          </a:p>
          <a:p>
            <a:pPr lvl="1">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buFont typeface="Arial" panose="020B0604020202020204" pitchFamily="34" charset="0"/>
              <a:buChar char="•"/>
            </a:pPr>
            <a:r>
              <a:rPr lang="en-US" sz="1600" dirty="0">
                <a:solidFill>
                  <a:schemeClr val="tx1"/>
                </a:solidFill>
              </a:rPr>
              <a:t>17mar21: The Draft decisions are available on </a:t>
            </a:r>
            <a:r>
              <a:rPr lang="en-US" sz="1600" dirty="0">
                <a:solidFill>
                  <a:schemeClr val="tx1"/>
                </a:solidFill>
                <a:hlinkClick r:id="rId3"/>
              </a:rPr>
              <a:t>https://circabc.europa.eu</a:t>
            </a:r>
            <a:r>
              <a:rPr lang="en-US" sz="1600" dirty="0">
                <a:solidFill>
                  <a:schemeClr val="tx1"/>
                </a:solidFill>
              </a:rPr>
              <a:t> , in the RSC library.    </a:t>
            </a:r>
          </a:p>
          <a:p>
            <a:pPr lvl="1">
              <a:buFont typeface="Arial" panose="020B0604020202020204" pitchFamily="34" charset="0"/>
              <a:buChar char="•"/>
            </a:pPr>
            <a:r>
              <a:rPr lang="en-US" sz="1600" dirty="0">
                <a:solidFill>
                  <a:schemeClr val="tx1"/>
                </a:solidFill>
              </a:rPr>
              <a:t>Key point is by 01Dec21, all member countries are to adopt the 6 GHz regulations. </a:t>
            </a:r>
          </a:p>
          <a:p>
            <a:pPr lvl="1">
              <a:buFont typeface="Arial" panose="020B0604020202020204" pitchFamily="34" charset="0"/>
              <a:buChar char="•"/>
            </a:pPr>
            <a:r>
              <a:rPr lang="en-US" sz="1600" dirty="0">
                <a:solidFill>
                  <a:schemeClr val="tx1"/>
                </a:solidFill>
              </a:rPr>
              <a:t>Question on channels, they are defined in Annex E of 802.11. </a:t>
            </a:r>
            <a:r>
              <a:rPr lang="en-US" sz="1600" dirty="0">
                <a:ea typeface="Calibri" panose="020F0502020204030204" pitchFamily="34" charset="0"/>
              </a:rPr>
              <a:t>channel 2 with 5935 MHz center frequency is not allowed in Europe </a:t>
            </a:r>
            <a:r>
              <a:rPr lang="en-US" sz="1600" dirty="0">
                <a:solidFill>
                  <a:schemeClr val="tx1"/>
                </a:solidFill>
              </a:rPr>
              <a:t>though is available for the FCC, that was the only channel brought up that is different. </a:t>
            </a:r>
          </a:p>
          <a:p>
            <a:pPr lvl="2">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4"/>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6"/>
              </a:rPr>
              <a:t>&lt;SE21&gt; </a:t>
            </a:r>
            <a:r>
              <a:rPr lang="en-US" altLang="en-US" sz="1400" b="0" dirty="0"/>
              <a:t> </a:t>
            </a:r>
            <a:r>
              <a:rPr lang="en-US" altLang="en-US" sz="1400" dirty="0">
                <a:solidFill>
                  <a:schemeClr val="tx1"/>
                </a:solidFill>
              </a:rPr>
              <a:t>next call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next call #13, 01-02Jun21 </a:t>
            </a:r>
            <a:r>
              <a:rPr lang="en-US" altLang="en-US" sz="18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8"/>
              </a:rPr>
              <a:t>&lt;WGFM&gt;</a:t>
            </a:r>
            <a:r>
              <a:rPr lang="en-US" altLang="en-US" sz="1400" b="0" dirty="0"/>
              <a:t>  </a:t>
            </a:r>
            <a:r>
              <a:rPr lang="en-US" altLang="en-US" sz="1400" dirty="0">
                <a:solidFill>
                  <a:schemeClr val="tx1"/>
                </a:solidFill>
              </a:rPr>
              <a:t>next call #99, 24-28May21</a:t>
            </a:r>
            <a:endParaRPr lang="en-US" altLang="en-US" sz="1400" b="0" dirty="0">
              <a:solidFill>
                <a:schemeClr val="tx1"/>
              </a:solidFill>
            </a:endParaRPr>
          </a:p>
          <a:p>
            <a:pPr lvl="1">
              <a:buFont typeface="Arial" panose="020B0604020202020204" pitchFamily="34" charset="0"/>
              <a:buChar char="•"/>
            </a:pPr>
            <a:r>
              <a:rPr lang="en-US" sz="1400" dirty="0">
                <a:ea typeface="SimSun" panose="02010600030101010101" pitchFamily="2" charset="-122"/>
              </a:rPr>
              <a:t>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43000"/>
            <a:ext cx="10363200"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the consultation,  due 03apr21, brought up a few weeks ago also includes specification R1117, that  includes the full 1200MHz, 5925-7125MHz, for an unlicensed band. </a:t>
            </a: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Today looking at using EN 300 440 / EN 301 893 for their 6 GHz,  though will look at the EN 303 687 standard next.  Stay tuned.</a:t>
            </a: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Here is the specification R1117: </a:t>
            </a: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hlinkClick r:id="rId3"/>
              </a:rPr>
              <a:t>https://www.citc.gov.sa/ar/new/publicConsultation/Documents/144201/RI117_DataCommunication.pdf?csf=1&amp;e=IEEU06</a:t>
            </a:r>
            <a:r>
              <a:rPr lang="en-US" sz="1800" b="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Here is the consultation: </a:t>
            </a:r>
          </a:p>
          <a:p>
            <a:pPr>
              <a:buFont typeface="Arial" panose="020B0604020202020204" pitchFamily="34" charset="0"/>
              <a:buChar char="•"/>
            </a:pPr>
            <a:r>
              <a:rPr lang="en-US" sz="1800" b="0" dirty="0">
                <a:solidFill>
                  <a:srgbClr val="1155CC"/>
                </a:solidFill>
                <a:hlinkClick r:id="rId4"/>
              </a:rPr>
              <a:t>https://www.citc.gov.sa/ar/new/publicConsultation/Documents/144201/TS_Public_Consultation.pdf</a:t>
            </a:r>
            <a:endParaRPr lang="en-US" sz="1800" dirty="0"/>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Also note, Saudi Arabia did a </a:t>
            </a:r>
            <a:r>
              <a:rPr lang="en-US" sz="1800" b="0" dirty="0" err="1">
                <a:solidFill>
                  <a:schemeClr val="tx1"/>
                </a:solidFill>
                <a:ea typeface="Times New Roman" panose="02020603050405020304" pitchFamily="18" charset="0"/>
                <a:cs typeface="Times New Roman" panose="02020603050405020304" pitchFamily="18" charset="0"/>
              </a:rPr>
              <a:t>WiFi</a:t>
            </a:r>
            <a:r>
              <a:rPr lang="en-US" sz="1800" b="0" dirty="0">
                <a:solidFill>
                  <a:schemeClr val="tx1"/>
                </a:solidFill>
                <a:ea typeface="Times New Roman" panose="02020603050405020304" pitchFamily="18" charset="0"/>
                <a:cs typeface="Times New Roman" panose="02020603050405020304" pitchFamily="18" charset="0"/>
              </a:rPr>
              <a:t> event this morning that included a demo trail, workshops, panels, Q&amp;A, etc.   Very encompassing. </a:t>
            </a:r>
          </a:p>
          <a:p>
            <a:pPr>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Sounds like CITC wants to be a leader in the region for </a:t>
            </a:r>
            <a:r>
              <a:rPr lang="en-US" sz="1800" b="0" dirty="0" err="1">
                <a:solidFill>
                  <a:schemeClr val="tx1"/>
                </a:solidFill>
                <a:ea typeface="Times New Roman" panose="02020603050405020304" pitchFamily="18" charset="0"/>
                <a:cs typeface="Times New Roman" panose="02020603050405020304" pitchFamily="18" charset="0"/>
              </a:rPr>
              <a:t>WiFi</a:t>
            </a:r>
            <a:r>
              <a:rPr lang="en-US" sz="1800" b="0" dirty="0">
                <a:solidFill>
                  <a:schemeClr val="tx1"/>
                </a:solidFill>
                <a:ea typeface="Times New Roman" panose="02020603050405020304" pitchFamily="18" charset="0"/>
                <a:cs typeface="Times New Roman" panose="02020603050405020304" pitchFamily="18" charset="0"/>
              </a:rPr>
              <a:t> in the 6 GHz band, we should stay tuned to what they do. </a:t>
            </a:r>
          </a:p>
          <a:p>
            <a:pPr lvl="1">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000250" lvl="4">
              <a:spcBef>
                <a:spcPts val="0"/>
              </a:spcBef>
              <a:buFont typeface="Arial" panose="020B0604020202020204" pitchFamily="34" charset="0"/>
              <a:buChar char="•"/>
            </a:pPr>
            <a:endParaRPr lang="en-US" sz="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The submission on THz communications was approved by the LMSC(EC) and is being uploaded to WP 5A. </a:t>
            </a:r>
          </a:p>
          <a:p>
            <a:pPr marL="285750" indent="-285750">
              <a:spcBef>
                <a:spcPts val="0"/>
              </a:spcBef>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WRC-23 AI 9.1.c Railway Communication needs, e.g. track side, we should add to the list of possible AIs to consider to do IEEE 802 viewpoints on, as some of the IEEE 802 ITS folks may have an interest.</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Upon further review, this  was for WRC-19 resolution 240 USA activity joining in with others, about the  railway system between train and trackside (RSTT).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WRC-23 agenda items IEEE 802 viewpoints.</a:t>
            </a:r>
          </a:p>
          <a:p>
            <a:pPr lvl="1">
              <a:spcBef>
                <a:spcPts val="0"/>
              </a:spcBef>
              <a:buFont typeface="Arial" panose="020B0604020202020204" pitchFamily="34" charset="0"/>
              <a:buChar char="•"/>
            </a:pPr>
            <a:r>
              <a:rPr lang="en-US" sz="1800" dirty="0">
                <a:solidFill>
                  <a:schemeClr val="tx1"/>
                </a:solidFill>
              </a:rPr>
              <a:t>Will try a small focused ad hoc. 5 folks stepped up.   </a:t>
            </a:r>
            <a:r>
              <a:rPr lang="en-US" sz="18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b="1" dirty="0">
                <a:solidFill>
                  <a:schemeClr val="tx1"/>
                </a:solidFill>
              </a:rPr>
              <a:t>Set up 07apr21 at 16:00et, call-in in back up slides here.</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800" dirty="0">
                <a:solidFill>
                  <a:schemeClr val="tx1"/>
                </a:solidFill>
              </a:rPr>
              <a:t>btw- the initial AIs to consider IEEE 802 viewpoints: </a:t>
            </a:r>
          </a:p>
          <a:p>
            <a:pPr lvl="1">
              <a:spcBef>
                <a:spcPts val="0"/>
              </a:spcBef>
              <a:spcAft>
                <a:spcPts val="0"/>
              </a:spcAft>
              <a:buFont typeface="+mj-lt"/>
              <a:buAutoNum type="arabicParenBoth"/>
            </a:pPr>
            <a:r>
              <a:rPr lang="en-US" sz="1600" dirty="0">
                <a:ea typeface="SimSun" panose="02010600030101010101" pitchFamily="2" charset="-122"/>
              </a:rPr>
              <a:t>1.1  -</a:t>
            </a:r>
            <a:r>
              <a:rPr lang="en-GB" sz="1600" dirty="0">
                <a:ea typeface="Times New Roman" panose="02020603050405020304" pitchFamily="18" charset="0"/>
              </a:rPr>
              <a:t>800-4 990 MHz and Resolution 223.  Connection w/ITS going there?</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1.2</a:t>
            </a:r>
            <a:r>
              <a:rPr lang="en-GB" sz="1600" dirty="0">
                <a:ea typeface="SimSun" panose="02010600030101010101" pitchFamily="2" charset="-122"/>
              </a:rPr>
              <a:t>  -</a:t>
            </a:r>
            <a:r>
              <a:rPr lang="en-GB" sz="1600" dirty="0">
                <a:ea typeface="Times New Roman" panose="02020603050405020304" pitchFamily="18" charset="0"/>
              </a:rPr>
              <a:t>300-3 400MHz, 3 600-3 800MHz, 6 425-7 025MHz, 7 025-7 125MHz and 10.0-10.5GHz for International Mobile Telecommunications (IMT) and resolution 245.</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1.5  -4</a:t>
            </a:r>
            <a:r>
              <a:rPr lang="en-GB" sz="1600" dirty="0">
                <a:ea typeface="Times New Roman" panose="02020603050405020304" pitchFamily="18" charset="0"/>
              </a:rPr>
              <a:t>70-960 MHz in Region 1-consider possible regulatory actions, Resolution</a:t>
            </a:r>
            <a:r>
              <a:rPr lang="en-GB" sz="1600" b="1" dirty="0">
                <a:ea typeface="Times New Roman" panose="02020603050405020304" pitchFamily="18" charset="0"/>
              </a:rPr>
              <a:t> 235.</a:t>
            </a:r>
            <a:endParaRPr lang="en-US" sz="1600" dirty="0">
              <a:ea typeface="SimSun" panose="02010600030101010101" pitchFamily="2" charset="-122"/>
            </a:endParaRPr>
          </a:p>
          <a:p>
            <a:pPr lvl="1">
              <a:spcBef>
                <a:spcPts val="0"/>
              </a:spcBef>
              <a:spcAft>
                <a:spcPts val="0"/>
              </a:spcAft>
              <a:buFont typeface="+mj-lt"/>
              <a:buAutoNum type="arabicParenBoth"/>
            </a:pPr>
            <a:r>
              <a:rPr lang="en-GB" sz="1600" dirty="0">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744200" cy="5484814"/>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a:t>
            </a:r>
            <a:r>
              <a:rPr lang="en-US" sz="1800" u="sng" dirty="0"/>
              <a:t>Committee</a:t>
            </a:r>
            <a:r>
              <a:rPr lang="en-US" sz="1800" dirty="0"/>
              <a:t>”, 	all groups meet every 2 weeks except interference-weekly</a:t>
            </a:r>
            <a:endParaRPr lang="en-US" sz="18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New organization: 3 focus areas: </a:t>
            </a:r>
          </a:p>
          <a:p>
            <a:pPr marL="866775"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AFC Functional Specification -WG – includes: Interference-TG and Incumbent Info-TG</a:t>
            </a:r>
          </a:p>
          <a:p>
            <a:pPr marL="866775"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AFC Test and Certification-WG</a:t>
            </a:r>
          </a:p>
          <a:p>
            <a:pPr marL="866775"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3GPP-SIG</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a:t>
            </a:r>
            <a:endParaRPr lang="en-US" sz="1600" dirty="0">
              <a:ea typeface="Calibri" panose="020F0502020204030204" pitchFamily="34" charset="0"/>
            </a:endParaRP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r>
              <a:rPr lang="en-US" sz="1600" dirty="0">
                <a:solidFill>
                  <a:schemeClr val="tx1"/>
                </a:solidFill>
              </a:rPr>
              <a:t>nothing to share</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r>
              <a:rPr lang="en-US" sz="1400" dirty="0">
                <a:effectLst/>
                <a:latin typeface="Times New Roman" panose="02020603050405020304" pitchFamily="18" charset="0"/>
                <a:ea typeface="SimSun" panose="02010600030101010101" pitchFamily="2" charset="-122"/>
              </a:rPr>
              <a:t>25mar21:</a:t>
            </a:r>
            <a:r>
              <a:rPr lang="en-US" sz="1400" dirty="0">
                <a:solidFill>
                  <a:schemeClr val="tx1"/>
                </a:solidFill>
                <a:ea typeface="Times New Roman" panose="02020603050405020304" pitchFamily="18" charset="0"/>
              </a:rPr>
              <a:t>In WS1 today, a significant presentation on interference detection, that took the entire hour.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The topic was on dribbling 2nds, most of them within 10dB of noise floor.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Will see how this works out over time.    Most significant </a:t>
            </a:r>
            <a:r>
              <a:rPr lang="en-US" sz="1200" dirty="0" err="1">
                <a:solidFill>
                  <a:schemeClr val="tx1"/>
                </a:solidFill>
                <a:ea typeface="Times New Roman" panose="02020603050405020304" pitchFamily="18" charset="0"/>
              </a:rPr>
              <a:t>prezo</a:t>
            </a:r>
            <a:r>
              <a:rPr lang="en-US" sz="1200" dirty="0">
                <a:solidFill>
                  <a:schemeClr val="tx1"/>
                </a:solidFill>
                <a:ea typeface="Times New Roman" panose="02020603050405020304" pitchFamily="18" charset="0"/>
              </a:rPr>
              <a:t> since the beginning of </a:t>
            </a:r>
            <a:r>
              <a:rPr lang="en-US" sz="1200" dirty="0" err="1">
                <a:solidFill>
                  <a:schemeClr val="tx1"/>
                </a:solidFill>
                <a:ea typeface="Times New Roman" panose="02020603050405020304" pitchFamily="18" charset="0"/>
              </a:rPr>
              <a:t>MSGroup</a:t>
            </a: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For quality of a 1-9 = 3.7 errors per hour, &lt; most SLAs (that is 3 days/year)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IEEE 802 Stds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Good discussion before on proposed initial spreadsheet format, see latest with some notes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hlinkClick r:id="rId3"/>
              </a:rPr>
              <a:t>https://mentor.ieee.org/802.18/dcn/21/18-21-0020-01-0000-proposed-frequency-table-format.pptx</a:t>
            </a: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4"/>
              </a:rPr>
              <a:t>https://mentor.ieee.org/802.18/dcn/21/18-21-0036-01-0000-frequency-table-template.xlsx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800" dirty="0">
              <a:solidFill>
                <a:srgbClr val="0070C0"/>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114300" lvl="1" indent="0">
              <a:spcBef>
                <a:spcPts val="0"/>
              </a:spcBef>
              <a:spcAft>
                <a:spcPts val="0"/>
              </a:spcAft>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Nothing today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Tx/>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 The </a:t>
            </a:r>
            <a:r>
              <a:rPr lang="en-US" sz="1800" b="0">
                <a:solidFill>
                  <a:schemeClr val="tx1"/>
                </a:solidFill>
                <a:ea typeface="Times New Roman" panose="02020603050405020304" pitchFamily="18" charset="0"/>
                <a:cs typeface="Times New Roman" panose="02020603050405020304" pitchFamily="18" charset="0"/>
              </a:rPr>
              <a:t>wrc-23 proposed action </a:t>
            </a:r>
            <a:r>
              <a:rPr lang="en-US" sz="1800" b="0" dirty="0">
                <a:solidFill>
                  <a:schemeClr val="tx1"/>
                </a:solidFill>
                <a:ea typeface="Times New Roman" panose="02020603050405020304" pitchFamily="18" charset="0"/>
                <a:cs typeface="Times New Roman" panose="02020603050405020304" pitchFamily="18" charset="0"/>
              </a:rPr>
              <a:t>is not needed, for now.</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rPr>
              <a:t>Chair to call a focused ad hoc call on putting together IEEE 802 viewpoints on WRC-23 agenda items of interests to IEEE 802.   Setting up 07apr21 at 16:00et, call-in in back up slides here.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01apr21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01apr21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_14__ and voters on-line: _12_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08apr21–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01apr21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01apr21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01apr21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219994"/>
            <a:ext cx="10367426" cy="51808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ea typeface="Times New Roman" panose="02020603050405020304" pitchFamily="18" charset="0"/>
                <a:cs typeface="Times New Roman" panose="02020603050405020304" pitchFamily="18" charset="0"/>
              </a:rPr>
              <a:t>Subject:</a:t>
            </a:r>
            <a:r>
              <a:rPr lang="en-US" sz="1200" dirty="0">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When:</a:t>
            </a:r>
            <a:r>
              <a:rPr lang="en-US" sz="1200" dirty="0">
                <a:effectLst/>
                <a:ea typeface="Times New Roman" panose="02020603050405020304" pitchFamily="18" charset="0"/>
                <a:cs typeface="Times New Roman" panose="02020603050405020304" pitchFamily="18" charset="0"/>
              </a:rPr>
              <a:t> Wednesday, 7 April, 2021 16:00-17:00 America/</a:t>
            </a:r>
            <a:r>
              <a:rPr lang="en-US" sz="1200" dirty="0" err="1">
                <a:effectLst/>
                <a:ea typeface="Times New Roman" panose="02020603050405020304" pitchFamily="18" charset="0"/>
                <a:cs typeface="Times New Roman" panose="02020603050405020304" pitchFamily="18" charset="0"/>
              </a:rPr>
              <a:t>New_York</a:t>
            </a:r>
            <a:r>
              <a:rPr lang="en-US" sz="1200" dirty="0">
                <a:effectLst/>
                <a:ea typeface="Times New Roman" panose="02020603050405020304" pitchFamily="18" charset="0"/>
                <a:cs typeface="Times New Roman" panose="02020603050405020304" pitchFamily="18" charset="0"/>
              </a:rPr>
              <a:t>.</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Where:</a:t>
            </a:r>
            <a:r>
              <a:rPr lang="en-US" sz="1200" dirty="0">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200" u="sng" dirty="0">
                <a:solidFill>
                  <a:srgbClr val="FF0000"/>
                </a:solidFill>
                <a:effectLst/>
                <a:ea typeface="Times New Roman" panose="02020603050405020304" pitchFamily="18" charset="0"/>
                <a:cs typeface="Times New Roman" panose="02020603050405020304" pitchFamily="18" charset="0"/>
                <a:hlinkClick r:id="rId3"/>
              </a:rPr>
              <a:t>Join meeting</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More ways to join:</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 </a:t>
            </a:r>
            <a:r>
              <a:rPr lang="en-US" sz="1600" b="1" dirty="0">
                <a:solidFill>
                  <a:srgbClr val="000000"/>
                </a:solidFill>
                <a:effectLst/>
                <a:ea typeface="Times New Roman" panose="02020603050405020304" pitchFamily="18" charset="0"/>
                <a:cs typeface="Times New Roman" panose="02020603050405020304" pitchFamily="18" charset="0"/>
              </a:rPr>
              <a:t>Join from the meeting link;  	</a:t>
            </a:r>
            <a:r>
              <a:rPr lang="en-US" sz="1600" u="sng" dirty="0">
                <a:solidFill>
                  <a:srgbClr val="005E7D"/>
                </a:solidFill>
                <a:effectLst/>
                <a:ea typeface="Times New Roman" panose="02020603050405020304" pitchFamily="18" charset="0"/>
                <a:cs typeface="Times New Roman" panose="02020603050405020304" pitchFamily="18" charset="0"/>
                <a:hlinkClick r:id="rId3"/>
              </a:rPr>
              <a:t>https://ieeesa.webex.com/ieeesa/j.php?MTID=m7c3f1ed3861a4ebdd693d17d47519a82</a:t>
            </a: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1100" dirty="0">
                <a:effectLst/>
                <a:ea typeface="Times New Roman" panose="02020603050405020304" pitchFamily="18" charset="0"/>
                <a:cs typeface="Calibri" panose="020F0502020204030204" pitchFamily="34" charset="0"/>
              </a:rPr>
              <a:t> </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4"/>
              </a:rPr>
              <a:t>+1-646-992-2010,,1293066020##</a:t>
            </a:r>
            <a:r>
              <a:rPr lang="en-US" sz="1100" dirty="0">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5"/>
              </a:rPr>
              <a:t>+1-213-306-3065,,1293066020##</a:t>
            </a:r>
            <a:r>
              <a:rPr lang="en-US" sz="1100" dirty="0">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by phone</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6"/>
              </a:rPr>
              <a:t>Global call-in numbers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from a video system or application</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7"/>
              </a:rPr>
              <a:t>1293066020@ieeesa.webex.com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using Microsoft Lync or Microsoft Skype for Business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8"/>
              </a:rPr>
              <a:t>1293066020.ieeesa@lync.webex.com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ea typeface="Times New Roman" panose="02020603050405020304" pitchFamily="18" charset="0"/>
                <a:cs typeface="Times New Roman" panose="02020603050405020304" pitchFamily="18" charset="0"/>
              </a:rPr>
              <a:t>Need help? Go to </a:t>
            </a:r>
            <a:r>
              <a:rPr lang="en-US" sz="1100" u="sng" dirty="0">
                <a:solidFill>
                  <a:srgbClr val="005E7D"/>
                </a:solidFill>
                <a:effectLst/>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ea typeface="Times New Roman" panose="02020603050405020304" pitchFamily="18" charset="0"/>
                <a:cs typeface="Times New Roman" panose="02020603050405020304" pitchFamily="18" charset="0"/>
              </a:rPr>
              <a:t> </a:t>
            </a:r>
            <a:endParaRPr lang="en-US" sz="1100" dirty="0">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07apr21</a:t>
            </a:r>
          </a:p>
        </p:txBody>
      </p:sp>
    </p:spTree>
    <p:extLst>
      <p:ext uri="{BB962C8B-B14F-4D97-AF65-F5344CB8AC3E}">
        <p14:creationId xmlns:p14="http://schemas.microsoft.com/office/powerpoint/2010/main" val="179559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01apr21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01apr21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01apr21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01apr21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0" y="889002"/>
            <a:ext cx="5715001"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2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altLang="en-US" sz="1600" dirty="0">
                <a:solidFill>
                  <a:schemeClr val="tx1"/>
                </a:solidFill>
              </a:rPr>
              <a:t>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280728" y="1193802"/>
            <a:ext cx="510905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IEEE 802 Stds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of 25mar21in document </a:t>
            </a:r>
            <a:r>
              <a:rPr lang="en-GB" sz="1800" b="0" dirty="0">
                <a:solidFill>
                  <a:schemeClr val="bg1">
                    <a:lumMod val="75000"/>
                  </a:schemeClr>
                </a:solidFill>
                <a:ea typeface="SimSun" panose="02010600030101010101" pitchFamily="2" charset="-122"/>
                <a:hlinkClick r:id="rId3"/>
              </a:rPr>
              <a:t>https://mentor.ieee.org/802.18/dcn/21/18-21-0029-00-0000-minutes-25mar21-rrtag-teleconference.docx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26-Mar-2021 08:59:50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Stuart K.</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01apr21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363200" cy="5667376"/>
          </a:xfrm>
        </p:spPr>
        <p:txBody>
          <a:bodyPr/>
          <a:lstStyle/>
          <a:p>
            <a:pPr lvl="2">
              <a:buFont typeface="Arial" panose="020B0604020202020204" pitchFamily="34" charset="0"/>
              <a:buChar char="•"/>
            </a:pPr>
            <a:endParaRPr lang="en-US" altLang="en-US" sz="800" dirty="0">
              <a:solidFill>
                <a:schemeClr val="tx1"/>
              </a:solidFill>
            </a:endParaRPr>
          </a:p>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 10-18May21;			.15: 11-20(early)May21;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.19:_____					.24: ______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LMSC(EC) on 05Mar21 </a:t>
            </a:r>
            <a:r>
              <a:rPr lang="en-US" altLang="en-US" sz="1800" dirty="0">
                <a:solidFill>
                  <a:schemeClr val="tx1"/>
                </a:solidFill>
              </a:rPr>
              <a:t>approved to cancel the in-person 802 Plenary.</a:t>
            </a:r>
            <a:r>
              <a:rPr lang="en-US" altLang="en-US" sz="1800" b="0" dirty="0">
                <a:solidFill>
                  <a:schemeClr val="tx1"/>
                </a:solidFill>
              </a:rPr>
              <a:t>  It will be electronic like the past ones.  And will have a $50 fee. </a:t>
            </a:r>
          </a:p>
          <a:p>
            <a:pPr lvl="1">
              <a:buFont typeface="Arial" panose="020B0604020202020204" pitchFamily="34" charset="0"/>
              <a:buChar char="•"/>
            </a:pPr>
            <a:r>
              <a:rPr lang="en-US" altLang="en-US" sz="1800" dirty="0">
                <a:solidFill>
                  <a:schemeClr val="tx1"/>
                </a:solidFill>
              </a:rPr>
              <a:t>At the EC teleconference in April, likely to approve 09-23 July 21 dates.</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 </a:t>
            </a:r>
            <a:r>
              <a:rPr lang="en-US" altLang="en-US" sz="1800" b="0" dirty="0">
                <a:solidFill>
                  <a:schemeClr val="tx1"/>
                </a:solidFill>
              </a:rPr>
              <a:t>still on at the Hilton in </a:t>
            </a:r>
            <a:r>
              <a:rPr lang="en-GB" sz="1600" b="0" dirty="0"/>
              <a:t>Waikoloa, HI, 12</a:t>
            </a:r>
            <a:r>
              <a:rPr lang="en-GB" sz="1600" b="0" baseline="30000" dirty="0"/>
              <a:t>th</a:t>
            </a:r>
            <a:r>
              <a:rPr lang="en-GB" sz="1600" b="0" dirty="0"/>
              <a:t>-17</a:t>
            </a:r>
            <a:r>
              <a:rPr lang="en-GB" sz="1600" b="0" baseline="30000" dirty="0"/>
              <a:t>th</a:t>
            </a:r>
            <a:r>
              <a:rPr lang="en-GB" sz="1600" b="0" dirty="0"/>
              <a:t>.  WCSC will be discussing in their next monthly calls. </a:t>
            </a: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01apr21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58317</TotalTime>
  <Words>6683</Words>
  <Application>Microsoft Office PowerPoint</Application>
  <PresentationFormat>Widescreen</PresentationFormat>
  <Paragraphs>740</Paragraphs>
  <Slides>29</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42" baseType="lpstr">
      <vt:lpstr>Arial</vt:lpstr>
      <vt:lpstr>Calibri</vt:lpstr>
      <vt:lpstr>Century Gothic</vt:lpstr>
      <vt:lpstr>Consolas</vt:lpstr>
      <vt:lpstr>Helvetica</vt:lpstr>
      <vt:lpstr>Helvetica Neue</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vt:lpstr>
      <vt:lpstr>Table of IEEE 802 Stds Frequency Bands</vt:lpstr>
      <vt:lpstr>Table of IEEE 802 Stds Frequency Bands –fyi</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3709</cp:revision>
  <cp:lastPrinted>1601-01-01T00:00:00Z</cp:lastPrinted>
  <dcterms:created xsi:type="dcterms:W3CDTF">2016-03-03T14:54:45Z</dcterms:created>
  <dcterms:modified xsi:type="dcterms:W3CDTF">2021-04-02T16:41:04Z</dcterms:modified>
</cp:coreProperties>
</file>