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68" r:id="rId17"/>
    <p:sldId id="717" r:id="rId18"/>
    <p:sldId id="650" r:id="rId19"/>
    <p:sldId id="498" r:id="rId20"/>
    <p:sldId id="402" r:id="rId21"/>
    <p:sldId id="403" r:id="rId22"/>
    <p:sldId id="736" r:id="rId23"/>
    <p:sldId id="774" r:id="rId24"/>
    <p:sldId id="775" r:id="rId25"/>
    <p:sldId id="737" r:id="rId26"/>
    <p:sldId id="739" r:id="rId27"/>
    <p:sldId id="728" r:id="rId28"/>
    <p:sldId id="656" r:id="rId29"/>
    <p:sldId id="655"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4988" autoAdjust="0"/>
  </p:normalViewPr>
  <p:slideViewPr>
    <p:cSldViewPr>
      <p:cViewPr>
        <p:scale>
          <a:sx n="100" d="100"/>
          <a:sy n="100" d="100"/>
        </p:scale>
        <p:origin x="792" y="258"/>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01apr21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docdb.cept.org/download/25c41779-cd6e/Rec7003e.pdf"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ircabc.europa.eu/"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21/client/introduction/" TargetMode="External"/><Relationship Id="rId5" Type="http://schemas.openxmlformats.org/officeDocument/2006/relationships/hyperlink" Target="https://cept.org/ecc/groups/ecc/wg-se/client/introduction/" TargetMode="External"/><Relationship Id="rId10" Type="http://schemas.openxmlformats.org/officeDocument/2006/relationships/image" Target="../media/image4.wmf"/><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36-01-0000-frequency-table-template.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9-00-0000-minutes-25ma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01apr21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01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#109a-15-22Apr21  and #109e-26-30Apr21 </a:t>
            </a: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cs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25mar: In BRAN(21)109061, ETSI TC BRAN ad hoc meeting #109e (26-30Apr21)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the discussion of User Access Restrictions (UAR).</a:t>
            </a: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17mar21: Friday – 2 new versions of the 5 and 6 GHz standards were out.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For 5 GHz the energy detection threshold was discussed.   -62 dBm/20MHz for A and AC, and now AX.  Depending on your power then -72 dBm to -62 dBm was agreed upon in the end and in the new draft.  (An earlier objection was dismissed.)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Next is User Access Restrictions that needs further discussion with EC.  BRAN will discuss with the desk officer.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5.8 GHz band is being opened in some countries, but not all.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6 GHz narrow band frequency hopping concern being discussed on interference to others.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60 GHz – 3 stds today.  Fixed deployment one is okay for assessment at EC.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C1 Band one, AD and AY, coming out of ENAP now.  Will need comment resolution next.</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There is a TR for </a:t>
            </a:r>
            <a:r>
              <a:rPr lang="en-US" sz="1400" dirty="0" err="1">
                <a:solidFill>
                  <a:schemeClr val="tx1"/>
                </a:solidFill>
                <a:ea typeface="Calibri" panose="020F0502020204030204" pitchFamily="34" charset="0"/>
              </a:rPr>
              <a:t>coex</a:t>
            </a:r>
            <a:r>
              <a:rPr lang="en-US" sz="1400" dirty="0">
                <a:solidFill>
                  <a:schemeClr val="tx1"/>
                </a:solidFill>
                <a:ea typeface="Calibri" panose="020F0502020204030204" pitchFamily="34" charset="0"/>
              </a:rPr>
              <a:t> in 5.8GHz band, need a new rapporteur.</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There is also TS 103 754 test plan for multi AP, for mesh systems being worked.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See page 15 of </a:t>
            </a:r>
            <a:r>
              <a:rPr lang="en-US" sz="1400" dirty="0">
                <a:solidFill>
                  <a:schemeClr val="tx1"/>
                </a:solidFill>
                <a:ea typeface="Calibri" panose="020F0502020204030204" pitchFamily="34" charset="0"/>
                <a:hlinkClick r:id="rId6"/>
              </a:rPr>
              <a:t>https://docdb.cept.org/download/25c41779-cd6e/Rec7003e.pdf</a:t>
            </a:r>
            <a:r>
              <a:rPr lang="en-US" sz="1400" dirty="0">
                <a:solidFill>
                  <a:schemeClr val="tx1"/>
                </a:solidFill>
                <a:ea typeface="Calibri" panose="020F0502020204030204" pitchFamily="34" charset="0"/>
              </a:rPr>
              <a:t>  for details on the three different 60 GHz assignments. </a:t>
            </a:r>
            <a:endParaRPr lang="en-US" sz="1400" dirty="0">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1021438"/>
            <a:ext cx="10475384"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buFont typeface="Arial" panose="020B0604020202020204" pitchFamily="34" charset="0"/>
              <a:buChar char="•"/>
            </a:pPr>
            <a:r>
              <a:rPr lang="en-US" sz="1400" dirty="0">
                <a:solidFill>
                  <a:schemeClr val="tx1"/>
                </a:solidFill>
              </a:rPr>
              <a:t>17mar21: The Draft decisions are available on </a:t>
            </a:r>
            <a:r>
              <a:rPr lang="en-US" sz="1400" dirty="0">
                <a:solidFill>
                  <a:schemeClr val="tx1"/>
                </a:solidFill>
                <a:hlinkClick r:id="rId3"/>
              </a:rPr>
              <a:t>https://circabc.europa.eu</a:t>
            </a:r>
            <a:r>
              <a:rPr lang="en-US" sz="1400" dirty="0">
                <a:solidFill>
                  <a:schemeClr val="tx1"/>
                </a:solidFill>
              </a:rPr>
              <a:t> , in the RSC library.    </a:t>
            </a:r>
          </a:p>
          <a:p>
            <a:pPr lvl="1">
              <a:buFont typeface="Arial" panose="020B0604020202020204" pitchFamily="34" charset="0"/>
              <a:buChar char="•"/>
            </a:pPr>
            <a:r>
              <a:rPr lang="en-US" sz="1400" dirty="0">
                <a:solidFill>
                  <a:schemeClr val="tx1"/>
                </a:solidFill>
              </a:rPr>
              <a:t>Key point is by 01Dec21, all member countries are to adopt the 6 GHz regulations. </a:t>
            </a:r>
          </a:p>
          <a:p>
            <a:pPr lvl="1">
              <a:buFont typeface="Arial" panose="020B0604020202020204" pitchFamily="34" charset="0"/>
              <a:buChar char="•"/>
            </a:pPr>
            <a:r>
              <a:rPr lang="en-US" sz="1400" dirty="0">
                <a:solidFill>
                  <a:schemeClr val="tx1"/>
                </a:solidFill>
              </a:rPr>
              <a:t>Question on channels, they are defined in Annex E of 802.11. </a:t>
            </a:r>
            <a:r>
              <a:rPr lang="en-US" sz="1400" dirty="0">
                <a:ea typeface="Calibri" panose="020F0502020204030204" pitchFamily="34" charset="0"/>
              </a:rPr>
              <a:t>channel 2 with 5935 MHz center frequency is not allowed in Europe </a:t>
            </a:r>
            <a:r>
              <a:rPr lang="en-US" sz="1400" dirty="0">
                <a:solidFill>
                  <a:schemeClr val="tx1"/>
                </a:solidFill>
              </a:rPr>
              <a:t>though is available for the FCC, that was the only channel brought up that is different. </a:t>
            </a:r>
          </a:p>
          <a:p>
            <a:pPr lvl="2">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4"/>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6"/>
              </a:rPr>
              <a:t>&lt;SE21&gt; </a:t>
            </a:r>
            <a:r>
              <a:rPr lang="en-US" altLang="en-US" sz="1400" b="0" dirty="0"/>
              <a:t> </a:t>
            </a:r>
            <a:r>
              <a:rPr lang="en-US" altLang="en-US" sz="1400" dirty="0">
                <a:solidFill>
                  <a:schemeClr val="tx1"/>
                </a:solidFill>
              </a:rPr>
              <a:t>next call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 #13, 01-02Jun21 </a:t>
            </a:r>
            <a:r>
              <a:rPr lang="en-US" altLang="en-US" sz="18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8"/>
              </a:rPr>
              <a:t>&lt;WGFM&gt;</a:t>
            </a:r>
            <a:r>
              <a:rPr lang="en-US" altLang="en-US" sz="1400" b="0" dirty="0"/>
              <a:t>  </a:t>
            </a:r>
            <a:r>
              <a:rPr lang="en-US" altLang="en-US" sz="1400" dirty="0">
                <a:solidFill>
                  <a:schemeClr val="tx1"/>
                </a:solidFill>
              </a:rPr>
              <a:t>next call #99, 24-28May21</a:t>
            </a:r>
            <a:endParaRPr lang="en-US" altLang="en-US" sz="1400" b="0" dirty="0">
              <a:solidFill>
                <a:schemeClr val="tx1"/>
              </a:solidFill>
            </a:endParaRPr>
          </a:p>
          <a:p>
            <a:pPr lvl="1">
              <a:buFont typeface="Arial" panose="020B0604020202020204" pitchFamily="34" charset="0"/>
              <a:buChar char="•"/>
            </a:pPr>
            <a:r>
              <a:rPr lang="en-US" sz="1400" dirty="0">
                <a:ea typeface="SimSun" panose="02010600030101010101" pitchFamily="2" charset="-122"/>
              </a:rPr>
              <a:t>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43000"/>
            <a:ext cx="10363200"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a:t>
            </a:r>
            <a:r>
              <a:rPr lang="en-US" sz="1800" b="0" dirty="0">
                <a:solidFill>
                  <a:schemeClr val="bg1">
                    <a:lumMod val="75000"/>
                  </a:schemeClr>
                </a:solidFill>
                <a:ea typeface="Times New Roman" panose="02020603050405020304" pitchFamily="18" charset="0"/>
                <a:cs typeface="Times New Roman" panose="02020603050405020304" pitchFamily="18" charset="0"/>
              </a:rPr>
              <a:t>None heard</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The submission on THz communications was approved by the LMSC(EC) and is being uploaded to WP 5A. </a:t>
            </a:r>
          </a:p>
          <a:p>
            <a:pPr marL="285750" indent="-285750">
              <a:spcBef>
                <a:spcPts val="0"/>
              </a:spcBef>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a:t>
            </a:r>
            <a:r>
              <a:rPr lang="en-US" sz="1800" b="0" dirty="0">
                <a:solidFill>
                  <a:schemeClr val="bg1">
                    <a:lumMod val="75000"/>
                  </a:schemeClr>
                </a:solidFill>
                <a:ea typeface="Times New Roman" panose="02020603050405020304" pitchFamily="18" charset="0"/>
                <a:cs typeface="Times New Roman" panose="02020603050405020304" pitchFamily="18" charset="0"/>
              </a:rPr>
              <a:t>None heard</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WRC-23 agenda items IEEE 802 viewpoints.</a:t>
            </a:r>
          </a:p>
          <a:p>
            <a:pPr lvl="1">
              <a:spcBef>
                <a:spcPts val="0"/>
              </a:spcBef>
              <a:buFont typeface="Arial" panose="020B0604020202020204" pitchFamily="34" charset="0"/>
              <a:buChar char="•"/>
            </a:pPr>
            <a:r>
              <a:rPr lang="en-US" sz="1800" dirty="0">
                <a:solidFill>
                  <a:schemeClr val="tx1"/>
                </a:solidFill>
              </a:rPr>
              <a:t>Will try a small focused ad hoc. 5 folks stepped up.   </a:t>
            </a:r>
            <a:r>
              <a:rPr lang="en-US" sz="18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b="1" dirty="0">
                <a:solidFill>
                  <a:schemeClr val="tx1"/>
                </a:solidFill>
              </a:rPr>
              <a:t>Set up 07apr21 at 16:00et, call-in in back up slides here.</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800" dirty="0">
                <a:solidFill>
                  <a:schemeClr val="tx1"/>
                </a:solidFill>
              </a:rPr>
              <a:t>btw- the initial AIs to consider IEEE 802 viewpoints: </a:t>
            </a:r>
          </a:p>
          <a:p>
            <a:pPr lvl="1">
              <a:spcBef>
                <a:spcPts val="0"/>
              </a:spcBef>
              <a:spcAft>
                <a:spcPts val="0"/>
              </a:spcAft>
              <a:buFont typeface="+mj-lt"/>
              <a:buAutoNum type="arabicParenBoth"/>
            </a:pPr>
            <a:r>
              <a:rPr lang="en-US" sz="1600" dirty="0">
                <a:ea typeface="SimSun" panose="02010600030101010101" pitchFamily="2" charset="-122"/>
              </a:rPr>
              <a:t>1.1  -</a:t>
            </a:r>
            <a:r>
              <a:rPr lang="en-GB" sz="1600" dirty="0">
                <a:ea typeface="Times New Roman" panose="02020603050405020304" pitchFamily="18" charset="0"/>
              </a:rPr>
              <a:t>800-4 990 MHz and Resolution 223.  Connection w/ITS going there?</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1.2</a:t>
            </a:r>
            <a:r>
              <a:rPr lang="en-GB" sz="1600" dirty="0">
                <a:ea typeface="SimSun" panose="02010600030101010101" pitchFamily="2" charset="-122"/>
              </a:rPr>
              <a:t>  -</a:t>
            </a:r>
            <a:r>
              <a:rPr lang="en-GB" sz="1600" dirty="0">
                <a:ea typeface="Times New Roman" panose="02020603050405020304" pitchFamily="18" charset="0"/>
              </a:rPr>
              <a:t>300-3 400MHz, 3 600-3 800MHz, 6 425-7 025MHz, 7 025-7 125MHz and 10.0-10.5GHz for International Mobile Telecommunications (IMT) and resolution 245.</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1.5  -4</a:t>
            </a:r>
            <a:r>
              <a:rPr lang="en-GB" sz="1600" dirty="0">
                <a:ea typeface="Times New Roman" panose="02020603050405020304" pitchFamily="18" charset="0"/>
              </a:rPr>
              <a:t>70-960 MHz in Region 1-consider possible regulatory actions, Resolution</a:t>
            </a:r>
            <a:r>
              <a:rPr lang="en-GB" sz="1600" b="1" dirty="0">
                <a:ea typeface="Times New Roman" panose="02020603050405020304" pitchFamily="18" charset="0"/>
              </a:rPr>
              <a:t> 235.</a:t>
            </a:r>
            <a:endParaRPr lang="en-US" sz="1600" dirty="0">
              <a:ea typeface="SimSun" panose="02010600030101010101" pitchFamily="2" charset="-122"/>
            </a:endParaRPr>
          </a:p>
          <a:p>
            <a:pPr lvl="1">
              <a:spcBef>
                <a:spcPts val="0"/>
              </a:spcBef>
              <a:spcAft>
                <a:spcPts val="0"/>
              </a:spcAft>
              <a:buFont typeface="+mj-lt"/>
              <a:buAutoNum type="arabicParenBoth"/>
            </a:pPr>
            <a:r>
              <a:rPr lang="en-GB" sz="1600" dirty="0">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744200" cy="5484814"/>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WS1 – is where there is more activity than the other WSs,  WS1 meets every week.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WS2 – did a report to FCC on ULS cleanup and will go into the FCC ex </a:t>
            </a:r>
            <a:r>
              <a:rPr lang="en-US" sz="1400" dirty="0" err="1">
                <a:solidFill>
                  <a:schemeClr val="tx1"/>
                </a:solidFill>
                <a:ea typeface="Times New Roman" panose="02020603050405020304" pitchFamily="18" charset="0"/>
              </a:rPr>
              <a:t>parte</a:t>
            </a:r>
            <a:r>
              <a:rPr lang="en-US" sz="1400" dirty="0">
                <a:solidFill>
                  <a:schemeClr val="tx1"/>
                </a:solidFill>
                <a:ea typeface="Times New Roman" panose="02020603050405020304" pitchFamily="18" charset="0"/>
              </a:rPr>
              <a:t> record.</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WG – AFC, working on a document to send to another </a:t>
            </a:r>
            <a:r>
              <a:rPr lang="en-US" sz="1400" dirty="0" err="1">
                <a:solidFill>
                  <a:schemeClr val="tx1"/>
                </a:solidFill>
                <a:ea typeface="Times New Roman" panose="02020603050405020304" pitchFamily="18" charset="0"/>
              </a:rPr>
              <a:t>MSGroup</a:t>
            </a:r>
            <a:r>
              <a:rPr lang="en-US" sz="14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17mar21:Reconstituted itself today. There will be two high level groups/efforts and the other work streams will be under these two:   1) Requirements		and 		2) Testing and Certifications</a:t>
            </a:r>
          </a:p>
          <a:p>
            <a:pPr>
              <a:buFont typeface="Arial" panose="020B0604020202020204" pitchFamily="34" charset="0"/>
              <a:buChar char="•"/>
            </a:pPr>
            <a:r>
              <a:rPr lang="en-US" sz="1800" dirty="0">
                <a:ea typeface="Calibri" panose="020F0502020204030204" pitchFamily="34" charset="0"/>
              </a:rPr>
              <a:t>2. From the FCC R&amp;O, an informal MSG (“Group”) has also been formed.</a:t>
            </a:r>
            <a:endParaRPr lang="en-US" sz="1600" dirty="0">
              <a:ea typeface="Calibri" panose="020F0502020204030204" pitchFamily="34" charset="0"/>
            </a:endParaRP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400" dirty="0">
                <a:solidFill>
                  <a:schemeClr val="tx1"/>
                </a:solidFill>
              </a:rPr>
              <a:t>Anything to share?  </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r>
              <a:rPr lang="en-US" sz="1400" dirty="0">
                <a:effectLst/>
                <a:latin typeface="Times New Roman" panose="02020603050405020304" pitchFamily="18" charset="0"/>
                <a:ea typeface="SimSun" panose="02010600030101010101" pitchFamily="2" charset="-122"/>
              </a:rPr>
              <a:t>25mar21:</a:t>
            </a:r>
            <a:r>
              <a:rPr lang="en-US" sz="1400" dirty="0">
                <a:solidFill>
                  <a:schemeClr val="tx1"/>
                </a:solidFill>
                <a:ea typeface="Times New Roman" panose="02020603050405020304" pitchFamily="18" charset="0"/>
              </a:rPr>
              <a:t>In WS1 today, a significant presentation on interference detection, that took the entire hour.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The topic was on dribbling 2nds, most of them within 10dB of noise floor.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Will see how this works out over time.    Most significant </a:t>
            </a:r>
            <a:r>
              <a:rPr lang="en-US" sz="1200" dirty="0" err="1">
                <a:solidFill>
                  <a:schemeClr val="tx1"/>
                </a:solidFill>
                <a:ea typeface="Times New Roman" panose="02020603050405020304" pitchFamily="18" charset="0"/>
              </a:rPr>
              <a:t>prezo</a:t>
            </a:r>
            <a:r>
              <a:rPr lang="en-US" sz="1200" dirty="0">
                <a:solidFill>
                  <a:schemeClr val="tx1"/>
                </a:solidFill>
                <a:ea typeface="Times New Roman" panose="02020603050405020304" pitchFamily="18" charset="0"/>
              </a:rPr>
              <a:t> since the beginning of </a:t>
            </a:r>
            <a:r>
              <a:rPr lang="en-US" sz="1200" dirty="0" err="1">
                <a:solidFill>
                  <a:schemeClr val="tx1"/>
                </a:solidFill>
                <a:ea typeface="Times New Roman" panose="02020603050405020304" pitchFamily="18" charset="0"/>
              </a:rPr>
              <a:t>MSGroup</a:t>
            </a: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For quality of a 1-9 = 3.7 errors per hour, &lt; most SLAs (that is 3 days/year)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IEEE 802 Stds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Good discussion before on proposed initial spreadsheet format, see latest with some notes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hlinkClick r:id="rId3"/>
              </a:rPr>
              <a:t>https://mentor.ieee.org/802.18/dcn/21/18-21-0020-01-0000-proposed-frequency-table-format.pptx</a:t>
            </a:r>
            <a:r>
              <a:rPr lang="en-US" sz="1800" dirty="0">
                <a:solidFill>
                  <a:schemeClr val="tx1"/>
                </a:solidFill>
                <a:ea typeface="Times New Roman" panose="02020603050405020304" pitchFamily="18" charset="0"/>
              </a:rPr>
              <a:t> </a:t>
            </a: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4"/>
              </a:rPr>
              <a:t>https://mentor.ieee.org/802.18/dcn/21/18-21-0036-01-0000-frequency-table-template.xlsx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rPr>
              <a:t> </a:t>
            </a:r>
          </a:p>
          <a:p>
            <a:pPr lvl="1">
              <a:spcBef>
                <a:spcPts val="0"/>
              </a:spcBef>
              <a:buFont typeface="Arial" panose="020B0604020202020204" pitchFamily="34" charset="0"/>
              <a:buChar char="•"/>
            </a:pPr>
            <a:endParaRPr lang="en-US" sz="1800" dirty="0">
              <a:solidFill>
                <a:srgbClr val="0070C0"/>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400050" lvl="1" indent="0">
              <a:spcBef>
                <a:spcPts val="0"/>
              </a:spcBef>
              <a:spcAft>
                <a:spcPts val="0"/>
              </a:spcAft>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114300" lvl="1" indent="0">
              <a:spcBef>
                <a:spcPts val="0"/>
              </a:spcBef>
              <a:spcAft>
                <a:spcPts val="0"/>
              </a:spcAft>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Nothing today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rPr>
              <a:t>Chair to call a focused ad hoc call on putting together IEEE 802 viewpoints on WRC-23 agenda items of interests to IEEE 802.   Setting up 07apr21 at 16:00et, call-in in back up slides here.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01apr21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Stuart Kerry (OK-Brit/Self) and Al Petrick (Skyworks Solutions) </a:t>
            </a:r>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3"/>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5"/>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6"/>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01apr21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08apr21–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15:_________________________38et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01apr21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01apr21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01apr21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219994"/>
            <a:ext cx="10367426" cy="51808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ea typeface="Times New Roman" panose="02020603050405020304" pitchFamily="18" charset="0"/>
                <a:cs typeface="Times New Roman" panose="02020603050405020304" pitchFamily="18" charset="0"/>
              </a:rPr>
              <a:t>Subject:</a:t>
            </a:r>
            <a:r>
              <a:rPr lang="en-US" sz="1200" dirty="0">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When:</a:t>
            </a:r>
            <a:r>
              <a:rPr lang="en-US" sz="1200" dirty="0">
                <a:effectLst/>
                <a:ea typeface="Times New Roman" panose="02020603050405020304" pitchFamily="18" charset="0"/>
                <a:cs typeface="Times New Roman" panose="02020603050405020304" pitchFamily="18" charset="0"/>
              </a:rPr>
              <a:t> Wednesday, 7 April, 2021 16:00-17:00 America/</a:t>
            </a:r>
            <a:r>
              <a:rPr lang="en-US" sz="1200" dirty="0" err="1">
                <a:effectLst/>
                <a:ea typeface="Times New Roman" panose="02020603050405020304" pitchFamily="18" charset="0"/>
                <a:cs typeface="Times New Roman" panose="02020603050405020304" pitchFamily="18" charset="0"/>
              </a:rPr>
              <a:t>New_York</a:t>
            </a:r>
            <a:r>
              <a:rPr lang="en-US" sz="1200" dirty="0">
                <a:effectLst/>
                <a:ea typeface="Times New Roman" panose="02020603050405020304" pitchFamily="18" charset="0"/>
                <a:cs typeface="Times New Roman" panose="02020603050405020304" pitchFamily="18" charset="0"/>
              </a:rPr>
              <a:t>.</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Where:</a:t>
            </a:r>
            <a:r>
              <a:rPr lang="en-US" sz="1200" dirty="0">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200" u="sng" dirty="0">
                <a:solidFill>
                  <a:srgbClr val="FF0000"/>
                </a:solidFill>
                <a:effectLst/>
                <a:ea typeface="Times New Roman" panose="02020603050405020304" pitchFamily="18" charset="0"/>
                <a:cs typeface="Times New Roman" panose="02020603050405020304" pitchFamily="18" charset="0"/>
                <a:hlinkClick r:id="rId3"/>
              </a:rPr>
              <a:t>Join meeting</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More ways to join:</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 </a:t>
            </a:r>
            <a:r>
              <a:rPr lang="en-US" sz="1600" b="1" dirty="0">
                <a:solidFill>
                  <a:srgbClr val="000000"/>
                </a:solidFill>
                <a:effectLst/>
                <a:ea typeface="Times New Roman" panose="02020603050405020304" pitchFamily="18" charset="0"/>
                <a:cs typeface="Times New Roman" panose="02020603050405020304" pitchFamily="18" charset="0"/>
              </a:rPr>
              <a:t>Join from the meeting link;  	</a:t>
            </a:r>
            <a:r>
              <a:rPr lang="en-US" sz="1600" u="sng" dirty="0">
                <a:solidFill>
                  <a:srgbClr val="005E7D"/>
                </a:solidFill>
                <a:effectLst/>
                <a:ea typeface="Times New Roman" panose="02020603050405020304" pitchFamily="18" charset="0"/>
                <a:cs typeface="Times New Roman" panose="02020603050405020304" pitchFamily="18" charset="0"/>
                <a:hlinkClick r:id="rId3"/>
              </a:rPr>
              <a:t>https://ieeesa.webex.com/ieeesa/j.php?MTID=m7c3f1ed3861a4ebdd693d17d47519a82</a:t>
            </a: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1100" dirty="0">
                <a:effectLst/>
                <a:ea typeface="Times New Roman" panose="02020603050405020304" pitchFamily="18" charset="0"/>
                <a:cs typeface="Calibri" panose="020F0502020204030204" pitchFamily="34" charset="0"/>
              </a:rPr>
              <a:t> </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4"/>
              </a:rPr>
              <a:t>+1-646-992-2010,,1293066020##</a:t>
            </a:r>
            <a:r>
              <a:rPr lang="en-US" sz="1100" dirty="0">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5"/>
              </a:rPr>
              <a:t>+1-213-306-3065,,1293066020##</a:t>
            </a:r>
            <a:r>
              <a:rPr lang="en-US" sz="1100" dirty="0">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by phone</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6"/>
              </a:rPr>
              <a:t>Global call-in numbers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from a video system or application</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7"/>
              </a:rPr>
              <a:t>1293066020@ieeesa.webex.com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using Microsoft Lync or Microsoft Skype for Business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8"/>
              </a:rPr>
              <a:t>1293066020.ieeesa@lync.webex.com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ea typeface="Times New Roman" panose="02020603050405020304" pitchFamily="18" charset="0"/>
                <a:cs typeface="Times New Roman" panose="02020603050405020304" pitchFamily="18" charset="0"/>
              </a:rPr>
              <a:t>Need help? Go to </a:t>
            </a:r>
            <a:r>
              <a:rPr lang="en-US" sz="1100" u="sng" dirty="0">
                <a:solidFill>
                  <a:srgbClr val="005E7D"/>
                </a:solidFill>
                <a:effectLst/>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ea typeface="Times New Roman" panose="02020603050405020304" pitchFamily="18" charset="0"/>
                <a:cs typeface="Times New Roman" panose="02020603050405020304" pitchFamily="18" charset="0"/>
              </a:rPr>
              <a:t> </a:t>
            </a:r>
            <a:endParaRPr lang="en-US" sz="1100" dirty="0">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07apr21</a:t>
            </a:r>
          </a:p>
        </p:txBody>
      </p:sp>
    </p:spTree>
    <p:extLst>
      <p:ext uri="{BB962C8B-B14F-4D97-AF65-F5344CB8AC3E}">
        <p14:creationId xmlns:p14="http://schemas.microsoft.com/office/powerpoint/2010/main" val="179559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01apr21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01apr21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01apr21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01apr21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0" y="889002"/>
            <a:ext cx="5715001"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2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altLang="en-US" sz="1600" dirty="0">
                <a:solidFill>
                  <a:schemeClr val="tx1"/>
                </a:solidFill>
              </a:rPr>
              <a:t>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280728" y="1193802"/>
            <a:ext cx="510905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IEEE 802 Stds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of 25mar21in document </a:t>
            </a:r>
            <a:r>
              <a:rPr lang="en-GB" sz="1800" b="0" dirty="0">
                <a:solidFill>
                  <a:schemeClr val="bg1">
                    <a:lumMod val="75000"/>
                  </a:schemeClr>
                </a:solidFill>
                <a:ea typeface="SimSun" panose="02010600030101010101" pitchFamily="2" charset="-122"/>
                <a:hlinkClick r:id="rId3"/>
              </a:rPr>
              <a:t>https://mentor.ieee.org/802.18/dcn/21/18-21-0029-00-0000-minutes-25mar21-rrtag-teleconference.docx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26-Mar-2021 08:59:50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Al P.</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01apr21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363200" cy="5667376"/>
          </a:xfrm>
        </p:spPr>
        <p:txBody>
          <a:bodyPr/>
          <a:lstStyle/>
          <a:p>
            <a:pPr lvl="2">
              <a:buFont typeface="Arial" panose="020B0604020202020204" pitchFamily="34" charset="0"/>
              <a:buChar char="•"/>
            </a:pPr>
            <a:endParaRPr lang="en-US" altLang="en-US" sz="800" dirty="0">
              <a:solidFill>
                <a:schemeClr val="tx1"/>
              </a:solidFill>
            </a:endParaRPr>
          </a:p>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 10-18May21;			.15: 11-20(early)May21;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.19:_____					.24: ______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LMSC(EC) on 05Mar21 </a:t>
            </a:r>
            <a:r>
              <a:rPr lang="en-US" altLang="en-US" sz="1800" dirty="0">
                <a:solidFill>
                  <a:schemeClr val="tx1"/>
                </a:solidFill>
              </a:rPr>
              <a:t>approved to cancel the in-person 802 Plenary.</a:t>
            </a:r>
            <a:r>
              <a:rPr lang="en-US" altLang="en-US" sz="1800" b="0" dirty="0">
                <a:solidFill>
                  <a:schemeClr val="tx1"/>
                </a:solidFill>
              </a:rPr>
              <a:t>  It will be electronic like the past ones.  And will have a $50 fee. </a:t>
            </a:r>
          </a:p>
          <a:p>
            <a:pPr lvl="1">
              <a:buFont typeface="Arial" panose="020B0604020202020204" pitchFamily="34" charset="0"/>
              <a:buChar char="•"/>
            </a:pPr>
            <a:r>
              <a:rPr lang="en-US" altLang="en-US" sz="1800" dirty="0">
                <a:solidFill>
                  <a:schemeClr val="tx1"/>
                </a:solidFill>
              </a:rPr>
              <a:t>At the EC teleconference in April, likely to approve 09-23 July 21 dates.</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 </a:t>
            </a:r>
            <a:r>
              <a:rPr lang="en-US" altLang="en-US" sz="1800" b="0" dirty="0">
                <a:solidFill>
                  <a:schemeClr val="tx1"/>
                </a:solidFill>
              </a:rPr>
              <a:t>still on at the Hilton in </a:t>
            </a:r>
            <a:r>
              <a:rPr lang="en-GB" sz="1600" b="0" dirty="0"/>
              <a:t>Waikoloa, HI, 12</a:t>
            </a:r>
            <a:r>
              <a:rPr lang="en-GB" sz="1600" b="0" baseline="30000" dirty="0"/>
              <a:t>th</a:t>
            </a:r>
            <a:r>
              <a:rPr lang="en-GB" sz="1600" b="0" dirty="0"/>
              <a:t>-17</a:t>
            </a:r>
            <a:r>
              <a:rPr lang="en-GB" sz="1600" b="0" baseline="30000" dirty="0"/>
              <a:t>th</a:t>
            </a:r>
            <a:r>
              <a:rPr lang="en-GB" sz="1600" b="0" dirty="0"/>
              <a:t>.  WCSC will be discussing in their next monthly calls. </a:t>
            </a: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01apr21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58180</TotalTime>
  <Words>6424</Words>
  <Application>Microsoft Office PowerPoint</Application>
  <PresentationFormat>Widescreen</PresentationFormat>
  <Paragraphs>732</Paragraphs>
  <Slides>29</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42" baseType="lpstr">
      <vt:lpstr>Arial</vt:lpstr>
      <vt:lpstr>Calibri</vt:lpstr>
      <vt:lpstr>Century Gothic</vt:lpstr>
      <vt:lpstr>Consolas</vt:lpstr>
      <vt:lpstr>Helvetica</vt:lpstr>
      <vt:lpstr>Helvetica Neue</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Table of IEEE 802 Stds Frequency Bands</vt:lpstr>
      <vt:lpstr>Table of IEEE 802 Stds Frequency Bands </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3692</cp:revision>
  <cp:lastPrinted>1601-01-01T00:00:00Z</cp:lastPrinted>
  <dcterms:created xsi:type="dcterms:W3CDTF">2016-03-03T14:54:45Z</dcterms:created>
  <dcterms:modified xsi:type="dcterms:W3CDTF">2021-04-01T14:22:13Z</dcterms:modified>
</cp:coreProperties>
</file>