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32"/>
  </p:notesMasterIdLst>
  <p:handoutMasterIdLst>
    <p:handoutMasterId r:id="rId33"/>
  </p:handoutMasterIdLst>
  <p:sldIdLst>
    <p:sldId id="256" r:id="rId2"/>
    <p:sldId id="341" r:id="rId3"/>
    <p:sldId id="329" r:id="rId4"/>
    <p:sldId id="604" r:id="rId5"/>
    <p:sldId id="624" r:id="rId6"/>
    <p:sldId id="605" r:id="rId7"/>
    <p:sldId id="516" r:id="rId8"/>
    <p:sldId id="596" r:id="rId9"/>
    <p:sldId id="690" r:id="rId10"/>
    <p:sldId id="770" r:id="rId11"/>
    <p:sldId id="762" r:id="rId12"/>
    <p:sldId id="763" r:id="rId13"/>
    <p:sldId id="735" r:id="rId14"/>
    <p:sldId id="769" r:id="rId15"/>
    <p:sldId id="766" r:id="rId16"/>
    <p:sldId id="743" r:id="rId17"/>
    <p:sldId id="768" r:id="rId18"/>
    <p:sldId id="717" r:id="rId19"/>
    <p:sldId id="650" r:id="rId20"/>
    <p:sldId id="498" r:id="rId21"/>
    <p:sldId id="402" r:id="rId22"/>
    <p:sldId id="403" r:id="rId23"/>
    <p:sldId id="736" r:id="rId24"/>
    <p:sldId id="746" r:id="rId25"/>
    <p:sldId id="774" r:id="rId26"/>
    <p:sldId id="737" r:id="rId27"/>
    <p:sldId id="739" r:id="rId28"/>
    <p:sldId id="728" r:id="rId29"/>
    <p:sldId id="656" r:id="rId30"/>
    <p:sldId id="655" r:id="rId3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a:srgbClr val="D5F4FF"/>
    <a:srgbClr val="FF7C80"/>
    <a:srgbClr val="990033"/>
    <a:srgbClr val="993300"/>
    <a:srgbClr val="CC6600"/>
    <a:srgbClr val="85D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115" autoAdjust="0"/>
    <p:restoredTop sz="93508" autoAdjust="0"/>
  </p:normalViewPr>
  <p:slideViewPr>
    <p:cSldViewPr>
      <p:cViewPr varScale="1">
        <p:scale>
          <a:sx n="65" d="100"/>
          <a:sy n="65" d="100"/>
        </p:scale>
        <p:origin x="84" y="1080"/>
      </p:cViewPr>
      <p:guideLst>
        <p:guide orient="horz" pos="2160"/>
        <p:guide pos="3840"/>
      </p:guideLst>
    </p:cSldViewPr>
  </p:slideViewPr>
  <p:outlineViewPr>
    <p:cViewPr varScale="1">
      <p:scale>
        <a:sx n="170" d="200"/>
        <a:sy n="170" d="200"/>
      </p:scale>
      <p:origin x="0" y="-165486"/>
    </p:cViewPr>
  </p:outlineViewPr>
  <p:notesTextViewPr>
    <p:cViewPr>
      <p:scale>
        <a:sx n="200" d="100"/>
        <a:sy n="200" d="100"/>
      </p:scale>
      <p:origin x="0" y="0"/>
    </p:cViewPr>
  </p:notesTextViewPr>
  <p:sorterViewPr>
    <p:cViewPr>
      <p:scale>
        <a:sx n="75" d="100"/>
        <a:sy n="75" d="100"/>
      </p:scale>
      <p:origin x="0" y="-112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26-Mar-21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urldefense.com/v3/__https:/www.federalregister.gov/agencies/federal-communications-commission?utm_campaign=subscription*mailing*list&amp;utm_source=federalregister.gov&amp;utm_medium=email__;Kys!!F7jv3iA!jNP9DqnQMVqfyGy4SA3ebmcxNv5j_oXYQb1WXuEzuYin7nAjotTFSsEeG7S-CS1qJQ$" TargetMode="External"/><Relationship Id="rId2" Type="http://schemas.openxmlformats.org/officeDocument/2006/relationships/slide" Target="../slides/slide15.xml"/><Relationship Id="rId1" Type="http://schemas.openxmlformats.org/officeDocument/2006/relationships/notesMaster" Target="../notesMasters/notesMaster1.xml"/><Relationship Id="rId6" Type="http://schemas.openxmlformats.org/officeDocument/2006/relationships/hyperlink" Target="https://urldefense.com/v3/__https:/www.federalregister.gov/d/2020-23680?utm_medium=email&amp;utm_campaign=subscription*mailing*list&amp;utm_source=federalregister.gov__;Kys!!F7jv3iA!jNP9DqnQMVqfyGy4SA3ebmcxNv5j_oXYQb1WXuEzuYin7nAjotTFSsEeG7TO3oQGLQ$" TargetMode="External"/><Relationship Id="rId5" Type="http://schemas.openxmlformats.org/officeDocument/2006/relationships/hyperlink" Target="https://urldefense.com/v3/__https:/www.govinfo.gov/content/pkg/FR-2020-10-27/pdf/2020-23680.pdf?utm_campaign=subscription*mailing*list&amp;utm_source=federalregister.gov&amp;utm_medium=email__;Kys!!F7jv3iA!jNP9DqnQMVqfyGy4SA3ebmcxNv5j_oXYQb1WXuEzuYin7nAjotTFSsEeG7QipQ8ppw$" TargetMode="External"/><Relationship Id="rId4" Type="http://schemas.openxmlformats.org/officeDocument/2006/relationships/hyperlink" Target="https://urldefense.com/v3/__https:/www.federalregister.gov/documents/2020/10/27/2020-23680/termination-of-dormant-proceedings?utm_medium=email&amp;utm_campaign=subscription*mailing*list&amp;utm_source=federalregister.gov__;Kys!!F7jv3iA!jNP9DqnQMVqfyGy4SA3ebmcxNv5j_oXYQb1WXuEzuYin7nAjotTFSsEeG7TF1aZxvQ$" TargetMode="Externa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s://www.citc.gov.sa/ar/new/publicConsultation/Documents/144201/TS_Public_Consultation.pdf" TargetMode="External"/><Relationship Id="rId2" Type="http://schemas.openxmlformats.org/officeDocument/2006/relationships/slide" Target="../slides/slide16.xml"/><Relationship Id="rId1" Type="http://schemas.openxmlformats.org/officeDocument/2006/relationships/notesMaster" Target="../notesMasters/notesMaster1.xml"/><Relationship Id="rId4" Type="http://schemas.openxmlformats.org/officeDocument/2006/relationships/hyperlink" Target="https://www.citc.gov.sa/en/new/publicConsultation/Pages/144202.aspx" TargetMode="Externa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portal.etsi.org/webapp/teldir/ListPersDetails.asp?PersId=6230" TargetMode="External"/><Relationship Id="rId13" Type="http://schemas.openxmlformats.org/officeDocument/2006/relationships/hyperlink" Target="https://portal.etsi.org/webapp/teldir/ListPersDetails.asp?PersId=33473" TargetMode="External"/><Relationship Id="rId18" Type="http://schemas.openxmlformats.org/officeDocument/2006/relationships/hyperlink" Target="https://portal.etsi.org/webapp/teldir/QueryOrgaInfo.asp?OrgaId=5" TargetMode="External"/><Relationship Id="rId26" Type="http://schemas.openxmlformats.org/officeDocument/2006/relationships/hyperlink" Target="https://portal.etsi.org/webapp/teldir/ListPersDetails.asp?PersId=34395" TargetMode="External"/><Relationship Id="rId39" Type="http://schemas.openxmlformats.org/officeDocument/2006/relationships/hyperlink" Target="https://portal.etsi.org/webapp/teldir/QueryOrgaInfo.asp?OrgaId=11945" TargetMode="External"/><Relationship Id="rId3" Type="http://schemas.openxmlformats.org/officeDocument/2006/relationships/hyperlink" Target="https://portal.etsi.org/tb.aspx?tbid=286&amp;SubTB=286" TargetMode="External"/><Relationship Id="rId21" Type="http://schemas.openxmlformats.org/officeDocument/2006/relationships/hyperlink" Target="https://portal.etsi.org/webapp/teldir/ListPersDetails.asp?PersId=79376" TargetMode="External"/><Relationship Id="rId34" Type="http://schemas.openxmlformats.org/officeDocument/2006/relationships/hyperlink" Target="https://portal.etsi.org/webapp/teldir/ListPersDetails.asp?PersId=78115" TargetMode="External"/><Relationship Id="rId7" Type="http://schemas.openxmlformats.org/officeDocument/2006/relationships/hyperlink" Target="https://portal.etsi.org/tb.aspx?tbid=287&amp;SubTB=287" TargetMode="External"/><Relationship Id="rId12" Type="http://schemas.openxmlformats.org/officeDocument/2006/relationships/hyperlink" Target="https://portal.etsi.org/webapp/teldir/QueryOrgaInfo.asp?OrgaId=13790" TargetMode="External"/><Relationship Id="rId17" Type="http://schemas.openxmlformats.org/officeDocument/2006/relationships/hyperlink" Target="https://portal.etsi.org/webapp/teldir/ListPersDetails.asp?PersId=26309" TargetMode="External"/><Relationship Id="rId25" Type="http://schemas.openxmlformats.org/officeDocument/2006/relationships/hyperlink" Target="https://portal.etsi.org/webapp/teldir/ListPersDetails.asp?PersId=10561" TargetMode="External"/><Relationship Id="rId33" Type="http://schemas.openxmlformats.org/officeDocument/2006/relationships/hyperlink" Target="https://portal.etsi.org/webapp/teldir/ListPersDetails.asp?PersId=61793" TargetMode="External"/><Relationship Id="rId38" Type="http://schemas.openxmlformats.org/officeDocument/2006/relationships/hyperlink" Target="https://portal.etsi.org/webapp/teldir/ListPersDetails.asp?PersId=26729" TargetMode="External"/><Relationship Id="rId2" Type="http://schemas.openxmlformats.org/officeDocument/2006/relationships/slide" Target="../slides/slide11.xml"/><Relationship Id="rId16" Type="http://schemas.openxmlformats.org/officeDocument/2006/relationships/hyperlink" Target="https://portal.etsi.org/webapp/teldir/QueryOrgaInfo.asp?OrgaId=1" TargetMode="External"/><Relationship Id="rId20" Type="http://schemas.openxmlformats.org/officeDocument/2006/relationships/hyperlink" Target="https://portal.etsi.org/webapp/teldir/QueryOrgaInfo.asp?OrgaId=15932" TargetMode="External"/><Relationship Id="rId29" Type="http://schemas.openxmlformats.org/officeDocument/2006/relationships/hyperlink" Target="https://portal.etsi.org/webapp/teldir/QueryOrgaInfo.asp?OrgaId=121" TargetMode="External"/><Relationship Id="rId1" Type="http://schemas.openxmlformats.org/officeDocument/2006/relationships/notesMaster" Target="../notesMasters/notesMaster1.xml"/><Relationship Id="rId6" Type="http://schemas.openxmlformats.org/officeDocument/2006/relationships/hyperlink" Target="https://portal.etsi.org/tb.aspx?tbid=729&amp;SubTB=729" TargetMode="External"/><Relationship Id="rId11" Type="http://schemas.openxmlformats.org/officeDocument/2006/relationships/hyperlink" Target="https://portal.etsi.org/webapp/teldir/ListPersDetails.asp?PersId=63180" TargetMode="External"/><Relationship Id="rId24" Type="http://schemas.openxmlformats.org/officeDocument/2006/relationships/hyperlink" Target="https://portal.etsi.org/webapp/teldir/ListPersDetails.asp?PersId=2582" TargetMode="External"/><Relationship Id="rId32" Type="http://schemas.openxmlformats.org/officeDocument/2006/relationships/hyperlink" Target="https://portal.etsi.org/webapp/teldir/QueryOrgaInfo.asp?OrgaId=7380" TargetMode="External"/><Relationship Id="rId37" Type="http://schemas.openxmlformats.org/officeDocument/2006/relationships/hyperlink" Target="https://portal.etsi.org/webapp/teldir/QueryOrgaInfo.asp?OrgaId=13818" TargetMode="External"/><Relationship Id="rId40" Type="http://schemas.openxmlformats.org/officeDocument/2006/relationships/hyperlink" Target="https://portal.etsi.org/webapp/teldir/ListPersDetails.asp?PersId=53812" TargetMode="External"/><Relationship Id="rId5" Type="http://schemas.openxmlformats.org/officeDocument/2006/relationships/hyperlink" Target="https://portal.etsi.org/tb.aspx?tbid=442&amp;SubTB=442" TargetMode="External"/><Relationship Id="rId15" Type="http://schemas.openxmlformats.org/officeDocument/2006/relationships/hyperlink" Target="https://portal.etsi.org/webapp/teldir/ListPersDetails.asp?PersId=26441" TargetMode="External"/><Relationship Id="rId23" Type="http://schemas.openxmlformats.org/officeDocument/2006/relationships/hyperlink" Target="https://portal.etsi.org/webapp/teldir/ListPersDetails.asp?PersId=13676" TargetMode="External"/><Relationship Id="rId28" Type="http://schemas.openxmlformats.org/officeDocument/2006/relationships/hyperlink" Target="https://portal.etsi.org/webapp/teldir/ListPersDetails.asp?PersId=54791" TargetMode="External"/><Relationship Id="rId36" Type="http://schemas.openxmlformats.org/officeDocument/2006/relationships/hyperlink" Target="https://portal.etsi.org/webapp/teldir/ListPersDetails.asp?PersId=60301" TargetMode="External"/><Relationship Id="rId10" Type="http://schemas.openxmlformats.org/officeDocument/2006/relationships/hyperlink" Target="https://portal.etsi.org/webapp/teldir/QueryOrgaInfo.asp?OrgaId=14953" TargetMode="External"/><Relationship Id="rId19" Type="http://schemas.openxmlformats.org/officeDocument/2006/relationships/hyperlink" Target="https://portal.etsi.org/webapp/teldir/ListPersDetails.asp?PersId=77968" TargetMode="External"/><Relationship Id="rId31" Type="http://schemas.openxmlformats.org/officeDocument/2006/relationships/hyperlink" Target="https://portal.etsi.org/webapp/teldir/QueryOrgaInfo.asp?OrgaId=8870" TargetMode="External"/><Relationship Id="rId4" Type="http://schemas.openxmlformats.org/officeDocument/2006/relationships/hyperlink" Target="https://portal.etsi.org/tb.aspx?tbid=286&amp;SubTB=286#/50610-contributions" TargetMode="External"/><Relationship Id="rId9" Type="http://schemas.openxmlformats.org/officeDocument/2006/relationships/hyperlink" Target="https://portal.etsi.org/webapp/teldir/ListPersDetails.asp?PersId=49485" TargetMode="External"/><Relationship Id="rId14" Type="http://schemas.openxmlformats.org/officeDocument/2006/relationships/hyperlink" Target="https://portal.etsi.org/webapp/teldir/QueryOrgaInfo.asp?OrgaId=9173" TargetMode="External"/><Relationship Id="rId22" Type="http://schemas.openxmlformats.org/officeDocument/2006/relationships/hyperlink" Target="https://portal.etsi.org/webapp/teldir/ListPersDetails.asp?PersId=80177" TargetMode="External"/><Relationship Id="rId27" Type="http://schemas.openxmlformats.org/officeDocument/2006/relationships/hyperlink" Target="https://portal.etsi.org/webapp/teldir/QueryOrgaInfo.asp?OrgaId=42" TargetMode="External"/><Relationship Id="rId30" Type="http://schemas.openxmlformats.org/officeDocument/2006/relationships/hyperlink" Target="https://portal.etsi.org/webapp/teldir/ListPersDetails.asp?PersId=72859" TargetMode="External"/><Relationship Id="rId35" Type="http://schemas.openxmlformats.org/officeDocument/2006/relationships/hyperlink" Target="https://portal.etsi.org/webapp/teldir/QueryOrgaInfo.asp?OrgaId=16055" TargetMode="External"/></Relationships>
</file>

<file path=ppt/notesSlides/_rels/notesSlide7.xml.rels><?xml version="1.0" encoding="UTF-8" standalone="yes"?>
<Relationships xmlns="http://schemas.openxmlformats.org/package/2006/relationships"><Relationship Id="rId8" Type="http://schemas.openxmlformats.org/officeDocument/2006/relationships/hyperlink" Target="https://cept.org/ecc/groups/ecc/wg-fm/fm-57/" TargetMode="External"/><Relationship Id="rId3" Type="http://schemas.openxmlformats.org/officeDocument/2006/relationships/hyperlink" Target="https://www.ecodocdb.dk/download/cc03c766-35f8/ECC%20Report%20302.pdf" TargetMode="External"/><Relationship Id="rId7" Type="http://schemas.openxmlformats.org/officeDocument/2006/relationships/hyperlink" Target="https://cept.org/ecc/groups/ecc/wg-se/se-45/" TargetMode="External"/><Relationship Id="rId2" Type="http://schemas.openxmlformats.org/officeDocument/2006/relationships/slide" Target="../slides/slide12.xml"/><Relationship Id="rId1" Type="http://schemas.openxmlformats.org/officeDocument/2006/relationships/notesMaster" Target="../notesMasters/notesMaster1.xml"/><Relationship Id="rId6" Type="http://schemas.openxmlformats.org/officeDocument/2006/relationships/hyperlink" Target="https://cept.org/ecc/groups/ecc/wg-se/se-24/" TargetMode="External"/><Relationship Id="rId5" Type="http://schemas.openxmlformats.org/officeDocument/2006/relationships/hyperlink" Target="https://cept.org/ecc/groups/ecc/wg-se/se-24/client/introduction/" TargetMode="External"/><Relationship Id="rId4" Type="http://schemas.openxmlformats.org/officeDocument/2006/relationships/hyperlink" Target="https://cept.org/ecc/groups/ecc/client/introduction/" TargetMode="Externa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slide" Target="../slides/slide28.xml"/><Relationship Id="rId2" Type="http://schemas.openxmlformats.org/officeDocument/2006/relationships/slide" Target="../slides/slide14.xml"/><Relationship Id="rId1" Type="http://schemas.openxmlformats.org/officeDocument/2006/relationships/notesMaster" Target="../notesMasters/notesMaster1.xml"/><Relationship Id="rId6" Type="http://schemas.openxmlformats.org/officeDocument/2006/relationships/hyperlink" Target="https://mentor.ieee.org/802.18/dcn/20/18-20-0107-00-0000-res-811-wrc-19-wrc-23-agenda-items.docx" TargetMode="External"/><Relationship Id="rId5" Type="http://schemas.openxmlformats.org/officeDocument/2006/relationships/hyperlink" Target="https://www.itu.int/dms_pub/itu-r/oth/0c/0a/R0C0A00000D0041PDFE.pdf" TargetMode="External"/><Relationship Id="rId4" Type="http://schemas.openxmlformats.org/officeDocument/2006/relationships/hyperlink" Target="https://www.itu.int/en/ITU-R/study-groups/rcpm/Pages/wrc-23-studies.aspx"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800" b="0" u="sng" dirty="0">
                <a:solidFill>
                  <a:srgbClr val="3071A9"/>
                </a:solidFill>
                <a:effectLst/>
                <a:latin typeface="Arial" panose="020B0604020202020204" pitchFamily="34" charset="0"/>
                <a:ea typeface="Times New Roman" panose="02020603050405020304" pitchFamily="18" charset="0"/>
                <a:hlinkClick r:id="rId3"/>
              </a:rPr>
              <a:t>Federal Communications Commission</a:t>
            </a:r>
            <a:r>
              <a:rPr lang="en-US" sz="1800" b="1" dirty="0">
                <a:solidFill>
                  <a:srgbClr val="5797CE"/>
                </a:solidFill>
                <a:effectLst/>
                <a:latin typeface="Arial" panose="020B0604020202020204" pitchFamily="34" charset="0"/>
                <a:ea typeface="Times New Roman" panose="02020603050405020304" pitchFamily="18" charset="0"/>
              </a:rPr>
              <a:t> </a:t>
            </a:r>
            <a:endParaRPr lang="en-US" sz="1800" dirty="0">
              <a:effectLst/>
              <a:latin typeface="Calibri" panose="020F0502020204030204" pitchFamily="34" charset="0"/>
              <a:ea typeface="Calibri" panose="020F0502020204030204" pitchFamily="34" charset="0"/>
            </a:endParaRPr>
          </a:p>
          <a:p>
            <a:pPr marL="66675" marR="0">
              <a:spcBef>
                <a:spcPts val="0"/>
              </a:spcBef>
              <a:spcAft>
                <a:spcPts val="0"/>
              </a:spcAft>
            </a:pPr>
            <a:r>
              <a:rPr lang="en-US" sz="1800" b="1" dirty="0">
                <a:solidFill>
                  <a:srgbClr val="191919"/>
                </a:solidFill>
                <a:effectLst/>
                <a:latin typeface="Arial" panose="020B0604020202020204" pitchFamily="34" charset="0"/>
                <a:ea typeface="Times New Roman" panose="02020603050405020304" pitchFamily="18" charset="0"/>
              </a:rPr>
              <a:t>Notice</a:t>
            </a:r>
            <a:endParaRPr lang="en-US" sz="1800" dirty="0">
              <a:effectLst/>
              <a:latin typeface="Calibri" panose="020F0502020204030204" pitchFamily="34" charset="0"/>
              <a:ea typeface="Calibri" panose="020F0502020204030204" pitchFamily="34" charset="0"/>
            </a:endParaRPr>
          </a:p>
          <a:p>
            <a:pPr marL="238125" marR="0">
              <a:spcBef>
                <a:spcPts val="0"/>
              </a:spcBef>
              <a:spcAft>
                <a:spcPts val="0"/>
              </a:spcAft>
            </a:pPr>
            <a:r>
              <a:rPr lang="en-US" sz="1800" b="1" dirty="0">
                <a:solidFill>
                  <a:srgbClr val="333333"/>
                </a:solidFill>
                <a:effectLst/>
                <a:latin typeface="Arial" panose="020B0604020202020204" pitchFamily="34" charset="0"/>
                <a:ea typeface="Times New Roman" panose="02020603050405020304" pitchFamily="18" charset="0"/>
              </a:rPr>
              <a:t>Termination of Dormant Proceedings</a:t>
            </a:r>
            <a:endParaRPr lang="en-US" sz="1800" dirty="0">
              <a:effectLst/>
              <a:latin typeface="Calibri" panose="020F0502020204030204" pitchFamily="34" charset="0"/>
              <a:ea typeface="Calibri" panose="020F0502020204030204" pitchFamily="34" charset="0"/>
            </a:endParaRPr>
          </a:p>
          <a:p>
            <a:pPr marL="95250" marR="0">
              <a:spcBef>
                <a:spcPts val="0"/>
              </a:spcBef>
              <a:spcAft>
                <a:spcPts val="0"/>
              </a:spcAft>
            </a:pPr>
            <a:r>
              <a:rPr lang="en-US" sz="1800" b="1" dirty="0">
                <a:effectLst/>
                <a:latin typeface="Helvetica Neue"/>
                <a:ea typeface="Times New Roman" panose="02020603050405020304" pitchFamily="18" charset="0"/>
                <a:cs typeface="Calibri" panose="020F0502020204030204" pitchFamily="34" charset="0"/>
              </a:rPr>
              <a:t>FR Document:</a:t>
            </a:r>
            <a:r>
              <a:rPr lang="en-US" sz="1800" dirty="0">
                <a:solidFill>
                  <a:srgbClr val="000000"/>
                </a:solidFill>
                <a:effectLst/>
                <a:latin typeface="Helvetica Neue"/>
                <a:ea typeface="Times New Roman" panose="02020603050405020304" pitchFamily="18" charset="0"/>
              </a:rPr>
              <a:t> </a:t>
            </a:r>
            <a:r>
              <a:rPr lang="en-US" sz="1800" u="sng" dirty="0">
                <a:solidFill>
                  <a:srgbClr val="3071A9"/>
                </a:solidFill>
                <a:effectLst/>
                <a:latin typeface="Helvetica Neue"/>
                <a:ea typeface="Times New Roman" panose="02020603050405020304" pitchFamily="18" charset="0"/>
                <a:hlinkClick r:id="rId4"/>
              </a:rPr>
              <a:t>2020-23680</a:t>
            </a:r>
            <a:r>
              <a:rPr lang="en-US" sz="1800" dirty="0">
                <a:solidFill>
                  <a:srgbClr val="000000"/>
                </a:solidFill>
                <a:effectLst/>
                <a:latin typeface="Helvetica Neue"/>
                <a:ea typeface="Times New Roman" panose="02020603050405020304" pitchFamily="18" charset="0"/>
              </a:rPr>
              <a:t> </a:t>
            </a:r>
            <a:br>
              <a:rPr lang="en-US" sz="1800" dirty="0">
                <a:solidFill>
                  <a:srgbClr val="000000"/>
                </a:solidFill>
                <a:effectLst/>
                <a:latin typeface="Helvetica Neue"/>
                <a:ea typeface="Times New Roman" panose="02020603050405020304" pitchFamily="18" charset="0"/>
              </a:rPr>
            </a:br>
            <a:r>
              <a:rPr lang="en-US" sz="1800" b="1" dirty="0">
                <a:solidFill>
                  <a:srgbClr val="000000"/>
                </a:solidFill>
                <a:effectLst/>
                <a:latin typeface="Helvetica Neue"/>
                <a:ea typeface="Times New Roman" panose="02020603050405020304" pitchFamily="18" charset="0"/>
                <a:cs typeface="Calibri" panose="020F0502020204030204" pitchFamily="34" charset="0"/>
              </a:rPr>
              <a:t>Citation:</a:t>
            </a:r>
            <a:r>
              <a:rPr lang="en-US" sz="1800" dirty="0">
                <a:solidFill>
                  <a:srgbClr val="000000"/>
                </a:solidFill>
                <a:effectLst/>
                <a:latin typeface="Helvetica Neue"/>
                <a:ea typeface="Times New Roman" panose="02020603050405020304" pitchFamily="18" charset="0"/>
              </a:rPr>
              <a:t> 85 FR 68067 </a:t>
            </a:r>
            <a:endParaRPr lang="en-US" sz="1800" dirty="0">
              <a:effectLst/>
              <a:latin typeface="Calibri" panose="020F0502020204030204" pitchFamily="34" charset="0"/>
              <a:ea typeface="Calibri" panose="020F0502020204030204" pitchFamily="34" charset="0"/>
            </a:endParaRPr>
          </a:p>
          <a:p>
            <a:pPr marL="95250" marR="0">
              <a:spcBef>
                <a:spcPts val="0"/>
              </a:spcBef>
              <a:spcAft>
                <a:spcPts val="0"/>
              </a:spcAft>
            </a:pPr>
            <a:r>
              <a:rPr lang="en-US" sz="1800" b="0" u="sng" dirty="0">
                <a:solidFill>
                  <a:srgbClr val="3071A9"/>
                </a:solidFill>
                <a:effectLst/>
                <a:latin typeface="Helvetica Neue"/>
                <a:ea typeface="Times New Roman" panose="02020603050405020304" pitchFamily="18" charset="0"/>
                <a:cs typeface="Calibri" panose="020F0502020204030204" pitchFamily="34" charset="0"/>
                <a:hlinkClick r:id="rId5"/>
              </a:rPr>
              <a:t>PDF</a:t>
            </a:r>
            <a:r>
              <a:rPr lang="en-US" sz="1800" b="1" dirty="0">
                <a:solidFill>
                  <a:srgbClr val="000000"/>
                </a:solidFill>
                <a:effectLst/>
                <a:latin typeface="Helvetica Neue"/>
                <a:ea typeface="Times New Roman" panose="02020603050405020304" pitchFamily="18" charset="0"/>
                <a:cs typeface="Calibri" panose="020F0502020204030204" pitchFamily="34" charset="0"/>
              </a:rPr>
              <a:t> </a:t>
            </a:r>
            <a:r>
              <a:rPr lang="en-US" sz="1800" dirty="0">
                <a:solidFill>
                  <a:srgbClr val="000000"/>
                </a:solidFill>
                <a:effectLst/>
                <a:latin typeface="Helvetica Neue"/>
                <a:ea typeface="Times New Roman" panose="02020603050405020304" pitchFamily="18" charset="0"/>
              </a:rPr>
              <a:t>Page 68067 </a:t>
            </a:r>
            <a:r>
              <a:rPr lang="en-US" sz="1800" i="1" dirty="0">
                <a:solidFill>
                  <a:srgbClr val="000000"/>
                </a:solidFill>
                <a:effectLst/>
                <a:latin typeface="Helvetica Neue"/>
                <a:ea typeface="Times New Roman" panose="02020603050405020304" pitchFamily="18" charset="0"/>
                <a:cs typeface="Calibri" panose="020F0502020204030204" pitchFamily="34" charset="0"/>
              </a:rPr>
              <a:t>(1 page)</a:t>
            </a:r>
            <a:r>
              <a:rPr lang="en-US" sz="1800" dirty="0">
                <a:solidFill>
                  <a:srgbClr val="000000"/>
                </a:solidFill>
                <a:effectLst/>
                <a:latin typeface="Helvetica Neue"/>
                <a:ea typeface="Times New Roman" panose="02020603050405020304" pitchFamily="18" charset="0"/>
              </a:rPr>
              <a:t> </a:t>
            </a:r>
            <a:br>
              <a:rPr lang="en-US" sz="1800" dirty="0">
                <a:solidFill>
                  <a:srgbClr val="000000"/>
                </a:solidFill>
                <a:effectLst/>
                <a:latin typeface="Helvetica Neue"/>
                <a:ea typeface="Times New Roman" panose="02020603050405020304" pitchFamily="18" charset="0"/>
              </a:rPr>
            </a:br>
            <a:r>
              <a:rPr lang="en-US" sz="1800" b="0" u="sng" dirty="0">
                <a:solidFill>
                  <a:srgbClr val="3071A9"/>
                </a:solidFill>
                <a:effectLst/>
                <a:latin typeface="Helvetica Neue"/>
                <a:ea typeface="Times New Roman" panose="02020603050405020304" pitchFamily="18" charset="0"/>
                <a:cs typeface="Calibri" panose="020F0502020204030204" pitchFamily="34" charset="0"/>
                <a:hlinkClick r:id="rId6"/>
              </a:rPr>
              <a:t>Permalink</a:t>
            </a:r>
            <a:r>
              <a:rPr lang="en-US" sz="1800" b="1" dirty="0">
                <a:solidFill>
                  <a:srgbClr val="000000"/>
                </a:solidFill>
                <a:effectLst/>
                <a:latin typeface="Helvetica Neue"/>
                <a:ea typeface="Times New Roman" panose="02020603050405020304" pitchFamily="18" charset="0"/>
                <a:cs typeface="Calibri" panose="020F0502020204030204" pitchFamily="34" charset="0"/>
              </a:rPr>
              <a:t> </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b="1" dirty="0">
                <a:solidFill>
                  <a:srgbClr val="000000"/>
                </a:solidFill>
                <a:effectLst/>
                <a:latin typeface="Helvetica Neue"/>
                <a:ea typeface="Times New Roman" panose="02020603050405020304" pitchFamily="18" charset="0"/>
                <a:cs typeface="Calibri" panose="020F0502020204030204" pitchFamily="34" charset="0"/>
              </a:rPr>
              <a:t>Abstract:</a:t>
            </a:r>
            <a:r>
              <a:rPr lang="en-US" sz="1800" dirty="0">
                <a:solidFill>
                  <a:srgbClr val="000000"/>
                </a:solidFill>
                <a:effectLst/>
                <a:latin typeface="Helvetica Neue"/>
                <a:ea typeface="Times New Roman" panose="02020603050405020304" pitchFamily="18" charset="0"/>
              </a:rPr>
              <a:t> In this document, the Consumer and Governmental Affairs Bureau announces the availability of the FCC order terminating, as dormant, certain docketed Commission proceedings. </a:t>
            </a:r>
            <a:endParaRPr lang="en-US" sz="1800" dirty="0">
              <a:effectLst/>
              <a:latin typeface="Calibri" panose="020F0502020204030204" pitchFamily="34" charset="0"/>
              <a:ea typeface="Calibri" panose="020F050202020403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34934277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a:solidFill>
                  <a:srgbClr val="1155CC"/>
                </a:solidFill>
                <a:effectLst/>
                <a:hlinkClick r:id="rId3"/>
              </a:rPr>
              <a:t>https://www.citc.gov.sa/ar/new/publicConsultation/Documents/144201/TS_Public_Consultation.pdf</a:t>
            </a:r>
            <a:br>
              <a:rPr lang="en-US" dirty="0"/>
            </a:br>
            <a:endParaRPr lang="en-US" dirty="0"/>
          </a:p>
          <a:p>
            <a:pPr algn="l"/>
            <a:r>
              <a:rPr lang="en-US" b="0" i="0" dirty="0">
                <a:solidFill>
                  <a:srgbClr val="1155CC"/>
                </a:solidFill>
                <a:effectLst/>
                <a:latin typeface="Arial" panose="020B0604020202020204" pitchFamily="34" charset="0"/>
                <a:hlinkClick r:id="rId4"/>
              </a:rPr>
              <a:t>https://www.citc.gov.sa/en/new/publicConsultation/Pages/144202.aspx</a:t>
            </a:r>
            <a:br>
              <a:rPr lang="en-US" b="0" i="0" dirty="0">
                <a:solidFill>
                  <a:srgbClr val="222222"/>
                </a:solidFill>
                <a:effectLst/>
                <a:latin typeface="Arial" panose="020B0604020202020204" pitchFamily="34" charset="0"/>
              </a:rPr>
            </a:br>
            <a:endParaRPr lang="en-US" b="0" i="0" dirty="0">
              <a:solidFill>
                <a:srgbClr val="222222"/>
              </a:solidFill>
              <a:effectLst/>
              <a:latin typeface="Arial" panose="020B0604020202020204" pitchFamily="34" charset="0"/>
            </a:endParaRPr>
          </a:p>
          <a:p>
            <a:br>
              <a:rPr lang="en-US" dirty="0"/>
            </a:b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7923191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National Public Safety Telecommunications Council,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Utilities Technology Council</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Wi-Fi Alliance.</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Wireless Internet Service Providers Association</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4518295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15423046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12989783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108253644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117704409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29736082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18670988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de-DE" dirty="0">
                <a:solidFill>
                  <a:srgbClr val="999999"/>
                </a:solidFill>
                <a:effectLst/>
                <a:latin typeface="Roboto"/>
              </a:rPr>
              <a:t>When</a:t>
            </a:r>
            <a:r>
              <a:rPr lang="de-DE" dirty="0">
                <a:effectLst/>
                <a:latin typeface="Roboto"/>
              </a:rPr>
              <a:t>Thu Nov 12, 2020 6am – 7am (PST)</a:t>
            </a:r>
            <a:r>
              <a:rPr lang="de-DE" dirty="0">
                <a:solidFill>
                  <a:srgbClr val="999999"/>
                </a:solidFill>
                <a:effectLst/>
                <a:latin typeface="Roboto"/>
              </a:rPr>
              <a:t>Where</a:t>
            </a:r>
            <a:r>
              <a:rPr lang="de-DE" dirty="0">
                <a:effectLst/>
                <a:latin typeface="Roboto"/>
              </a:rPr>
              <a:t>https://ieeesa.webex.com/ieeesa/j.php?MTID=m6884083063467a5e1ae3d6ecdba7a3d3</a:t>
            </a:r>
            <a:endParaRPr lang="en-US" sz="1200" dirty="0">
              <a:effectLst/>
              <a:latin typeface="Calibri" panose="020F0502020204030204" pitchFamily="34" charset="0"/>
              <a:ea typeface="Calibri" panose="020F0502020204030204" pitchFamily="34" charset="0"/>
            </a:endParaRP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40214541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3"/>
              </a:rPr>
              <a:t>&lt;ERM&gt;</a:t>
            </a:r>
            <a:r>
              <a:rPr lang="en-US" sz="1600" b="0" dirty="0"/>
              <a:t> </a:t>
            </a:r>
            <a:r>
              <a:rPr lang="en-US" sz="1600" dirty="0">
                <a:solidFill>
                  <a:schemeClr val="tx1"/>
                </a:solidFill>
              </a:rPr>
              <a:t>next call #73b, 23Feb21-07Jun21, correspondence </a:t>
            </a:r>
          </a:p>
          <a:p>
            <a:pPr lvl="1">
              <a:spcBef>
                <a:spcPts val="0"/>
              </a:spcBef>
              <a:buFont typeface="Arial" panose="020B0604020202020204" pitchFamily="34" charset="0"/>
              <a:buChar char="•"/>
            </a:pPr>
            <a:r>
              <a:rPr lang="en-US" sz="1400" dirty="0">
                <a:solidFill>
                  <a:schemeClr val="tx1"/>
                </a:solidFill>
              </a:rPr>
              <a:t>04mar: ERM sent a Liaison Statement, ERM(21)000006r2, to SE21 on  their work  on a </a:t>
            </a:r>
            <a:r>
              <a:rPr lang="en-GB" sz="1400" dirty="0">
                <a:ea typeface="Times New Roman" panose="02020603050405020304" pitchFamily="18" charset="0"/>
              </a:rPr>
              <a:t>draft ECC Recommendation on “Receiver resilience to transmission on adjacent frequency ranges”</a:t>
            </a:r>
            <a:r>
              <a:rPr lang="en-US" sz="1400" dirty="0">
                <a:solidFill>
                  <a:schemeClr val="tx1"/>
                </a:solidFill>
                <a:ea typeface="Times New Roman" panose="02020603050405020304" pitchFamily="18" charset="0"/>
              </a:rPr>
              <a:t> (</a:t>
            </a:r>
            <a:r>
              <a:rPr lang="en-US" sz="1400" dirty="0">
                <a:solidFill>
                  <a:schemeClr val="tx1"/>
                </a:solidFill>
              </a:rPr>
              <a:t>may add  burden to some receivers for limited or no benefit.)</a:t>
            </a:r>
          </a:p>
          <a:p>
            <a:pPr lvl="1">
              <a:spcBef>
                <a:spcPts val="0"/>
              </a:spcBef>
              <a:buFont typeface="Arial" panose="020B0604020202020204" pitchFamily="34" charset="0"/>
              <a:buChar char="•"/>
            </a:pPr>
            <a:r>
              <a:rPr lang="en-US" sz="1400" dirty="0">
                <a:solidFill>
                  <a:schemeClr val="tx1"/>
                </a:solidFill>
                <a:hlinkClick r:id="rId4"/>
              </a:rPr>
              <a:t>https://portal.etsi.org/tb.aspx?tbid=286&amp;SubTB=286#/50610-contributions</a:t>
            </a:r>
            <a:r>
              <a:rPr lang="en-US" sz="1400" dirty="0">
                <a:solidFill>
                  <a:schemeClr val="tx1"/>
                </a:solidFill>
              </a:rPr>
              <a:t> </a:t>
            </a:r>
            <a:endParaRPr lang="en-US" sz="1600" dirty="0">
              <a:solidFill>
                <a:schemeClr val="tx1"/>
              </a:solidFill>
            </a:endParaRPr>
          </a:p>
          <a:p>
            <a:pPr>
              <a:spcBef>
                <a:spcPts val="0"/>
              </a:spcBef>
              <a:buFont typeface="Arial" panose="020B0604020202020204" pitchFamily="34" charset="0"/>
              <a:buChar char="•"/>
            </a:pPr>
            <a:r>
              <a:rPr lang="en-US" sz="1600" dirty="0">
                <a:solidFill>
                  <a:schemeClr val="tx1"/>
                </a:solidFill>
              </a:rPr>
              <a:t>ETSI - ERM - </a:t>
            </a:r>
            <a:r>
              <a:rPr lang="en-US" altLang="en-US" sz="1600" b="0" dirty="0">
                <a:hlinkClick r:id="rId5"/>
              </a:rPr>
              <a:t>&lt;TG-11&gt;</a:t>
            </a:r>
            <a:r>
              <a:rPr lang="en-US" altLang="en-US" sz="1600" b="0" dirty="0"/>
              <a:t>  </a:t>
            </a:r>
            <a:r>
              <a:rPr lang="en-US" sz="1600" dirty="0">
                <a:solidFill>
                  <a:schemeClr val="tx1"/>
                </a:solidFill>
              </a:rPr>
              <a:t>no meetings on schedule</a:t>
            </a:r>
            <a:endParaRPr lang="en-US" sz="1600" dirty="0">
              <a:solidFill>
                <a:schemeClr val="tx1"/>
              </a:solidFill>
              <a:highlight>
                <a:srgbClr val="C0C0C0"/>
              </a:highlight>
            </a:endParaRPr>
          </a:p>
          <a:p>
            <a:pPr>
              <a:spcBef>
                <a:spcPts val="0"/>
              </a:spcBef>
              <a:buFont typeface="Arial" panose="020B0604020202020204" pitchFamily="34" charset="0"/>
              <a:buChar char="•"/>
            </a:pPr>
            <a:r>
              <a:rPr lang="de-DE" sz="1200" b="1" i="0" dirty="0">
                <a:solidFill>
                  <a:srgbClr val="4D5156"/>
                </a:solidFill>
                <a:effectLst/>
              </a:rPr>
              <a:t> </a:t>
            </a: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6"/>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endParaRPr lang="en-US" altLang="en-US" sz="1200" b="0" dirty="0">
              <a:hlinkClick r:id="rId7"/>
            </a:endParaRPr>
          </a:p>
          <a:p>
            <a:r>
              <a:rPr lang="en-US" altLang="en-US" sz="1200" b="0" dirty="0">
                <a:hlinkClick r:id="rId7"/>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9"/>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10"/>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2"/>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3"/>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4"/>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17"/>
              </a:rPr>
              <a:t>Butscheidt </a:t>
            </a:r>
            <a:r>
              <a:rPr lang="en-US" sz="1200" kern="1200" dirty="0" err="1">
                <a:solidFill>
                  <a:srgbClr val="000000"/>
                </a:solidFill>
                <a:effectLst/>
                <a:latin typeface="Times New Roman" pitchFamily="16" charset="0"/>
                <a:ea typeface="+mn-ea"/>
                <a:cs typeface="+mn-cs"/>
                <a:hlinkClick r:id="rId17"/>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Marshall </a:t>
            </a:r>
            <a:r>
              <a:rPr lang="en-US" sz="1200" kern="1200" dirty="0" err="1">
                <a:solidFill>
                  <a:srgbClr val="000000"/>
                </a:solidFill>
                <a:effectLst/>
                <a:latin typeface="Times New Roman" pitchFamily="16" charset="0"/>
                <a:ea typeface="+mn-ea"/>
                <a:cs typeface="+mn-cs"/>
                <a:hlinkClick r:id="rId19"/>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0"/>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1"/>
              </a:rPr>
              <a:t>Mouquet </a:t>
            </a:r>
            <a:r>
              <a:rPr lang="en-US" sz="1200" kern="1200" dirty="0" err="1">
                <a:solidFill>
                  <a:srgbClr val="000000"/>
                </a:solidFill>
                <a:effectLst/>
                <a:latin typeface="Times New Roman" pitchFamily="16" charset="0"/>
                <a:ea typeface="+mn-ea"/>
                <a:cs typeface="+mn-cs"/>
                <a:hlinkClick r:id="rId21"/>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2"/>
              </a:rPr>
              <a:t>Vietti</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3"/>
              </a:rPr>
              <a:t>Pagnozzi</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15"/>
              </a:rPr>
              <a:t>Minaev</a:t>
            </a:r>
            <a:r>
              <a:rPr lang="en-US" sz="1200" kern="1200" dirty="0">
                <a:solidFill>
                  <a:srgbClr val="000000"/>
                </a:solidFill>
                <a:effectLst/>
                <a:latin typeface="Times New Roman" pitchFamily="16" charset="0"/>
                <a:ea typeface="+mn-ea"/>
                <a:cs typeface="+mn-cs"/>
                <a:hlinkClick r:id="rId15"/>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4"/>
              </a:rPr>
              <a:t>Forina</a:t>
            </a:r>
            <a:r>
              <a:rPr lang="en-US" sz="1200" kern="1200" dirty="0">
                <a:solidFill>
                  <a:srgbClr val="000000"/>
                </a:solidFill>
                <a:effectLst/>
                <a:latin typeface="Times New Roman" pitchFamily="16" charset="0"/>
                <a:ea typeface="+mn-ea"/>
                <a:cs typeface="+mn-cs"/>
                <a:hlinkClick r:id="rId24"/>
              </a:rPr>
              <a:t> </a:t>
            </a:r>
            <a:r>
              <a:rPr lang="en-US" sz="1200" kern="1200" dirty="0" err="1">
                <a:solidFill>
                  <a:srgbClr val="000000"/>
                </a:solidFill>
                <a:effectLst/>
                <a:latin typeface="Times New Roman" pitchFamily="16" charset="0"/>
                <a:ea typeface="+mn-ea"/>
                <a:cs typeface="+mn-cs"/>
                <a:hlinkClick r:id="rId24"/>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5"/>
              </a:rPr>
              <a:t>Schmidt</a:t>
            </a:r>
            <a:r>
              <a:rPr lang="en-US" sz="1200" kern="1200" dirty="0">
                <a:solidFill>
                  <a:srgbClr val="000000"/>
                </a:solidFill>
                <a:effectLst/>
                <a:latin typeface="Times New Roman" pitchFamily="16" charset="0"/>
                <a:ea typeface="+mn-ea"/>
                <a:cs typeface="+mn-cs"/>
                <a:hlinkClick r:id="rId25"/>
              </a:rPr>
              <a:t> </a:t>
            </a:r>
            <a:r>
              <a:rPr lang="en-US" sz="1200" kern="1200" dirty="0" err="1">
                <a:solidFill>
                  <a:srgbClr val="000000"/>
                </a:solidFill>
                <a:effectLst/>
                <a:latin typeface="Times New Roman" pitchFamily="16" charset="0"/>
                <a:ea typeface="+mn-ea"/>
                <a:cs typeface="+mn-cs"/>
                <a:hlinkClick r:id="rId25"/>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Chiara </a:t>
            </a:r>
            <a:r>
              <a:rPr lang="en-US" sz="1200" kern="1200" dirty="0" err="1">
                <a:solidFill>
                  <a:srgbClr val="000000"/>
                </a:solidFill>
                <a:effectLst/>
                <a:latin typeface="Times New Roman" pitchFamily="16" charset="0"/>
                <a:ea typeface="+mn-ea"/>
                <a:cs typeface="+mn-cs"/>
                <a:hlinkClick r:id="rId28"/>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TELECOM</a:t>
            </a:r>
            <a:r>
              <a:rPr lang="en-US" sz="1200" kern="1200" dirty="0">
                <a:solidFill>
                  <a:srgbClr val="000000"/>
                </a:solidFill>
                <a:effectLst/>
                <a:latin typeface="Times New Roman" pitchFamily="16" charset="0"/>
                <a:ea typeface="+mn-ea"/>
                <a:cs typeface="+mn-cs"/>
                <a:hlinkClick r:id="rId29"/>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Blue </a:t>
            </a:r>
            <a:r>
              <a:rPr lang="en-US" sz="1200" kern="1200" dirty="0" err="1">
                <a:solidFill>
                  <a:srgbClr val="000000"/>
                </a:solidFill>
                <a:effectLst/>
                <a:latin typeface="Times New Roman" pitchFamily="16" charset="0"/>
                <a:ea typeface="+mn-ea"/>
                <a:cs typeface="+mn-cs"/>
                <a:hlinkClick r:id="rId30"/>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1"/>
              </a:rPr>
              <a:t>Microsoft</a:t>
            </a:r>
            <a:r>
              <a:rPr lang="en-US" sz="1200" kern="1200" dirty="0">
                <a:solidFill>
                  <a:srgbClr val="000000"/>
                </a:solidFill>
                <a:effectLst/>
                <a:latin typeface="Times New Roman" pitchFamily="16" charset="0"/>
                <a:ea typeface="+mn-ea"/>
                <a:cs typeface="+mn-cs"/>
                <a:hlinkClick r:id="rId31"/>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hlinkClick r:id="rId8"/>
            </a:endParaRPr>
          </a:p>
          <a:p>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8"/>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8"/>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3"/>
              </a:rPr>
              <a:t>Prats </a:t>
            </a:r>
            <a:r>
              <a:rPr lang="en-US" sz="1200" kern="1200" dirty="0" err="1">
                <a:solidFill>
                  <a:srgbClr val="000000"/>
                </a:solidFill>
                <a:effectLst/>
                <a:latin typeface="Times New Roman" pitchFamily="16" charset="0"/>
                <a:ea typeface="+mn-ea"/>
                <a:cs typeface="+mn-cs"/>
                <a:hlinkClick r:id="rId33"/>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6"/>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4"/>
              </a:rPr>
              <a:t>Harrington </a:t>
            </a:r>
            <a:r>
              <a:rPr lang="en-US" sz="1200" kern="1200" dirty="0" err="1">
                <a:solidFill>
                  <a:srgbClr val="000000"/>
                </a:solidFill>
                <a:effectLst/>
                <a:latin typeface="Times New Roman" pitchFamily="16" charset="0"/>
                <a:ea typeface="+mn-ea"/>
                <a:cs typeface="+mn-cs"/>
                <a:hlinkClick r:id="rId34"/>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5"/>
              </a:rPr>
              <a:t>UWB</a:t>
            </a:r>
            <a:r>
              <a:rPr lang="en-US" sz="1200" kern="1200" dirty="0">
                <a:solidFill>
                  <a:srgbClr val="000000"/>
                </a:solidFill>
                <a:effectLst/>
                <a:latin typeface="Times New Roman" pitchFamily="16" charset="0"/>
                <a:ea typeface="+mn-ea"/>
                <a:cs typeface="+mn-cs"/>
                <a:hlinkClick r:id="rId35"/>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6"/>
              </a:rPr>
              <a:t>Neirynck</a:t>
            </a:r>
            <a:r>
              <a:rPr lang="en-US" sz="1200" kern="1200" dirty="0">
                <a:solidFill>
                  <a:srgbClr val="000000"/>
                </a:solidFill>
                <a:effectLst/>
                <a:latin typeface="Times New Roman" pitchFamily="16" charset="0"/>
                <a:ea typeface="+mn-ea"/>
                <a:cs typeface="+mn-cs"/>
                <a:hlinkClick r:id="rId36"/>
              </a:rPr>
              <a:t> </a:t>
            </a:r>
            <a:r>
              <a:rPr lang="en-US" sz="1200" kern="1200" dirty="0" err="1">
                <a:solidFill>
                  <a:srgbClr val="000000"/>
                </a:solidFill>
                <a:effectLst/>
                <a:latin typeface="Times New Roman" pitchFamily="16" charset="0"/>
                <a:ea typeface="+mn-ea"/>
                <a:cs typeface="+mn-cs"/>
                <a:hlinkClick r:id="rId36"/>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7"/>
              </a:rPr>
              <a:t>DecaWave</a:t>
            </a:r>
            <a:r>
              <a:rPr lang="en-US" sz="1200" kern="1200" dirty="0">
                <a:solidFill>
                  <a:srgbClr val="000000"/>
                </a:solidFill>
                <a:effectLst/>
                <a:latin typeface="Times New Roman" pitchFamily="16" charset="0"/>
                <a:ea typeface="+mn-ea"/>
                <a:cs typeface="+mn-cs"/>
                <a:hlinkClick r:id="rId37"/>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8"/>
              </a:rPr>
              <a:t>Johansson </a:t>
            </a:r>
            <a:r>
              <a:rPr lang="en-US" sz="1200" kern="1200" dirty="0" err="1">
                <a:solidFill>
                  <a:srgbClr val="000000"/>
                </a:solidFill>
                <a:effectLst/>
                <a:latin typeface="Times New Roman" pitchFamily="16" charset="0"/>
                <a:ea typeface="+mn-ea"/>
                <a:cs typeface="+mn-cs"/>
                <a:hlinkClick r:id="rId38"/>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9"/>
              </a:rPr>
              <a:t>Kapsch</a:t>
            </a:r>
            <a:r>
              <a:rPr lang="en-US" sz="1200" kern="1200" dirty="0">
                <a:solidFill>
                  <a:srgbClr val="000000"/>
                </a:solidFill>
                <a:effectLst/>
                <a:latin typeface="Times New Roman" pitchFamily="16" charset="0"/>
                <a:ea typeface="+mn-ea"/>
                <a:cs typeface="+mn-cs"/>
                <a:hlinkClick r:id="rId39"/>
              </a:rPr>
              <a:t> </a:t>
            </a:r>
            <a:r>
              <a:rPr lang="en-US" sz="1200" kern="1200" dirty="0" err="1">
                <a:solidFill>
                  <a:srgbClr val="000000"/>
                </a:solidFill>
                <a:effectLst/>
                <a:latin typeface="Times New Roman" pitchFamily="16" charset="0"/>
                <a:ea typeface="+mn-ea"/>
                <a:cs typeface="+mn-cs"/>
                <a:hlinkClick r:id="rId39"/>
              </a:rPr>
              <a:t>TrafficCom</a:t>
            </a:r>
            <a:r>
              <a:rPr lang="en-US" sz="1200" kern="1200" dirty="0">
                <a:solidFill>
                  <a:srgbClr val="000000"/>
                </a:solidFill>
                <a:effectLst/>
                <a:latin typeface="Times New Roman" pitchFamily="16" charset="0"/>
                <a:ea typeface="+mn-ea"/>
                <a:cs typeface="+mn-cs"/>
                <a:hlinkClick r:id="rId39"/>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0"/>
              </a:rPr>
              <a:t>Lorelli</a:t>
            </a:r>
            <a:r>
              <a:rPr lang="en-US" sz="1200" kern="1200" dirty="0">
                <a:solidFill>
                  <a:srgbClr val="000000"/>
                </a:solidFill>
                <a:effectLst/>
                <a:latin typeface="Times New Roman" pitchFamily="16" charset="0"/>
                <a:ea typeface="+mn-ea"/>
                <a:cs typeface="+mn-cs"/>
                <a:hlinkClick r:id="rId40"/>
              </a:rPr>
              <a:t> </a:t>
            </a:r>
            <a:r>
              <a:rPr lang="en-US" sz="1200" kern="1200" dirty="0" err="1">
                <a:solidFill>
                  <a:srgbClr val="000000"/>
                </a:solidFill>
                <a:effectLst/>
                <a:latin typeface="Times New Roman" pitchFamily="16" charset="0"/>
                <a:ea typeface="+mn-ea"/>
                <a:cs typeface="+mn-cs"/>
                <a:hlinkClick r:id="rId40"/>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6"/>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8184715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3"/>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3"/>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5"/>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6"/>
            </a:endParaRPr>
          </a:p>
          <a:p>
            <a:endParaRPr lang="fr-FR" sz="1200" b="0" i="0" u="none" strike="noStrike" kern="1200" dirty="0">
              <a:solidFill>
                <a:srgbClr val="000000"/>
              </a:solidFill>
              <a:effectLst/>
              <a:latin typeface="Times New Roman" pitchFamily="16" charset="0"/>
              <a:ea typeface="+mn-ea"/>
              <a:cs typeface="+mn-cs"/>
              <a:hlinkClick r:id="rId6"/>
            </a:endParaRPr>
          </a:p>
          <a:p>
            <a:r>
              <a:rPr lang="fr-FR" sz="1200" b="0" i="0" u="none" strike="noStrike" kern="1200" dirty="0">
                <a:solidFill>
                  <a:srgbClr val="000000"/>
                </a:solidFill>
                <a:effectLst/>
                <a:latin typeface="Times New Roman" pitchFamily="16" charset="0"/>
                <a:ea typeface="+mn-ea"/>
                <a:cs typeface="+mn-cs"/>
                <a:hlinkClick r:id="rId6"/>
              </a:rPr>
              <a:t>SE 24 - Short Range </a:t>
            </a:r>
            <a:r>
              <a:rPr lang="fr-FR" sz="1200" b="0" i="0" u="none" strike="noStrike" kern="1200" dirty="0" err="1">
                <a:solidFill>
                  <a:srgbClr val="000000"/>
                </a:solidFill>
                <a:effectLst/>
                <a:latin typeface="Times New Roman" pitchFamily="16" charset="0"/>
                <a:ea typeface="+mn-ea"/>
                <a:cs typeface="+mn-cs"/>
                <a:hlinkClick r:id="rId6"/>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en-US" sz="1200" b="0" i="0" u="none" strike="noStrike" kern="1200" dirty="0">
                <a:solidFill>
                  <a:srgbClr val="000000"/>
                </a:solidFill>
                <a:effectLst/>
                <a:latin typeface="Times New Roman" pitchFamily="16" charset="0"/>
                <a:ea typeface="+mn-ea"/>
                <a:cs typeface="+mn-cs"/>
                <a:hlinkClick r:id="rId7"/>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6541927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0103958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1200" dirty="0">
                <a:solidFill>
                  <a:schemeClr val="tx1"/>
                </a:solidFill>
              </a:rPr>
              <a:t>For miscellaneous links for ITU-R , SGs, WPs and calendars, </a:t>
            </a:r>
            <a:r>
              <a:rPr lang="en-US" sz="1200" dirty="0">
                <a:solidFill>
                  <a:schemeClr val="tx1"/>
                </a:solidFill>
                <a:hlinkClick r:id="rId3" action="ppaction://hlinksldjump"/>
              </a:rPr>
              <a:t>see back up slides later</a:t>
            </a:r>
            <a:r>
              <a:rPr lang="en-US" sz="1050" dirty="0">
                <a:solidFill>
                  <a:schemeClr val="tx1"/>
                </a:solidFill>
                <a:hlinkClick r:id="rId3" action="ppaction://hlinksldjump"/>
              </a:rPr>
              <a:t>. </a:t>
            </a:r>
            <a:endParaRPr lang="en-US" sz="100" dirty="0"/>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4"/>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5"/>
              </a:rPr>
              <a:t>https://www.itu.int/dms_pub/itu-r/oth/0c/0a/R0C0A00000D0041PDFE.pdf</a:t>
            </a:r>
            <a:endParaRPr lang="en-US" sz="1200" dirty="0"/>
          </a:p>
          <a:p>
            <a:pPr lvl="1">
              <a:spcBef>
                <a:spcPts val="0"/>
              </a:spcBef>
              <a:buFont typeface="Arial" panose="020B0604020202020204" pitchFamily="34" charset="0"/>
              <a:buChar char="•"/>
            </a:pPr>
            <a:r>
              <a:rPr lang="en-US" sz="1200" dirty="0">
                <a:solidFill>
                  <a:srgbClr val="00B0F0"/>
                </a:solidFill>
                <a:hlinkClick r:id="rId6"/>
              </a:rPr>
              <a:t>https://mentor.ieee.org/802.18/dcn/20/18-20-0107-00-0000-res-811-wrc-19-wrc-23-agenda-items.docx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p>
          <a:p>
            <a:pPr lvl="1">
              <a:spcBef>
                <a:spcPts val="0"/>
              </a:spcBef>
              <a:buFont typeface="Arial" panose="020B0604020202020204" pitchFamily="34" charset="0"/>
              <a:buChar char="•"/>
            </a:pPr>
            <a:r>
              <a:rPr lang="en-US" sz="1200" dirty="0">
                <a:solidFill>
                  <a:srgbClr val="00B0F0"/>
                </a:solidFill>
              </a:rPr>
              <a:t>Learned some WRC-19 items are being carried over to WRC-23, </a:t>
            </a:r>
            <a:r>
              <a:rPr lang="en-US" sz="1200" dirty="0">
                <a:solidFill>
                  <a:schemeClr val="tx1"/>
                </a:solidFill>
              </a:rPr>
              <a:t>we should review those also. </a:t>
            </a:r>
          </a:p>
          <a:p>
            <a:pPr lvl="2">
              <a:spcBef>
                <a:spcPts val="0"/>
              </a:spcBef>
              <a:buFont typeface="Arial" panose="020B0604020202020204" pitchFamily="34" charset="0"/>
              <a:buChar char="•"/>
            </a:pPr>
            <a:r>
              <a:rPr lang="en-US" sz="1200" b="0" dirty="0">
                <a:solidFill>
                  <a:schemeClr val="tx1"/>
                </a:solidFill>
              </a:rPr>
              <a:t>1.11, </a:t>
            </a:r>
            <a:r>
              <a:rPr lang="en-US" sz="1200" b="1" u="sng" dirty="0">
                <a:solidFill>
                  <a:schemeClr val="tx1"/>
                </a:solidFill>
              </a:rPr>
              <a:t>1.12 (ITS-5.9GHz),</a:t>
            </a:r>
            <a:r>
              <a:rPr lang="en-US" sz="1200" b="0" dirty="0">
                <a:solidFill>
                  <a:schemeClr val="tx1"/>
                </a:solidFill>
              </a:rPr>
              <a:t> 1.13 from WRC-19 were not acted upon and should be brought forward. </a:t>
            </a:r>
          </a:p>
          <a:p>
            <a:pPr>
              <a:spcBef>
                <a:spcPts val="0"/>
              </a:spcBef>
              <a:buFont typeface="Arial" panose="020B0604020202020204" pitchFamily="34" charset="0"/>
              <a:buChar char="•"/>
            </a:pPr>
            <a:r>
              <a:rPr lang="en-US" sz="1200" b="1" dirty="0">
                <a:solidFill>
                  <a:schemeClr val="tx1"/>
                </a:solidFill>
              </a:rPr>
              <a:t>	</a:t>
            </a:r>
            <a:r>
              <a:rPr lang="en-US" sz="1200" b="0" dirty="0">
                <a:solidFill>
                  <a:schemeClr val="tx1"/>
                </a:solidFill>
              </a:rPr>
              <a:t> </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8211033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25Mar21</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a:t>25Mar21</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25Mar21</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802.18-21/0028r01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ec/dcn/21/ec-21-0048-00-00EC-ieee-802-electronic-media-2021-edition-update.pdf"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eur-lex.europa.eu/oj/direct-access.html"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docdb.cept.org/download/25c41779-cd6e/Rec7003e.pdf"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cept.org/ecc/groups/ecc/wg-fm/client/introduction/" TargetMode="External"/><Relationship Id="rId3" Type="http://schemas.openxmlformats.org/officeDocument/2006/relationships/hyperlink" Target="https://circabc.europa.eu/" TargetMode="External"/><Relationship Id="rId7" Type="http://schemas.openxmlformats.org/officeDocument/2006/relationships/hyperlink" Target="https://cept.org/ecc/groups/ecc/wg-se/se-45/client/introduction/"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cept.org/ecc/groups/ecc/wg-se/se-21/client/introduction/" TargetMode="External"/><Relationship Id="rId5" Type="http://schemas.openxmlformats.org/officeDocument/2006/relationships/hyperlink" Target="https://cept.org/ecc/groups/ecc/wg-se/client/introduction/" TargetMode="External"/><Relationship Id="rId10" Type="http://schemas.openxmlformats.org/officeDocument/2006/relationships/image" Target="../media/image4.wmf"/><Relationship Id="rId4" Type="http://schemas.openxmlformats.org/officeDocument/2006/relationships/hyperlink" Target="https://cept.org/ecc/groups/ecc/client/introduction/" TargetMode="External"/><Relationship Id="rId9" Type="http://schemas.openxmlformats.org/officeDocument/2006/relationships/hyperlink" Target="https://cept.org/ecc/groups/ecc/wg-fm/fm-57/client/introduction/"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8/dcn/20/18-20-0107-00-0000-res-811-wrc-19-wrc-23-agenda-items.docx"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www.wirelessinnovation.org/6ghz-multistakeholder-committee"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hyperlink" Target="https://groups.wirelessinnovation.org/wg/6MSG/dashboard"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8/dcn/21/18-21-0020-01-0000-proposed-frequency-table-format.ppt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apps.fcc.gov/kdb/GetAttachment.html?id=Zx3GJqiFeGMoDYxuxJ2S%2Bg%3D%3D&amp;desc=388624%20D02%20Pre-Approval%20Guidance%20List%20v16r12&amp;tracking_number=28319"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www.imf.org/~/media/Files/Publications/WEO/2020/October/English/data/WEOOctober-2020Ch2.ashx?la=en"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n/Publications/WEO/Issues/2020/09/30/world-economic-outlook-october-2020"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resources/antitrust-guidelines.pdf" TargetMode="External"/><Relationship Id="rId7" Type="http://schemas.openxmlformats.org/officeDocument/2006/relationships/oleObject" Target="../embeddings/oleObject2.bin"/><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1.xml"/><Relationship Id="rId6"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5" Type="http://schemas.openxmlformats.org/officeDocument/2006/relationships/hyperlink" Target="https://standards.ieee.org/faqs/copyrights/index.html#1" TargetMode="External"/><Relationship Id="rId10" Type="http://schemas.openxmlformats.org/officeDocument/2006/relationships/image" Target="../media/image3.wmf"/><Relationship Id="rId4" Type="http://schemas.openxmlformats.org/officeDocument/2006/relationships/hyperlink" Target="http://www.ieee802.org/devdocs.shtml" TargetMode="External"/><Relationship Id="rId9" Type="http://schemas.openxmlformats.org/officeDocument/2006/relationships/oleObject" Target="../embeddings/oleObject3.bin"/></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slide" Target="slide30.xml"/><Relationship Id="rId2" Type="http://schemas.openxmlformats.org/officeDocument/2006/relationships/hyperlink" Target="https://mentor.ieee.org/802.18/dcn/16/18-16-0038-17-0000-teleconference-call-in-info.pptx" TargetMode="Externa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802tele_calendar.html"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ieeesa.webex.com/ieeesa/j.php?MTID=mac8a92e41db417f3b4a55e5686090488" TargetMode="External"/><Relationship Id="rId7" Type="http://schemas.openxmlformats.org/officeDocument/2006/relationships/hyperlink" Target="https://urldefense.com/v3/__http:/help.webex.com__;!!F7jv3iA!jMWfp7yrDk_1zsVTNSmSP-W8awfUwSy3R6_W-gNQ8GFb7t5lcWS7jwj0aCYtK4W78g$"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1c77c259096d9d70a1c9ba651be7a6e3__;!!F7jv3iA!jMWfp7yrDk_1zsVTNSmSP-W8awfUwSy3R6_W-gNQ8GFb7t5lcWS7jwj0aCaTt0YGMA$" TargetMode="External"/><Relationship Id="rId5" Type="http://schemas.openxmlformats.org/officeDocument/2006/relationships/hyperlink" Target="tel:%2B1-213-306-3065,,*01*1799647312%23%23*01*" TargetMode="External"/><Relationship Id="rId4" Type="http://schemas.openxmlformats.org/officeDocument/2006/relationships/hyperlink" Target="tel:%2B1-646-992-2010,,*01*1799647312%23%23*01*"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urldefense.com/v3/__https:/help.webex.com__;!!F7jv3iA!iEKCO9aThdwg_d4kh_cRcJN2SSeaooilM1u6__-tETmy1c3cpDYhbrdpePS02n1QvA$" TargetMode="External"/><Relationship Id="rId3" Type="http://schemas.openxmlformats.org/officeDocument/2006/relationships/hyperlink" Target="https://ieeesa.webex.com/ieeesa/j.php?MTID=m8ca8fb73d1954524be0ba60530ec346a" TargetMode="External"/><Relationship Id="rId7" Type="http://schemas.openxmlformats.org/officeDocument/2006/relationships/hyperlink" Target="https://urldefense.com/v3/__https:/ieeesa.webex.com/ieeesa/globalcallin.php?MTID=m5489fe21003c95927cb0935993d63554__;!!F7jv3iA!iEKCO9aThdwg_d4kh_cRcJN2SSeaooilM1u6__-tETmy1c3cpDYhbrdpePT5WbdlqA$"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tel:%2B1-213-306-3065,,*01*1297299212%23%23*01*" TargetMode="External"/><Relationship Id="rId5" Type="http://schemas.openxmlformats.org/officeDocument/2006/relationships/hyperlink" Target="tel:%2B1-646-992-2010,,*01*1297299212%23%23*01*" TargetMode="External"/><Relationship Id="rId4" Type="http://schemas.openxmlformats.org/officeDocument/2006/relationships/hyperlink" Target="https://urldefense.com/v3/__https:/ieeesa.webex.com/ieeesa/j.php?MTID=m8ca8fb73d1954524be0ba60530ec346a__;!!F7jv3iA!iEKCO9aThdwg_d4kh_cRcJN2SSeaooilM1u6__-tETmy1c3cpDYhbrdpePTKHOfboA$"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file:///C:\Users\jholcomb\OneDrive%20-%20Itron\Documents\2standards\+stuff_stds\%20sip:1293066020.ieeesa@lync.webex.com" TargetMode="External"/><Relationship Id="rId3" Type="http://schemas.openxmlformats.org/officeDocument/2006/relationships/hyperlink" Target="https://ieeesa.webex.com/ieeesa/j.php?MTID=m7c3f1ed3861a4ebdd693d17d47519a82" TargetMode="External"/><Relationship Id="rId7" Type="http://schemas.openxmlformats.org/officeDocument/2006/relationships/hyperlink" Target="file:///C:\Users\jholcomb\OneDrive%20-%20Itron\Documents\2standards\+stuff_stds\%20sip:1293066020@ieeesa.webex.com"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92206683b0eae3403acea1c470783093__;!!F7jv3iA!klDD3bz4X3oXWPM0PYZAYe20lTkdJQmQcBtBnHbitN-ABnkDBFhDfYXtEaURwkfVjA$" TargetMode="External"/><Relationship Id="rId5" Type="http://schemas.openxmlformats.org/officeDocument/2006/relationships/hyperlink" Target="tel:%2B1-213-306-3065,,*01*1293066020%23%23*01*" TargetMode="External"/><Relationship Id="rId4" Type="http://schemas.openxmlformats.org/officeDocument/2006/relationships/hyperlink" Target="tel:%2B1-646-992-2010,,*01*1293066020%23%23*01*" TargetMode="External"/><Relationship Id="rId9" Type="http://schemas.openxmlformats.org/officeDocument/2006/relationships/hyperlink" Target="https://urldefense.com/v3/__https:/help.webex.com__;!!F7jv3iA!klDD3bz4X3oXWPM0PYZAYe20lTkdJQmQcBtBnHbitN-ABnkDBFhDfYXtEaWxy4B5yA$"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ec/dcn/20/ec-20-0245-00-00EC-frequency-tables-of-ieee-802-wireless-standards.pptx"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myitu/Publications/2020/09/02/14/23/Radio-Regulations-2020" TargetMode="External"/><Relationship Id="rId18" Type="http://schemas.openxmlformats.org/officeDocument/2006/relationships/hyperlink" Target="https://www.itu.int/go/ITU-R/sg5" TargetMode="External"/><Relationship Id="rId3" Type="http://schemas.openxmlformats.org/officeDocument/2006/relationships/hyperlink" Target="https://www.itu.int/en/ITU-R/study-groups/rcpm/Pages/wrc-23-studies.aspx" TargetMode="External"/><Relationship Id="rId21" Type="http://schemas.openxmlformats.org/officeDocument/2006/relationships/hyperlink" Target="https://www.itu.int/events/eventdetails.asp?eventid=17206"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wp1c" TargetMode="External"/><Relationship Id="rId2" Type="http://schemas.openxmlformats.org/officeDocument/2006/relationships/notesSlide" Target="../notesSlides/notesSlide20.xml"/><Relationship Id="rId16" Type="http://schemas.openxmlformats.org/officeDocument/2006/relationships/hyperlink" Target="https://www.itu.int/go/ITU-R/wp1a" TargetMode="External"/><Relationship Id="rId20"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sg1"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go/ITU-R/wp5a"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en/events/Pages/Calendar-Events.aspx?sector=ITU-R" TargetMode="External"/></Relationships>
</file>

<file path=ppt/slides/_rels/slide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1/18-21-0024-00-0000-minutes-04mar21-rrtag-teleconferenc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21766" y="322262"/>
            <a:ext cx="2303451" cy="273050"/>
          </a:xfrm>
        </p:spPr>
        <p:txBody>
          <a:bodyPr/>
          <a:lstStyle/>
          <a:p>
            <a:r>
              <a:rPr lang="en-US" dirty="0"/>
              <a:t>25Mar21</a:t>
            </a:r>
            <a:endParaRPr lang="en-GB" dirty="0"/>
          </a:p>
        </p:txBody>
      </p:sp>
      <p:sp>
        <p:nvSpPr>
          <p:cNvPr id="7" name="Footer Placeholder 4"/>
          <p:cNvSpPr>
            <a:spLocks noGrp="1"/>
          </p:cNvSpPr>
          <p:nvPr>
            <p:ph type="ftr" idx="14"/>
          </p:nvPr>
        </p:nvSpPr>
        <p:spPr>
          <a:xfrm>
            <a:off x="8380499" y="6476207"/>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209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2128921"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25 March 2021</a:t>
            </a:r>
          </a:p>
        </p:txBody>
      </p:sp>
      <p:graphicFrame>
        <p:nvGraphicFramePr>
          <p:cNvPr id="3075" name="Object 3"/>
          <p:cNvGraphicFramePr>
            <a:graphicFrameLocks noChangeAspect="1"/>
          </p:cNvGraphicFramePr>
          <p:nvPr>
            <p:extLst>
              <p:ext uri="{D42A27DB-BD31-4B8C-83A1-F6EECF244321}">
                <p14:modId xmlns:p14="http://schemas.microsoft.com/office/powerpoint/2010/main" val="2210880817"/>
              </p:ext>
            </p:extLst>
          </p:nvPr>
        </p:nvGraphicFramePr>
        <p:xfrm>
          <a:off x="2133601" y="3584576"/>
          <a:ext cx="7997825" cy="2468563"/>
        </p:xfrm>
        <a:graphic>
          <a:graphicData uri="http://schemas.openxmlformats.org/presentationml/2006/ole">
            <mc:AlternateContent xmlns:mc="http://schemas.openxmlformats.org/markup-compatibility/2006">
              <mc:Choice xmlns:v="urn:schemas-microsoft-com:vml" Requires="v">
                <p:oleObj name="Document" r:id="rId3" imgW="8469037" imgH="2630326" progId="Word.Document.8">
                  <p:embed/>
                </p:oleObj>
              </mc:Choice>
              <mc:Fallback>
                <p:oleObj name="Document" r:id="rId3" imgW="8469037" imgH="2630326" progId="Word.Document.8">
                  <p:embed/>
                  <p:pic>
                    <p:nvPicPr>
                      <p:cNvPr id="0" name="Picture 3"/>
                      <p:cNvPicPr>
                        <a:picLocks noChangeAspect="1" noChangeArrowheads="1"/>
                      </p:cNvPicPr>
                      <p:nvPr/>
                    </p:nvPicPr>
                    <p:blipFill>
                      <a:blip r:embed="rId4"/>
                      <a:srcRect/>
                      <a:stretch>
                        <a:fillRect/>
                      </a:stretch>
                    </p:blipFill>
                    <p:spPr bwMode="auto">
                      <a:xfrm>
                        <a:off x="2133601" y="3584576"/>
                        <a:ext cx="7997825" cy="246856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073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 –  2</a:t>
            </a:r>
            <a:endParaRPr lang="en-US" altLang="en-US" sz="2400" i="1" u="sng" dirty="0">
              <a:solidFill>
                <a:srgbClr val="00B050"/>
              </a:solidFill>
            </a:endParaRPr>
          </a:p>
        </p:txBody>
      </p:sp>
      <p:sp>
        <p:nvSpPr>
          <p:cNvPr id="16387" name="Content Placeholder 2"/>
          <p:cNvSpPr>
            <a:spLocks noGrp="1"/>
          </p:cNvSpPr>
          <p:nvPr>
            <p:ph idx="1"/>
          </p:nvPr>
        </p:nvSpPr>
        <p:spPr>
          <a:xfrm>
            <a:off x="914400" y="1004223"/>
            <a:ext cx="10475384" cy="5318790"/>
          </a:xfrm>
        </p:spPr>
        <p:txBody>
          <a:bodyPr/>
          <a:lstStyle/>
          <a:p>
            <a:pPr lvl="2">
              <a:buFont typeface="Arial" panose="020B0604020202020204" pitchFamily="34" charset="0"/>
              <a:buChar char="•"/>
            </a:pPr>
            <a:endParaRPr lang="en-US" altLang="en-US" sz="800" dirty="0">
              <a:solidFill>
                <a:schemeClr val="tx1"/>
              </a:solidFill>
            </a:endParaRPr>
          </a:p>
          <a:p>
            <a:pPr marL="0">
              <a:spcBef>
                <a:spcPts val="0"/>
              </a:spcBef>
              <a:spcAft>
                <a:spcPts val="0"/>
              </a:spcAft>
              <a:buFont typeface="Arial" panose="020B0604020202020204" pitchFamily="34" charset="0"/>
              <a:buChar char="•"/>
            </a:pPr>
            <a:r>
              <a:rPr lang="en-US" sz="1800" dirty="0">
                <a:ea typeface="Calibri" panose="020F0502020204030204" pitchFamily="34" charset="0"/>
              </a:rPr>
              <a:t>At the EC closing, on 18Mar21, it was approved to charge a $50 fee for the July 2021 electronic plenary. </a:t>
            </a:r>
          </a:p>
          <a:p>
            <a:pPr marL="400050" lvl="1">
              <a:spcBef>
                <a:spcPts val="0"/>
              </a:spcBef>
              <a:spcAft>
                <a:spcPts val="0"/>
              </a:spcAft>
              <a:buFont typeface="Arial" panose="020B0604020202020204" pitchFamily="34" charset="0"/>
              <a:buChar char="•"/>
            </a:pPr>
            <a:r>
              <a:rPr lang="en-US" sz="1800" dirty="0">
                <a:ea typeface="Calibri" panose="020F0502020204030204" pitchFamily="34" charset="0"/>
              </a:rPr>
              <a:t>This is to help cover ongoing costs, things like audit fees, working with venues, etc.  It doesn’t rebuild the loss reserve and one opinion it is not enough to break even either. </a:t>
            </a:r>
          </a:p>
          <a:p>
            <a:pPr marL="400050" lvl="1">
              <a:spcBef>
                <a:spcPts val="0"/>
              </a:spcBef>
              <a:spcAft>
                <a:spcPts val="0"/>
              </a:spcAft>
              <a:buFont typeface="Arial" panose="020B0604020202020204" pitchFamily="34" charset="0"/>
              <a:buChar char="•"/>
            </a:pPr>
            <a:r>
              <a:rPr lang="en-US" sz="1800" dirty="0">
                <a:ea typeface="Calibri" panose="020F0502020204030204" pitchFamily="34" charset="0"/>
              </a:rPr>
              <a:t>Voting membership status will be tied to paying of the fees.</a:t>
            </a:r>
          </a:p>
          <a:p>
            <a:pPr marL="400050" lvl="1">
              <a:spcBef>
                <a:spcPts val="0"/>
              </a:spcBef>
              <a:spcAft>
                <a:spcPts val="0"/>
              </a:spcAft>
              <a:buFont typeface="Arial" panose="020B0604020202020204" pitchFamily="34" charset="0"/>
              <a:buChar char="•"/>
            </a:pPr>
            <a:r>
              <a:rPr lang="en-US" sz="1800" dirty="0">
                <a:ea typeface="Calibri" panose="020F0502020204030204" pitchFamily="34" charset="0"/>
              </a:rPr>
              <a:t>Only talking plenary for now, likely will go to interims also, watch for updates</a:t>
            </a:r>
          </a:p>
          <a:p>
            <a:pPr marL="400050" lvl="1">
              <a:spcBef>
                <a:spcPts val="0"/>
              </a:spcBef>
              <a:spcAft>
                <a:spcPts val="0"/>
              </a:spcAft>
              <a:buFont typeface="Arial" panose="020B0604020202020204" pitchFamily="34" charset="0"/>
              <a:buChar char="•"/>
            </a:pPr>
            <a:endParaRPr lang="en-US" b="0" dirty="0">
              <a:effectLst/>
              <a:ea typeface="Calibri" panose="020F0502020204030204" pitchFamily="34" charset="0"/>
            </a:endParaRPr>
          </a:p>
          <a:p>
            <a:pPr marL="400050" lvl="1">
              <a:spcBef>
                <a:spcPts val="0"/>
              </a:spcBef>
              <a:spcAft>
                <a:spcPts val="0"/>
              </a:spcAft>
              <a:buFont typeface="Arial" panose="020B0604020202020204" pitchFamily="34" charset="0"/>
              <a:buChar char="•"/>
            </a:pPr>
            <a:endParaRPr lang="en-US" b="0" dirty="0">
              <a:effectLst/>
              <a:ea typeface="Calibri" panose="020F0502020204030204" pitchFamily="34" charset="0"/>
            </a:endParaRPr>
          </a:p>
          <a:p>
            <a:pPr marL="285750" indent="-285750">
              <a:buFont typeface="Arial" panose="020B0604020202020204" pitchFamily="34" charset="0"/>
              <a:buChar char="•"/>
            </a:pPr>
            <a:r>
              <a:rPr lang="en-US" sz="1800" dirty="0"/>
              <a:t>IEEE 802 2021 Edition of all the standards will be electronic only – 922MB </a:t>
            </a:r>
          </a:p>
          <a:p>
            <a:pPr marL="685800" lvl="1">
              <a:buFont typeface="Arial" panose="020B0604020202020204" pitchFamily="34" charset="0"/>
              <a:buChar char="•"/>
            </a:pPr>
            <a:r>
              <a:rPr lang="en-US" sz="1800" dirty="0"/>
              <a:t>Email was sent to all individuals who participated in IEEE 802 March Plenary Meetings who signed into IMAT. </a:t>
            </a:r>
          </a:p>
          <a:p>
            <a:pPr marL="685800" lvl="1">
              <a:buFont typeface="Arial" panose="020B0604020202020204" pitchFamily="34" charset="0"/>
              <a:buChar char="•"/>
            </a:pPr>
            <a:r>
              <a:rPr lang="en-US" sz="1800" dirty="0"/>
              <a:t>It included the invite and link to download the 2021 Edition, until 26mar21 (tomorrow).</a:t>
            </a:r>
          </a:p>
          <a:p>
            <a:pPr marL="685800" lvl="1">
              <a:buFont typeface="Arial" panose="020B0604020202020204" pitchFamily="34" charset="0"/>
              <a:buChar char="•"/>
            </a:pPr>
            <a:r>
              <a:rPr lang="en-US" sz="1800" dirty="0"/>
              <a:t>For more info:  </a:t>
            </a:r>
            <a:r>
              <a:rPr lang="en-US" altLang="en-US" sz="1800" dirty="0">
                <a:solidFill>
                  <a:schemeClr val="tx1"/>
                </a:solidFill>
                <a:hlinkClick r:id="rId3"/>
              </a:rPr>
              <a:t>https://mentor.ieee.org/802-ec/dcn/21/ec-21-0048-00-00EC-ieee-802-electronic-media-2021-edition-update.pdf</a:t>
            </a:r>
            <a:r>
              <a:rPr lang="en-US" altLang="en-US" sz="1800" dirty="0">
                <a:solidFill>
                  <a:schemeClr val="tx1"/>
                </a:solidFill>
              </a:rPr>
              <a:t>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p:txBody>
          <a:bodyPr/>
          <a:lstStyle/>
          <a:p>
            <a:r>
              <a:rPr lang="en-US"/>
              <a:t>25Mar21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3970827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914400" y="990601"/>
            <a:ext cx="10439400" cy="5484813"/>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endParaRPr lang="en-US" sz="1800" dirty="0">
              <a:solidFill>
                <a:schemeClr val="tx1"/>
              </a:solidFill>
            </a:endParaRPr>
          </a:p>
          <a:p>
            <a:pPr>
              <a:spcBef>
                <a:spcPts val="0"/>
              </a:spcBef>
              <a:buFont typeface="Arial" panose="020B0604020202020204" pitchFamily="34" charset="0"/>
              <a:buChar char="•"/>
            </a:pPr>
            <a:r>
              <a:rPr lang="en-US" sz="1400" dirty="0">
                <a:solidFill>
                  <a:srgbClr val="0070C0"/>
                </a:solidFill>
              </a:rPr>
              <a:t>Remember – BRAN documents can be found in the 802.11 private area documents (1-week refresh)</a:t>
            </a:r>
            <a:endParaRPr lang="en-US" sz="14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sym typeface="Wingdings" panose="05000000000000000000" pitchFamily="2" charset="2"/>
              </a:rPr>
              <a:t>next call is #109a-15-22Apr21 </a:t>
            </a:r>
          </a:p>
          <a:p>
            <a:pPr marL="400050" lvl="1">
              <a:spcBef>
                <a:spcPts val="0"/>
              </a:spcBef>
              <a:spcAft>
                <a:spcPts val="0"/>
              </a:spcAft>
              <a:buFont typeface="Arial" panose="020B0604020202020204" pitchFamily="34" charset="0"/>
              <a:buChar char="•"/>
            </a:pPr>
            <a:r>
              <a:rPr lang="en-US" sz="1800" b="0" dirty="0">
                <a:effectLst/>
                <a:ea typeface="Calibri" panose="020F0502020204030204" pitchFamily="34" charset="0"/>
                <a:cs typeface="Times New Roman" panose="02020603050405020304" pitchFamily="18" charset="0"/>
              </a:rPr>
              <a:t>In BRAN(21)109061, ETSI TC BRAN ad hoc meeting #109e (26-30Apr21) will focus on</a:t>
            </a:r>
          </a:p>
          <a:p>
            <a:pPr marL="800100" lvl="2">
              <a:spcBef>
                <a:spcPts val="0"/>
              </a:spcBef>
              <a:spcAft>
                <a:spcPts val="0"/>
              </a:spcAft>
            </a:pPr>
            <a:r>
              <a:rPr lang="en-US" sz="1600" b="0" dirty="0">
                <a:effectLst/>
                <a:ea typeface="Calibri" panose="020F0502020204030204" pitchFamily="34" charset="0"/>
                <a:cs typeface="Times New Roman" panose="02020603050405020304" pitchFamily="18" charset="0"/>
              </a:rPr>
              <a:t>• EN 301 893 (5 GHz),</a:t>
            </a:r>
          </a:p>
          <a:p>
            <a:pPr marL="800100" lvl="2">
              <a:spcBef>
                <a:spcPts val="0"/>
              </a:spcBef>
              <a:spcAft>
                <a:spcPts val="0"/>
              </a:spcAft>
            </a:pPr>
            <a:r>
              <a:rPr lang="en-US" sz="1600" b="0" dirty="0">
                <a:effectLst/>
                <a:ea typeface="Calibri" panose="020F0502020204030204" pitchFamily="34" charset="0"/>
                <a:cs typeface="Times New Roman" panose="02020603050405020304" pitchFamily="18" charset="0"/>
              </a:rPr>
              <a:t>• EN 303 687 (6 GHz), and</a:t>
            </a:r>
          </a:p>
          <a:p>
            <a:pPr marL="800100" lvl="2">
              <a:spcBef>
                <a:spcPts val="0"/>
              </a:spcBef>
              <a:spcAft>
                <a:spcPts val="0"/>
              </a:spcAft>
            </a:pPr>
            <a:r>
              <a:rPr lang="en-US" sz="1600" b="0" dirty="0">
                <a:effectLst/>
                <a:ea typeface="Calibri" panose="020F0502020204030204" pitchFamily="34" charset="0"/>
                <a:cs typeface="Times New Roman" panose="02020603050405020304" pitchFamily="18" charset="0"/>
              </a:rPr>
              <a:t>• the discussion of User Access Restrictions (UAR).</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  </a:t>
            </a:r>
          </a:p>
          <a:p>
            <a:pPr lvl="1">
              <a:spcBef>
                <a:spcPts val="0"/>
              </a:spcBef>
              <a:buFont typeface="Arial" panose="020B0604020202020204" pitchFamily="34" charset="0"/>
              <a:buChar char="•"/>
            </a:pPr>
            <a:r>
              <a:rPr lang="en-US" sz="1400" dirty="0">
                <a:solidFill>
                  <a:schemeClr val="tx1"/>
                </a:solidFill>
                <a:ea typeface="Calibri" panose="020F0502020204030204" pitchFamily="34" charset="0"/>
              </a:rPr>
              <a:t>17mar21: Friday – 2 new versions of the 5 and 6 GHz standards were out. </a:t>
            </a:r>
          </a:p>
          <a:p>
            <a:pPr lvl="1">
              <a:spcBef>
                <a:spcPts val="0"/>
              </a:spcBef>
              <a:buFont typeface="Arial" panose="020B0604020202020204" pitchFamily="34" charset="0"/>
              <a:buChar char="•"/>
            </a:pPr>
            <a:r>
              <a:rPr lang="en-US" sz="1400" dirty="0">
                <a:solidFill>
                  <a:schemeClr val="tx1"/>
                </a:solidFill>
                <a:ea typeface="Calibri" panose="020F0502020204030204" pitchFamily="34" charset="0"/>
              </a:rPr>
              <a:t>For 5 GHz the energy detection threshold was discussed.   -62 dBm/20MHz for A and AC, and now AX.  Depending on your power then -72 dBm to -62 dBm was agreed upon in the end and in the new draft.  (An earlier objection was dismissed.) </a:t>
            </a:r>
          </a:p>
          <a:p>
            <a:pPr lvl="1">
              <a:spcBef>
                <a:spcPts val="0"/>
              </a:spcBef>
              <a:buFont typeface="Arial" panose="020B0604020202020204" pitchFamily="34" charset="0"/>
              <a:buChar char="•"/>
            </a:pPr>
            <a:r>
              <a:rPr lang="en-US" sz="1400" dirty="0">
                <a:solidFill>
                  <a:schemeClr val="tx1"/>
                </a:solidFill>
                <a:ea typeface="Calibri" panose="020F0502020204030204" pitchFamily="34" charset="0"/>
              </a:rPr>
              <a:t>Next is User Access Restrictions that needs further discussion with EC.  BRAN will discuss with the desk officer. </a:t>
            </a:r>
          </a:p>
          <a:p>
            <a:pPr lvl="1">
              <a:spcBef>
                <a:spcPts val="0"/>
              </a:spcBef>
              <a:buFont typeface="Arial" panose="020B0604020202020204" pitchFamily="34" charset="0"/>
              <a:buChar char="•"/>
            </a:pPr>
            <a:r>
              <a:rPr lang="en-US" sz="1400" dirty="0">
                <a:solidFill>
                  <a:schemeClr val="tx1"/>
                </a:solidFill>
                <a:ea typeface="Calibri" panose="020F0502020204030204" pitchFamily="34" charset="0"/>
              </a:rPr>
              <a:t>5.8 GHz band is being opened in some countries, but not all. </a:t>
            </a:r>
          </a:p>
          <a:p>
            <a:pPr lvl="1">
              <a:spcBef>
                <a:spcPts val="0"/>
              </a:spcBef>
              <a:buFont typeface="Arial" panose="020B0604020202020204" pitchFamily="34" charset="0"/>
              <a:buChar char="•"/>
            </a:pPr>
            <a:r>
              <a:rPr lang="en-US" sz="1400" dirty="0">
                <a:solidFill>
                  <a:schemeClr val="tx1"/>
                </a:solidFill>
                <a:ea typeface="Calibri" panose="020F0502020204030204" pitchFamily="34" charset="0"/>
              </a:rPr>
              <a:t>6 GHz narrow band frequency hopping concern being discussed on interference to others. </a:t>
            </a:r>
          </a:p>
          <a:p>
            <a:pPr lvl="1">
              <a:spcBef>
                <a:spcPts val="0"/>
              </a:spcBef>
              <a:buFont typeface="Arial" panose="020B0604020202020204" pitchFamily="34" charset="0"/>
              <a:buChar char="•"/>
            </a:pPr>
            <a:r>
              <a:rPr lang="en-US" sz="1400" dirty="0">
                <a:solidFill>
                  <a:schemeClr val="tx1"/>
                </a:solidFill>
                <a:ea typeface="Calibri" panose="020F0502020204030204" pitchFamily="34" charset="0"/>
              </a:rPr>
              <a:t>60 GHz – 3 stds today.  Fixed deployment one is okay for assessment at EC. </a:t>
            </a:r>
          </a:p>
          <a:p>
            <a:pPr lvl="1">
              <a:spcBef>
                <a:spcPts val="0"/>
              </a:spcBef>
              <a:buFont typeface="Arial" panose="020B0604020202020204" pitchFamily="34" charset="0"/>
              <a:buChar char="•"/>
            </a:pPr>
            <a:r>
              <a:rPr lang="en-US" sz="1400" dirty="0">
                <a:solidFill>
                  <a:schemeClr val="tx1"/>
                </a:solidFill>
                <a:ea typeface="Calibri" panose="020F0502020204030204" pitchFamily="34" charset="0"/>
              </a:rPr>
              <a:t>C1 Band one, AD and AY, coming out of ENAP now.  Will need comment resolution next.</a:t>
            </a:r>
          </a:p>
          <a:p>
            <a:pPr lvl="1">
              <a:spcBef>
                <a:spcPts val="0"/>
              </a:spcBef>
              <a:buFont typeface="Arial" panose="020B0604020202020204" pitchFamily="34" charset="0"/>
              <a:buChar char="•"/>
            </a:pPr>
            <a:r>
              <a:rPr lang="en-US" sz="1400" dirty="0">
                <a:solidFill>
                  <a:schemeClr val="tx1"/>
                </a:solidFill>
                <a:ea typeface="Calibri" panose="020F0502020204030204" pitchFamily="34" charset="0"/>
              </a:rPr>
              <a:t>There is a TR for </a:t>
            </a:r>
            <a:r>
              <a:rPr lang="en-US" sz="1400" dirty="0" err="1">
                <a:solidFill>
                  <a:schemeClr val="tx1"/>
                </a:solidFill>
                <a:ea typeface="Calibri" panose="020F0502020204030204" pitchFamily="34" charset="0"/>
              </a:rPr>
              <a:t>coex</a:t>
            </a:r>
            <a:r>
              <a:rPr lang="en-US" sz="1400" dirty="0">
                <a:solidFill>
                  <a:schemeClr val="tx1"/>
                </a:solidFill>
                <a:ea typeface="Calibri" panose="020F0502020204030204" pitchFamily="34" charset="0"/>
              </a:rPr>
              <a:t> in 5.8GHz band, need a new rapporteur.</a:t>
            </a:r>
          </a:p>
          <a:p>
            <a:pPr lvl="1">
              <a:spcBef>
                <a:spcPts val="0"/>
              </a:spcBef>
              <a:buFont typeface="Arial" panose="020B0604020202020204" pitchFamily="34" charset="0"/>
              <a:buChar char="•"/>
            </a:pPr>
            <a:r>
              <a:rPr lang="en-US" sz="1400" dirty="0">
                <a:solidFill>
                  <a:schemeClr val="tx1"/>
                </a:solidFill>
                <a:ea typeface="Calibri" panose="020F0502020204030204" pitchFamily="34" charset="0"/>
              </a:rPr>
              <a:t>There is also TS 103 754 test plan for multi AP, for mesh systems being worked. </a:t>
            </a:r>
          </a:p>
          <a:p>
            <a:pPr lvl="1">
              <a:spcBef>
                <a:spcPts val="0"/>
              </a:spcBef>
              <a:buFont typeface="Arial" panose="020B0604020202020204" pitchFamily="34" charset="0"/>
              <a:buChar char="•"/>
            </a:pPr>
            <a:r>
              <a:rPr lang="en-US" sz="1400" dirty="0">
                <a:solidFill>
                  <a:schemeClr val="tx1"/>
                </a:solidFill>
                <a:ea typeface="Calibri" panose="020F0502020204030204" pitchFamily="34" charset="0"/>
              </a:rPr>
              <a:t>See page 15 of </a:t>
            </a:r>
            <a:r>
              <a:rPr lang="en-US" sz="1400" dirty="0">
                <a:solidFill>
                  <a:schemeClr val="tx1"/>
                </a:solidFill>
                <a:ea typeface="Calibri" panose="020F0502020204030204" pitchFamily="34" charset="0"/>
                <a:hlinkClick r:id="rId6"/>
              </a:rPr>
              <a:t>https://docdb.cept.org/download/25c41779-cd6e/Rec7003e.pdf</a:t>
            </a:r>
            <a:r>
              <a:rPr lang="en-US" sz="1400" dirty="0">
                <a:solidFill>
                  <a:schemeClr val="tx1"/>
                </a:solidFill>
                <a:ea typeface="Calibri" panose="020F0502020204030204" pitchFamily="34" charset="0"/>
              </a:rPr>
              <a:t>  for details on the three different 60 GHz assignments. </a:t>
            </a:r>
          </a:p>
          <a:p>
            <a:pPr lvl="1">
              <a:spcBef>
                <a:spcPts val="0"/>
              </a:spcBef>
              <a:buFont typeface="Arial" panose="020B0604020202020204" pitchFamily="34" charset="0"/>
              <a:buChar char="•"/>
            </a:pPr>
            <a:r>
              <a:rPr lang="en-US" sz="1400" dirty="0">
                <a:solidFill>
                  <a:schemeClr val="tx1"/>
                </a:solidFill>
                <a:ea typeface="Calibri" panose="020F0502020204030204" pitchFamily="34" charset="0"/>
              </a:rPr>
              <a:t>11Mar: </a:t>
            </a:r>
            <a:r>
              <a:rPr lang="en-US" sz="1400" dirty="0">
                <a:ea typeface="Calibri" panose="020F0502020204030204" pitchFamily="34" charset="0"/>
              </a:rPr>
              <a:t>EN 303 687 (6 GHz) is revising BRAN(21)109050r1 for approval Friday.</a:t>
            </a:r>
          </a:p>
          <a:p>
            <a:pPr lvl="2">
              <a:spcBef>
                <a:spcPts val="0"/>
              </a:spcBef>
              <a:buFont typeface="Arial" panose="020B0604020202020204" pitchFamily="34" charset="0"/>
              <a:buChar char="•"/>
            </a:pPr>
            <a:r>
              <a:rPr lang="en-US" sz="1400" dirty="0">
                <a:ea typeface="Calibri" panose="020F0502020204030204" pitchFamily="34" charset="0"/>
              </a:rPr>
              <a:t>Contribution: BRAN(21)109053r1 - Rapporteur's copy of EN 301 893 (5 GHz), plan to approve Friday also. </a:t>
            </a:r>
          </a:p>
          <a:p>
            <a:pPr marL="457200" lvl="1" indent="0">
              <a:spcBef>
                <a:spcPts val="0"/>
              </a:spcBef>
            </a:pPr>
            <a:endParaRPr lang="en-US" sz="1600" dirty="0">
              <a:solidFill>
                <a:schemeClr val="tx1"/>
              </a:solidFill>
              <a:ea typeface="Calibri" panose="020F050202020403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25Mar21</a:t>
            </a:r>
            <a:endParaRPr lang="en-GB" dirty="0"/>
          </a:p>
        </p:txBody>
      </p:sp>
    </p:spTree>
    <p:extLst>
      <p:ext uri="{BB962C8B-B14F-4D97-AF65-F5344CB8AC3E}">
        <p14:creationId xmlns:p14="http://schemas.microsoft.com/office/powerpoint/2010/main" val="33990114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914400" y="1021438"/>
            <a:ext cx="10475384" cy="5453976"/>
          </a:xfrm>
        </p:spPr>
        <p:txBody>
          <a:bodyPr/>
          <a:lstStyle/>
          <a:p>
            <a:pPr lvl="2">
              <a:buFont typeface="Arial" panose="020B0604020202020204" pitchFamily="34" charset="0"/>
              <a:buChar char="•"/>
            </a:pPr>
            <a:endParaRPr lang="en-US" sz="600" dirty="0">
              <a:solidFill>
                <a:schemeClr val="tx1"/>
              </a:solidFill>
            </a:endParaRPr>
          </a:p>
          <a:p>
            <a:pPr>
              <a:buFont typeface="Arial" panose="020B0604020202020204" pitchFamily="34" charset="0"/>
              <a:buChar char="•"/>
            </a:pPr>
            <a:r>
              <a:rPr lang="en-US" sz="1800" dirty="0">
                <a:solidFill>
                  <a:schemeClr val="tx1"/>
                </a:solidFill>
              </a:rPr>
              <a:t>Note: CEPT will only have virtual meetings through 01Sep21, at this point. </a:t>
            </a:r>
          </a:p>
          <a:p>
            <a:pPr>
              <a:buFont typeface="Arial" panose="020B0604020202020204" pitchFamily="34" charset="0"/>
              <a:buChar char="•"/>
            </a:pPr>
            <a:r>
              <a:rPr lang="en-US" sz="1800" dirty="0">
                <a:solidFill>
                  <a:schemeClr val="tx1"/>
                </a:solidFill>
              </a:rPr>
              <a:t>EC </a:t>
            </a:r>
            <a:r>
              <a:rPr lang="en-US" sz="1800" dirty="0" err="1">
                <a:solidFill>
                  <a:schemeClr val="tx1"/>
                </a:solidFill>
              </a:rPr>
              <a:t>RSComm</a:t>
            </a:r>
            <a:r>
              <a:rPr lang="en-US" sz="1800" dirty="0">
                <a:solidFill>
                  <a:schemeClr val="tx1"/>
                </a:solidFill>
              </a:rPr>
              <a:t> met earlier (9-10Mar21(.  There are no formal minutes, decisions are public however. </a:t>
            </a:r>
          </a:p>
          <a:p>
            <a:pPr lvl="1">
              <a:buFont typeface="Arial" panose="020B0604020202020204" pitchFamily="34" charset="0"/>
              <a:buChar char="•"/>
            </a:pPr>
            <a:r>
              <a:rPr lang="en-US" sz="1600" dirty="0">
                <a:solidFill>
                  <a:schemeClr val="tx1"/>
                </a:solidFill>
              </a:rPr>
              <a:t>6 GHz decision was approved and going through admin procedure, countries have until 16April </a:t>
            </a:r>
          </a:p>
          <a:p>
            <a:pPr lvl="1">
              <a:buFont typeface="Arial" panose="020B0604020202020204" pitchFamily="34" charset="0"/>
              <a:buChar char="•"/>
            </a:pPr>
            <a:r>
              <a:rPr lang="en-US" sz="1400" dirty="0">
                <a:solidFill>
                  <a:schemeClr val="tx1"/>
                </a:solidFill>
              </a:rPr>
              <a:t>17mar21: The Draft decisions are available on </a:t>
            </a:r>
            <a:r>
              <a:rPr lang="en-US" sz="1400" dirty="0">
                <a:solidFill>
                  <a:schemeClr val="tx1"/>
                </a:solidFill>
                <a:hlinkClick r:id="rId3"/>
              </a:rPr>
              <a:t>https://circabc.europa.eu</a:t>
            </a:r>
            <a:r>
              <a:rPr lang="en-US" sz="1400" dirty="0">
                <a:solidFill>
                  <a:schemeClr val="tx1"/>
                </a:solidFill>
              </a:rPr>
              <a:t> , in the RSC library.    </a:t>
            </a:r>
          </a:p>
          <a:p>
            <a:pPr lvl="1">
              <a:buFont typeface="Arial" panose="020B0604020202020204" pitchFamily="34" charset="0"/>
              <a:buChar char="•"/>
            </a:pPr>
            <a:r>
              <a:rPr lang="en-US" sz="1400" dirty="0">
                <a:solidFill>
                  <a:schemeClr val="tx1"/>
                </a:solidFill>
              </a:rPr>
              <a:t>Key point is by 01Dec21, all member countries are to adopt the 6 GHz regulations. </a:t>
            </a:r>
          </a:p>
          <a:p>
            <a:pPr lvl="1">
              <a:buFont typeface="Arial" panose="020B0604020202020204" pitchFamily="34" charset="0"/>
              <a:buChar char="•"/>
            </a:pPr>
            <a:r>
              <a:rPr lang="en-US" sz="1400" dirty="0">
                <a:solidFill>
                  <a:schemeClr val="tx1"/>
                </a:solidFill>
              </a:rPr>
              <a:t>Question on channels, they are defined in Annex E of 802.11. </a:t>
            </a:r>
            <a:r>
              <a:rPr lang="en-US" sz="1400" dirty="0">
                <a:ea typeface="Calibri" panose="020F0502020204030204" pitchFamily="34" charset="0"/>
              </a:rPr>
              <a:t>channel 2 with 5935 MHz center frequency is not allowed in Europe </a:t>
            </a:r>
            <a:r>
              <a:rPr lang="en-US" sz="1400" dirty="0">
                <a:solidFill>
                  <a:schemeClr val="tx1"/>
                </a:solidFill>
              </a:rPr>
              <a:t>though is available for the FCC, that was the only channel brought up that is different. </a:t>
            </a:r>
          </a:p>
          <a:p>
            <a:pPr>
              <a:buFont typeface="Arial" panose="020B0604020202020204" pitchFamily="34" charset="0"/>
              <a:buChar char="•"/>
            </a:pPr>
            <a:endParaRPr lang="en-US" sz="1400" dirty="0">
              <a:solidFill>
                <a:schemeClr val="tx1"/>
              </a:solidFill>
            </a:endParaRPr>
          </a:p>
          <a:p>
            <a:pPr>
              <a:buFont typeface="Arial" panose="020B0604020202020204" pitchFamily="34" charset="0"/>
              <a:buChar char="•"/>
            </a:pPr>
            <a:r>
              <a:rPr lang="en-US" sz="1400" dirty="0">
                <a:solidFill>
                  <a:schemeClr val="tx1"/>
                </a:solidFill>
              </a:rPr>
              <a:t>CEPT – </a:t>
            </a:r>
            <a:r>
              <a:rPr lang="en-US" sz="1400" dirty="0">
                <a:solidFill>
                  <a:schemeClr val="tx1"/>
                </a:solidFill>
                <a:hlinkClick r:id="rId4"/>
              </a:rPr>
              <a:t>&lt;ECC&gt;</a:t>
            </a:r>
            <a:r>
              <a:rPr lang="en-US" sz="1400" dirty="0">
                <a:solidFill>
                  <a:schemeClr val="tx1"/>
                </a:solidFill>
              </a:rPr>
              <a:t>  (and more) next call #56, 29Jun-02Jul21</a:t>
            </a:r>
          </a:p>
          <a:p>
            <a:pPr lvl="1">
              <a:buFont typeface="Arial" panose="020B0604020202020204" pitchFamily="34" charset="0"/>
              <a:buChar char="•"/>
            </a:pPr>
            <a:r>
              <a:rPr lang="en-US" sz="1400" dirty="0">
                <a:solidFill>
                  <a:schemeClr val="tx1"/>
                </a:solidFill>
              </a:rPr>
              <a:t> </a:t>
            </a: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5"/>
              </a:rPr>
              <a:t>&lt;WGSE&gt;</a:t>
            </a:r>
            <a:r>
              <a:rPr lang="en-US" altLang="en-US" sz="1800" b="0" dirty="0"/>
              <a:t> </a:t>
            </a:r>
            <a:r>
              <a:rPr lang="en-US" altLang="en-US" sz="1800" dirty="0"/>
              <a:t>next call  </a:t>
            </a:r>
            <a:r>
              <a:rPr lang="en-US" sz="1800" dirty="0"/>
              <a:t>#88, 19-23Apr21</a:t>
            </a:r>
            <a:r>
              <a:rPr lang="en-US" sz="1800" dirty="0">
                <a:sym typeface="Wingdings" panose="05000000000000000000" pitchFamily="2" charset="2"/>
              </a:rPr>
              <a:t> </a:t>
            </a:r>
            <a:endParaRPr lang="en-US" sz="1800" dirty="0">
              <a:solidFill>
                <a:schemeClr val="tx1"/>
              </a:solidFill>
            </a:endParaRPr>
          </a:p>
          <a:p>
            <a:pPr lvl="1">
              <a:spcBef>
                <a:spcPts val="0"/>
              </a:spcBef>
              <a:spcAft>
                <a:spcPts val="0"/>
              </a:spcAft>
              <a:buFont typeface="Arial" panose="020B0604020202020204" pitchFamily="34" charset="0"/>
              <a:buChar char="•"/>
            </a:pPr>
            <a:r>
              <a:rPr lang="en-US" sz="1400" dirty="0">
                <a:solidFill>
                  <a:schemeClr val="tx1"/>
                </a:solidFill>
              </a:rPr>
              <a:t> </a:t>
            </a:r>
          </a:p>
          <a:p>
            <a:pPr>
              <a:spcBef>
                <a:spcPts val="0"/>
              </a:spcBef>
              <a:spcAft>
                <a:spcPts val="0"/>
              </a:spcAft>
              <a:buFont typeface="Arial" panose="020B0604020202020204" pitchFamily="34" charset="0"/>
              <a:buChar char="•"/>
            </a:pPr>
            <a:r>
              <a:rPr lang="en-US" sz="1400" dirty="0">
                <a:solidFill>
                  <a:schemeClr val="tx1"/>
                </a:solidFill>
              </a:rPr>
              <a:t>CEPT – ECC </a:t>
            </a:r>
            <a:r>
              <a:rPr lang="en-US" altLang="en-US" sz="1400" b="0" dirty="0">
                <a:hlinkClick r:id="rId6"/>
              </a:rPr>
              <a:t>&lt;SE21&gt; </a:t>
            </a:r>
            <a:r>
              <a:rPr lang="en-US" altLang="en-US" sz="1400" b="0" dirty="0"/>
              <a:t> </a:t>
            </a:r>
            <a:r>
              <a:rPr lang="en-US" altLang="en-US" sz="1400" dirty="0">
                <a:solidFill>
                  <a:schemeClr val="tx1"/>
                </a:solidFill>
              </a:rPr>
              <a:t>next call #113, 14-16Jul21</a:t>
            </a:r>
          </a:p>
          <a:p>
            <a:pPr lvl="1">
              <a:spcBef>
                <a:spcPts val="0"/>
              </a:spcBef>
              <a:spcAft>
                <a:spcPts val="0"/>
              </a:spcAft>
              <a:buFont typeface="Arial" panose="020B0604020202020204" pitchFamily="34" charset="0"/>
              <a:buChar char="•"/>
            </a:pPr>
            <a:r>
              <a:rPr lang="en-US" sz="1400" dirty="0">
                <a:ea typeface="Calibri" panose="020F0502020204030204" pitchFamily="34" charset="0"/>
              </a:rPr>
              <a:t> </a:t>
            </a: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7"/>
              </a:rPr>
              <a:t>&lt;SE45&gt;</a:t>
            </a:r>
            <a:r>
              <a:rPr lang="en-US" altLang="en-US" sz="1800" b="0" dirty="0"/>
              <a:t> </a:t>
            </a:r>
            <a:r>
              <a:rPr lang="en-US" altLang="en-US" sz="1800" dirty="0"/>
              <a:t>next call #13, 01-02Jun21 </a:t>
            </a:r>
            <a:r>
              <a:rPr lang="en-US" altLang="en-US" sz="1800" b="0" dirty="0"/>
              <a:t>(13:30-18:30CEST)</a:t>
            </a:r>
          </a:p>
          <a:p>
            <a:pPr lvl="1">
              <a:spcBef>
                <a:spcPts val="0"/>
              </a:spcBef>
              <a:spcAft>
                <a:spcPts val="0"/>
              </a:spcAft>
              <a:buFont typeface="Arial" panose="020B0604020202020204" pitchFamily="34" charset="0"/>
              <a:buChar char="•"/>
            </a:pPr>
            <a:r>
              <a:rPr lang="en-US" altLang="en-US" sz="1400" dirty="0">
                <a:solidFill>
                  <a:schemeClr val="tx1"/>
                </a:solidFill>
              </a:rPr>
              <a:t> </a:t>
            </a:r>
          </a:p>
          <a:p>
            <a:pPr>
              <a:spcBef>
                <a:spcPts val="0"/>
              </a:spcBef>
              <a:spcAft>
                <a:spcPts val="0"/>
              </a:spcAft>
              <a:buFont typeface="Arial" panose="020B0604020202020204" pitchFamily="34" charset="0"/>
              <a:buChar char="•"/>
            </a:pPr>
            <a:r>
              <a:rPr lang="en-US" sz="1400" dirty="0">
                <a:solidFill>
                  <a:schemeClr val="tx1"/>
                </a:solidFill>
              </a:rPr>
              <a:t>CEPT – ECC </a:t>
            </a:r>
            <a:r>
              <a:rPr lang="en-US" altLang="en-US" sz="1400" b="0" dirty="0">
                <a:hlinkClick r:id="rId8"/>
              </a:rPr>
              <a:t>&lt;WGFM&gt;</a:t>
            </a:r>
            <a:r>
              <a:rPr lang="en-US" altLang="en-US" sz="1400" b="0" dirty="0"/>
              <a:t>  </a:t>
            </a:r>
            <a:r>
              <a:rPr lang="en-US" altLang="en-US" sz="1400" dirty="0">
                <a:solidFill>
                  <a:schemeClr val="tx1"/>
                </a:solidFill>
              </a:rPr>
              <a:t>next call #99, 24-28May21</a:t>
            </a:r>
            <a:endParaRPr lang="en-US" altLang="en-US" sz="1400" b="0" dirty="0">
              <a:solidFill>
                <a:schemeClr val="tx1"/>
              </a:solidFill>
            </a:endParaRPr>
          </a:p>
          <a:p>
            <a:pPr lvl="1">
              <a:buFont typeface="Arial" panose="020B0604020202020204" pitchFamily="34" charset="0"/>
              <a:buChar char="•"/>
            </a:pPr>
            <a:r>
              <a:rPr lang="en-US" sz="1400" dirty="0">
                <a:ea typeface="SimSun" panose="02010600030101010101" pitchFamily="2" charset="-122"/>
              </a:rPr>
              <a:t> </a:t>
            </a:r>
          </a:p>
          <a:p>
            <a:pPr marL="0">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9"/>
              </a:rPr>
              <a:t>&lt;FM57&gt;</a:t>
            </a:r>
            <a:r>
              <a:rPr lang="en-US" altLang="en-US" sz="1800" b="0" dirty="0"/>
              <a:t>  </a:t>
            </a:r>
            <a:r>
              <a:rPr lang="en-US" altLang="en-US" sz="1800" dirty="0"/>
              <a:t>next call </a:t>
            </a:r>
            <a:r>
              <a:rPr lang="en-US" sz="1800" dirty="0">
                <a:sym typeface="Wingdings" panose="05000000000000000000" pitchFamily="2" charset="2"/>
              </a:rPr>
              <a:t>#14 now 19-22Apr21</a:t>
            </a:r>
          </a:p>
          <a:p>
            <a:pPr lvl="1">
              <a:spcBef>
                <a:spcPts val="0"/>
              </a:spcBef>
              <a:buFont typeface="Arial" panose="020B0604020202020204" pitchFamily="34" charset="0"/>
              <a:buChar char="•"/>
            </a:pPr>
            <a:r>
              <a:rPr lang="en-US" sz="1400" dirty="0">
                <a:solidFill>
                  <a:schemeClr val="tx1"/>
                </a:solidFill>
                <a:ea typeface="Calibri" panose="020F0502020204030204" pitchFamily="34" charset="0"/>
              </a:rPr>
              <a:t> </a:t>
            </a:r>
            <a:endParaRPr lang="en-US" sz="1400" dirty="0">
              <a:ea typeface="Calibri" panose="020F050202020403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25Mar21</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10">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10">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49" name="DefaultOcx">
            <a:extLst>
              <a:ext uri="{FF2B5EF4-FFF2-40B4-BE49-F238E27FC236}">
                <a16:creationId xmlns:a16="http://schemas.microsoft.com/office/drawing/2014/main" id="{EA732E84-15A6-4B2A-A3A3-94D8F7E6BC59}"/>
              </a:ext>
            </a:extLst>
          </p:cNvPr>
          <p:cNvPicPr preferRelativeResize="0">
            <a:picLocks noChangeArrowheads="1" noChangeShapeType="1"/>
          </p:cNvPicPr>
          <p:nvPr/>
        </p:nvPicPr>
        <p:blipFill>
          <a:blip r:embed="rId10">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539642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4400" y="1143000"/>
            <a:ext cx="10363200" cy="5281592"/>
          </a:xfrm>
        </p:spPr>
        <p:txBody>
          <a:bodyPr/>
          <a:lstStyle/>
          <a:p>
            <a:pPr marL="800100" lvl="2">
              <a:spcBef>
                <a:spcPts val="0"/>
              </a:spcBef>
              <a:spcAft>
                <a:spcPts val="0"/>
              </a:spcAft>
              <a:buFont typeface="Arial" panose="020B0604020202020204" pitchFamily="34" charset="0"/>
              <a:buChar char="•"/>
            </a:pPr>
            <a:endParaRPr lang="en-US" sz="1000" dirty="0">
              <a:ea typeface="Calibri" panose="020F0502020204030204" pitchFamily="34" charset="0"/>
            </a:endParaRPr>
          </a:p>
          <a:p>
            <a:pPr marL="0">
              <a:spcBef>
                <a:spcPts val="0"/>
              </a:spcBef>
              <a:spcAft>
                <a:spcPts val="0"/>
              </a:spcAft>
              <a:buFont typeface="Arial" panose="020B0604020202020204" pitchFamily="34" charset="0"/>
              <a:buChar char="•"/>
            </a:pPr>
            <a:endParaRPr lang="en-US" sz="1800" dirty="0">
              <a:solidFill>
                <a:schemeClr val="tx1"/>
              </a:solidFill>
              <a:ea typeface="Calibri" panose="020F0502020204030204" pitchFamily="34" charset="0"/>
            </a:endParaRPr>
          </a:p>
          <a:p>
            <a:pPr>
              <a:buFont typeface="Arial" panose="020B0604020202020204" pitchFamily="34" charset="0"/>
              <a:buChar char="•"/>
            </a:pPr>
            <a:r>
              <a:rPr lang="en-US" sz="1800" b="0" dirty="0">
                <a:solidFill>
                  <a:schemeClr val="tx1"/>
                </a:solidFill>
                <a:ea typeface="Times New Roman" panose="02020603050405020304" pitchFamily="18" charset="0"/>
                <a:cs typeface="Times New Roman" panose="02020603050405020304" pitchFamily="18" charset="0"/>
              </a:rPr>
              <a:t>Anything to share? None heard</a:t>
            </a:r>
          </a:p>
          <a:p>
            <a:pPr lvl="1">
              <a:buFont typeface="Arial" panose="020B0604020202020204" pitchFamily="34" charset="0"/>
              <a:buChar char="•"/>
            </a:pPr>
            <a:endParaRPr lang="en-US" sz="1400" dirty="0">
              <a:solidFill>
                <a:schemeClr val="tx1"/>
              </a:solidFill>
              <a:ea typeface="Times New Roman" panose="02020603050405020304" pitchFamily="18" charset="0"/>
              <a:cs typeface="Times New Roman" panose="02020603050405020304" pitchFamily="18" charset="0"/>
            </a:endParaRPr>
          </a:p>
          <a:p>
            <a:pPr marL="0" indent="0">
              <a:spcBef>
                <a:spcPts val="0"/>
              </a:spcBef>
              <a:spcAft>
                <a:spcPts val="0"/>
              </a:spcAft>
            </a:pPr>
            <a:endParaRPr lang="en-US" sz="16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25Mar21</a:t>
            </a:r>
            <a:endParaRPr lang="en-GB" dirty="0"/>
          </a:p>
        </p:txBody>
      </p:sp>
    </p:spTree>
    <p:extLst>
      <p:ext uri="{BB962C8B-B14F-4D97-AF65-F5344CB8AC3E}">
        <p14:creationId xmlns:p14="http://schemas.microsoft.com/office/powerpoint/2010/main" val="708012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914400" y="1026645"/>
            <a:ext cx="10515600" cy="5448768"/>
          </a:xfrm>
        </p:spPr>
        <p:txBody>
          <a:bodyPr/>
          <a:lstStyle/>
          <a:p>
            <a:pPr marL="285750" indent="-285750">
              <a:spcBef>
                <a:spcPts val="0"/>
              </a:spcBef>
              <a:buFont typeface="Arial" panose="020B0604020202020204" pitchFamily="34" charset="0"/>
              <a:buChar char="•"/>
            </a:pPr>
            <a:endParaRPr lang="en-US" sz="1600" b="0" dirty="0">
              <a:solidFill>
                <a:schemeClr val="tx1"/>
              </a:solidFill>
            </a:endParaRPr>
          </a:p>
          <a:p>
            <a:pPr marL="285750" indent="-285750">
              <a:spcBef>
                <a:spcPts val="0"/>
              </a:spcBef>
              <a:buFont typeface="Arial" panose="020B0604020202020204" pitchFamily="34" charset="0"/>
              <a:buChar char="•"/>
            </a:pPr>
            <a:r>
              <a:rPr lang="en-US" sz="1800" b="0" dirty="0">
                <a:solidFill>
                  <a:schemeClr val="tx1"/>
                </a:solidFill>
              </a:rPr>
              <a:t>The submission on THz communications was approved by the LMSC(EC) and is being uploaded to WP 5A. </a:t>
            </a:r>
          </a:p>
          <a:p>
            <a:pPr marL="285750" indent="-285750">
              <a:spcBef>
                <a:spcPts val="0"/>
              </a:spcBef>
              <a:buFont typeface="Arial" panose="020B0604020202020204" pitchFamily="34" charset="0"/>
              <a:buChar char="•"/>
            </a:pPr>
            <a:endParaRPr lang="en-US" sz="1600" b="0" dirty="0">
              <a:solidFill>
                <a:schemeClr val="tx1"/>
              </a:solidFill>
            </a:endParaRPr>
          </a:p>
          <a:p>
            <a:pPr marL="285750" indent="-285750">
              <a:spcBef>
                <a:spcPts val="0"/>
              </a:spcBef>
              <a:buFont typeface="Arial" panose="020B0604020202020204" pitchFamily="34" charset="0"/>
              <a:buChar char="•"/>
            </a:pPr>
            <a:r>
              <a:rPr lang="en-US" sz="1800" b="0" dirty="0">
                <a:solidFill>
                  <a:schemeClr val="tx1"/>
                </a:solidFill>
              </a:rPr>
              <a:t>Anything else to share?  </a:t>
            </a:r>
          </a:p>
          <a:p>
            <a:pPr marL="285750" indent="-285750">
              <a:spcBef>
                <a:spcPts val="0"/>
              </a:spcBef>
              <a:buFont typeface="Arial" panose="020B0604020202020204" pitchFamily="34" charset="0"/>
              <a:buChar char="•"/>
            </a:pPr>
            <a:r>
              <a:rPr lang="en-US" sz="1600" b="0" dirty="0">
                <a:solidFill>
                  <a:schemeClr val="tx1"/>
                </a:solidFill>
              </a:rPr>
              <a:t> </a:t>
            </a:r>
          </a:p>
          <a:p>
            <a:pPr marL="285750" indent="-285750">
              <a:spcBef>
                <a:spcPts val="0"/>
              </a:spcBef>
              <a:buFont typeface="Arial" panose="020B0604020202020204" pitchFamily="34" charset="0"/>
              <a:buChar char="•"/>
            </a:pPr>
            <a:endParaRPr lang="en-US" sz="1600" b="0" dirty="0">
              <a:solidFill>
                <a:schemeClr val="tx1"/>
              </a:solidFill>
            </a:endParaRPr>
          </a:p>
          <a:p>
            <a:pPr marL="285750" indent="-285750">
              <a:spcBef>
                <a:spcPts val="0"/>
              </a:spcBef>
              <a:buFont typeface="Arial" panose="020B0604020202020204" pitchFamily="34" charset="0"/>
              <a:buChar char="•"/>
            </a:pPr>
            <a:endParaRPr lang="en-US" sz="1600" b="0" dirty="0">
              <a:solidFill>
                <a:schemeClr val="tx1"/>
              </a:solidFill>
            </a:endParaRPr>
          </a:p>
          <a:p>
            <a:pPr marL="285750" indent="-285750">
              <a:spcBef>
                <a:spcPts val="0"/>
              </a:spcBef>
              <a:buFont typeface="Arial" panose="020B0604020202020204" pitchFamily="34" charset="0"/>
              <a:buChar char="•"/>
            </a:pPr>
            <a:r>
              <a:rPr lang="en-US" sz="1800" b="0" dirty="0">
                <a:solidFill>
                  <a:schemeClr val="tx1"/>
                </a:solidFill>
              </a:rPr>
              <a:t>WRC-23 agenda items IEEE 802 viewpoints.</a:t>
            </a:r>
          </a:p>
          <a:p>
            <a:pPr lvl="1">
              <a:spcBef>
                <a:spcPts val="0"/>
              </a:spcBef>
              <a:buFont typeface="Arial" panose="020B0604020202020204" pitchFamily="34" charset="0"/>
              <a:buChar char="•"/>
            </a:pPr>
            <a:r>
              <a:rPr lang="en-US" sz="1800" dirty="0">
                <a:solidFill>
                  <a:schemeClr val="tx1"/>
                </a:solidFill>
              </a:rPr>
              <a:t>Will try a small focused ad hoc. 5 folks stepped up.   </a:t>
            </a:r>
            <a:r>
              <a:rPr lang="en-US" sz="1800" b="1" u="sng" dirty="0">
                <a:solidFill>
                  <a:schemeClr val="tx1"/>
                </a:solidFill>
              </a:rPr>
              <a:t>Are there any others to help? </a:t>
            </a:r>
            <a:endParaRPr lang="en-US" sz="1800" dirty="0">
              <a:solidFill>
                <a:schemeClr val="tx1"/>
              </a:solidFill>
            </a:endParaRPr>
          </a:p>
          <a:p>
            <a:pPr lvl="1">
              <a:spcBef>
                <a:spcPts val="0"/>
              </a:spcBef>
              <a:buFont typeface="Arial" panose="020B0604020202020204" pitchFamily="34" charset="0"/>
              <a:buChar char="•"/>
            </a:pPr>
            <a:r>
              <a:rPr lang="en-US" sz="1800" b="1" dirty="0">
                <a:solidFill>
                  <a:schemeClr val="tx1"/>
                </a:solidFill>
              </a:rPr>
              <a:t>Setting up 07apr21 at 16:00et, call-in in back up slides here.</a:t>
            </a:r>
          </a:p>
          <a:p>
            <a:pPr lvl="1">
              <a:spcBef>
                <a:spcPts val="0"/>
              </a:spcBef>
              <a:buFont typeface="Arial" panose="020B0604020202020204" pitchFamily="34" charset="0"/>
              <a:buChar char="•"/>
            </a:pPr>
            <a:endParaRPr lang="en-US" sz="1400" dirty="0">
              <a:solidFill>
                <a:schemeClr val="tx1"/>
              </a:solidFill>
            </a:endParaRPr>
          </a:p>
          <a:p>
            <a:pPr lvl="1">
              <a:spcBef>
                <a:spcPts val="0"/>
              </a:spcBef>
              <a:buFont typeface="Arial" panose="020B0604020202020204" pitchFamily="34" charset="0"/>
              <a:buChar char="•"/>
            </a:pPr>
            <a:r>
              <a:rPr lang="en-US" sz="1400" dirty="0">
                <a:solidFill>
                  <a:schemeClr val="tx1"/>
                </a:solidFill>
              </a:rPr>
              <a:t>Do have a start on this power point</a:t>
            </a:r>
            <a:r>
              <a:rPr lang="en-US" sz="1400" dirty="0">
                <a:solidFill>
                  <a:schemeClr val="tx1"/>
                </a:solidFill>
                <a:ea typeface="SimSun" panose="02010600030101010101" pitchFamily="2" charset="-122"/>
              </a:rPr>
              <a:t> with 4+3 WRC-23 AIs  IEEE 802 should consider viewpoints on</a:t>
            </a:r>
            <a:endParaRPr lang="en-US" sz="1400" dirty="0">
              <a:solidFill>
                <a:schemeClr val="tx1"/>
              </a:solidFill>
            </a:endParaRPr>
          </a:p>
          <a:p>
            <a:pPr lvl="1">
              <a:spcBef>
                <a:spcPts val="0"/>
              </a:spcBef>
              <a:buFont typeface="Arial" panose="020B0604020202020204" pitchFamily="34" charset="0"/>
              <a:buChar char="•"/>
            </a:pPr>
            <a:r>
              <a:rPr lang="en-US" sz="1400" dirty="0">
                <a:solidFill>
                  <a:schemeClr val="tx1"/>
                </a:solidFill>
              </a:rPr>
              <a:t>Updated WRC-23 Agenda Item list:  </a:t>
            </a:r>
            <a:r>
              <a:rPr lang="en-US" sz="1400" dirty="0">
                <a:solidFill>
                  <a:srgbClr val="00B0F0"/>
                </a:solidFill>
                <a:hlinkClick r:id="rId3"/>
              </a:rPr>
              <a:t>https://mentor.ieee.org/802.18/dcn/20/18-20-0107-01-0000-res-811-wrc-19-wrc-23-agenda-items.docx</a:t>
            </a:r>
            <a:r>
              <a:rPr lang="en-US" sz="1400" dirty="0">
                <a:solidFill>
                  <a:srgbClr val="00B0F0"/>
                </a:solidFill>
              </a:rPr>
              <a:t> </a:t>
            </a:r>
          </a:p>
          <a:p>
            <a:pPr lvl="1">
              <a:spcBef>
                <a:spcPts val="0"/>
              </a:spcBef>
              <a:buFont typeface="Arial" panose="020B0604020202020204" pitchFamily="34" charset="0"/>
              <a:buChar char="•"/>
            </a:pPr>
            <a:r>
              <a:rPr lang="en-US" sz="1800" dirty="0">
                <a:solidFill>
                  <a:schemeClr val="tx1"/>
                </a:solidFill>
              </a:rPr>
              <a:t>btw- the initial AIs to consider IEEE 802 viewpoints: </a:t>
            </a:r>
          </a:p>
          <a:p>
            <a:pPr lvl="1">
              <a:spcBef>
                <a:spcPts val="0"/>
              </a:spcBef>
              <a:spcAft>
                <a:spcPts val="0"/>
              </a:spcAft>
              <a:buFont typeface="+mj-lt"/>
              <a:buAutoNum type="arabicParenBoth"/>
            </a:pPr>
            <a:r>
              <a:rPr lang="en-US" sz="1600" dirty="0">
                <a:ea typeface="SimSun" panose="02010600030101010101" pitchFamily="2" charset="-122"/>
              </a:rPr>
              <a:t>1.1  -</a:t>
            </a:r>
            <a:r>
              <a:rPr lang="en-GB" sz="1600" dirty="0">
                <a:ea typeface="Times New Roman" panose="02020603050405020304" pitchFamily="18" charset="0"/>
              </a:rPr>
              <a:t>800-4 990 MHz and Resolution 223.  Connection w/ITS going there?</a:t>
            </a:r>
            <a:endParaRPr lang="en-US" sz="1600" dirty="0">
              <a:ea typeface="SimSun" panose="02010600030101010101" pitchFamily="2" charset="-122"/>
            </a:endParaRPr>
          </a:p>
          <a:p>
            <a:pPr lvl="1">
              <a:spcBef>
                <a:spcPts val="0"/>
              </a:spcBef>
              <a:spcAft>
                <a:spcPts val="0"/>
              </a:spcAft>
              <a:buFont typeface="+mj-lt"/>
              <a:buAutoNum type="arabicParenBoth"/>
            </a:pPr>
            <a:r>
              <a:rPr lang="en-US" sz="1600" dirty="0">
                <a:ea typeface="SimSun" panose="02010600030101010101" pitchFamily="2" charset="-122"/>
              </a:rPr>
              <a:t>1.2</a:t>
            </a:r>
            <a:r>
              <a:rPr lang="en-GB" sz="1600" dirty="0">
                <a:ea typeface="SimSun" panose="02010600030101010101" pitchFamily="2" charset="-122"/>
              </a:rPr>
              <a:t>  -</a:t>
            </a:r>
            <a:r>
              <a:rPr lang="en-GB" sz="1600" dirty="0">
                <a:ea typeface="Times New Roman" panose="02020603050405020304" pitchFamily="18" charset="0"/>
              </a:rPr>
              <a:t>300-3 400MHz, 3 600-3 800MHz, 6 425-7 025MHz, 7 025-7 125MHz and 10.0-10.5GHz for International Mobile Telecommunications (IMT) and resolution 245.</a:t>
            </a:r>
            <a:endParaRPr lang="en-US" sz="1600" dirty="0">
              <a:ea typeface="SimSun" panose="02010600030101010101" pitchFamily="2" charset="-122"/>
            </a:endParaRPr>
          </a:p>
          <a:p>
            <a:pPr lvl="1">
              <a:spcBef>
                <a:spcPts val="0"/>
              </a:spcBef>
              <a:spcAft>
                <a:spcPts val="0"/>
              </a:spcAft>
              <a:buFont typeface="+mj-lt"/>
              <a:buAutoNum type="arabicParenBoth"/>
            </a:pPr>
            <a:r>
              <a:rPr lang="en-US" sz="1600" dirty="0">
                <a:ea typeface="SimSun" panose="02010600030101010101" pitchFamily="2" charset="-122"/>
              </a:rPr>
              <a:t>1.5  -4</a:t>
            </a:r>
            <a:r>
              <a:rPr lang="en-GB" sz="1600" dirty="0">
                <a:ea typeface="Times New Roman" panose="02020603050405020304" pitchFamily="18" charset="0"/>
              </a:rPr>
              <a:t>70-960 MHz in Region 1-consider possible regulatory actions, Resolution</a:t>
            </a:r>
            <a:r>
              <a:rPr lang="en-GB" sz="1600" b="1" dirty="0">
                <a:ea typeface="Times New Roman" panose="02020603050405020304" pitchFamily="18" charset="0"/>
              </a:rPr>
              <a:t> 235.</a:t>
            </a:r>
            <a:endParaRPr lang="en-US" sz="1600" dirty="0">
              <a:ea typeface="SimSun" panose="02010600030101010101" pitchFamily="2" charset="-122"/>
            </a:endParaRPr>
          </a:p>
          <a:p>
            <a:pPr lvl="1">
              <a:spcBef>
                <a:spcPts val="0"/>
              </a:spcBef>
              <a:spcAft>
                <a:spcPts val="0"/>
              </a:spcAft>
              <a:buFont typeface="+mj-lt"/>
              <a:buAutoNum type="arabicParenBoth"/>
            </a:pPr>
            <a:r>
              <a:rPr lang="en-GB" sz="1600" dirty="0">
                <a:ea typeface="Times New Roman" panose="02020603050405020304" pitchFamily="18" charset="0"/>
              </a:rPr>
              <a:t>10</a:t>
            </a:r>
            <a:r>
              <a:rPr lang="en-GB" sz="1600" b="1" dirty="0">
                <a:ea typeface="Times New Roman" panose="02020603050405020304" pitchFamily="18" charset="0"/>
              </a:rPr>
              <a:t>   -</a:t>
            </a:r>
            <a:r>
              <a:rPr lang="en-GB" sz="1600" dirty="0">
                <a:solidFill>
                  <a:srgbClr val="444444"/>
                </a:solidFill>
                <a:ea typeface="Times New Roman" panose="02020603050405020304" pitchFamily="18" charset="0"/>
              </a:rPr>
              <a:t>recommend to the Council items for inclusion in the agenda for the next WRC</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25Mar21</a:t>
            </a:r>
            <a:endParaRPr lang="en-GB" dirty="0"/>
          </a:p>
        </p:txBody>
      </p:sp>
      <p:sp>
        <p:nvSpPr>
          <p:cNvPr id="8" name="TextBox 7">
            <a:extLst>
              <a:ext uri="{FF2B5EF4-FFF2-40B4-BE49-F238E27FC236}">
                <a16:creationId xmlns:a16="http://schemas.microsoft.com/office/drawing/2014/main" id="{8C0705B1-4B85-47C0-BDF0-3B1246CD6F01}"/>
              </a:ext>
            </a:extLst>
          </p:cNvPr>
          <p:cNvSpPr txBox="1"/>
          <p:nvPr/>
        </p:nvSpPr>
        <p:spPr>
          <a:xfrm>
            <a:off x="914400" y="6075303"/>
            <a:ext cx="10744200" cy="400110"/>
          </a:xfrm>
          <a:prstGeom prst="rect">
            <a:avLst/>
          </a:prstGeom>
          <a:noFill/>
        </p:spPr>
        <p:txBody>
          <a:bodyPr wrap="square" rtlCol="0">
            <a:spAutoFit/>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2000" dirty="0">
                <a:solidFill>
                  <a:schemeClr val="tx1"/>
                </a:solidFill>
              </a:rPr>
              <a:t>For miscellaneous links for ITU-R , SGs, WPs and calendars, </a:t>
            </a:r>
            <a:r>
              <a:rPr lang="en-US" sz="2000" dirty="0">
                <a:solidFill>
                  <a:schemeClr val="tx1"/>
                </a:solidFill>
                <a:hlinkClick r:id="" action="ppaction://noaction"/>
              </a:rPr>
              <a:t>see back up slides later</a:t>
            </a:r>
            <a:r>
              <a:rPr lang="en-US" sz="1600" dirty="0">
                <a:solidFill>
                  <a:schemeClr val="tx1"/>
                </a:solidFill>
                <a:hlinkClick r:id="" action="ppaction://noaction"/>
              </a:rPr>
              <a:t>. </a:t>
            </a:r>
            <a:endParaRPr lang="en-US" sz="500" dirty="0"/>
          </a:p>
        </p:txBody>
      </p:sp>
    </p:spTree>
    <p:extLst>
      <p:ext uri="{BB962C8B-B14F-4D97-AF65-F5344CB8AC3E}">
        <p14:creationId xmlns:p14="http://schemas.microsoft.com/office/powerpoint/2010/main" val="15214215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altLang="en-US" sz="2400" dirty="0"/>
              <a:t>MSG 6 GHz &amp; FCC</a:t>
            </a:r>
            <a:endParaRPr lang="en-US" sz="2400" dirty="0"/>
          </a:p>
        </p:txBody>
      </p:sp>
      <p:sp>
        <p:nvSpPr>
          <p:cNvPr id="3" name="Content Placeholder 2"/>
          <p:cNvSpPr>
            <a:spLocks noGrp="1"/>
          </p:cNvSpPr>
          <p:nvPr>
            <p:ph idx="1"/>
          </p:nvPr>
        </p:nvSpPr>
        <p:spPr>
          <a:xfrm>
            <a:off x="914400" y="1096023"/>
            <a:ext cx="10744200" cy="5379391"/>
          </a:xfrm>
        </p:spPr>
        <p:txBody>
          <a:bodyPr/>
          <a:lstStyle/>
          <a:p>
            <a:pPr>
              <a:buFont typeface="Arial" panose="020B0604020202020204" pitchFamily="34" charset="0"/>
              <a:buChar char="•"/>
            </a:pPr>
            <a:r>
              <a:rPr lang="en-US" sz="1800" dirty="0"/>
              <a:t>Multi-stake holder groups on 6 GHz and what happens in the band.  </a:t>
            </a:r>
          </a:p>
          <a:p>
            <a:pPr>
              <a:buFont typeface="Arial" panose="020B0604020202020204" pitchFamily="34" charset="0"/>
              <a:buChar char="•"/>
            </a:pPr>
            <a:r>
              <a:rPr lang="en-US" sz="1800" dirty="0"/>
              <a:t>1. The </a:t>
            </a:r>
            <a:r>
              <a:rPr lang="en-US" sz="1800" dirty="0" err="1"/>
              <a:t>Winnforum</a:t>
            </a:r>
            <a:r>
              <a:rPr lang="en-US" sz="1800" dirty="0"/>
              <a:t> “6 GHz M.S. </a:t>
            </a:r>
            <a:r>
              <a:rPr lang="en-US" sz="1800" u="sng" dirty="0"/>
              <a:t>Committee</a:t>
            </a:r>
            <a:r>
              <a:rPr lang="en-US" sz="1800" dirty="0"/>
              <a:t>”, 	every 2 weeks </a:t>
            </a:r>
            <a:r>
              <a:rPr lang="en-US" sz="1800" b="0" dirty="0"/>
              <a:t>(met </a:t>
            </a:r>
            <a:r>
              <a:rPr lang="en-US" sz="1800" b="0" dirty="0" err="1"/>
              <a:t>wk</a:t>
            </a:r>
            <a:r>
              <a:rPr lang="en-US" sz="1800" b="0" dirty="0"/>
              <a:t> of 08Feb)</a:t>
            </a:r>
          </a:p>
          <a:p>
            <a:pPr lvl="2">
              <a:buFont typeface="Arial" panose="020B0604020202020204" pitchFamily="34" charset="0"/>
              <a:buChar char="•"/>
            </a:pPr>
            <a:r>
              <a:rPr lang="en-US" sz="1400" u="sng" dirty="0">
                <a:solidFill>
                  <a:srgbClr val="0563C1"/>
                </a:solidFill>
                <a:ea typeface="Calibri" panose="020F0502020204030204" pitchFamily="34" charset="0"/>
                <a:hlinkClick r:id="rId3"/>
              </a:rPr>
              <a:t>https://www.wirelessinnovation.org/6ghz-multistakeholder-committee</a:t>
            </a:r>
            <a:r>
              <a:rPr lang="en-US" sz="1400" dirty="0">
                <a:ea typeface="Calibri" panose="020F0502020204030204" pitchFamily="34" charset="0"/>
              </a:rPr>
              <a:t> </a:t>
            </a:r>
          </a:p>
          <a:p>
            <a:pPr lvl="2">
              <a:buFont typeface="Arial" panose="020B0604020202020204" pitchFamily="34" charset="0"/>
              <a:buChar char="•"/>
            </a:pPr>
            <a:r>
              <a:rPr lang="en-US" sz="1600" dirty="0">
                <a:solidFill>
                  <a:schemeClr val="tx1"/>
                </a:solidFill>
                <a:ea typeface="Times New Roman" panose="02020603050405020304" pitchFamily="18" charset="0"/>
              </a:rPr>
              <a:t>For access to documents from the committee, can request to be an observer from the MSG below.  </a:t>
            </a:r>
            <a:endParaRPr lang="en-US" sz="1200" dirty="0">
              <a:solidFill>
                <a:schemeClr val="tx1"/>
              </a:solidFill>
              <a:ea typeface="Times New Roman" panose="02020603050405020304" pitchFamily="18" charset="0"/>
            </a:endParaRPr>
          </a:p>
          <a:p>
            <a:pPr marL="466725" lvl="1">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WS1 – is where there is more activity than the other WSs,  WS1 meets every week. </a:t>
            </a:r>
          </a:p>
          <a:p>
            <a:pPr marL="466725" lvl="1">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WS2 – did a report to FCC on ULS cleanup and will go into the FCC ex </a:t>
            </a:r>
            <a:r>
              <a:rPr lang="en-US" sz="1600" dirty="0" err="1">
                <a:solidFill>
                  <a:schemeClr val="tx1"/>
                </a:solidFill>
                <a:ea typeface="Times New Roman" panose="02020603050405020304" pitchFamily="18" charset="0"/>
              </a:rPr>
              <a:t>parte</a:t>
            </a:r>
            <a:r>
              <a:rPr lang="en-US" sz="1600" dirty="0">
                <a:solidFill>
                  <a:schemeClr val="tx1"/>
                </a:solidFill>
                <a:ea typeface="Times New Roman" panose="02020603050405020304" pitchFamily="18" charset="0"/>
              </a:rPr>
              <a:t> record.</a:t>
            </a:r>
          </a:p>
          <a:p>
            <a:pPr marL="466725" lvl="1">
              <a:spcBef>
                <a:spcPts val="0"/>
              </a:spcBef>
              <a:spcAft>
                <a:spcPts val="0"/>
              </a:spcAft>
              <a:buFont typeface="Arial" panose="020B0604020202020204" pitchFamily="34" charset="0"/>
              <a:buChar char="•"/>
            </a:pPr>
            <a:r>
              <a:rPr lang="en-US" sz="1600" dirty="0">
                <a:solidFill>
                  <a:schemeClr val="bg1">
                    <a:lumMod val="75000"/>
                  </a:schemeClr>
                </a:solidFill>
                <a:ea typeface="Times New Roman" panose="02020603050405020304" pitchFamily="18" charset="0"/>
              </a:rPr>
              <a:t>WG</a:t>
            </a:r>
            <a:r>
              <a:rPr lang="en-US" sz="1600" dirty="0">
                <a:solidFill>
                  <a:schemeClr val="tx1"/>
                </a:solidFill>
                <a:ea typeface="Times New Roman" panose="02020603050405020304" pitchFamily="18" charset="0"/>
              </a:rPr>
              <a:t> – AFC, working on a document to send to another </a:t>
            </a:r>
            <a:r>
              <a:rPr lang="en-US" sz="1600" dirty="0" err="1">
                <a:solidFill>
                  <a:schemeClr val="tx1"/>
                </a:solidFill>
                <a:ea typeface="Times New Roman" panose="02020603050405020304" pitchFamily="18" charset="0"/>
              </a:rPr>
              <a:t>MSGroup</a:t>
            </a:r>
            <a:r>
              <a:rPr lang="en-US" sz="1600" dirty="0">
                <a:solidFill>
                  <a:schemeClr val="tx1"/>
                </a:solidFill>
                <a:ea typeface="Times New Roman" panose="02020603050405020304" pitchFamily="18" charset="0"/>
              </a:rPr>
              <a:t> in another organization.</a:t>
            </a:r>
          </a:p>
          <a:p>
            <a:pPr marL="466725" lvl="1">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Anything to share?  </a:t>
            </a:r>
          </a:p>
          <a:p>
            <a:pPr marL="866775"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17mar21:Reconstituted itself today. There will be two high level groups/efforts and the other work streams will be under these two:   1) Requirements		and 		2) Testing and Certifications</a:t>
            </a:r>
          </a:p>
          <a:p>
            <a:pPr marL="1781175" lvl="4">
              <a:spcBef>
                <a:spcPts val="0"/>
              </a:spcBef>
              <a:spcAft>
                <a:spcPts val="0"/>
              </a:spcAft>
              <a:buFont typeface="Arial" panose="020B0604020202020204" pitchFamily="34" charset="0"/>
              <a:buChar char="•"/>
            </a:pPr>
            <a:endParaRPr lang="en-US" sz="1400" dirty="0">
              <a:solidFill>
                <a:schemeClr val="tx1"/>
              </a:solidFill>
              <a:ea typeface="Times New Roman" panose="02020603050405020304" pitchFamily="18" charset="0"/>
            </a:endParaRPr>
          </a:p>
          <a:p>
            <a:pPr>
              <a:buFont typeface="Arial" panose="020B0604020202020204" pitchFamily="34" charset="0"/>
              <a:buChar char="•"/>
            </a:pPr>
            <a:r>
              <a:rPr lang="en-US" sz="1800" dirty="0">
                <a:ea typeface="Calibri" panose="020F0502020204030204" pitchFamily="34" charset="0"/>
              </a:rPr>
              <a:t>2. From the FCC R&amp;O, an informal MSG (“Group”) has also been formed.</a:t>
            </a:r>
            <a:endParaRPr lang="en-US" sz="1600" dirty="0">
              <a:ea typeface="Calibri" panose="020F0502020204030204" pitchFamily="34" charset="0"/>
            </a:endParaRPr>
          </a:p>
          <a:p>
            <a:pPr lvl="2">
              <a:spcBef>
                <a:spcPts val="0"/>
              </a:spcBef>
              <a:buFont typeface="Arial" panose="020B0604020202020204" pitchFamily="34" charset="0"/>
              <a:buChar char="•"/>
            </a:pPr>
            <a:r>
              <a:rPr lang="en-US" sz="1600" dirty="0">
                <a:solidFill>
                  <a:srgbClr val="1155CC"/>
                </a:solidFill>
                <a:hlinkClick r:id="rId4"/>
              </a:rPr>
              <a:t>https://groups.wirelessinnovation.org/wg/6MSG/dashboard</a:t>
            </a:r>
            <a:r>
              <a:rPr lang="en-US" sz="1600" dirty="0">
                <a:solidFill>
                  <a:srgbClr val="1155CC"/>
                </a:solidFill>
              </a:rPr>
              <a:t>. </a:t>
            </a:r>
            <a:endParaRPr lang="en-US" sz="1600" kern="1200" dirty="0">
              <a:cs typeface="+mn-cs"/>
            </a:endParaRPr>
          </a:p>
          <a:p>
            <a:pPr lvl="1">
              <a:spcBef>
                <a:spcPts val="0"/>
              </a:spcBef>
              <a:buFont typeface="Arial" panose="020B0604020202020204" pitchFamily="34" charset="0"/>
              <a:buChar char="•"/>
            </a:pPr>
            <a:r>
              <a:rPr lang="en-US" sz="1400" dirty="0"/>
              <a:t>Work stream 1 - interference protection and resolution (</a:t>
            </a:r>
            <a:r>
              <a:rPr lang="en-US" sz="1400" dirty="0" err="1"/>
              <a:t>CableLabs</a:t>
            </a:r>
            <a:r>
              <a:rPr lang="en-US" sz="1400" dirty="0"/>
              <a:t>, EPRI, Lake </a:t>
            </a:r>
            <a:r>
              <a:rPr lang="en-US" sz="1400" dirty="0" err="1"/>
              <a:t>Cty</a:t>
            </a:r>
            <a:r>
              <a:rPr lang="en-US" sz="1400" dirty="0"/>
              <a:t>, APCO)  </a:t>
            </a:r>
            <a:r>
              <a:rPr lang="en-US" sz="1400" dirty="0">
                <a:ea typeface="SimSun" panose="02010600030101010101" pitchFamily="2" charset="-122"/>
              </a:rPr>
              <a:t>Meets biweekly, from 28Jan21-10:00 et, </a:t>
            </a:r>
            <a:endParaRPr lang="en-US" sz="1400" b="1" u="sng" dirty="0"/>
          </a:p>
          <a:p>
            <a:pPr lvl="1">
              <a:spcBef>
                <a:spcPts val="0"/>
              </a:spcBef>
              <a:buFont typeface="Arial" panose="020B0604020202020204" pitchFamily="34" charset="0"/>
              <a:buChar char="•"/>
            </a:pPr>
            <a:r>
              <a:rPr lang="en-US" sz="1400" dirty="0"/>
              <a:t>Work stream 2 - correct incumbent data (ULS) (</a:t>
            </a:r>
            <a:r>
              <a:rPr lang="en-US" sz="1400" dirty="0" err="1"/>
              <a:t>Comsearch</a:t>
            </a:r>
            <a:r>
              <a:rPr lang="en-US" sz="1400" dirty="0"/>
              <a:t>, APCO) </a:t>
            </a:r>
          </a:p>
          <a:p>
            <a:pPr lvl="1">
              <a:spcBef>
                <a:spcPts val="0"/>
              </a:spcBef>
              <a:buFont typeface="Arial" panose="020B0604020202020204" pitchFamily="34" charset="0"/>
              <a:buChar char="•"/>
            </a:pPr>
            <a:r>
              <a:rPr lang="en-US" sz="1400" dirty="0"/>
              <a:t>Work stream 3 - AFC and how it provides protection, etc. (Charter, Google, UTC)</a:t>
            </a:r>
          </a:p>
          <a:p>
            <a:pPr lvl="1">
              <a:spcBef>
                <a:spcPts val="0"/>
              </a:spcBef>
              <a:buFont typeface="Arial" panose="020B0604020202020204" pitchFamily="34" charset="0"/>
              <a:buChar char="•"/>
            </a:pPr>
            <a:r>
              <a:rPr lang="en-US" sz="1400" dirty="0"/>
              <a:t>Overall Co-chairs:  NPSTC, UTC, WFA, WISPA. </a:t>
            </a:r>
          </a:p>
          <a:p>
            <a:pPr marL="866775" lvl="2">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 In WS1 today, a significant presentation on interference detection, that took the entire hour.  </a:t>
            </a:r>
          </a:p>
          <a:p>
            <a:pPr marL="866775" lvl="2">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The topic was on dribbling 2nds, most of them within 10dB of noise floor.  </a:t>
            </a:r>
          </a:p>
          <a:p>
            <a:pPr marL="866775" lvl="2">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Will see how this works out over time.    Most significant </a:t>
            </a:r>
            <a:r>
              <a:rPr lang="en-US" sz="1400" dirty="0" err="1">
                <a:solidFill>
                  <a:schemeClr val="tx1"/>
                </a:solidFill>
                <a:ea typeface="Times New Roman" panose="02020603050405020304" pitchFamily="18" charset="0"/>
              </a:rPr>
              <a:t>prezo</a:t>
            </a:r>
            <a:r>
              <a:rPr lang="en-US" sz="1400" dirty="0">
                <a:solidFill>
                  <a:schemeClr val="tx1"/>
                </a:solidFill>
                <a:ea typeface="Times New Roman" panose="02020603050405020304" pitchFamily="18" charset="0"/>
              </a:rPr>
              <a:t> since the beginning of </a:t>
            </a:r>
            <a:r>
              <a:rPr lang="en-US" sz="1400" dirty="0" err="1">
                <a:solidFill>
                  <a:schemeClr val="tx1"/>
                </a:solidFill>
                <a:ea typeface="Times New Roman" panose="02020603050405020304" pitchFamily="18" charset="0"/>
              </a:rPr>
              <a:t>MSGroup</a:t>
            </a:r>
            <a:endParaRPr lang="en-US" sz="1400" dirty="0">
              <a:solidFill>
                <a:schemeClr val="tx1"/>
              </a:solidFill>
              <a:ea typeface="Times New Roman" panose="02020603050405020304" pitchFamily="18" charset="0"/>
            </a:endParaRPr>
          </a:p>
          <a:p>
            <a:pPr marL="866775" lvl="2">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For quality of a 1-9 = 3.7 errors per hour, &lt; most SLAs (that is 3 days/year)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25Mar21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334200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sz="2400" dirty="0"/>
              <a:t>Table of IEEE 802 Stds Frequency Bands</a:t>
            </a:r>
          </a:p>
        </p:txBody>
      </p:sp>
      <p:sp>
        <p:nvSpPr>
          <p:cNvPr id="3" name="Content Placeholder 2"/>
          <p:cNvSpPr>
            <a:spLocks noGrp="1"/>
          </p:cNvSpPr>
          <p:nvPr>
            <p:ph idx="1"/>
          </p:nvPr>
        </p:nvSpPr>
        <p:spPr>
          <a:xfrm>
            <a:off x="914400" y="990600"/>
            <a:ext cx="10439400" cy="5382854"/>
          </a:xfrm>
        </p:spPr>
        <p:txBody>
          <a:bodyPr/>
          <a:lstStyle/>
          <a:p>
            <a:pPr marL="285750" indent="-285750">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r>
              <a:rPr lang="en-US" sz="1600" dirty="0">
                <a:solidFill>
                  <a:srgbClr val="333333"/>
                </a:solidFill>
                <a:ea typeface="Times New Roman" panose="02020603050405020304" pitchFamily="18" charset="0"/>
              </a:rPr>
              <a:t>Problem statement</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It is difficult for 802 wireless standards developers to quickly and accurately identify all the </a:t>
            </a:r>
            <a:r>
              <a:rPr lang="en-US" sz="1600" dirty="0">
                <a:solidFill>
                  <a:srgbClr val="0070C0"/>
                </a:solidFill>
                <a:ea typeface="Calibri" panose="020F0502020204030204" pitchFamily="34" charset="0"/>
              </a:rPr>
              <a:t>frequency</a:t>
            </a:r>
            <a:r>
              <a:rPr lang="en-US" sz="1600" dirty="0">
                <a:ea typeface="Calibri" panose="020F0502020204030204" pitchFamily="34" charset="0"/>
              </a:rPr>
              <a:t> bands by the family of 802 wireless standards in a regularly maintained database.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The primary application is to simplify identification of potential </a:t>
            </a:r>
            <a:r>
              <a:rPr lang="en-US" sz="1600" dirty="0">
                <a:solidFill>
                  <a:srgbClr val="0070C0"/>
                </a:solidFill>
                <a:ea typeface="Calibri" panose="020F0502020204030204" pitchFamily="34" charset="0"/>
              </a:rPr>
              <a:t>frequency</a:t>
            </a:r>
            <a:r>
              <a:rPr lang="en-US" sz="1600" dirty="0">
                <a:ea typeface="Calibri" panose="020F0502020204030204" pitchFamily="34" charset="0"/>
              </a:rPr>
              <a:t> bands for coexistence assessment.</a:t>
            </a:r>
            <a:r>
              <a:rPr lang="en-US" sz="1400" dirty="0">
                <a:ea typeface="Calibri" panose="020F0502020204030204" pitchFamily="34" charset="0"/>
              </a:rPr>
              <a:t>	</a:t>
            </a:r>
            <a:endParaRPr lang="en-US" sz="14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Initial Audiences: </a:t>
            </a:r>
          </a:p>
          <a:p>
            <a:pPr marL="685800" lvl="1">
              <a:spcBef>
                <a:spcPts val="0"/>
              </a:spcBef>
              <a:spcAft>
                <a:spcPts val="0"/>
              </a:spcAft>
              <a:buFont typeface="Arial" panose="020B0604020202020204" pitchFamily="34" charset="0"/>
              <a:buChar char="•"/>
            </a:pPr>
            <a:r>
              <a:rPr lang="en-US" sz="1400" dirty="0">
                <a:solidFill>
                  <a:srgbClr val="333333"/>
                </a:solidFill>
                <a:ea typeface="Calibri" panose="020F0502020204030204" pitchFamily="34" charset="0"/>
              </a:rPr>
              <a:t>1) </a:t>
            </a:r>
            <a:r>
              <a:rPr lang="en-US" sz="1600" dirty="0">
                <a:ea typeface="Calibri" panose="020F0502020204030204" pitchFamily="34" charset="0"/>
              </a:rPr>
              <a:t>802 wireless standards developers &amp; 2) 802.19 wireless coexistence working group</a:t>
            </a:r>
          </a:p>
          <a:p>
            <a:pPr>
              <a:spcBef>
                <a:spcPts val="0"/>
              </a:spcBef>
              <a:buFont typeface="Arial" panose="020B0604020202020204" pitchFamily="34" charset="0"/>
              <a:buChar char="•"/>
            </a:pPr>
            <a:endParaRPr lang="en-US" sz="1800" dirty="0">
              <a:solidFill>
                <a:schemeClr val="tx1"/>
              </a:solidFill>
              <a:ea typeface="Times New Roman" panose="02020603050405020304" pitchFamily="18" charset="0"/>
            </a:endParaRP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Ad hoc, last one. </a:t>
            </a:r>
          </a:p>
          <a:p>
            <a:pPr lvl="1">
              <a:spcBef>
                <a:spcPts val="0"/>
              </a:spcBef>
              <a:buFont typeface="Arial" panose="020B0604020202020204" pitchFamily="34" charset="0"/>
              <a:buChar char="•"/>
            </a:pPr>
            <a:r>
              <a:rPr lang="en-US" sz="1400" dirty="0">
                <a:solidFill>
                  <a:schemeClr val="tx1"/>
                </a:solidFill>
                <a:ea typeface="Times New Roman" panose="02020603050405020304" pitchFamily="18" charset="0"/>
              </a:rPr>
              <a:t>Good discussion on proposed initial spreadsheet format, see latest with some notes at: </a:t>
            </a:r>
          </a:p>
          <a:p>
            <a:pPr lvl="1">
              <a:spcBef>
                <a:spcPts val="0"/>
              </a:spcBef>
              <a:buFont typeface="Arial" panose="020B0604020202020204" pitchFamily="34" charset="0"/>
              <a:buChar char="•"/>
            </a:pPr>
            <a:r>
              <a:rPr lang="en-US" sz="1400" dirty="0">
                <a:solidFill>
                  <a:schemeClr val="tx1"/>
                </a:solidFill>
                <a:ea typeface="Times New Roman" panose="02020603050405020304" pitchFamily="18" charset="0"/>
                <a:hlinkClick r:id="rId3"/>
              </a:rPr>
              <a:t>https://mentor.ieee.org/802.18/dcn/21/18-21-0020-01-0000-proposed-frequency-table-format.pptx</a:t>
            </a:r>
            <a:r>
              <a:rPr lang="en-US" sz="1400" dirty="0">
                <a:solidFill>
                  <a:schemeClr val="tx1"/>
                </a:solidFill>
                <a:ea typeface="Times New Roman" panose="02020603050405020304" pitchFamily="18" charset="0"/>
              </a:rPr>
              <a:t> </a:t>
            </a:r>
          </a:p>
          <a:p>
            <a:pPr lvl="1">
              <a:spcBef>
                <a:spcPts val="0"/>
              </a:spcBef>
              <a:buFont typeface="Arial" panose="020B0604020202020204" pitchFamily="34" charset="0"/>
              <a:buChar char="•"/>
            </a:pPr>
            <a:r>
              <a:rPr lang="en-US" sz="1800" dirty="0">
                <a:solidFill>
                  <a:schemeClr val="tx1"/>
                </a:solidFill>
                <a:ea typeface="Times New Roman" panose="02020603050405020304" pitchFamily="18" charset="0"/>
              </a:rPr>
              <a:t>Need to consider creating lists for the future:  country/regions and final tool/maintenance.</a:t>
            </a:r>
          </a:p>
          <a:p>
            <a:pPr lvl="1">
              <a:spcBef>
                <a:spcPts val="0"/>
              </a:spcBef>
              <a:buFont typeface="Arial" panose="020B0604020202020204" pitchFamily="34" charset="0"/>
              <a:buChar char="•"/>
            </a:pPr>
            <a:endParaRPr lang="en-US" sz="1800" dirty="0">
              <a:solidFill>
                <a:srgbClr val="0070C0"/>
              </a:solidFill>
              <a:ea typeface="Times New Roman" panose="02020603050405020304" pitchFamily="18" charset="0"/>
            </a:endParaRPr>
          </a:p>
          <a:p>
            <a:pPr lvl="1">
              <a:spcBef>
                <a:spcPts val="0"/>
              </a:spcBef>
              <a:buFont typeface="Arial" panose="020B0604020202020204" pitchFamily="34" charset="0"/>
              <a:buChar char="•"/>
            </a:pPr>
            <a:r>
              <a:rPr lang="en-US" sz="1800" dirty="0">
                <a:solidFill>
                  <a:srgbClr val="0070C0"/>
                </a:solidFill>
                <a:ea typeface="Times New Roman" panose="02020603050405020304" pitchFamily="18" charset="0"/>
              </a:rPr>
              <a:t>How do we fill in the spreadsheet now? </a:t>
            </a:r>
          </a:p>
          <a:p>
            <a:pPr marL="457200" lvl="1" indent="0">
              <a:spcBef>
                <a:spcPts val="0"/>
              </a:spcBef>
            </a:pPr>
            <a:endParaRPr lang="en-US" sz="1800" dirty="0">
              <a:solidFill>
                <a:schemeClr val="tx1"/>
              </a:solidFill>
              <a:ea typeface="Times New Roman" panose="02020603050405020304" pitchFamily="18" charset="0"/>
            </a:endParaRPr>
          </a:p>
          <a:p>
            <a:pPr>
              <a:spcBef>
                <a:spcPts val="0"/>
              </a:spcBef>
              <a:buFont typeface="Arial" panose="020B0604020202020204" pitchFamily="34" charset="0"/>
              <a:buChar char="•"/>
            </a:pPr>
            <a:endParaRPr lang="en-US" sz="1800" dirty="0">
              <a:solidFill>
                <a:schemeClr val="tx1"/>
              </a:solidFill>
              <a:ea typeface="Times New Roman" panose="02020603050405020304" pitchFamily="18" charset="0"/>
            </a:endParaRPr>
          </a:p>
          <a:p>
            <a:pPr>
              <a:spcBef>
                <a:spcPts val="0"/>
              </a:spcBef>
              <a:buFont typeface="Arial" panose="020B0604020202020204" pitchFamily="34" charset="0"/>
              <a:buChar char="•"/>
            </a:pPr>
            <a:endParaRPr lang="en-US" sz="1800" dirty="0">
              <a:solidFill>
                <a:schemeClr val="tx1"/>
              </a:solidFill>
              <a:ea typeface="Times New Roman" panose="02020603050405020304" pitchFamily="18" charset="0"/>
            </a:endParaRPr>
          </a:p>
          <a:p>
            <a:pPr>
              <a:spcBef>
                <a:spcPts val="0"/>
              </a:spcBef>
              <a:buFont typeface="Arial" panose="020B0604020202020204" pitchFamily="34" charset="0"/>
              <a:buChar char="•"/>
            </a:pPr>
            <a:endParaRPr lang="en-US" sz="1800" dirty="0">
              <a:solidFill>
                <a:schemeClr val="tx1"/>
              </a:solidFill>
              <a:ea typeface="Times New Roman" panose="02020603050405020304" pitchFamily="18" charset="0"/>
            </a:endParaRP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The next meeting will be 30Mar21.  </a:t>
            </a:r>
            <a:r>
              <a:rPr lang="en-US" sz="1600" b="0" dirty="0">
                <a:solidFill>
                  <a:schemeClr val="tx1"/>
                </a:solidFill>
                <a:ea typeface="Times New Roman" panose="02020603050405020304" pitchFamily="18" charset="0"/>
              </a:rPr>
              <a:t>(call-in in backup slides here)</a:t>
            </a:r>
            <a:r>
              <a:rPr lang="en-US" sz="1600" b="0" dirty="0">
                <a:ea typeface="Times New Roman" panose="02020603050405020304" pitchFamily="18" charset="0"/>
              </a:rPr>
              <a:t> (5</a:t>
            </a:r>
            <a:r>
              <a:rPr lang="en-US" sz="1600" b="0" baseline="30000" dirty="0">
                <a:ea typeface="Times New Roman" panose="02020603050405020304" pitchFamily="18" charset="0"/>
              </a:rPr>
              <a:t>th</a:t>
            </a:r>
            <a:r>
              <a:rPr lang="en-US" sz="1600" b="0" dirty="0">
                <a:ea typeface="Times New Roman" panose="02020603050405020304" pitchFamily="18" charset="0"/>
              </a:rPr>
              <a:t> Tuesday this month)</a:t>
            </a:r>
            <a:endParaRPr lang="en-US" sz="1800" b="0" dirty="0">
              <a:solidFill>
                <a:schemeClr val="tx1"/>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25Mar21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8128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358701"/>
          </a:xfrm>
        </p:spPr>
        <p:txBody>
          <a:bodyPr/>
          <a:lstStyle/>
          <a:p>
            <a:r>
              <a:rPr lang="en-US" sz="2400" dirty="0"/>
              <a:t>Table of IEEE 802 Stds Frequency Bands </a:t>
            </a:r>
          </a:p>
        </p:txBody>
      </p:sp>
      <p:sp>
        <p:nvSpPr>
          <p:cNvPr id="3" name="Content Placeholder 2"/>
          <p:cNvSpPr>
            <a:spLocks noGrp="1"/>
          </p:cNvSpPr>
          <p:nvPr>
            <p:ph idx="1"/>
          </p:nvPr>
        </p:nvSpPr>
        <p:spPr>
          <a:xfrm>
            <a:off x="914400" y="942974"/>
            <a:ext cx="10475384" cy="5532439"/>
          </a:xfrm>
        </p:spPr>
        <p:txBody>
          <a:bodyPr/>
          <a:lstStyle/>
          <a:p>
            <a:pPr marL="28575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Points for future adding of countries / regions.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Different countries/regions have different users/services for same frequency range.</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How to handle regulators always updating users/services for different frequency ranges?</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Does licensed and licensed-exempt come into this table?  </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 </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 </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 </a:t>
            </a:r>
          </a:p>
          <a:p>
            <a:pPr marL="400050" lvl="1" indent="0">
              <a:spcBef>
                <a:spcPts val="0"/>
              </a:spcBef>
              <a:spcAft>
                <a:spcPts val="0"/>
              </a:spcAft>
            </a:pPr>
            <a:r>
              <a:rPr lang="en-US" sz="1400" dirty="0">
                <a:ea typeface="Calibri" panose="020F0502020204030204" pitchFamily="34" charset="0"/>
              </a:rPr>
              <a:t> </a:t>
            </a:r>
          </a:p>
          <a:p>
            <a:pPr marL="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Points for future going to a user-friendly tool, and how to maintain</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Stay with spreadsheet?</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Or a Data Base online, easier to search and sort possibly.</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If so how far out to change over?  tbd</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Where to keep it?   </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Stay with .18 mentor for now.</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Can IEEE SA post it if it goes to a data base?   (and maintain) </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How often to update it? Or what is trigger? </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Consider a living document, then how a team is formed to maintain </a:t>
            </a:r>
          </a:p>
          <a:p>
            <a:pPr marL="685800" lvl="1">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 </a:t>
            </a:r>
            <a:r>
              <a:rPr lang="en-US" sz="1600" dirty="0">
                <a:ea typeface="Calibri" panose="020F0502020204030204" pitchFamily="34" charset="0"/>
              </a:rPr>
              <a:t>We need a clear source of the data, along with date</a:t>
            </a:r>
            <a:r>
              <a:rPr lang="en-US" sz="1600" dirty="0">
                <a:solidFill>
                  <a:srgbClr val="333333"/>
                </a:solidFill>
                <a:ea typeface="Times New Roman" panose="02020603050405020304" pitchFamily="18" charset="0"/>
              </a:rPr>
              <a:t> of last info/update.  </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Something to keep in mind, if too old, how good is the data?</a:t>
            </a:r>
            <a:endParaRPr lang="en-US" sz="1400" dirty="0"/>
          </a:p>
          <a:p>
            <a:pPr lvl="2">
              <a:buFont typeface="Arial" panose="020B0604020202020204" pitchFamily="34" charset="0"/>
              <a:buChar char="•"/>
            </a:pPr>
            <a:r>
              <a:rPr lang="en-US" sz="1600" dirty="0">
                <a:latin typeface="Times New Roman" panose="02020603050405020304" pitchFamily="18" charset="0"/>
                <a:ea typeface="Calibri" panose="020F0502020204030204" pitchFamily="34" charset="0"/>
              </a:rPr>
              <a:t>That is, a</a:t>
            </a:r>
            <a:r>
              <a:rPr lang="en-US" sz="1400" dirty="0">
                <a:ea typeface="Calibri" panose="020F0502020204030204" pitchFamily="34" charset="0"/>
              </a:rPr>
              <a:t>dd URL per item (if possible) and it should be the date *per* item not the overall document</a:t>
            </a:r>
            <a:r>
              <a:rPr lang="en-US" sz="1400" dirty="0"/>
              <a:t> .</a:t>
            </a:r>
          </a:p>
          <a:p>
            <a:pPr lvl="1">
              <a:buFont typeface="Arial" panose="020B0604020202020204" pitchFamily="34" charset="0"/>
              <a:buChar char="•"/>
            </a:pPr>
            <a:endParaRPr lang="en-US" sz="12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25Mar21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3427160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096022"/>
            <a:ext cx="10475384" cy="5512522"/>
          </a:xfrm>
        </p:spPr>
        <p:txBody>
          <a:bodyPr/>
          <a:lstStyle/>
          <a:p>
            <a:pPr marL="400050" lvl="1">
              <a:spcBef>
                <a:spcPts val="0"/>
              </a:spcBef>
              <a:spcAft>
                <a:spcPts val="0"/>
              </a:spcAft>
              <a:buFont typeface="Arial" panose="020B0604020202020204" pitchFamily="34" charset="0"/>
              <a:buChar char="•"/>
            </a:pPr>
            <a:endParaRPr lang="en-US" sz="1400" dirty="0">
              <a:solidFill>
                <a:srgbClr val="333333"/>
              </a:solidFill>
              <a:ea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800" b="1" u="sng" dirty="0">
                <a:ea typeface="Calibri" panose="020F0502020204030204" pitchFamily="34" charset="0"/>
              </a:rPr>
              <a:t>ITU-R WP 5D  recent meeting.</a:t>
            </a:r>
          </a:p>
          <a:p>
            <a:pPr marL="400050" lvl="1">
              <a:spcBef>
                <a:spcPts val="0"/>
              </a:spcBef>
              <a:spcAft>
                <a:spcPts val="0"/>
              </a:spcAft>
              <a:buFont typeface="Arial" panose="020B0604020202020204" pitchFamily="34" charset="0"/>
              <a:buChar char="•"/>
            </a:pPr>
            <a:r>
              <a:rPr lang="en-US" sz="1800" dirty="0">
                <a:ea typeface="Calibri" panose="020F0502020204030204" pitchFamily="34" charset="0"/>
              </a:rPr>
              <a:t>In accordance with § A1.3.2.9 of Resolution ITU-R 1-8, the Working Party (WP) 5D</a:t>
            </a:r>
            <a:r>
              <a:rPr lang="en-US" sz="1800" b="1" dirty="0">
                <a:ea typeface="Calibri" panose="020F0502020204030204" pitchFamily="34" charset="0"/>
              </a:rPr>
              <a:t> </a:t>
            </a:r>
            <a:r>
              <a:rPr lang="en-US" sz="1800" dirty="0">
                <a:ea typeface="Calibri" panose="020F0502020204030204" pitchFamily="34" charset="0"/>
              </a:rPr>
              <a:t>Correspondence Group on IMT parameters will work by electronic means (via correspondence and preferably via up to two virtual meetings with two or three sessions) in the period between the virtual meeting of WP 5D in March 2021 and the meeting of WP 5D in June 2021 to advance the working document on IMT parameters</a:t>
            </a:r>
          </a:p>
          <a:p>
            <a:pPr marL="400050" lvl="1">
              <a:spcBef>
                <a:spcPts val="0"/>
              </a:spcBef>
              <a:spcAft>
                <a:spcPts val="0"/>
              </a:spcAft>
              <a:buFont typeface="Arial" panose="020B0604020202020204" pitchFamily="34" charset="0"/>
              <a:buChar char="•"/>
            </a:pPr>
            <a:r>
              <a:rPr lang="en-US" sz="1800" dirty="0">
                <a:ea typeface="Calibri" panose="020F0502020204030204" pitchFamily="34" charset="0"/>
              </a:rPr>
              <a:t>This includes 6-8GHz, and only IMT, not WAS/RLAN.  </a:t>
            </a:r>
          </a:p>
          <a:p>
            <a:pPr marL="400050" lvl="1">
              <a:spcBef>
                <a:spcPts val="0"/>
              </a:spcBef>
              <a:spcAft>
                <a:spcPts val="0"/>
              </a:spcAft>
              <a:buFont typeface="Arial" panose="020B0604020202020204" pitchFamily="34" charset="0"/>
              <a:buChar char="•"/>
            </a:pPr>
            <a:endParaRPr lang="en-US" sz="1800" dirty="0">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800" dirty="0">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800" dirty="0">
              <a:ea typeface="Calibri" panose="020F0502020204030204" pitchFamily="34" charset="0"/>
            </a:endParaRPr>
          </a:p>
          <a:p>
            <a:pPr marL="400050" marR="0" lvl="1">
              <a:spcBef>
                <a:spcPts val="0"/>
              </a:spcBef>
              <a:spcAft>
                <a:spcPts val="0"/>
              </a:spcAft>
              <a:buFont typeface="Arial" panose="020B0604020202020204" pitchFamily="34" charset="0"/>
              <a:buChar char="•"/>
            </a:pPr>
            <a:r>
              <a:rPr lang="en-US" sz="1800" b="1" dirty="0">
                <a:solidFill>
                  <a:srgbClr val="333333"/>
                </a:solidFill>
              </a:rPr>
              <a:t>The FCC has published an update to KDB 388624:    </a:t>
            </a:r>
            <a:r>
              <a:rPr lang="en-US" sz="1800" u="sng" dirty="0">
                <a:solidFill>
                  <a:srgbClr val="0000FF"/>
                </a:solidFill>
                <a:effectLst/>
                <a:ea typeface="Calibri" panose="020F0502020204030204" pitchFamily="34" charset="0"/>
                <a:hlinkClick r:id="rId3"/>
              </a:rPr>
              <a:t>388624 D02 Pre-Approval Guidance List v16r12</a:t>
            </a:r>
            <a:endParaRPr lang="en-US" sz="1800" u="sng" dirty="0">
              <a:solidFill>
                <a:srgbClr val="0000FF"/>
              </a:solidFill>
              <a:ea typeface="Calibri" panose="020F0502020204030204" pitchFamily="34" charset="0"/>
            </a:endParaRPr>
          </a:p>
          <a:p>
            <a:pPr marL="800100" lvl="2">
              <a:spcBef>
                <a:spcPts val="0"/>
              </a:spcBef>
              <a:spcAft>
                <a:spcPts val="0"/>
              </a:spcAft>
              <a:buFont typeface="Arial" panose="020B0604020202020204" pitchFamily="34" charset="0"/>
              <a:buChar char="•"/>
            </a:pPr>
            <a:r>
              <a:rPr lang="en-US" sz="1600" b="0" dirty="0"/>
              <a:t>This revision replaces 388624 D02 Pre-Approval Guidance List v16r11. Items in section II A 2 and C 2 n added an exception for a PAG for U-NII Bands 5.925-7.125 GHz.</a:t>
            </a:r>
          </a:p>
          <a:p>
            <a:pPr marL="800100" lvl="2"/>
            <a:r>
              <a:rPr lang="en-US" sz="1600" b="0" i="1" dirty="0">
                <a:effectLst/>
                <a:ea typeface="Calibri" panose="020F0502020204030204" pitchFamily="34" charset="0"/>
              </a:rPr>
              <a:t>2. When Section 2.1091(d)(4) of the FCC rules applies, and SAR or MPE (above 6 GHz) evaluation is required, except when related to a C2PC in U-NII Bands 5.925-7.125 GHz for an already certified module addressing RF exposure conditions for a specific host(s).</a:t>
            </a:r>
            <a:endParaRPr lang="en-US" sz="1600" b="0" dirty="0">
              <a:effectLst/>
              <a:ea typeface="Calibri" panose="020F0502020204030204" pitchFamily="34" charset="0"/>
            </a:endParaRPr>
          </a:p>
          <a:p>
            <a:pPr marL="800100" lvl="2"/>
            <a:r>
              <a:rPr lang="en-US" sz="1600" b="0" dirty="0">
                <a:effectLst/>
                <a:ea typeface="Calibri" panose="020F0502020204030204" pitchFamily="34" charset="0"/>
              </a:rPr>
              <a:t> </a:t>
            </a:r>
            <a:r>
              <a:rPr lang="en-US" sz="1600" b="0" i="1" dirty="0">
                <a:effectLst/>
                <a:ea typeface="Calibri" panose="020F0502020204030204" pitchFamily="34" charset="0"/>
              </a:rPr>
              <a:t>n. U-NII devices authorized in U-NII Bands 5.925-7.125 GHz under guidance of KDB Publication 987594, except for the C2PC case specified in RF exposure, section II. A 2. of this document.</a:t>
            </a:r>
            <a:endParaRPr lang="en-US" sz="1600" b="0" dirty="0">
              <a:effectLst/>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400" dirty="0">
              <a:solidFill>
                <a:srgbClr val="333333"/>
              </a:solidFill>
              <a:latin typeface="Consolas" panose="020B0609020204030204" pitchFamily="49" charset="0"/>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25Mar21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General Discussion</a:t>
            </a:r>
            <a:endParaRPr lang="en-US" sz="2000" dirty="0"/>
          </a:p>
        </p:txBody>
      </p:sp>
    </p:spTree>
    <p:extLst>
      <p:ext uri="{BB962C8B-B14F-4D97-AF65-F5344CB8AC3E}">
        <p14:creationId xmlns:p14="http://schemas.microsoft.com/office/powerpoint/2010/main" val="31961567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914400" y="1102674"/>
            <a:ext cx="10475383" cy="3469327"/>
          </a:xfrm>
        </p:spPr>
        <p:txBody>
          <a:bodyPr/>
          <a:lstStyle/>
          <a:p>
            <a:pPr marL="285750" indent="-285750">
              <a:buClr>
                <a:srgbClr val="00B0F0"/>
              </a:buClr>
              <a:buFont typeface="Wingdings" panose="05000000000000000000" pitchFamily="2" charset="2"/>
              <a:buChar char="q"/>
            </a:pPr>
            <a:r>
              <a:rPr lang="en-US" altLang="en-US" sz="1800" b="0" dirty="0">
                <a:solidFill>
                  <a:srgbClr val="00B0F0"/>
                </a:solidFill>
              </a:rPr>
              <a:t>   </a:t>
            </a:r>
          </a:p>
          <a:p>
            <a:pPr marL="285750" indent="-285750">
              <a:buClr>
                <a:srgbClr val="00B0F0"/>
              </a:buClr>
              <a:buFont typeface="Wingdings" panose="05000000000000000000" pitchFamily="2" charset="2"/>
              <a:buChar char="q"/>
            </a:pPr>
            <a:r>
              <a:rPr lang="en-US" altLang="en-US" sz="1800" b="0" dirty="0">
                <a:solidFill>
                  <a:srgbClr val="00B0F0"/>
                </a:solidFill>
              </a:rPr>
              <a:t> </a:t>
            </a:r>
          </a:p>
          <a:p>
            <a:pPr marL="285750" indent="-285750">
              <a:buClr>
                <a:srgbClr val="00B0F0"/>
              </a:buClr>
              <a:buFont typeface="Wingdings" panose="05000000000000000000" pitchFamily="2" charset="2"/>
              <a:buChar char="q"/>
            </a:pPr>
            <a:endParaRPr lang="en-US" altLang="en-US" sz="1800" b="0" dirty="0">
              <a:solidFill>
                <a:srgbClr val="00B0F0"/>
              </a:solidFill>
            </a:endParaRPr>
          </a:p>
          <a:p>
            <a:pPr marL="0" indent="0">
              <a:buClr>
                <a:srgbClr val="00B0F0"/>
              </a:buClr>
            </a:pPr>
            <a:endParaRPr lang="en-US" sz="1800" b="0" dirty="0">
              <a:solidFill>
                <a:srgbClr val="00B0F0"/>
              </a:solidFill>
              <a:ea typeface="Times New Roman" panose="02020603050405020304" pitchFamily="18" charset="0"/>
            </a:endParaRPr>
          </a:p>
          <a:p>
            <a:pPr marL="285750" indent="-285750">
              <a:buClrTx/>
              <a:buFont typeface="Wingdings" panose="05000000000000000000" pitchFamily="2" charset="2"/>
              <a:buChar char="n"/>
            </a:pPr>
            <a:r>
              <a:rPr lang="en-US" sz="1800" b="0" dirty="0">
                <a:solidFill>
                  <a:schemeClr val="tx1"/>
                </a:solidFill>
              </a:rPr>
              <a:t>Chair to call a focused ad hoc call on putting together IEEE 802 viewpoints on WRC-23 agenda items of interests to IEEE 802.   Setting up 07apr21 at 16:00et, call-in in back up slides here.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25Mar21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914400" y="4690309"/>
            <a:ext cx="10475383" cy="1785104"/>
          </a:xfrm>
          <a:prstGeom prst="rect">
            <a:avLst/>
          </a:prstGeom>
          <a:noFill/>
        </p:spPr>
        <p:txBody>
          <a:bodyPr wrap="square" rtlCol="0">
            <a:spAutoFit/>
          </a:bodyPr>
          <a:lstStyle/>
          <a:p>
            <a:pPr>
              <a:spcBef>
                <a:spcPts val="0"/>
              </a:spcBef>
              <a:buFont typeface="Arial" panose="020B0604020202020204" pitchFamily="34" charset="0"/>
              <a:buChar char="•"/>
            </a:pPr>
            <a:r>
              <a:rPr lang="en-US" sz="1400" dirty="0">
                <a:solidFill>
                  <a:schemeClr val="tx1"/>
                </a:solidFill>
              </a:rPr>
              <a:t>Monitor:  </a:t>
            </a:r>
          </a:p>
          <a:p>
            <a:pPr lvl="1">
              <a:spcBef>
                <a:spcPts val="0"/>
              </a:spcBef>
              <a:buFont typeface="Arial" panose="020B0604020202020204" pitchFamily="34" charset="0"/>
              <a:buChar char="•"/>
            </a:pPr>
            <a:r>
              <a:rPr lang="en-US" sz="1200" dirty="0">
                <a:solidFill>
                  <a:schemeClr val="tx1"/>
                </a:solidFill>
              </a:rPr>
              <a:t>WPT use of license-exempt bands and UWB in cell phones</a:t>
            </a:r>
          </a:p>
          <a:p>
            <a:pPr lvl="1">
              <a:spcBef>
                <a:spcPts val="0"/>
              </a:spcBef>
              <a:buFont typeface="Arial" panose="020B0604020202020204" pitchFamily="34" charset="0"/>
              <a:buChar char="•"/>
            </a:pPr>
            <a:r>
              <a:rPr lang="en-US" sz="1200" dirty="0">
                <a:solidFill>
                  <a:schemeClr val="tx1"/>
                </a:solidFill>
              </a:rPr>
              <a:t>Digital Divide, how can we help? </a:t>
            </a:r>
          </a:p>
          <a:p>
            <a:pPr>
              <a:spcBef>
                <a:spcPts val="0"/>
              </a:spcBef>
              <a:buFont typeface="Arial" panose="020B0604020202020204" pitchFamily="34" charset="0"/>
              <a:buChar char="•"/>
            </a:pPr>
            <a:r>
              <a:rPr lang="en-US" sz="1400" dirty="0">
                <a:solidFill>
                  <a:schemeClr val="tx1"/>
                </a:solidFill>
              </a:rPr>
              <a:t>General Info:  </a:t>
            </a:r>
          </a:p>
          <a:p>
            <a:pPr lvl="1">
              <a:spcBef>
                <a:spcPts val="0"/>
              </a:spcBef>
              <a:buFont typeface="Arial" panose="020B0604020202020204" pitchFamily="34" charset="0"/>
              <a:buChar char="•"/>
            </a:pPr>
            <a:r>
              <a:rPr lang="en-US" sz="1200" dirty="0">
                <a:solidFill>
                  <a:schemeClr val="tx1"/>
                </a:solidFill>
              </a:rPr>
              <a:t>Latest Cisco Annual Internet Report, 	</a:t>
            </a:r>
          </a:p>
          <a:p>
            <a:pPr marL="914400" lvl="2" indent="0">
              <a:spcBef>
                <a:spcPts val="0"/>
              </a:spcBef>
            </a:pPr>
            <a:r>
              <a:rPr lang="en-US" sz="1100" dirty="0">
                <a:hlinkClick r:id="rId2"/>
              </a:rPr>
              <a:t>https://www.cisco.com/c/en/us/solutions/executive-perspectives/annual-internet-report/air-highlights.html</a:t>
            </a:r>
            <a:endParaRPr lang="en-US" sz="1100" dirty="0"/>
          </a:p>
          <a:p>
            <a:pPr lvl="1">
              <a:spcBef>
                <a:spcPts val="0"/>
              </a:spcBef>
              <a:buFont typeface="Arial" panose="020B0604020202020204" pitchFamily="34" charset="0"/>
              <a:buChar char="•"/>
            </a:pPr>
            <a:r>
              <a:rPr lang="en-US" sz="1200" dirty="0">
                <a:solidFill>
                  <a:schemeClr val="tx1"/>
                </a:solidFill>
              </a:rPr>
              <a:t>Latest World Economic Outlook</a:t>
            </a:r>
            <a:r>
              <a:rPr lang="en-US" sz="1200" b="1" dirty="0">
                <a:solidFill>
                  <a:schemeClr val="tx1"/>
                </a:solidFill>
              </a:rPr>
              <a:t>.  </a:t>
            </a:r>
            <a:r>
              <a:rPr lang="en-US" sz="1200" dirty="0">
                <a:solidFill>
                  <a:schemeClr val="tx1"/>
                </a:solidFill>
              </a:rPr>
              <a:t>(October’s 2020, twice a year) </a:t>
            </a:r>
            <a:r>
              <a:rPr lang="en-US" sz="1200" u="sng" dirty="0">
                <a:hlinkClick r:id="rId3"/>
              </a:rPr>
              <a:t>&lt;click for oct2020 spreadsheet&gt;</a:t>
            </a:r>
            <a:endParaRPr lang="en-US" sz="1200" u="sng" dirty="0"/>
          </a:p>
          <a:p>
            <a:pPr lvl="1">
              <a:spcBef>
                <a:spcPts val="0"/>
              </a:spcBef>
              <a:buFont typeface="Arial" panose="020B0604020202020204" pitchFamily="34" charset="0"/>
              <a:buChar char="•"/>
            </a:pPr>
            <a:r>
              <a:rPr lang="en-US" sz="1200" dirty="0">
                <a:solidFill>
                  <a:schemeClr val="tx1"/>
                </a:solidFill>
                <a:hlinkClick r:id="rId4"/>
              </a:rPr>
              <a:t>https://www.imf.org/en/Publications/WEO/Issues/2020/09/30/world-economic-outlook-october-2020</a:t>
            </a:r>
            <a:r>
              <a:rPr lang="en-US" sz="1200" dirty="0">
                <a:solidFill>
                  <a:schemeClr val="tx1"/>
                </a:solidFill>
              </a:rPr>
              <a:t> </a:t>
            </a:r>
            <a:endParaRPr lang="en-US" sz="1200" u="sng" dirty="0"/>
          </a:p>
          <a:p>
            <a:pPr lvl="1">
              <a:spcBef>
                <a:spcPts val="0"/>
              </a:spcBef>
              <a:buFont typeface="Arial" panose="020B0604020202020204" pitchFamily="34" charset="0"/>
              <a:buChar char="•"/>
            </a:pP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2259901" y="609602"/>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990600" y="1175544"/>
            <a:ext cx="10439400" cy="5225256"/>
          </a:xfrm>
        </p:spPr>
        <p:txBody>
          <a:bodyPr/>
          <a:lstStyle/>
          <a:p>
            <a:pPr>
              <a:buFont typeface="Arial" panose="020B0604020202020204" pitchFamily="34" charset="0"/>
              <a:buChar char="•"/>
              <a:defRPr/>
            </a:pPr>
            <a:r>
              <a:rPr lang="en-US" sz="2000" dirty="0"/>
              <a:t>Officers for the RR-TAG / IEEE 802.18:				</a:t>
            </a:r>
          </a:p>
          <a:p>
            <a:pPr lvl="1">
              <a:defRPr/>
            </a:pPr>
            <a:r>
              <a:rPr lang="en-US" sz="1600" dirty="0"/>
              <a:t>Chair is Jay Holcomb (Itron) 								</a:t>
            </a:r>
            <a:endParaRPr lang="en-US" sz="1600" b="1" dirty="0"/>
          </a:p>
          <a:p>
            <a:pPr lvl="1">
              <a:defRPr/>
            </a:pPr>
            <a:r>
              <a:rPr lang="en-US" sz="1600" dirty="0"/>
              <a:t>Co-Vice-chair are Stuart Kerry (OK-Brit/Self) and Al Petrick (Skyworks Solutions) </a:t>
            </a:r>
          </a:p>
          <a:p>
            <a:pPr lvl="1">
              <a:defRPr/>
            </a:pPr>
            <a:r>
              <a:rPr lang="en-US" sz="1600" dirty="0"/>
              <a:t>Secretary, need someone							</a:t>
            </a:r>
          </a:p>
          <a:p>
            <a:pPr>
              <a:buFont typeface="Arial" panose="020B0604020202020204" pitchFamily="34" charset="0"/>
              <a:buChar char="•"/>
            </a:pPr>
            <a:r>
              <a:rPr lang="en-US" altLang="en-US" sz="2000" dirty="0"/>
              <a:t>Voters: </a:t>
            </a:r>
            <a:r>
              <a:rPr lang="en-US" altLang="en-US" sz="1800" dirty="0">
                <a:solidFill>
                  <a:schemeClr val="bg1">
                    <a:lumMod val="50000"/>
                  </a:schemeClr>
                </a:solidFill>
              </a:rPr>
              <a:t>42</a:t>
            </a:r>
            <a:r>
              <a:rPr lang="en-US" altLang="en-US" sz="1800" dirty="0">
                <a:solidFill>
                  <a:schemeClr val="bg1">
                    <a:lumMod val="75000"/>
                  </a:schemeClr>
                </a:solidFill>
              </a:rPr>
              <a:t> </a:t>
            </a:r>
            <a:r>
              <a:rPr lang="en-US" altLang="en-US" sz="1800" dirty="0"/>
              <a:t>(8 on LMSC)</a:t>
            </a:r>
            <a:r>
              <a:rPr lang="en-US" altLang="en-US" sz="1800" dirty="0">
                <a:solidFill>
                  <a:schemeClr val="tx1"/>
                </a:solidFill>
              </a:rPr>
              <a:t>;  Nearly Voters: </a:t>
            </a:r>
            <a:r>
              <a:rPr lang="en-US" altLang="en-US" sz="1800" dirty="0">
                <a:solidFill>
                  <a:schemeClr val="bg1">
                    <a:lumMod val="50000"/>
                  </a:schemeClr>
                </a:solidFill>
              </a:rPr>
              <a:t>2</a:t>
            </a:r>
            <a:r>
              <a:rPr lang="en-US" altLang="en-US" sz="1800" dirty="0">
                <a:solidFill>
                  <a:schemeClr val="tx1"/>
                </a:solidFill>
              </a:rPr>
              <a:t>; Aspirant members: </a:t>
            </a:r>
            <a:r>
              <a:rPr lang="en-US" altLang="en-US" sz="1800" dirty="0">
                <a:solidFill>
                  <a:schemeClr val="bg1">
                    <a:lumMod val="50000"/>
                  </a:schemeClr>
                </a:solidFill>
              </a:rPr>
              <a:t>11</a:t>
            </a:r>
            <a:endParaRPr lang="en-US" altLang="en-US" sz="1800" b="0" dirty="0">
              <a:solidFill>
                <a:schemeClr val="bg1">
                  <a:lumMod val="50000"/>
                </a:schemeClr>
              </a:solidFill>
            </a:endParaRPr>
          </a:p>
          <a:p>
            <a:pPr lvl="1">
              <a:spcBef>
                <a:spcPts val="0"/>
              </a:spcBef>
              <a:buFont typeface="Arial" panose="020B0604020202020204" pitchFamily="34" charset="0"/>
              <a:buChar char="•"/>
            </a:pPr>
            <a:r>
              <a:rPr lang="en-US" sz="1400" dirty="0">
                <a:solidFill>
                  <a:schemeClr val="tx1"/>
                </a:solidFill>
              </a:rPr>
              <a:t>A quorum is met since this Thursday 15:00et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t>IEEE 802 Required notices:</a:t>
            </a:r>
          </a:p>
          <a:p>
            <a:pPr lvl="1">
              <a:spcBef>
                <a:spcPts val="0"/>
              </a:spcBef>
              <a:defRPr/>
            </a:pPr>
            <a:r>
              <a:rPr lang="en-US" sz="1600" kern="1600" dirty="0"/>
              <a:t>Affiliation - </a:t>
            </a:r>
            <a:r>
              <a:rPr lang="en-US" sz="1600" u="sng" kern="1600" dirty="0">
                <a:hlinkClick r:id="rId2"/>
              </a:rPr>
              <a:t>http://standards.ieee.org/faqs/affiliationFAQ.html</a:t>
            </a:r>
            <a:endParaRPr lang="en-US" sz="1600" u="sng" kern="1600" dirty="0"/>
          </a:p>
          <a:p>
            <a:pPr>
              <a:spcBef>
                <a:spcPts val="0"/>
              </a:spcBef>
              <a:defRPr/>
            </a:pPr>
            <a:r>
              <a:rPr lang="en-US" sz="1600" i="1" u="sng" kern="1600" dirty="0">
                <a:solidFill>
                  <a:srgbClr val="FF0000"/>
                </a:solidFill>
              </a:rPr>
              <a:t>&gt; Be sure to announce you name, affiliation, employer and clients the first time you speak. </a:t>
            </a:r>
          </a:p>
          <a:p>
            <a:pPr lvl="1">
              <a:spcBef>
                <a:spcPts val="600"/>
              </a:spcBef>
              <a:defRPr/>
            </a:pPr>
            <a:r>
              <a:rPr lang="en-US" sz="1600" kern="1600" dirty="0"/>
              <a:t>Anti-Trust - </a:t>
            </a:r>
            <a:r>
              <a:rPr lang="en-US" sz="1600" u="sng" kern="1600" dirty="0">
                <a:hlinkClick r:id="rId3"/>
              </a:rPr>
              <a:t>http://standards.ieee.org/resources/antitrust-guidelines.pdf</a:t>
            </a:r>
            <a:endParaRPr lang="en-US" sz="1600" kern="1600" dirty="0"/>
          </a:p>
          <a:p>
            <a:pPr lvl="1">
              <a:spcBef>
                <a:spcPts val="600"/>
              </a:spcBef>
              <a:defRPr/>
            </a:pPr>
            <a:r>
              <a:rPr lang="en-US" sz="1600" kern="1600" dirty="0"/>
              <a:t>IEEE 802 WG Policies and Procedures - </a:t>
            </a:r>
            <a:r>
              <a:rPr lang="en-US" sz="1600" u="sng" kern="1600" dirty="0">
                <a:hlinkClick r:id="rId4"/>
              </a:rPr>
              <a:t>http://www.ieee802.org/devdocs.shtml</a:t>
            </a:r>
            <a:r>
              <a:rPr lang="en-US" sz="1600" u="sng" kern="1600" dirty="0"/>
              <a:t> </a:t>
            </a:r>
          </a:p>
          <a:p>
            <a:pPr lvl="1">
              <a:spcBef>
                <a:spcPts val="600"/>
              </a:spcBef>
              <a:defRPr/>
            </a:pPr>
            <a:r>
              <a:rPr lang="en-US" sz="1600" kern="1600" dirty="0"/>
              <a:t>Patent &amp; administration slides, </a:t>
            </a:r>
            <a:r>
              <a:rPr lang="en-US" sz="1600" kern="1600" dirty="0">
                <a:sym typeface="Wingdings" panose="05000000000000000000" pitchFamily="2" charset="2"/>
              </a:rPr>
              <a:t> 02jan18</a:t>
            </a:r>
          </a:p>
          <a:p>
            <a:pPr lvl="1">
              <a:spcBef>
                <a:spcPts val="600"/>
              </a:spcBef>
              <a:defRPr/>
            </a:pPr>
            <a:r>
              <a:rPr lang="en-US" sz="1600" kern="1600" dirty="0">
                <a:sym typeface="Wingdings" panose="05000000000000000000" pitchFamily="2" charset="2"/>
              </a:rPr>
              <a:t>Copyright notice slides,   new 11nov19  </a:t>
            </a:r>
            <a:r>
              <a:rPr lang="en-US" sz="1200" dirty="0">
                <a:hlinkClick r:id="rId5"/>
              </a:rPr>
              <a:t>https://standards.ieee.org/faqs/copyrights/index.html#1</a:t>
            </a:r>
            <a:endParaRPr lang="en-US" sz="1200" kern="1600" dirty="0">
              <a:sym typeface="Wingdings" panose="05000000000000000000" pitchFamily="2" charset="2"/>
            </a:endParaRPr>
          </a:p>
          <a:p>
            <a:pPr lvl="1">
              <a:spcBef>
                <a:spcPts val="600"/>
              </a:spcBef>
              <a:defRPr/>
            </a:pPr>
            <a:r>
              <a:rPr lang="en-US" sz="1200" kern="1600" dirty="0"/>
              <a:t>(note; call for essential patents &amp; copy right notice: the RR-TAG does not do standards, though all should be aware.)</a:t>
            </a:r>
          </a:p>
          <a:p>
            <a:pPr lvl="1">
              <a:spcBef>
                <a:spcPts val="600"/>
              </a:spcBef>
              <a:defRPr/>
            </a:pPr>
            <a:r>
              <a:rPr lang="en-US" sz="1400" kern="1600" dirty="0"/>
              <a:t>For reference: </a:t>
            </a:r>
            <a:r>
              <a:rPr lang="en-US" sz="1400" dirty="0"/>
              <a:t>IEEE-SA Standards Board Operations Manual is available at:  </a:t>
            </a:r>
            <a:r>
              <a:rPr lang="en-US" sz="1400" u="sng" dirty="0">
                <a:hlinkClick r:id="rId6"/>
              </a:rPr>
              <a:t>http://standards.ieee.org/develop/policies/opman/sb_om.pdf</a:t>
            </a:r>
            <a:r>
              <a:rPr lang="en-US" sz="1400" dirty="0"/>
              <a:t> </a:t>
            </a:r>
          </a:p>
        </p:txBody>
      </p:sp>
      <p:sp>
        <p:nvSpPr>
          <p:cNvPr id="7" name="Date Placeholder 6"/>
          <p:cNvSpPr>
            <a:spLocks noGrp="1"/>
          </p:cNvSpPr>
          <p:nvPr>
            <p:ph type="dt" sz="quarter" idx="4294967295"/>
          </p:nvPr>
        </p:nvSpPr>
        <p:spPr>
          <a:xfrm>
            <a:off x="990600" y="381002"/>
            <a:ext cx="2579688" cy="228600"/>
          </a:xfrm>
          <a:prstGeom prst="rect">
            <a:avLst/>
          </a:prstGeom>
        </p:spPr>
        <p:txBody>
          <a:bodyPr/>
          <a:lstStyle/>
          <a:p>
            <a:pPr>
              <a:defRPr/>
            </a:pPr>
            <a:r>
              <a:rPr lang="en-US" dirty="0"/>
              <a:t>25Mar21</a:t>
            </a: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8170552" y="6469346"/>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1889220559"/>
              </p:ext>
            </p:extLst>
          </p:nvPr>
        </p:nvGraphicFramePr>
        <p:xfrm>
          <a:off x="8143565" y="5020076"/>
          <a:ext cx="2390775" cy="498475"/>
        </p:xfrm>
        <a:graphic>
          <a:graphicData uri="http://schemas.openxmlformats.org/presentationml/2006/ole">
            <mc:AlternateContent xmlns:mc="http://schemas.openxmlformats.org/markup-compatibility/2006">
              <mc:Choice xmlns:v="urn:schemas-microsoft-com:vml" Requires="v">
                <p:oleObj name="Packager Shell Object" showAsIcon="1" r:id="rId7" imgW="2391120" imgH="534600" progId="Package">
                  <p:embed/>
                </p:oleObj>
              </mc:Choice>
              <mc:Fallback>
                <p:oleObj name="Packager Shell Object" showAsIcon="1" r:id="rId7" imgW="2391120" imgH="534600" progId="Package">
                  <p:embed/>
                  <p:pic>
                    <p:nvPicPr>
                      <p:cNvPr id="0" name=""/>
                      <p:cNvPicPr/>
                      <p:nvPr/>
                    </p:nvPicPr>
                    <p:blipFill>
                      <a:blip r:embed="rId8"/>
                      <a:stretch>
                        <a:fillRect/>
                      </a:stretch>
                    </p:blipFill>
                    <p:spPr>
                      <a:xfrm>
                        <a:off x="8143565" y="5020076"/>
                        <a:ext cx="2390775" cy="498475"/>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4001379206"/>
              </p:ext>
            </p:extLst>
          </p:nvPr>
        </p:nvGraphicFramePr>
        <p:xfrm>
          <a:off x="4724400" y="4800600"/>
          <a:ext cx="2076140" cy="498988"/>
        </p:xfrm>
        <a:graphic>
          <a:graphicData uri="http://schemas.openxmlformats.org/presentationml/2006/ole">
            <mc:AlternateContent xmlns:mc="http://schemas.openxmlformats.org/markup-compatibility/2006">
              <mc:Choice xmlns:v="urn:schemas-microsoft-com:vml" Requires="v">
                <p:oleObj name="Packager Shell Object" showAsIcon="1" r:id="rId9" imgW="2035440" imgH="534600" progId="Package">
                  <p:embed/>
                </p:oleObj>
              </mc:Choice>
              <mc:Fallback>
                <p:oleObj name="Packager Shell Object" showAsIcon="1" r:id="rId9" imgW="2035440" imgH="534600" progId="Package">
                  <p:embed/>
                  <p:pic>
                    <p:nvPicPr>
                      <p:cNvPr id="0" name=""/>
                      <p:cNvPicPr/>
                      <p:nvPr/>
                    </p:nvPicPr>
                    <p:blipFill>
                      <a:blip r:embed="rId10"/>
                      <a:stretch>
                        <a:fillRect/>
                      </a:stretch>
                    </p:blipFill>
                    <p:spPr>
                      <a:xfrm>
                        <a:off x="4724400" y="4800600"/>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5162" y="621103"/>
            <a:ext cx="7770813" cy="521896"/>
          </a:xfrm>
        </p:spPr>
        <p:txBody>
          <a:bodyPr/>
          <a:lstStyle/>
          <a:p>
            <a:r>
              <a:rPr lang="en-US" sz="2400" dirty="0"/>
              <a:t>Any Other Business</a:t>
            </a:r>
          </a:p>
        </p:txBody>
      </p:sp>
      <p:sp>
        <p:nvSpPr>
          <p:cNvPr id="3" name="Content Placeholder 2"/>
          <p:cNvSpPr>
            <a:spLocks noGrp="1"/>
          </p:cNvSpPr>
          <p:nvPr>
            <p:ph idx="1"/>
          </p:nvPr>
        </p:nvSpPr>
        <p:spPr>
          <a:xfrm>
            <a:off x="990600" y="1142999"/>
            <a:ext cx="10287000" cy="5332414"/>
          </a:xfrm>
        </p:spPr>
        <p:txBody>
          <a:bodyPr/>
          <a:lstStyle/>
          <a:p>
            <a:pPr marL="0" indent="0"/>
            <a:endParaRPr lang="en-US" sz="1050" dirty="0"/>
          </a:p>
          <a:p>
            <a:pPr marL="0">
              <a:spcBef>
                <a:spcPts val="0"/>
              </a:spcBef>
              <a:spcAft>
                <a:spcPts val="0"/>
              </a:spcAft>
              <a:buFont typeface="Arial" panose="020B0604020202020204" pitchFamily="34" charset="0"/>
              <a:buChar char="•"/>
            </a:pPr>
            <a:r>
              <a:rPr lang="en-US" sz="1800" b="0" dirty="0">
                <a:solidFill>
                  <a:schemeClr val="tx1"/>
                </a:solidFill>
                <a:ea typeface="Calibri" panose="020F0502020204030204" pitchFamily="34" charset="0"/>
              </a:rPr>
              <a:t>None heard </a:t>
            </a:r>
          </a:p>
          <a:p>
            <a:pPr marL="0">
              <a:spcBef>
                <a:spcPts val="0"/>
              </a:spcBef>
              <a:spcAft>
                <a:spcPts val="0"/>
              </a:spcAft>
              <a:buFont typeface="Arial" panose="020B0604020202020204" pitchFamily="34" charset="0"/>
              <a:buChar char="•"/>
            </a:pPr>
            <a:endParaRPr lang="en-US" sz="1800" b="0" dirty="0">
              <a:solidFill>
                <a:schemeClr val="tx1"/>
              </a:solidFill>
            </a:endParaRPr>
          </a:p>
          <a:p>
            <a:pPr marL="0">
              <a:spcBef>
                <a:spcPts val="0"/>
              </a:spcBef>
              <a:spcAft>
                <a:spcPts val="0"/>
              </a:spcAft>
              <a:buFont typeface="Arial" panose="020B0604020202020204" pitchFamily="34" charset="0"/>
              <a:buChar char="•"/>
            </a:pPr>
            <a:endParaRPr lang="en-US" sz="1800" b="0" dirty="0">
              <a:solidFill>
                <a:schemeClr val="bg1">
                  <a:lumMod val="75000"/>
                </a:schemeClr>
              </a:solidFill>
            </a:endParaRPr>
          </a:p>
          <a:p>
            <a:pPr marL="0">
              <a:spcBef>
                <a:spcPts val="0"/>
              </a:spcBef>
              <a:spcAft>
                <a:spcPts val="0"/>
              </a:spcAft>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0" indent="0"/>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990600" y="382587"/>
            <a:ext cx="2128239" cy="200025"/>
          </a:xfrm>
          <a:prstGeom prst="rect">
            <a:avLst/>
          </a:prstGeom>
        </p:spPr>
        <p:txBody>
          <a:bodyPr/>
          <a:lstStyle/>
          <a:p>
            <a:pPr>
              <a:defRPr/>
            </a:pPr>
            <a:r>
              <a:rPr lang="en-US" dirty="0"/>
              <a:t>25Mar21</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590320"/>
            <a:ext cx="7770813" cy="552681"/>
          </a:xfrm>
        </p:spPr>
        <p:txBody>
          <a:bodyPr/>
          <a:lstStyle/>
          <a:p>
            <a:r>
              <a:rPr lang="en-US" sz="2400" dirty="0"/>
              <a:t>Adjourn</a:t>
            </a:r>
          </a:p>
        </p:txBody>
      </p:sp>
      <p:sp>
        <p:nvSpPr>
          <p:cNvPr id="3" name="Content Placeholder 2"/>
          <p:cNvSpPr>
            <a:spLocks noGrp="1"/>
          </p:cNvSpPr>
          <p:nvPr>
            <p:ph idx="1"/>
          </p:nvPr>
        </p:nvSpPr>
        <p:spPr>
          <a:xfrm>
            <a:off x="914400" y="1096963"/>
            <a:ext cx="10475384" cy="5378451"/>
          </a:xfrm>
        </p:spPr>
        <p:txBody>
          <a:bodyPr/>
          <a:lstStyle/>
          <a:p>
            <a:pPr marL="285750" indent="-285750">
              <a:buFont typeface="Arial" panose="020B0604020202020204" pitchFamily="34" charset="0"/>
              <a:buChar char="•"/>
            </a:pPr>
            <a:r>
              <a:rPr lang="en-US" sz="2000" b="0" dirty="0">
                <a:solidFill>
                  <a:schemeClr val="tx1"/>
                </a:solidFill>
              </a:rPr>
              <a:t>Attendance on-line today: _13__ and voters on-line: _11_</a:t>
            </a:r>
            <a:endParaRPr lang="en-US" sz="1600" dirty="0"/>
          </a:p>
          <a:p>
            <a:pPr>
              <a:buFont typeface="Arial" panose="020B0604020202020204" pitchFamily="34" charset="0"/>
              <a:buChar char="•"/>
            </a:pPr>
            <a:r>
              <a:rPr lang="en-US" sz="1800" dirty="0"/>
              <a:t>Next “weekly” teleconference </a:t>
            </a:r>
            <a:r>
              <a:rPr lang="en-US" sz="1400" dirty="0"/>
              <a:t>(</a:t>
            </a:r>
            <a:r>
              <a:rPr lang="en-US" sz="1400" dirty="0" err="1"/>
              <a:t>sched’d</a:t>
            </a:r>
            <a:r>
              <a:rPr lang="en-US" sz="1400" dirty="0"/>
              <a:t> to 02sep21:     </a:t>
            </a:r>
            <a:r>
              <a:rPr lang="en-US" sz="1800" dirty="0"/>
              <a:t>01apr21–</a:t>
            </a:r>
            <a:r>
              <a:rPr lang="en-US" sz="1800" i="1" u="sng" dirty="0"/>
              <a:t>15:00–&lt;15:55</a:t>
            </a:r>
            <a:r>
              <a:rPr lang="en-US" sz="1800" dirty="0"/>
              <a:t> et </a:t>
            </a:r>
          </a:p>
          <a:p>
            <a:pPr lvl="1">
              <a:spcBef>
                <a:spcPts val="0"/>
              </a:spcBef>
              <a:buFont typeface="Arial" panose="020B0604020202020204" pitchFamily="34" charset="0"/>
              <a:buChar char="•"/>
            </a:pPr>
            <a:r>
              <a:rPr lang="en-US" sz="1600" dirty="0"/>
              <a:t>Call in info: </a:t>
            </a:r>
            <a:r>
              <a:rPr lang="en-US" sz="1600" dirty="0">
                <a:hlinkClick r:id="rId2"/>
              </a:rPr>
              <a:t>https://mentor.ieee.org/802.18/dcn/16/18-16-0038-17-0000-teleconference-call-in-info.pptx</a:t>
            </a:r>
            <a:r>
              <a:rPr lang="en-US" sz="1600" dirty="0"/>
              <a:t>  </a:t>
            </a:r>
          </a:p>
          <a:p>
            <a:pPr lvl="1">
              <a:spcBef>
                <a:spcPts val="0"/>
              </a:spcBef>
              <a:buFont typeface="Arial" panose="020B0604020202020204" pitchFamily="34" charset="0"/>
              <a:buChar char="•"/>
            </a:pPr>
            <a:r>
              <a:rPr lang="en-US" altLang="en-US" sz="1600" dirty="0"/>
              <a:t>Also, see </a:t>
            </a:r>
            <a:r>
              <a:rPr lang="en-US" altLang="en-US" sz="1600" dirty="0">
                <a:hlinkClick r:id="rId3" action="ppaction://hlinksldjump"/>
              </a:rPr>
              <a:t>back up slide in this agenda</a:t>
            </a:r>
            <a:r>
              <a:rPr lang="en-US" altLang="en-US" sz="1600" dirty="0"/>
              <a:t>. </a:t>
            </a:r>
          </a:p>
          <a:p>
            <a:pPr lvl="1">
              <a:spcBef>
                <a:spcPts val="0"/>
              </a:spcBef>
              <a:buFont typeface="Arial" panose="020B0604020202020204" pitchFamily="34" charset="0"/>
              <a:buChar char="•"/>
            </a:pPr>
            <a:r>
              <a:rPr lang="en-US" sz="1600" dirty="0"/>
              <a:t>All late changes/cancellations will be sent out to the 802.18 list server. </a:t>
            </a:r>
          </a:p>
          <a:p>
            <a:pPr>
              <a:buFont typeface="Arial" panose="020B0604020202020204" pitchFamily="34" charset="0"/>
              <a:buChar char="•"/>
            </a:pPr>
            <a:endParaRPr lang="en-US" sz="1800" dirty="0"/>
          </a:p>
          <a:p>
            <a:pPr>
              <a:buFont typeface="Arial" panose="020B0604020202020204" pitchFamily="34" charset="0"/>
              <a:buChar char="•"/>
            </a:pPr>
            <a:r>
              <a:rPr lang="en-US" sz="1800" dirty="0"/>
              <a:t>Overall IEEE 802 schedule: </a:t>
            </a:r>
            <a:r>
              <a:rPr lang="en-US" sz="1800" b="0" dirty="0">
                <a:hlinkClick r:id="rId4"/>
              </a:rPr>
              <a:t>http://ieee802.org/802tele_calendar.html</a:t>
            </a:r>
            <a:endParaRPr lang="en-US" sz="1800" b="0" dirty="0"/>
          </a:p>
          <a:p>
            <a:pPr lvl="1">
              <a:spcBef>
                <a:spcPts val="0"/>
              </a:spcBef>
              <a:buFont typeface="Arial" panose="020B0604020202020204" pitchFamily="34" charset="0"/>
              <a:buChar char="•"/>
            </a:pPr>
            <a:r>
              <a:rPr lang="en-US" sz="1800" dirty="0"/>
              <a:t>or only 802.18:  </a:t>
            </a:r>
            <a:r>
              <a:rPr lang="en-US" sz="1800" dirty="0">
                <a:hlinkClick r:id="rId5"/>
              </a:rPr>
              <a:t>IEEE 802.18 TAG Calendar</a:t>
            </a:r>
            <a:endParaRPr lang="en-US" sz="18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15:38et</a:t>
            </a:r>
          </a:p>
          <a:p>
            <a:pPr lvl="1">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The next face to face meeting is tbd.   </a:t>
            </a:r>
          </a:p>
          <a:p>
            <a:pPr>
              <a:spcBef>
                <a:spcPts val="0"/>
              </a:spcBef>
              <a:buFont typeface="Arial" panose="020B0604020202020204" pitchFamily="34" charset="0"/>
              <a:buChar char="•"/>
            </a:pPr>
            <a:r>
              <a:rPr lang="en-US" sz="1800" dirty="0"/>
              <a:t>The next IEEE 802.18 (wireless) interim will be electronic in May 2021</a:t>
            </a:r>
          </a:p>
          <a:p>
            <a:pPr>
              <a:spcBef>
                <a:spcPts val="0"/>
              </a:spcBef>
              <a:buFont typeface="Arial" panose="020B0604020202020204" pitchFamily="34" charset="0"/>
              <a:buChar char="•"/>
            </a:pPr>
            <a:r>
              <a:rPr lang="en-US" sz="1800" dirty="0"/>
              <a:t>The next IEEE 802 plenary will be electronic in July 2021</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25Mar21</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90600" y="305829"/>
            <a:ext cx="2211387" cy="273050"/>
          </a:xfrm>
        </p:spPr>
        <p:txBody>
          <a:bodyPr/>
          <a:lstStyle/>
          <a:p>
            <a:r>
              <a:rPr lang="en-US" dirty="0"/>
              <a:t>25Mar21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22</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6259512" y="5638799"/>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2220912" y="1219201"/>
            <a:ext cx="4038600" cy="738664"/>
          </a:xfrm>
          <a:prstGeom prst="rect">
            <a:avLst/>
          </a:prstGeom>
          <a:noFill/>
        </p:spPr>
        <p:txBody>
          <a:bodyPr wrap="square" rtlCol="0">
            <a:spAutoFit/>
          </a:bodyPr>
          <a:lstStyle/>
          <a:p>
            <a:pPr marL="457200" indent="-457200">
              <a:buFont typeface="Arial" panose="020B0604020202020204" pitchFamily="34" charset="0"/>
              <a:buChar char="•"/>
            </a:pPr>
            <a:r>
              <a:rPr lang="en-US"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990599" y="2971801"/>
            <a:ext cx="10367427"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0258" y="326235"/>
            <a:ext cx="2211387" cy="273050"/>
          </a:xfrm>
        </p:spPr>
        <p:txBody>
          <a:bodyPr/>
          <a:lstStyle/>
          <a:p>
            <a:r>
              <a:rPr lang="en-US" dirty="0"/>
              <a:t>25Mar21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23</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914399" y="1155470"/>
            <a:ext cx="10443627"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a:spcBef>
                <a:spcPts val="0"/>
              </a:spcBef>
              <a:spcAft>
                <a:spcPts val="0"/>
              </a:spcAft>
            </a:pPr>
            <a:r>
              <a:rPr lang="en-US" sz="1400" dirty="0">
                <a:ea typeface="Times New Roman" panose="02020603050405020304" pitchFamily="18" charset="0"/>
                <a:cs typeface="Times New Roman" panose="02020603050405020304" pitchFamily="18" charset="0"/>
              </a:rPr>
              <a:t>Subject: [EXTERNAL] Webex meeting invitation: 802.18 RR-TAG weekly teleconference</a:t>
            </a:r>
            <a:br>
              <a:rPr lang="en-US" sz="1400" dirty="0">
                <a:ea typeface="Times New Roman" panose="02020603050405020304" pitchFamily="18" charset="0"/>
                <a:cs typeface="Times New Roman" panose="02020603050405020304" pitchFamily="18" charset="0"/>
              </a:rPr>
            </a:br>
            <a:r>
              <a:rPr lang="en-US" sz="1400" dirty="0">
                <a:ea typeface="Times New Roman" panose="02020603050405020304" pitchFamily="18" charset="0"/>
                <a:cs typeface="Times New Roman" panose="02020603050405020304" pitchFamily="18" charset="0"/>
              </a:rPr>
              <a:t>When: Occurs every Thursday effective 14-Jan-21 until 19*-May-21 from 15:00 to 16:00 America/</a:t>
            </a:r>
            <a:r>
              <a:rPr lang="en-US" sz="1400" dirty="0" err="1">
                <a:ea typeface="Times New Roman" panose="02020603050405020304" pitchFamily="18" charset="0"/>
                <a:cs typeface="Times New Roman" panose="02020603050405020304" pitchFamily="18" charset="0"/>
              </a:rPr>
              <a:t>New_York</a:t>
            </a:r>
            <a:r>
              <a:rPr lang="en-US" sz="1400" dirty="0">
                <a:ea typeface="Times New Roman" panose="02020603050405020304" pitchFamily="18" charset="0"/>
                <a:cs typeface="Times New Roman" panose="02020603050405020304" pitchFamily="18" charset="0"/>
              </a:rPr>
              <a:t>.							(* bug in </a:t>
            </a:r>
            <a:r>
              <a:rPr lang="en-US" sz="1400" dirty="0" err="1">
                <a:ea typeface="Times New Roman" panose="02020603050405020304" pitchFamily="18" charset="0"/>
                <a:cs typeface="Times New Roman" panose="02020603050405020304" pitchFamily="18" charset="0"/>
              </a:rPr>
              <a:t>webex</a:t>
            </a:r>
            <a:r>
              <a:rPr lang="en-US" sz="1400" dirty="0">
                <a:ea typeface="Times New Roman" panose="02020603050405020304" pitchFamily="18" charset="0"/>
                <a:cs typeface="Times New Roman" panose="02020603050405020304" pitchFamily="18" charset="0"/>
              </a:rPr>
              <a:t>, to 20</a:t>
            </a:r>
            <a:r>
              <a:rPr lang="en-US" sz="1400" baseline="30000" dirty="0">
                <a:ea typeface="Times New Roman" panose="02020603050405020304" pitchFamily="18" charset="0"/>
                <a:cs typeface="Times New Roman" panose="02020603050405020304" pitchFamily="18" charset="0"/>
              </a:rPr>
              <a:t>th</a:t>
            </a:r>
            <a:r>
              <a:rPr lang="en-US" sz="1400" dirty="0">
                <a:ea typeface="Times New Roman" panose="02020603050405020304" pitchFamily="18" charset="0"/>
                <a:cs typeface="Times New Roman" panose="02020603050405020304" pitchFamily="18" charset="0"/>
              </a:rPr>
              <a:t>)</a:t>
            </a:r>
            <a:br>
              <a:rPr lang="en-US" sz="1400" dirty="0">
                <a:ea typeface="Times New Roman" panose="02020603050405020304" pitchFamily="18" charset="0"/>
                <a:cs typeface="Times New Roman" panose="02020603050405020304" pitchFamily="18" charset="0"/>
              </a:rPr>
            </a:br>
            <a:r>
              <a:rPr lang="en-US" sz="1400" dirty="0">
                <a:ea typeface="Times New Roman" panose="02020603050405020304" pitchFamily="18" charset="0"/>
                <a:cs typeface="Times New Roman" panose="02020603050405020304" pitchFamily="18" charset="0"/>
              </a:rPr>
              <a:t>Where: </a:t>
            </a:r>
            <a:r>
              <a:rPr lang="en-US" sz="1400" dirty="0">
                <a:ea typeface="Times New Roman" panose="02020603050405020304" pitchFamily="18" charset="0"/>
                <a:cs typeface="Times New Roman" panose="02020603050405020304" pitchFamily="18" charset="0"/>
                <a:hlinkClick r:id="rId3"/>
              </a:rPr>
              <a:t>https://ieeesa.webex.com/ieeesa/j.php?MTID=mac8a92e41db417f3b4a55e5686090488</a:t>
            </a:r>
            <a:r>
              <a:rPr lang="en-US" sz="1400" dirty="0">
                <a:ea typeface="Times New Roman" panose="02020603050405020304" pitchFamily="18" charset="0"/>
                <a:cs typeface="Times New Roman" panose="02020603050405020304" pitchFamily="18" charset="0"/>
              </a:rPr>
              <a:t> </a:t>
            </a:r>
          </a:p>
          <a:p>
            <a:pPr marL="0">
              <a:spcBef>
                <a:spcPts val="0"/>
              </a:spcBef>
              <a:spcAft>
                <a:spcPts val="0"/>
              </a:spcAft>
            </a:pPr>
            <a:endParaRPr lang="en-US" sz="1400" dirty="0">
              <a:ea typeface="Times New Roman" panose="02020603050405020304" pitchFamily="18" charset="0"/>
              <a:cs typeface="Times New Roman" panose="02020603050405020304" pitchFamily="18" charset="0"/>
            </a:endParaRPr>
          </a:p>
          <a:p>
            <a:pPr marL="0">
              <a:spcBef>
                <a:spcPts val="0"/>
              </a:spcBef>
              <a:spcAft>
                <a:spcPts val="0"/>
              </a:spcAft>
            </a:pPr>
            <a:r>
              <a:rPr lang="en-US" sz="1400" dirty="0">
                <a:ea typeface="Times New Roman" panose="02020603050405020304" pitchFamily="18" charset="0"/>
                <a:cs typeface="Times New Roman" panose="02020603050405020304" pitchFamily="18" charset="0"/>
              </a:rPr>
              <a:t>Jay Holcomb (Itron) invites you to join this Webex meeting. </a:t>
            </a:r>
          </a:p>
          <a:p>
            <a:pPr marL="0">
              <a:spcBef>
                <a:spcPts val="0"/>
              </a:spcBef>
              <a:spcAft>
                <a:spcPts val="0"/>
              </a:spcAft>
            </a:pPr>
            <a:r>
              <a:rPr lang="en-US" sz="1400" dirty="0">
                <a:ea typeface="Times New Roman" panose="02020603050405020304" pitchFamily="18" charset="0"/>
                <a:cs typeface="Times New Roman" panose="02020603050405020304" pitchFamily="18" charset="0"/>
              </a:rPr>
              <a:t>Meeting number (access code): 179 964 7312 </a:t>
            </a:r>
          </a:p>
          <a:p>
            <a:pPr marL="0">
              <a:spcBef>
                <a:spcPts val="0"/>
              </a:spcBef>
              <a:spcAft>
                <a:spcPts val="0"/>
              </a:spcAft>
            </a:pPr>
            <a:r>
              <a:rPr lang="en-US" sz="1400" dirty="0">
                <a:ea typeface="Times New Roman" panose="02020603050405020304" pitchFamily="18" charset="0"/>
                <a:cs typeface="Times New Roman" panose="02020603050405020304" pitchFamily="18" charset="0"/>
              </a:rPr>
              <a:t>Meeting password: rrtag21a</a:t>
            </a:r>
          </a:p>
          <a:p>
            <a:pPr marL="0">
              <a:spcBef>
                <a:spcPts val="0"/>
              </a:spcBef>
              <a:spcAft>
                <a:spcPts val="0"/>
              </a:spcAft>
            </a:pPr>
            <a:endParaRPr lang="en-US" sz="1400" dirty="0">
              <a:solidFill>
                <a:srgbClr val="666666"/>
              </a:solidFill>
              <a:ea typeface="Times New Roman" panose="02020603050405020304" pitchFamily="18" charset="0"/>
              <a:cs typeface="Times New Roman" panose="02020603050405020304" pitchFamily="18" charset="0"/>
            </a:endParaRPr>
          </a:p>
          <a:p>
            <a:pPr marL="0">
              <a:spcBef>
                <a:spcPts val="0"/>
              </a:spcBef>
              <a:spcAft>
                <a:spcPts val="0"/>
              </a:spcAft>
            </a:pPr>
            <a:r>
              <a:rPr lang="en-US" sz="1400" dirty="0">
                <a:solidFill>
                  <a:srgbClr val="666666"/>
                </a:solidFill>
                <a:ea typeface="Times New Roman" panose="02020603050405020304" pitchFamily="18" charset="0"/>
                <a:cs typeface="Times New Roman" panose="02020603050405020304" pitchFamily="18" charset="0"/>
              </a:rPr>
              <a:t>Occurs every Thursday effective Thursday, January 14, 2021 until Thursday, May 20, 2021 from 3:00 PM to 4:00 PM, (UTC-05:00) Eastern Time (US &amp; Canada) </a:t>
            </a:r>
            <a:endParaRPr lang="en-US" sz="1400" dirty="0">
              <a:ea typeface="Times New Roman" panose="02020603050405020304" pitchFamily="18" charset="0"/>
              <a:cs typeface="Times New Roman" panose="02020603050405020304" pitchFamily="18" charset="0"/>
            </a:endParaRPr>
          </a:p>
          <a:p>
            <a:pPr marL="0">
              <a:spcBef>
                <a:spcPts val="0"/>
              </a:spcBef>
              <a:spcAft>
                <a:spcPts val="0"/>
              </a:spcAft>
            </a:pPr>
            <a:r>
              <a:rPr lang="en-US" sz="1400" dirty="0">
                <a:solidFill>
                  <a:srgbClr val="666666"/>
                </a:solidFill>
                <a:ea typeface="Times New Roman" panose="02020603050405020304" pitchFamily="18" charset="0"/>
                <a:cs typeface="Times New Roman" panose="02020603050405020304" pitchFamily="18" charset="0"/>
              </a:rPr>
              <a:t>3:00 pm  |  (UTC-05:00) Eastern Time (US &amp; Canada)  |  1 </a:t>
            </a:r>
            <a:r>
              <a:rPr lang="en-US" sz="1400" dirty="0" err="1">
                <a:solidFill>
                  <a:srgbClr val="666666"/>
                </a:solidFill>
                <a:ea typeface="Times New Roman" panose="02020603050405020304" pitchFamily="18" charset="0"/>
                <a:cs typeface="Times New Roman" panose="02020603050405020304" pitchFamily="18" charset="0"/>
              </a:rPr>
              <a:t>hr</a:t>
            </a:r>
            <a:r>
              <a:rPr lang="en-US" sz="1400" dirty="0">
                <a:solidFill>
                  <a:srgbClr val="666666"/>
                </a:solidFill>
                <a:ea typeface="Times New Roman" panose="02020603050405020304" pitchFamily="18" charset="0"/>
                <a:cs typeface="Times New Roman" panose="02020603050405020304" pitchFamily="18" charset="0"/>
              </a:rPr>
              <a:t> </a:t>
            </a:r>
            <a:endParaRPr lang="en-US" sz="1400" dirty="0">
              <a:ea typeface="Times New Roman" panose="02020603050405020304" pitchFamily="18" charset="0"/>
              <a:cs typeface="Times New Roman" panose="02020603050405020304" pitchFamily="18" charset="0"/>
            </a:endParaRPr>
          </a:p>
          <a:p>
            <a:pPr marL="0">
              <a:spcBef>
                <a:spcPts val="0"/>
              </a:spcBef>
              <a:spcAft>
                <a:spcPts val="0"/>
              </a:spcAft>
            </a:pPr>
            <a:r>
              <a:rPr lang="en-US" sz="1400" u="sng" dirty="0">
                <a:solidFill>
                  <a:srgbClr val="FF0000"/>
                </a:solidFill>
                <a:ea typeface="Times New Roman" panose="02020603050405020304" pitchFamily="18" charset="0"/>
                <a:cs typeface="Times New Roman" panose="02020603050405020304" pitchFamily="18" charset="0"/>
                <a:hlinkClick r:id="rId3"/>
              </a:rPr>
              <a:t>Join meeting</a:t>
            </a:r>
            <a:endParaRPr lang="en-US" sz="1400" dirty="0">
              <a:ea typeface="Times New Roman" panose="02020603050405020304" pitchFamily="18" charset="0"/>
              <a:cs typeface="Times New Roman" panose="02020603050405020304" pitchFamily="18" charset="0"/>
            </a:endParaRPr>
          </a:p>
          <a:p>
            <a:pPr marL="0">
              <a:spcBef>
                <a:spcPts val="0"/>
              </a:spcBef>
              <a:spcAft>
                <a:spcPts val="0"/>
              </a:spcAft>
            </a:pPr>
            <a:r>
              <a:rPr lang="en-US" sz="1400" dirty="0">
                <a:ea typeface="Times New Roman" panose="02020603050405020304" pitchFamily="18" charset="0"/>
                <a:cs typeface="Times New Roman" panose="02020603050405020304" pitchFamily="18" charset="0"/>
              </a:rPr>
              <a:t>Tap to join from a mobile device (attendees only)</a:t>
            </a:r>
          </a:p>
          <a:p>
            <a:pPr marL="0">
              <a:spcBef>
                <a:spcPts val="0"/>
              </a:spcBef>
              <a:spcAft>
                <a:spcPts val="0"/>
              </a:spcAft>
            </a:pPr>
            <a:r>
              <a:rPr lang="en-US" sz="1400" u="sng" dirty="0">
                <a:solidFill>
                  <a:srgbClr val="00AFF9"/>
                </a:solidFill>
                <a:ea typeface="Times New Roman" panose="02020603050405020304" pitchFamily="18" charset="0"/>
                <a:cs typeface="Times New Roman" panose="02020603050405020304" pitchFamily="18" charset="0"/>
                <a:hlinkClick r:id="rId4"/>
              </a:rPr>
              <a:t>+1-646-992-2010,,1799647312##</a:t>
            </a:r>
            <a:r>
              <a:rPr lang="en-US" sz="1400" dirty="0">
                <a:ea typeface="Times New Roman" panose="02020603050405020304" pitchFamily="18" charset="0"/>
                <a:cs typeface="Times New Roman" panose="02020603050405020304" pitchFamily="18" charset="0"/>
              </a:rPr>
              <a:t> United States Toll (New York City)</a:t>
            </a:r>
          </a:p>
          <a:p>
            <a:pPr marL="0">
              <a:spcBef>
                <a:spcPts val="0"/>
              </a:spcBef>
              <a:spcAft>
                <a:spcPts val="0"/>
              </a:spcAft>
            </a:pPr>
            <a:r>
              <a:rPr lang="en-US" sz="1400" u="sng" dirty="0">
                <a:solidFill>
                  <a:srgbClr val="00AFF9"/>
                </a:solidFill>
                <a:ea typeface="Times New Roman" panose="02020603050405020304" pitchFamily="18" charset="0"/>
                <a:cs typeface="Times New Roman" panose="02020603050405020304" pitchFamily="18" charset="0"/>
                <a:hlinkClick r:id="rId5"/>
              </a:rPr>
              <a:t>+1-213-306-3065,,1799647312##</a:t>
            </a:r>
            <a:r>
              <a:rPr lang="en-US" sz="1400" dirty="0">
                <a:ea typeface="Times New Roman" panose="02020603050405020304" pitchFamily="18" charset="0"/>
                <a:cs typeface="Times New Roman" panose="02020603050405020304" pitchFamily="18" charset="0"/>
              </a:rPr>
              <a:t> United States Toll (Los Angeles)</a:t>
            </a:r>
          </a:p>
          <a:p>
            <a:pPr marL="0">
              <a:spcBef>
                <a:spcPts val="0"/>
              </a:spcBef>
              <a:spcAft>
                <a:spcPts val="0"/>
              </a:spcAft>
            </a:pPr>
            <a:r>
              <a:rPr lang="en-US" sz="1400" dirty="0">
                <a:ea typeface="Times New Roman" panose="02020603050405020304" pitchFamily="18" charset="0"/>
                <a:cs typeface="Times New Roman" panose="02020603050405020304" pitchFamily="18" charset="0"/>
              </a:rPr>
              <a:t>Join by phone</a:t>
            </a:r>
          </a:p>
          <a:p>
            <a:pPr marL="0">
              <a:spcBef>
                <a:spcPts val="0"/>
              </a:spcBef>
              <a:spcAft>
                <a:spcPts val="0"/>
              </a:spcAft>
            </a:pPr>
            <a:r>
              <a:rPr lang="en-US" sz="1400" dirty="0">
                <a:ea typeface="Times New Roman" panose="02020603050405020304" pitchFamily="18" charset="0"/>
                <a:cs typeface="Times New Roman" panose="02020603050405020304" pitchFamily="18" charset="0"/>
              </a:rPr>
              <a:t>+1-646-992-2010 United States Toll (New York City)</a:t>
            </a:r>
          </a:p>
          <a:p>
            <a:pPr marL="0">
              <a:spcBef>
                <a:spcPts val="0"/>
              </a:spcBef>
              <a:spcAft>
                <a:spcPts val="0"/>
              </a:spcAft>
            </a:pPr>
            <a:r>
              <a:rPr lang="en-US" sz="1400" dirty="0">
                <a:ea typeface="Times New Roman" panose="02020603050405020304" pitchFamily="18" charset="0"/>
                <a:cs typeface="Times New Roman" panose="02020603050405020304" pitchFamily="18" charset="0"/>
              </a:rPr>
              <a:t>+1-213-306-3065 United States Toll (Los Angeles)</a:t>
            </a:r>
          </a:p>
          <a:p>
            <a:pPr marL="0">
              <a:spcBef>
                <a:spcPts val="0"/>
              </a:spcBef>
              <a:spcAft>
                <a:spcPts val="0"/>
              </a:spcAft>
            </a:pPr>
            <a:r>
              <a:rPr lang="en-US" sz="1400" u="sng" dirty="0">
                <a:solidFill>
                  <a:srgbClr val="00AFF9"/>
                </a:solidFill>
                <a:ea typeface="Times New Roman" panose="02020603050405020304" pitchFamily="18" charset="0"/>
                <a:cs typeface="Times New Roman" panose="02020603050405020304" pitchFamily="18" charset="0"/>
                <a:hlinkClick r:id="rId6"/>
              </a:rPr>
              <a:t>Global call-in numbers</a:t>
            </a:r>
            <a:endParaRPr lang="en-US" sz="1400" dirty="0">
              <a:ea typeface="Times New Roman" panose="02020603050405020304" pitchFamily="18" charset="0"/>
              <a:cs typeface="Times New Roman" panose="02020603050405020304" pitchFamily="18" charset="0"/>
            </a:endParaRPr>
          </a:p>
          <a:p>
            <a:r>
              <a:rPr lang="en-US" sz="1400" dirty="0">
                <a:ea typeface="Times New Roman" panose="02020603050405020304" pitchFamily="18" charset="0"/>
                <a:cs typeface="Times New Roman" panose="02020603050405020304" pitchFamily="18" charset="0"/>
              </a:rPr>
              <a:t>Need help? Go to </a:t>
            </a:r>
            <a:r>
              <a:rPr lang="en-US" sz="1400" u="sng" dirty="0">
                <a:solidFill>
                  <a:srgbClr val="049FD9"/>
                </a:solidFill>
                <a:ea typeface="Times New Roman" panose="02020603050405020304" pitchFamily="18" charset="0"/>
                <a:cs typeface="Times New Roman" panose="02020603050405020304" pitchFamily="18" charset="0"/>
                <a:hlinkClick r:id="rId7"/>
              </a:rPr>
              <a:t>http://help.webex.com</a:t>
            </a:r>
            <a:r>
              <a:rPr lang="en-US" sz="1400" dirty="0">
                <a:ea typeface="Times New Roman" panose="02020603050405020304" pitchFamily="18" charset="0"/>
                <a:cs typeface="Times New Roman" panose="02020603050405020304" pitchFamily="18" charset="0"/>
              </a:rPr>
              <a:t> </a:t>
            </a:r>
          </a:p>
          <a:p>
            <a:r>
              <a:rPr lang="en-US" sz="110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highlight>
                  <a:srgbClr val="00FFFF"/>
                </a:highlight>
              </a:rPr>
              <a:t>weekly</a:t>
            </a:r>
            <a:r>
              <a:rPr lang="en-US" sz="2400" dirty="0"/>
              <a:t> teleconference call-in, </a:t>
            </a:r>
            <a:r>
              <a:rPr lang="en-US" sz="2400" dirty="0">
                <a:highlight>
                  <a:srgbClr val="00FFFF"/>
                </a:highlight>
              </a:rPr>
              <a:t>14Jan21-20May21</a:t>
            </a:r>
          </a:p>
        </p:txBody>
      </p:sp>
    </p:spTree>
    <p:extLst>
      <p:ext uri="{BB962C8B-B14F-4D97-AF65-F5344CB8AC3E}">
        <p14:creationId xmlns:p14="http://schemas.microsoft.com/office/powerpoint/2010/main" val="24147626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90601" y="317270"/>
            <a:ext cx="2211387" cy="273050"/>
          </a:xfrm>
        </p:spPr>
        <p:txBody>
          <a:bodyPr/>
          <a:lstStyle/>
          <a:p>
            <a:r>
              <a:rPr lang="en-US" dirty="0"/>
              <a:t>25Mar21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24</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990601" y="1219994"/>
            <a:ext cx="10367426" cy="5255420"/>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a:spcBef>
                <a:spcPts val="0"/>
              </a:spcBef>
              <a:spcAft>
                <a:spcPts val="0"/>
              </a:spcAft>
            </a:pPr>
            <a:r>
              <a:rPr lang="en-US" sz="1200" dirty="0">
                <a:ea typeface="Times New Roman" panose="02020603050405020304" pitchFamily="18" charset="0"/>
                <a:cs typeface="Times New Roman" panose="02020603050405020304" pitchFamily="18" charset="0"/>
              </a:rPr>
              <a:t>Subject: [EXTERNAL] Webex meeting invitation: 802.18-.19 frequency table ad hoc</a:t>
            </a:r>
          </a:p>
          <a:p>
            <a:pPr marL="0">
              <a:spcBef>
                <a:spcPts val="0"/>
              </a:spcBef>
              <a:spcAft>
                <a:spcPts val="0"/>
              </a:spcAft>
            </a:pPr>
            <a:r>
              <a:rPr lang="en-US" sz="1200" dirty="0">
                <a:highlight>
                  <a:srgbClr val="00FF00"/>
                </a:highlight>
                <a:ea typeface="Times New Roman" panose="02020603050405020304" pitchFamily="18" charset="0"/>
                <a:cs typeface="Times New Roman" panose="02020603050405020304" pitchFamily="18" charset="0"/>
              </a:rPr>
              <a:t>When: Tuesday, 30 March, 2021 15:00-16:00 America/</a:t>
            </a:r>
            <a:r>
              <a:rPr lang="en-US" sz="1200" dirty="0" err="1">
                <a:highlight>
                  <a:srgbClr val="00FF00"/>
                </a:highlight>
                <a:ea typeface="Times New Roman" panose="02020603050405020304" pitchFamily="18" charset="0"/>
                <a:cs typeface="Times New Roman" panose="02020603050405020304" pitchFamily="18" charset="0"/>
              </a:rPr>
              <a:t>New_York</a:t>
            </a:r>
            <a:r>
              <a:rPr lang="en-US" sz="1200" dirty="0">
                <a:ea typeface="Times New Roman" panose="02020603050405020304" pitchFamily="18" charset="0"/>
                <a:cs typeface="Times New Roman" panose="02020603050405020304" pitchFamily="18" charset="0"/>
              </a:rPr>
              <a:t>.</a:t>
            </a:r>
          </a:p>
          <a:p>
            <a:pPr marL="0">
              <a:spcBef>
                <a:spcPts val="0"/>
              </a:spcBef>
              <a:spcAft>
                <a:spcPts val="0"/>
              </a:spcAft>
            </a:pPr>
            <a:r>
              <a:rPr lang="en-US" sz="1200" dirty="0">
                <a:ea typeface="Times New Roman" panose="02020603050405020304" pitchFamily="18" charset="0"/>
                <a:cs typeface="Times New Roman" panose="02020603050405020304" pitchFamily="18" charset="0"/>
              </a:rPr>
              <a:t> </a:t>
            </a:r>
          </a:p>
          <a:p>
            <a:pPr marL="0">
              <a:spcBef>
                <a:spcPts val="0"/>
              </a:spcBef>
              <a:spcAft>
                <a:spcPts val="0"/>
              </a:spcAft>
            </a:pPr>
            <a:r>
              <a:rPr lang="en-US" sz="1200" dirty="0">
                <a:ea typeface="Times New Roman" panose="02020603050405020304" pitchFamily="18" charset="0"/>
                <a:cs typeface="Times New Roman" panose="02020603050405020304" pitchFamily="18" charset="0"/>
              </a:rPr>
              <a:t>Where: </a:t>
            </a:r>
            <a:r>
              <a:rPr lang="en-US" sz="1200" u="sng" dirty="0">
                <a:solidFill>
                  <a:srgbClr val="0000FF"/>
                </a:solidFill>
                <a:ea typeface="Times New Roman" panose="02020603050405020304" pitchFamily="18" charset="0"/>
                <a:cs typeface="Times New Roman" panose="02020603050405020304" pitchFamily="18" charset="0"/>
                <a:hlinkClick r:id="rId3"/>
              </a:rPr>
              <a:t>https://ieeesa.webex.com/ieeesa/j.php?MTID=m8ca8fb73d1954524be0ba60530ec346a</a:t>
            </a:r>
            <a:r>
              <a:rPr lang="en-US" sz="1200" dirty="0">
                <a:ea typeface="Times New Roman" panose="02020603050405020304" pitchFamily="18" charset="0"/>
                <a:cs typeface="Times New Roman" panose="02020603050405020304" pitchFamily="18" charset="0"/>
              </a:rPr>
              <a:t> </a:t>
            </a:r>
          </a:p>
          <a:p>
            <a:pPr marL="0">
              <a:spcBef>
                <a:spcPts val="0"/>
              </a:spcBef>
              <a:spcAft>
                <a:spcPts val="0"/>
              </a:spcAft>
            </a:pPr>
            <a:r>
              <a:rPr lang="en-US" sz="1200" dirty="0">
                <a:ea typeface="Calibri" panose="020F0502020204030204" pitchFamily="34" charset="0"/>
                <a:cs typeface="Times New Roman" panose="02020603050405020304" pitchFamily="18" charset="0"/>
              </a:rPr>
              <a:t> </a:t>
            </a:r>
            <a:endParaRPr lang="en-US" sz="1200" dirty="0">
              <a:ea typeface="Times New Roman" panose="02020603050405020304" pitchFamily="18" charset="0"/>
              <a:cs typeface="Times New Roman" panose="02020603050405020304" pitchFamily="18" charset="0"/>
            </a:endParaRPr>
          </a:p>
          <a:p>
            <a:pPr marL="0">
              <a:spcBef>
                <a:spcPts val="0"/>
              </a:spcBef>
              <a:spcAft>
                <a:spcPts val="0"/>
              </a:spcAft>
            </a:pPr>
            <a:r>
              <a:rPr lang="en-US" sz="1200" dirty="0">
                <a:ea typeface="Times New Roman" panose="02020603050405020304" pitchFamily="18" charset="0"/>
                <a:cs typeface="Times New Roman" panose="02020603050405020304" pitchFamily="18" charset="0"/>
              </a:rPr>
              <a:t>Jay Holcomb (Itron) is inviting you to a scheduled Webex meeting. </a:t>
            </a:r>
          </a:p>
          <a:p>
            <a:pPr marL="0">
              <a:spcBef>
                <a:spcPts val="0"/>
              </a:spcBef>
              <a:spcAft>
                <a:spcPts val="0"/>
              </a:spcAft>
            </a:pPr>
            <a:r>
              <a:rPr lang="en-US" sz="1200" dirty="0">
                <a:solidFill>
                  <a:srgbClr val="666666"/>
                </a:solidFill>
                <a:ea typeface="Times New Roman" panose="02020603050405020304" pitchFamily="18" charset="0"/>
                <a:cs typeface="Times New Roman" panose="02020603050405020304" pitchFamily="18" charset="0"/>
              </a:rPr>
              <a:t>Tuesday, March 30, 2021   3:00 PM  |  (UTC-05:00) Eastern Time (US &amp; Canada)  |  1 </a:t>
            </a:r>
            <a:r>
              <a:rPr lang="en-US" sz="1200" dirty="0" err="1">
                <a:solidFill>
                  <a:srgbClr val="666666"/>
                </a:solidFill>
                <a:ea typeface="Times New Roman" panose="02020603050405020304" pitchFamily="18" charset="0"/>
                <a:cs typeface="Times New Roman" panose="02020603050405020304" pitchFamily="18" charset="0"/>
              </a:rPr>
              <a:t>hr</a:t>
            </a:r>
            <a:r>
              <a:rPr lang="en-US" sz="1200" dirty="0">
                <a:solidFill>
                  <a:srgbClr val="666666"/>
                </a:solidFill>
                <a:ea typeface="Times New Roman" panose="02020603050405020304" pitchFamily="18" charset="0"/>
                <a:cs typeface="Times New Roman" panose="02020603050405020304" pitchFamily="18" charset="0"/>
              </a:rPr>
              <a:t> </a:t>
            </a:r>
            <a:endParaRPr lang="en-US" sz="1200" dirty="0">
              <a:ea typeface="Times New Roman" panose="02020603050405020304" pitchFamily="18" charset="0"/>
              <a:cs typeface="Times New Roman" panose="02020603050405020304" pitchFamily="18" charset="0"/>
            </a:endParaRPr>
          </a:p>
          <a:p>
            <a:pPr marL="0">
              <a:spcBef>
                <a:spcPts val="0"/>
              </a:spcBef>
              <a:spcAft>
                <a:spcPts val="0"/>
              </a:spcAft>
            </a:pPr>
            <a:r>
              <a:rPr lang="en-US" sz="1200" dirty="0">
                <a:ea typeface="Times New Roman" panose="02020603050405020304" pitchFamily="18" charset="0"/>
                <a:cs typeface="Times New Roman" panose="02020603050405020304" pitchFamily="18" charset="0"/>
              </a:rPr>
              <a:t> </a:t>
            </a:r>
          </a:p>
          <a:p>
            <a:pPr marL="0">
              <a:spcBef>
                <a:spcPts val="0"/>
              </a:spcBef>
              <a:spcAft>
                <a:spcPts val="0"/>
              </a:spcAft>
            </a:pPr>
            <a:r>
              <a:rPr lang="en-US" sz="1200" u="sng" dirty="0">
                <a:solidFill>
                  <a:srgbClr val="FF0000"/>
                </a:solidFill>
                <a:ea typeface="Times New Roman" panose="02020603050405020304" pitchFamily="18" charset="0"/>
                <a:cs typeface="Times New Roman" panose="02020603050405020304" pitchFamily="18" charset="0"/>
                <a:hlinkClick r:id="rId4"/>
              </a:rPr>
              <a:t>Join meeting</a:t>
            </a:r>
            <a:endParaRPr lang="en-US" sz="1200" dirty="0">
              <a:ea typeface="Times New Roman" panose="02020603050405020304" pitchFamily="18" charset="0"/>
              <a:cs typeface="Times New Roman" panose="02020603050405020304" pitchFamily="18" charset="0"/>
            </a:endParaRPr>
          </a:p>
          <a:p>
            <a:pPr marL="0">
              <a:spcBef>
                <a:spcPts val="0"/>
              </a:spcBef>
              <a:spcAft>
                <a:spcPts val="0"/>
              </a:spcAft>
            </a:pPr>
            <a:r>
              <a:rPr lang="en-US" sz="1200" dirty="0">
                <a:ea typeface="Times New Roman" panose="02020603050405020304" pitchFamily="18" charset="0"/>
                <a:cs typeface="Times New Roman" panose="02020603050405020304" pitchFamily="18" charset="0"/>
              </a:rPr>
              <a:t> </a:t>
            </a:r>
          </a:p>
          <a:p>
            <a:pPr marL="0">
              <a:spcBef>
                <a:spcPts val="0"/>
              </a:spcBef>
              <a:spcAft>
                <a:spcPts val="0"/>
              </a:spcAft>
            </a:pPr>
            <a:r>
              <a:rPr lang="en-US" sz="1200" dirty="0">
                <a:ea typeface="Times New Roman" panose="02020603050405020304" pitchFamily="18" charset="0"/>
                <a:cs typeface="Times New Roman" panose="02020603050405020304" pitchFamily="18" charset="0"/>
              </a:rPr>
              <a:t>More ways to join:</a:t>
            </a:r>
          </a:p>
          <a:p>
            <a:pPr marL="0">
              <a:spcBef>
                <a:spcPts val="0"/>
              </a:spcBef>
              <a:spcAft>
                <a:spcPts val="0"/>
              </a:spcAft>
            </a:pPr>
            <a:r>
              <a:rPr lang="en-US" sz="1200" dirty="0">
                <a:ea typeface="Times New Roman" panose="02020603050405020304" pitchFamily="18" charset="0"/>
                <a:cs typeface="Times New Roman" panose="02020603050405020304" pitchFamily="18" charset="0"/>
              </a:rPr>
              <a:t>Join from the meeting link</a:t>
            </a:r>
          </a:p>
          <a:p>
            <a:pPr marL="0">
              <a:spcBef>
                <a:spcPts val="0"/>
              </a:spcBef>
              <a:spcAft>
                <a:spcPts val="0"/>
              </a:spcAft>
            </a:pPr>
            <a:r>
              <a:rPr lang="en-US" sz="1200" u="sng" dirty="0">
                <a:solidFill>
                  <a:srgbClr val="005E7D"/>
                </a:solidFill>
                <a:ea typeface="Times New Roman" panose="02020603050405020304" pitchFamily="18" charset="0"/>
                <a:cs typeface="Times New Roman" panose="02020603050405020304" pitchFamily="18" charset="0"/>
                <a:hlinkClick r:id="rId4"/>
              </a:rPr>
              <a:t>https://ieeesa.webex.com/ieeesa/j.php?MTID=m8ca8fb73d1954524be0ba60530ec346a</a:t>
            </a:r>
            <a:endParaRPr lang="en-US" sz="1200" dirty="0">
              <a:ea typeface="Times New Roman" panose="02020603050405020304" pitchFamily="18" charset="0"/>
              <a:cs typeface="Times New Roman" panose="02020603050405020304" pitchFamily="18" charset="0"/>
            </a:endParaRPr>
          </a:p>
          <a:p>
            <a:pPr marL="0">
              <a:spcBef>
                <a:spcPts val="0"/>
              </a:spcBef>
              <a:spcAft>
                <a:spcPts val="0"/>
              </a:spcAft>
            </a:pPr>
            <a:endParaRPr lang="en-US" sz="1200" dirty="0">
              <a:ea typeface="Times New Roman" panose="02020603050405020304" pitchFamily="18" charset="0"/>
              <a:cs typeface="Times New Roman" panose="02020603050405020304" pitchFamily="18" charset="0"/>
            </a:endParaRPr>
          </a:p>
          <a:p>
            <a:pPr marL="0">
              <a:spcBef>
                <a:spcPts val="0"/>
              </a:spcBef>
              <a:spcAft>
                <a:spcPts val="0"/>
              </a:spcAft>
            </a:pPr>
            <a:r>
              <a:rPr lang="en-US" sz="1200" dirty="0">
                <a:ea typeface="Times New Roman" panose="02020603050405020304" pitchFamily="18" charset="0"/>
                <a:cs typeface="Times New Roman" panose="02020603050405020304" pitchFamily="18" charset="0"/>
              </a:rPr>
              <a:t>Join by meeting number </a:t>
            </a:r>
          </a:p>
          <a:p>
            <a:pPr marL="0">
              <a:spcBef>
                <a:spcPts val="0"/>
              </a:spcBef>
              <a:spcAft>
                <a:spcPts val="0"/>
              </a:spcAft>
            </a:pPr>
            <a:r>
              <a:rPr lang="en-US" sz="1200" dirty="0">
                <a:ea typeface="Times New Roman" panose="02020603050405020304" pitchFamily="18" charset="0"/>
                <a:cs typeface="Times New Roman" panose="02020603050405020304" pitchFamily="18" charset="0"/>
              </a:rPr>
              <a:t>Meeting number (access code): 	129 729 9212 </a:t>
            </a:r>
          </a:p>
          <a:p>
            <a:pPr marL="0">
              <a:spcBef>
                <a:spcPts val="0"/>
              </a:spcBef>
              <a:spcAft>
                <a:spcPts val="0"/>
              </a:spcAft>
            </a:pPr>
            <a:r>
              <a:rPr lang="en-US" sz="1200" dirty="0">
                <a:ea typeface="Times New Roman" panose="02020603050405020304" pitchFamily="18" charset="0"/>
                <a:cs typeface="Times New Roman" panose="02020603050405020304" pitchFamily="18" charset="0"/>
              </a:rPr>
              <a:t>Meeting password: 		freqtable4b</a:t>
            </a:r>
          </a:p>
          <a:p>
            <a:pPr marL="0">
              <a:spcBef>
                <a:spcPts val="0"/>
              </a:spcBef>
              <a:spcAft>
                <a:spcPts val="0"/>
              </a:spcAft>
            </a:pPr>
            <a:endParaRPr lang="en-US" sz="1200" dirty="0">
              <a:ea typeface="Times New Roman" panose="02020603050405020304" pitchFamily="18" charset="0"/>
              <a:cs typeface="Times New Roman" panose="02020603050405020304" pitchFamily="18" charset="0"/>
            </a:endParaRPr>
          </a:p>
          <a:p>
            <a:pPr marL="0">
              <a:spcBef>
                <a:spcPts val="0"/>
              </a:spcBef>
              <a:spcAft>
                <a:spcPts val="0"/>
              </a:spcAft>
            </a:pPr>
            <a:r>
              <a:rPr lang="en-US" sz="1200" dirty="0">
                <a:ea typeface="Times New Roman" panose="02020603050405020304" pitchFamily="18" charset="0"/>
                <a:cs typeface="Times New Roman" panose="02020603050405020304" pitchFamily="18" charset="0"/>
              </a:rPr>
              <a:t>Tap to join from a mobile device (attendees only)</a:t>
            </a:r>
          </a:p>
          <a:p>
            <a:pPr marL="0">
              <a:spcBef>
                <a:spcPts val="0"/>
              </a:spcBef>
              <a:spcAft>
                <a:spcPts val="0"/>
              </a:spcAft>
            </a:pPr>
            <a:r>
              <a:rPr lang="en-US" sz="1200" u="sng" dirty="0">
                <a:solidFill>
                  <a:srgbClr val="005E7D"/>
                </a:solidFill>
                <a:ea typeface="Times New Roman" panose="02020603050405020304" pitchFamily="18" charset="0"/>
                <a:cs typeface="Times New Roman" panose="02020603050405020304" pitchFamily="18" charset="0"/>
                <a:hlinkClick r:id="rId5"/>
              </a:rPr>
              <a:t>+1-646-992-2010,,1297299212##</a:t>
            </a:r>
            <a:r>
              <a:rPr lang="en-US" sz="1200" dirty="0">
                <a:ea typeface="Times New Roman" panose="02020603050405020304" pitchFamily="18" charset="0"/>
                <a:cs typeface="Times New Roman" panose="02020603050405020304" pitchFamily="18" charset="0"/>
              </a:rPr>
              <a:t> United States Toll (New York City)</a:t>
            </a:r>
          </a:p>
          <a:p>
            <a:pPr marL="0">
              <a:spcBef>
                <a:spcPts val="0"/>
              </a:spcBef>
              <a:spcAft>
                <a:spcPts val="0"/>
              </a:spcAft>
            </a:pPr>
            <a:r>
              <a:rPr lang="en-US" sz="1200" u="sng" dirty="0">
                <a:solidFill>
                  <a:srgbClr val="005E7D"/>
                </a:solidFill>
                <a:ea typeface="Times New Roman" panose="02020603050405020304" pitchFamily="18" charset="0"/>
                <a:cs typeface="Times New Roman" panose="02020603050405020304" pitchFamily="18" charset="0"/>
                <a:hlinkClick r:id="rId6"/>
              </a:rPr>
              <a:t>+1-213-306-3065,,1297299212##</a:t>
            </a:r>
            <a:r>
              <a:rPr lang="en-US" sz="1200" dirty="0">
                <a:ea typeface="Times New Roman" panose="02020603050405020304" pitchFamily="18" charset="0"/>
                <a:cs typeface="Times New Roman" panose="02020603050405020304" pitchFamily="18" charset="0"/>
              </a:rPr>
              <a:t> United States Toll (Los Angeles)</a:t>
            </a:r>
          </a:p>
          <a:p>
            <a:pPr marL="0">
              <a:spcBef>
                <a:spcPts val="0"/>
              </a:spcBef>
              <a:spcAft>
                <a:spcPts val="0"/>
              </a:spcAft>
            </a:pPr>
            <a:r>
              <a:rPr lang="en-US" sz="1200" dirty="0">
                <a:ea typeface="Times New Roman" panose="02020603050405020304" pitchFamily="18" charset="0"/>
                <a:cs typeface="Times New Roman" panose="02020603050405020304" pitchFamily="18" charset="0"/>
              </a:rPr>
              <a:t>Join by phone</a:t>
            </a:r>
          </a:p>
          <a:p>
            <a:pPr marL="0">
              <a:spcBef>
                <a:spcPts val="0"/>
              </a:spcBef>
              <a:spcAft>
                <a:spcPts val="0"/>
              </a:spcAft>
            </a:pPr>
            <a:r>
              <a:rPr lang="en-US" sz="1200" dirty="0">
                <a:ea typeface="Times New Roman" panose="02020603050405020304" pitchFamily="18" charset="0"/>
                <a:cs typeface="Times New Roman" panose="02020603050405020304" pitchFamily="18" charset="0"/>
              </a:rPr>
              <a:t>+1-646-992-2010 United States Toll (New York City)</a:t>
            </a:r>
          </a:p>
          <a:p>
            <a:pPr marL="0">
              <a:spcBef>
                <a:spcPts val="0"/>
              </a:spcBef>
              <a:spcAft>
                <a:spcPts val="0"/>
              </a:spcAft>
            </a:pPr>
            <a:r>
              <a:rPr lang="en-US" sz="1200" dirty="0">
                <a:ea typeface="Times New Roman" panose="02020603050405020304" pitchFamily="18" charset="0"/>
                <a:cs typeface="Times New Roman" panose="02020603050405020304" pitchFamily="18" charset="0"/>
              </a:rPr>
              <a:t>+1-213-306-3065 United States Toll (Los Angeles)</a:t>
            </a:r>
          </a:p>
          <a:p>
            <a:pPr marL="0">
              <a:spcBef>
                <a:spcPts val="0"/>
              </a:spcBef>
              <a:spcAft>
                <a:spcPts val="0"/>
              </a:spcAft>
            </a:pPr>
            <a:r>
              <a:rPr lang="en-US" sz="1200" u="sng" dirty="0">
                <a:solidFill>
                  <a:srgbClr val="005E7D"/>
                </a:solidFill>
                <a:ea typeface="Times New Roman" panose="02020603050405020304" pitchFamily="18" charset="0"/>
                <a:cs typeface="Times New Roman" panose="02020603050405020304" pitchFamily="18" charset="0"/>
                <a:hlinkClick r:id="rId7"/>
              </a:rPr>
              <a:t>Global call-in numbers</a:t>
            </a:r>
            <a:endParaRPr lang="en-US" sz="1200" dirty="0">
              <a:ea typeface="Times New Roman" panose="02020603050405020304" pitchFamily="18" charset="0"/>
              <a:cs typeface="Times New Roman" panose="02020603050405020304" pitchFamily="18" charset="0"/>
            </a:endParaRPr>
          </a:p>
          <a:p>
            <a:pPr marL="0">
              <a:spcBef>
                <a:spcPts val="0"/>
              </a:spcBef>
              <a:spcAft>
                <a:spcPts val="0"/>
              </a:spcAft>
            </a:pPr>
            <a:r>
              <a:rPr lang="en-US" sz="1200" dirty="0">
                <a:ea typeface="Times New Roman" panose="02020603050405020304" pitchFamily="18" charset="0"/>
                <a:cs typeface="Times New Roman" panose="02020603050405020304" pitchFamily="18" charset="0"/>
              </a:rPr>
              <a:t>Need help? Go to </a:t>
            </a:r>
            <a:r>
              <a:rPr lang="en-US" sz="1200" u="sng" dirty="0">
                <a:solidFill>
                  <a:srgbClr val="005E7D"/>
                </a:solidFill>
                <a:ea typeface="Times New Roman" panose="02020603050405020304" pitchFamily="18" charset="0"/>
                <a:cs typeface="Times New Roman" panose="02020603050405020304" pitchFamily="18" charset="0"/>
                <a:hlinkClick r:id="rId8"/>
              </a:rPr>
              <a:t>https://help.webex.com</a:t>
            </a:r>
            <a:r>
              <a:rPr lang="en-US" sz="1200" dirty="0">
                <a:ea typeface="Times New Roman" panose="02020603050405020304" pitchFamily="18" charset="0"/>
                <a:cs typeface="Times New Roman" panose="02020603050405020304" pitchFamily="18" charset="0"/>
              </a:rPr>
              <a:t> </a:t>
            </a:r>
          </a:p>
          <a:p>
            <a:pPr marL="0">
              <a:spcBef>
                <a:spcPts val="0"/>
              </a:spcBef>
              <a:spcAft>
                <a:spcPts val="0"/>
              </a:spcAft>
            </a:pPr>
            <a:endParaRPr lang="en-US" sz="800" dirty="0">
              <a:solidFill>
                <a:schemeClr val="tx1"/>
              </a:solidFill>
              <a:ea typeface="Times New Roman" panose="02020603050405020304" pitchFamily="18" charset="0"/>
              <a:cs typeface="Times New Roman" panose="02020603050405020304" pitchFamily="18" charset="0"/>
            </a:endParaRPr>
          </a:p>
          <a:p>
            <a:r>
              <a:rPr lang="en-US" sz="800" dirty="0">
                <a:solidFill>
                  <a:schemeClr val="tx1"/>
                </a:solidFill>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802.18/19 </a:t>
            </a:r>
            <a:r>
              <a:rPr lang="en-US" sz="2400" dirty="0">
                <a:highlight>
                  <a:srgbClr val="00FF00"/>
                </a:highlight>
              </a:rPr>
              <a:t>freq. table ad </a:t>
            </a:r>
            <a:r>
              <a:rPr lang="en-US" sz="2400" dirty="0" err="1">
                <a:highlight>
                  <a:srgbClr val="00FF00"/>
                </a:highlight>
              </a:rPr>
              <a:t>hoc</a:t>
            </a:r>
            <a:r>
              <a:rPr lang="en-US" sz="2400" dirty="0" err="1"/>
              <a:t>_telecon</a:t>
            </a:r>
            <a:r>
              <a:rPr lang="en-US" sz="2400" dirty="0"/>
              <a:t>. call-in, </a:t>
            </a:r>
            <a:r>
              <a:rPr lang="en-US" sz="2400" dirty="0">
                <a:highlight>
                  <a:srgbClr val="00FF00"/>
                </a:highlight>
              </a:rPr>
              <a:t>30mar21</a:t>
            </a:r>
          </a:p>
        </p:txBody>
      </p:sp>
    </p:spTree>
    <p:extLst>
      <p:ext uri="{BB962C8B-B14F-4D97-AF65-F5344CB8AC3E}">
        <p14:creationId xmlns:p14="http://schemas.microsoft.com/office/powerpoint/2010/main" val="5165683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90601" y="326235"/>
            <a:ext cx="2211387" cy="273050"/>
          </a:xfrm>
        </p:spPr>
        <p:txBody>
          <a:bodyPr/>
          <a:lstStyle/>
          <a:p>
            <a:r>
              <a:rPr lang="en-US" dirty="0"/>
              <a:t>25Mar21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25</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990601" y="1219994"/>
            <a:ext cx="10367426" cy="5180806"/>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200" b="1" dirty="0">
                <a:effectLst/>
                <a:ea typeface="Times New Roman" panose="02020603050405020304" pitchFamily="18" charset="0"/>
                <a:cs typeface="Times New Roman" panose="02020603050405020304" pitchFamily="18" charset="0"/>
              </a:rPr>
              <a:t>Subject:</a:t>
            </a:r>
            <a:r>
              <a:rPr lang="en-US" sz="1200" dirty="0">
                <a:effectLst/>
                <a:ea typeface="Times New Roman" panose="02020603050405020304" pitchFamily="18" charset="0"/>
                <a:cs typeface="Times New Roman" panose="02020603050405020304" pitchFamily="18" charset="0"/>
              </a:rPr>
              <a:t> [EXTERNAL] Webex meeting invitation: ad hoc on WRC-23 Agenda Items of interest to 802</a:t>
            </a:r>
            <a:br>
              <a:rPr lang="en-US" sz="1200" dirty="0">
                <a:effectLst/>
                <a:ea typeface="Times New Roman" panose="02020603050405020304" pitchFamily="18" charset="0"/>
                <a:cs typeface="Times New Roman" panose="02020603050405020304" pitchFamily="18" charset="0"/>
              </a:rPr>
            </a:br>
            <a:r>
              <a:rPr lang="en-US" sz="1200" b="1" dirty="0">
                <a:effectLst/>
                <a:ea typeface="Times New Roman" panose="02020603050405020304" pitchFamily="18" charset="0"/>
                <a:cs typeface="Times New Roman" panose="02020603050405020304" pitchFamily="18" charset="0"/>
              </a:rPr>
              <a:t>When:</a:t>
            </a:r>
            <a:r>
              <a:rPr lang="en-US" sz="1200" dirty="0">
                <a:effectLst/>
                <a:ea typeface="Times New Roman" panose="02020603050405020304" pitchFamily="18" charset="0"/>
                <a:cs typeface="Times New Roman" panose="02020603050405020304" pitchFamily="18" charset="0"/>
              </a:rPr>
              <a:t> Wednesday, 7 April, 2021 16:00-17:00 America/</a:t>
            </a:r>
            <a:r>
              <a:rPr lang="en-US" sz="1200" dirty="0" err="1">
                <a:effectLst/>
                <a:ea typeface="Times New Roman" panose="02020603050405020304" pitchFamily="18" charset="0"/>
                <a:cs typeface="Times New Roman" panose="02020603050405020304" pitchFamily="18" charset="0"/>
              </a:rPr>
              <a:t>New_York</a:t>
            </a:r>
            <a:r>
              <a:rPr lang="en-US" sz="1200" dirty="0">
                <a:effectLst/>
                <a:ea typeface="Times New Roman" panose="02020603050405020304" pitchFamily="18" charset="0"/>
                <a:cs typeface="Times New Roman" panose="02020603050405020304" pitchFamily="18" charset="0"/>
              </a:rPr>
              <a:t>.</a:t>
            </a:r>
            <a:br>
              <a:rPr lang="en-US" sz="1200" dirty="0">
                <a:effectLst/>
                <a:ea typeface="Times New Roman" panose="02020603050405020304" pitchFamily="18" charset="0"/>
                <a:cs typeface="Times New Roman" panose="02020603050405020304" pitchFamily="18" charset="0"/>
              </a:rPr>
            </a:br>
            <a:r>
              <a:rPr lang="en-US" sz="1200" b="1" dirty="0">
                <a:effectLst/>
                <a:ea typeface="Times New Roman" panose="02020603050405020304" pitchFamily="18" charset="0"/>
                <a:cs typeface="Times New Roman" panose="02020603050405020304" pitchFamily="18" charset="0"/>
              </a:rPr>
              <a:t>Where:</a:t>
            </a:r>
            <a:r>
              <a:rPr lang="en-US" sz="1200" dirty="0">
                <a:effectLst/>
                <a:ea typeface="Times New Roman" panose="02020603050405020304" pitchFamily="18" charset="0"/>
                <a:cs typeface="Times New Roman" panose="02020603050405020304" pitchFamily="18" charset="0"/>
              </a:rPr>
              <a:t> https://ieeesa.webex.com/ieeesa/j.php?MTID=m7c3f1ed3861a4ebdd693d17d47519a82</a:t>
            </a:r>
          </a:p>
          <a:p>
            <a:pPr marL="0" marR="0">
              <a:spcBef>
                <a:spcPts val="0"/>
              </a:spcBef>
              <a:spcAft>
                <a:spcPts val="0"/>
              </a:spcAft>
            </a:pPr>
            <a:r>
              <a:rPr lang="en-US" sz="1200" dirty="0">
                <a:effectLst/>
                <a:ea typeface="Times New Roman" panose="02020603050405020304" pitchFamily="18" charset="0"/>
                <a:cs typeface="Times New Roman" panose="02020603050405020304" pitchFamily="18" charset="0"/>
              </a:rPr>
              <a:t> </a:t>
            </a:r>
          </a:p>
          <a:p>
            <a:pPr marL="0" marR="0">
              <a:spcBef>
                <a:spcPts val="0"/>
              </a:spcBef>
              <a:spcAft>
                <a:spcPts val="0"/>
              </a:spcAft>
            </a:pPr>
            <a:r>
              <a:rPr lang="en-US" sz="1200" dirty="0">
                <a:effectLst/>
                <a:ea typeface="Times New Roman" panose="02020603050405020304" pitchFamily="18" charset="0"/>
                <a:cs typeface="Times New Roman" panose="02020603050405020304" pitchFamily="18" charset="0"/>
              </a:rPr>
              <a:t>Jay Holcomb  is inviting you to a scheduled Webex meeting. 	</a:t>
            </a:r>
          </a:p>
          <a:p>
            <a:pPr marL="0" marR="0">
              <a:spcBef>
                <a:spcPts val="0"/>
              </a:spcBef>
              <a:spcAft>
                <a:spcPts val="0"/>
              </a:spcAft>
            </a:pPr>
            <a:r>
              <a:rPr lang="en-US" sz="1200" u="sng" dirty="0">
                <a:solidFill>
                  <a:srgbClr val="FF0000"/>
                </a:solidFill>
                <a:effectLst/>
                <a:ea typeface="Times New Roman" panose="02020603050405020304" pitchFamily="18" charset="0"/>
                <a:cs typeface="Times New Roman" panose="02020603050405020304" pitchFamily="18" charset="0"/>
                <a:hlinkClick r:id="rId3"/>
              </a:rPr>
              <a:t>Join meeting</a:t>
            </a:r>
            <a:endParaRPr lang="en-US" sz="1200" dirty="0">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ea typeface="Times New Roman" panose="02020603050405020304" pitchFamily="18" charset="0"/>
                <a:cs typeface="Times New Roman" panose="02020603050405020304" pitchFamily="18" charset="0"/>
              </a:rPr>
              <a:t>More ways to join:</a:t>
            </a:r>
            <a:endParaRPr lang="en-US" sz="1200" dirty="0">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ea typeface="Times New Roman" panose="02020603050405020304" pitchFamily="18" charset="0"/>
                <a:cs typeface="Times New Roman" panose="02020603050405020304" pitchFamily="18" charset="0"/>
              </a:rPr>
              <a:t> </a:t>
            </a:r>
            <a:r>
              <a:rPr lang="en-US" sz="1600" b="1" dirty="0">
                <a:solidFill>
                  <a:srgbClr val="000000"/>
                </a:solidFill>
                <a:effectLst/>
                <a:ea typeface="Times New Roman" panose="02020603050405020304" pitchFamily="18" charset="0"/>
                <a:cs typeface="Times New Roman" panose="02020603050405020304" pitchFamily="18" charset="0"/>
              </a:rPr>
              <a:t>Join from the meeting link;  	</a:t>
            </a:r>
            <a:r>
              <a:rPr lang="en-US" sz="1600" u="sng" dirty="0">
                <a:solidFill>
                  <a:srgbClr val="005E7D"/>
                </a:solidFill>
                <a:effectLst/>
                <a:ea typeface="Times New Roman" panose="02020603050405020304" pitchFamily="18" charset="0"/>
                <a:cs typeface="Times New Roman" panose="02020603050405020304" pitchFamily="18" charset="0"/>
                <a:hlinkClick r:id="rId3"/>
              </a:rPr>
              <a:t>https://ieeesa.webex.com/ieeesa/j.php?MTID=m7c3f1ed3861a4ebdd693d17d47519a82</a:t>
            </a:r>
            <a:endParaRPr lang="en-US" sz="1600" dirty="0">
              <a:effectLst/>
              <a:ea typeface="Times New Roman" panose="02020603050405020304" pitchFamily="18" charset="0"/>
              <a:cs typeface="Times New Roman" panose="02020603050405020304" pitchFamily="18" charset="0"/>
            </a:endParaRPr>
          </a:p>
          <a:p>
            <a:pPr marL="0" marR="0">
              <a:spcBef>
                <a:spcPts val="0"/>
              </a:spcBef>
              <a:spcAft>
                <a:spcPts val="0"/>
              </a:spcAft>
            </a:pPr>
            <a:endParaRPr lang="en-US" sz="1600" dirty="0">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ea typeface="Times New Roman" panose="02020603050405020304" pitchFamily="18" charset="0"/>
                <a:cs typeface="Times New Roman" panose="02020603050405020304" pitchFamily="18" charset="0"/>
              </a:rPr>
              <a:t>Join by meeting number </a:t>
            </a:r>
            <a:endParaRPr lang="en-US" sz="1200" dirty="0">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ea typeface="Times New Roman" panose="02020603050405020304" pitchFamily="18" charset="0"/>
                <a:cs typeface="Times New Roman" panose="02020603050405020304" pitchFamily="18" charset="0"/>
              </a:rPr>
              <a:t>Meeting number (access code): 	129 306 6020 </a:t>
            </a:r>
          </a:p>
          <a:p>
            <a:pPr marL="0" marR="0">
              <a:spcBef>
                <a:spcPts val="0"/>
              </a:spcBef>
              <a:spcAft>
                <a:spcPts val="0"/>
              </a:spcAft>
            </a:pPr>
            <a:r>
              <a:rPr lang="en-US" sz="1200" dirty="0">
                <a:effectLst/>
                <a:ea typeface="Times New Roman" panose="02020603050405020304" pitchFamily="18" charset="0"/>
                <a:cs typeface="Times New Roman" panose="02020603050405020304" pitchFamily="18" charset="0"/>
              </a:rPr>
              <a:t>Meeting password: 			wrcai1</a:t>
            </a:r>
          </a:p>
          <a:p>
            <a:pPr marL="0" marR="0">
              <a:spcBef>
                <a:spcPts val="0"/>
              </a:spcBef>
              <a:spcAft>
                <a:spcPts val="0"/>
              </a:spcAft>
            </a:pPr>
            <a:r>
              <a:rPr lang="en-US" sz="1100" dirty="0">
                <a:effectLst/>
                <a:ea typeface="Times New Roman" panose="02020603050405020304" pitchFamily="18" charset="0"/>
                <a:cs typeface="Calibri" panose="020F0502020204030204" pitchFamily="34" charset="0"/>
              </a:rPr>
              <a:t> </a:t>
            </a:r>
            <a:endParaRPr lang="en-US" sz="1100" dirty="0">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ea typeface="Times New Roman" panose="02020603050405020304" pitchFamily="18" charset="0"/>
                <a:cs typeface="Times New Roman" panose="02020603050405020304" pitchFamily="18" charset="0"/>
              </a:rPr>
              <a:t>Tap to join from a mobile device (attendees only)</a:t>
            </a:r>
            <a:endParaRPr lang="en-US" sz="1100" dirty="0">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ea typeface="Times New Roman" panose="02020603050405020304" pitchFamily="18" charset="0"/>
                <a:cs typeface="Times New Roman" panose="02020603050405020304" pitchFamily="18" charset="0"/>
                <a:hlinkClick r:id="rId4"/>
              </a:rPr>
              <a:t>+1-646-992-2010,,1293066020##</a:t>
            </a:r>
            <a:r>
              <a:rPr lang="en-US" sz="1100" dirty="0">
                <a:effectLst/>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ea typeface="Times New Roman" panose="02020603050405020304" pitchFamily="18" charset="0"/>
                <a:cs typeface="Times New Roman" panose="02020603050405020304" pitchFamily="18" charset="0"/>
                <a:hlinkClick r:id="rId5"/>
              </a:rPr>
              <a:t>+1-213-306-3065,,1293066020##</a:t>
            </a:r>
            <a:r>
              <a:rPr lang="en-US" sz="1100" dirty="0">
                <a:effectLst/>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ea typeface="Times New Roman" panose="02020603050405020304" pitchFamily="18" charset="0"/>
                <a:cs typeface="Times New Roman" panose="02020603050405020304" pitchFamily="18" charset="0"/>
              </a:rPr>
              <a:t>Join by phone</a:t>
            </a:r>
            <a:endParaRPr lang="en-US" sz="1100" dirty="0">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ea typeface="Times New Roman" panose="02020603050405020304" pitchFamily="18" charset="0"/>
                <a:cs typeface="Times New Roman" panose="02020603050405020304" pitchFamily="18" charset="0"/>
                <a:hlinkClick r:id="rId6"/>
              </a:rPr>
              <a:t>Global call-in numbers</a:t>
            </a:r>
            <a:endParaRPr lang="en-US" sz="1100" dirty="0">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ea typeface="Times New Roman" panose="02020603050405020304" pitchFamily="18" charset="0"/>
                <a:cs typeface="Times New Roman" panose="02020603050405020304" pitchFamily="18" charset="0"/>
              </a:rPr>
              <a:t>Join from a video system or application</a:t>
            </a:r>
            <a:endParaRPr lang="en-US" sz="1100" dirty="0">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ea typeface="Times New Roman" panose="02020603050405020304" pitchFamily="18" charset="0"/>
                <a:cs typeface="Times New Roman" panose="02020603050405020304" pitchFamily="18" charset="0"/>
              </a:rPr>
              <a:t>Dial </a:t>
            </a:r>
            <a:r>
              <a:rPr lang="en-US" sz="1100" u="sng" dirty="0">
                <a:solidFill>
                  <a:srgbClr val="005E7D"/>
                </a:solidFill>
                <a:effectLst/>
                <a:ea typeface="Times New Roman" panose="02020603050405020304" pitchFamily="18" charset="0"/>
                <a:cs typeface="Times New Roman" panose="02020603050405020304" pitchFamily="18" charset="0"/>
                <a:hlinkClick r:id="rId7"/>
              </a:rPr>
              <a:t>1293066020@ieeesa.webex.com</a:t>
            </a:r>
            <a:endParaRPr lang="en-US" sz="1100" dirty="0">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b="1" dirty="0">
                <a:solidFill>
                  <a:srgbClr val="000000"/>
                </a:solidFill>
                <a:effectLst/>
                <a:ea typeface="Times New Roman" panose="02020603050405020304" pitchFamily="18" charset="0"/>
                <a:cs typeface="Times New Roman" panose="02020603050405020304" pitchFamily="18" charset="0"/>
              </a:rPr>
              <a:t>Join using Microsoft Lync or Microsoft Skype for Business</a:t>
            </a:r>
            <a:endParaRPr lang="en-US" sz="1100" dirty="0">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ea typeface="Times New Roman" panose="02020603050405020304" pitchFamily="18" charset="0"/>
                <a:cs typeface="Times New Roman" panose="02020603050405020304" pitchFamily="18" charset="0"/>
              </a:rPr>
              <a:t>Dial </a:t>
            </a:r>
            <a:r>
              <a:rPr lang="en-US" sz="1100" u="sng" dirty="0">
                <a:solidFill>
                  <a:srgbClr val="005E7D"/>
                </a:solidFill>
                <a:effectLst/>
                <a:ea typeface="Times New Roman" panose="02020603050405020304" pitchFamily="18" charset="0"/>
                <a:cs typeface="Times New Roman" panose="02020603050405020304" pitchFamily="18" charset="0"/>
                <a:hlinkClick r:id="rId8"/>
              </a:rPr>
              <a:t>1293066020.ieeesa@lync.webex.com</a:t>
            </a:r>
            <a:endParaRPr lang="en-US" sz="1100" dirty="0">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000000"/>
                </a:solidFill>
                <a:effectLst/>
                <a:ea typeface="Times New Roman" panose="02020603050405020304" pitchFamily="18" charset="0"/>
                <a:cs typeface="Times New Roman" panose="02020603050405020304" pitchFamily="18" charset="0"/>
              </a:rPr>
              <a:t>Need help? Go to </a:t>
            </a:r>
            <a:r>
              <a:rPr lang="en-US" sz="1100" u="sng" dirty="0">
                <a:solidFill>
                  <a:srgbClr val="005E7D"/>
                </a:solidFill>
                <a:effectLst/>
                <a:ea typeface="Times New Roman" panose="02020603050405020304" pitchFamily="18" charset="0"/>
                <a:cs typeface="Times New Roman" panose="02020603050405020304" pitchFamily="18" charset="0"/>
                <a:hlinkClick r:id="rId9"/>
              </a:rPr>
              <a:t>https://help.webex.com</a:t>
            </a:r>
            <a:r>
              <a:rPr lang="en-US" sz="1100" dirty="0">
                <a:solidFill>
                  <a:srgbClr val="000000"/>
                </a:solidFill>
                <a:effectLst/>
                <a:ea typeface="Times New Roman" panose="02020603050405020304" pitchFamily="18" charset="0"/>
                <a:cs typeface="Times New Roman" panose="02020603050405020304" pitchFamily="18" charset="0"/>
              </a:rPr>
              <a:t> </a:t>
            </a:r>
            <a:endParaRPr lang="en-US" sz="1100" dirty="0">
              <a:effectLst/>
              <a:ea typeface="Times New Roman" panose="02020603050405020304" pitchFamily="18" charset="0"/>
              <a:cs typeface="Times New Roman" panose="02020603050405020304" pitchFamily="18" charset="0"/>
            </a:endParaRPr>
          </a:p>
          <a:p>
            <a:pPr marL="0">
              <a:spcBef>
                <a:spcPts val="0"/>
              </a:spcBef>
              <a:spcAft>
                <a:spcPts val="0"/>
              </a:spcAft>
            </a:pPr>
            <a:endParaRPr lang="en-US" sz="800" dirty="0">
              <a:solidFill>
                <a:schemeClr val="tx1"/>
              </a:solidFill>
              <a:ea typeface="Times New Roman" panose="02020603050405020304" pitchFamily="18" charset="0"/>
              <a:cs typeface="Times New Roman" panose="02020603050405020304" pitchFamily="18" charset="0"/>
            </a:endParaRPr>
          </a:p>
          <a:p>
            <a:r>
              <a:rPr lang="en-US" sz="800" dirty="0">
                <a:solidFill>
                  <a:schemeClr val="tx1"/>
                </a:solidFill>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highlight>
                  <a:srgbClr val="FF9999"/>
                </a:highlight>
              </a:rPr>
              <a:t>wrc-23 ad </a:t>
            </a:r>
            <a:r>
              <a:rPr lang="en-US" sz="2400" dirty="0" err="1">
                <a:highlight>
                  <a:srgbClr val="FF9999"/>
                </a:highlight>
              </a:rPr>
              <a:t>hoc</a:t>
            </a:r>
            <a:r>
              <a:rPr lang="en-US" sz="2400" dirty="0" err="1"/>
              <a:t>_telecon</a:t>
            </a:r>
            <a:r>
              <a:rPr lang="en-US" sz="2400" dirty="0"/>
              <a:t>. call-in, </a:t>
            </a:r>
            <a:r>
              <a:rPr lang="en-US" sz="2400" dirty="0">
                <a:highlight>
                  <a:srgbClr val="FF9999"/>
                </a:highlight>
              </a:rPr>
              <a:t>07apr21</a:t>
            </a:r>
          </a:p>
        </p:txBody>
      </p:sp>
    </p:spTree>
    <p:extLst>
      <p:ext uri="{BB962C8B-B14F-4D97-AF65-F5344CB8AC3E}">
        <p14:creationId xmlns:p14="http://schemas.microsoft.com/office/powerpoint/2010/main" val="17955928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89" y="631900"/>
            <a:ext cx="8153400" cy="464123"/>
          </a:xfrm>
        </p:spPr>
        <p:txBody>
          <a:bodyPr/>
          <a:lstStyle/>
          <a:p>
            <a:r>
              <a:rPr lang="en-US" sz="2400" dirty="0"/>
              <a:t>Table of Frequency Bands – IEEE 802 Stds – </a:t>
            </a:r>
            <a:r>
              <a:rPr lang="en-US" sz="2400" dirty="0">
                <a:solidFill>
                  <a:srgbClr val="00B050"/>
                </a:solidFill>
              </a:rPr>
              <a:t>background -1</a:t>
            </a:r>
          </a:p>
        </p:txBody>
      </p:sp>
      <p:sp>
        <p:nvSpPr>
          <p:cNvPr id="3" name="Content Placeholder 2"/>
          <p:cNvSpPr>
            <a:spLocks noGrp="1"/>
          </p:cNvSpPr>
          <p:nvPr>
            <p:ph idx="1"/>
          </p:nvPr>
        </p:nvSpPr>
        <p:spPr>
          <a:xfrm>
            <a:off x="2224548" y="1030458"/>
            <a:ext cx="8153400" cy="5477022"/>
          </a:xfrm>
        </p:spPr>
        <p:txBody>
          <a:bodyPr/>
          <a:lstStyle/>
          <a:p>
            <a:pPr marL="285750" indent="-285750">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a:t>
            </a:r>
            <a:r>
              <a:rPr lang="en-US" sz="1800" dirty="0">
                <a:solidFill>
                  <a:srgbClr val="333333"/>
                </a:solidFill>
                <a:ea typeface="Times New Roman" panose="02020603050405020304" pitchFamily="18" charset="0"/>
              </a:rPr>
              <a:t>This proposed table had a good discussion on the EC call on 01Dec20</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hlinkClick r:id="rId3"/>
              </a:rPr>
              <a:t>https://mentor.ieee.org/802-ec/dcn/20/ec-20-0245-01-00EC-frequency-tables-of-ieee-802-wireless-standards.pptx</a:t>
            </a:r>
            <a:r>
              <a:rPr lang="en-US" sz="1600" dirty="0">
                <a:solidFill>
                  <a:srgbClr val="333333"/>
                </a:solidFill>
                <a:ea typeface="Times New Roman" panose="02020603050405020304" pitchFamily="18" charset="0"/>
              </a:rPr>
              <a:t> </a:t>
            </a:r>
          </a:p>
          <a:p>
            <a:pPr marL="285750">
              <a:lnSpc>
                <a:spcPct val="150000"/>
              </a:lnSpc>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Many inputs, some not all: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Maybe add a 4</a:t>
            </a:r>
            <a:r>
              <a:rPr lang="en-US" sz="1600" baseline="30000" dirty="0">
                <a:solidFill>
                  <a:srgbClr val="333333"/>
                </a:solidFill>
                <a:ea typeface="Times New Roman" panose="02020603050405020304" pitchFamily="18" charset="0"/>
              </a:rPr>
              <a:t>th</a:t>
            </a:r>
            <a:r>
              <a:rPr lang="en-US" sz="1600" dirty="0">
                <a:solidFill>
                  <a:srgbClr val="333333"/>
                </a:solidFill>
                <a:ea typeface="Times New Roman" panose="02020603050405020304" pitchFamily="18" charset="0"/>
              </a:rPr>
              <a:t> phase - of older standards, considering market presence.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Need to consider a version for Public Visibility.</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Actually, could get out of hand on all the things everyone would like to see, so maybe a simple high-level version and a detailed lower-level version done over time.</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What about licensed-exempt, licensed-exempt w/control and licensed bands?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Consider types of modulations, e.g., UWB over narrower modulations.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Regions/countries</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802.11 has a table for ITU could there be duplication that need to be considered?</a:t>
            </a:r>
          </a:p>
          <a:p>
            <a:pPr marL="1085850" lvl="2">
              <a:lnSpc>
                <a:spcPct val="150000"/>
              </a:lnSpc>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Comment on call was not aware of table for ITU.  </a:t>
            </a:r>
          </a:p>
          <a:p>
            <a:pPr marL="685800" lvl="1">
              <a:lnSpc>
                <a:spcPct val="150000"/>
              </a:lnSpc>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(from last .18 call: Just because in the standard, is the band being used in the industry or not?)</a:t>
            </a:r>
            <a:endParaRPr lang="en-US" sz="1200" b="1" dirty="0">
              <a:solidFill>
                <a:srgbClr val="333333"/>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endParaRPr lang="en-US" sz="14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26</a:t>
            </a:fld>
            <a:endParaRPr lang="en-US" altLang="en-US" dirty="0"/>
          </a:p>
        </p:txBody>
      </p:sp>
      <p:sp>
        <p:nvSpPr>
          <p:cNvPr id="7" name="Date Placeholder 6"/>
          <p:cNvSpPr>
            <a:spLocks noGrp="1"/>
          </p:cNvSpPr>
          <p:nvPr>
            <p:ph type="dt" idx="15"/>
          </p:nvPr>
        </p:nvSpPr>
        <p:spPr/>
        <p:txBody>
          <a:bodyPr/>
          <a:lstStyle/>
          <a:p>
            <a:r>
              <a:rPr lang="en-US"/>
              <a:t>25Mar21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599967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sz="2400" dirty="0"/>
              <a:t>Table of Frequency Bands – </a:t>
            </a:r>
            <a:r>
              <a:rPr lang="en-US" sz="2400" dirty="0">
                <a:solidFill>
                  <a:srgbClr val="00B050"/>
                </a:solidFill>
              </a:rPr>
              <a:t>background -2</a:t>
            </a:r>
          </a:p>
        </p:txBody>
      </p:sp>
      <p:sp>
        <p:nvSpPr>
          <p:cNvPr id="3" name="Content Placeholder 2"/>
          <p:cNvSpPr>
            <a:spLocks noGrp="1"/>
          </p:cNvSpPr>
          <p:nvPr>
            <p:ph idx="1"/>
          </p:nvPr>
        </p:nvSpPr>
        <p:spPr>
          <a:xfrm>
            <a:off x="2233973" y="1076178"/>
            <a:ext cx="8153400" cy="5477022"/>
          </a:xfrm>
        </p:spPr>
        <p:txBody>
          <a:bodyPr/>
          <a:lstStyle/>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How to proceed? 		</a:t>
            </a:r>
            <a:r>
              <a:rPr lang="en-US" sz="1800" dirty="0">
                <a:solidFill>
                  <a:srgbClr val="0070C0"/>
                </a:solidFill>
                <a:ea typeface="Times New Roman" panose="02020603050405020304" pitchFamily="18" charset="0"/>
              </a:rPr>
              <a:t>&gt;&gt;&gt;Remember .18/.19 joint effort for now. </a:t>
            </a:r>
          </a:p>
          <a:p>
            <a:pPr marL="2000250" lvl="4">
              <a:spcBef>
                <a:spcPts val="0"/>
              </a:spcBef>
              <a:spcAft>
                <a:spcPts val="0"/>
              </a:spcAft>
              <a:buFont typeface="Arial" panose="020B0604020202020204" pitchFamily="34" charset="0"/>
              <a:buChar char="•"/>
            </a:pPr>
            <a:endParaRPr lang="en-US" sz="1000" dirty="0">
              <a:solidFill>
                <a:srgbClr val="0070C0"/>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Fixed/mobile/nomadic global table in 802.11  -  E4, has much information  though the rules are constantly changing and to keep up will has been very difficult.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 need to keep at a higher level, and a more easily used form.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 member is starting to look at 802.15 for bands being used, a starting point.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Could we identify some initial parameters,8-10 with an open comment box, and keep in control?</a:t>
            </a:r>
          </a:p>
          <a:p>
            <a:pPr marL="685800" lvl="1">
              <a:lnSpc>
                <a:spcPct val="150000"/>
              </a:lnSpc>
              <a:spcBef>
                <a:spcPts val="0"/>
              </a:spcBef>
              <a:spcAft>
                <a:spcPts val="0"/>
              </a:spcAft>
              <a:buFont typeface="Arial" panose="020B0604020202020204" pitchFamily="34" charset="0"/>
              <a:buChar char="•"/>
            </a:pPr>
            <a:r>
              <a:rPr lang="en-US" sz="1600" b="1" u="sng" dirty="0">
                <a:solidFill>
                  <a:srgbClr val="333333"/>
                </a:solidFill>
                <a:ea typeface="Times New Roman" panose="02020603050405020304" pitchFamily="18" charset="0"/>
              </a:rPr>
              <a:t>#1 - Problem statement and audience needs to be done up front, this is a must.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Was tried in 802.11 before and it was determined too much to maintain.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So maintenance needs to be considered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#2 - Again need to start with very basic items and then review where to go.</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The rules among unlicensed bands differ by regulatory authority and change very often.</a:t>
            </a:r>
          </a:p>
          <a:p>
            <a:pPr marL="685800" lvl="1">
              <a:lnSpc>
                <a:spcPct val="150000"/>
              </a:lnSpc>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endParaRPr lang="en-US" sz="12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27</a:t>
            </a:fld>
            <a:endParaRPr lang="en-US" altLang="en-US" dirty="0"/>
          </a:p>
        </p:txBody>
      </p:sp>
      <p:sp>
        <p:nvSpPr>
          <p:cNvPr id="7" name="Date Placeholder 6"/>
          <p:cNvSpPr>
            <a:spLocks noGrp="1"/>
          </p:cNvSpPr>
          <p:nvPr>
            <p:ph type="dt" idx="15"/>
          </p:nvPr>
        </p:nvSpPr>
        <p:spPr/>
        <p:txBody>
          <a:bodyPr/>
          <a:lstStyle/>
          <a:p>
            <a:r>
              <a:rPr lang="en-US"/>
              <a:t>25Mar21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968677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2251842" y="1010419"/>
            <a:ext cx="8353245" cy="5464995"/>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1085850" lvl="2">
              <a:spcBef>
                <a:spcPts val="0"/>
              </a:spcBef>
              <a:buFont typeface="Arial" panose="020B0604020202020204" pitchFamily="34" charset="0"/>
              <a:buChar char="•"/>
            </a:pPr>
            <a:endParaRPr lang="en-US" sz="4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r>
              <a:rPr lang="en-US" sz="1400" dirty="0">
                <a:ea typeface="Calibri" panose="020F0502020204030204" pitchFamily="34" charset="0"/>
              </a:rPr>
              <a:t>Purva Rajkotia &lt;</a:t>
            </a:r>
            <a:r>
              <a:rPr lang="en-US" sz="1400" u="sng" dirty="0">
                <a:solidFill>
                  <a:srgbClr val="0000FF"/>
                </a:solidFill>
                <a:ea typeface="Calibri" panose="020F0502020204030204" pitchFamily="34" charset="0"/>
                <a:hlinkClick r:id="rId6"/>
              </a:rPr>
              <a:t>p.rajkotia@ieee.org</a:t>
            </a:r>
            <a:r>
              <a:rPr lang="en-US" sz="1400" dirty="0">
                <a:ea typeface="Calibri" panose="020F0502020204030204" pitchFamily="34" charset="0"/>
              </a:rPr>
              <a:t>&gt;</a:t>
            </a:r>
            <a:r>
              <a:rPr lang="en-US" sz="1200" dirty="0">
                <a:solidFill>
                  <a:schemeClr val="tx1"/>
                </a:solidFill>
              </a:rPr>
              <a:t>. </a:t>
            </a:r>
          </a:p>
          <a:p>
            <a:pPr marL="1085850" lvl="2">
              <a:spcBef>
                <a:spcPts val="0"/>
              </a:spcBef>
              <a:buFont typeface="Arial" panose="020B0604020202020204" pitchFamily="34" charset="0"/>
              <a:buChar char="•"/>
            </a:pPr>
            <a:endParaRPr lang="en-US" sz="8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marL="285750" indent="-285750">
              <a:buFont typeface="Arial" panose="020B0604020202020204" pitchFamily="34" charset="0"/>
              <a:buChar char="•"/>
            </a:pPr>
            <a:r>
              <a:rPr lang="en-US" sz="1600" dirty="0">
                <a:solidFill>
                  <a:schemeClr val="tx1"/>
                </a:solidFill>
                <a:ea typeface="Calibri" panose="020F0502020204030204" pitchFamily="34" charset="0"/>
              </a:rPr>
              <a:t>ITU published Radio Regulations (2020 edition), free to download!</a:t>
            </a:r>
          </a:p>
          <a:p>
            <a:pPr marL="685800" lvl="1">
              <a:buFont typeface="Arial" panose="020B0604020202020204" pitchFamily="34" charset="0"/>
              <a:buChar char="•"/>
            </a:pPr>
            <a:r>
              <a:rPr lang="en-US" sz="1400" u="sng" dirty="0">
                <a:solidFill>
                  <a:srgbClr val="0563C1"/>
                </a:solidFill>
                <a:ea typeface="Calibri" panose="020F0502020204030204" pitchFamily="34" charset="0"/>
                <a:hlinkClick r:id="rId13"/>
              </a:rPr>
              <a:t>https://www.itu.int/en/myitu/Publications/2020/09/02/14/23/Radio-Regulations-2020</a:t>
            </a:r>
            <a:endParaRPr lang="en-US" sz="1400" b="1" u="sng" dirty="0">
              <a:ea typeface="Calibri" panose="020F0502020204030204" pitchFamily="34" charset="0"/>
            </a:endParaRPr>
          </a:p>
          <a:p>
            <a:pPr>
              <a:spcBef>
                <a:spcPts val="0"/>
              </a:spcBef>
              <a:buFont typeface="Arial" panose="020B0604020202020204" pitchFamily="34" charset="0"/>
              <a:buChar char="•"/>
            </a:pPr>
            <a:r>
              <a:rPr lang="en-US" sz="1800" dirty="0"/>
              <a:t>Calendar: </a:t>
            </a:r>
            <a:r>
              <a:rPr lang="en-US" sz="1200" dirty="0">
                <a:hlinkClick r:id="rId14"/>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5"/>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6"/>
              </a:rPr>
              <a:t>Working Party 1A (WP 1A) - Spectrum engineering techniques</a:t>
            </a:r>
            <a:r>
              <a:rPr lang="en-US" sz="1100" u="sng" dirty="0"/>
              <a:t>     and     </a:t>
            </a:r>
            <a:r>
              <a:rPr lang="en-US" sz="1100" dirty="0">
                <a:hlinkClick r:id="rId17"/>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8"/>
              </a:rPr>
              <a:t>Study Group 5 (SG 5) Terrestrial </a:t>
            </a:r>
            <a:r>
              <a:rPr lang="en-US" sz="1400" b="0" dirty="0">
                <a:hlinkClick r:id="rId18"/>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9"/>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050" b="1" dirty="0">
                <a:solidFill>
                  <a:srgbClr val="3789BD"/>
                </a:solidFill>
                <a:latin typeface="Arial" panose="020B0604020202020204" pitchFamily="34" charset="0"/>
                <a:hlinkClick r:id="rId20"/>
              </a:rPr>
              <a:t>Working Party 5D (WP 5D) - IMT Systems</a:t>
            </a:r>
            <a:r>
              <a:rPr lang="en-US" sz="1100" dirty="0"/>
              <a:t>      </a:t>
            </a:r>
            <a:r>
              <a:rPr lang="en-US" sz="1000" dirty="0">
                <a:hlinkClick r:id="rId21"/>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25Mar21</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25Mar21</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29</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1524000" y="679574"/>
            <a:ext cx="8229600" cy="5712353"/>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3376"/>
            <a:ext cx="2211387" cy="273050"/>
          </a:xfrm>
          <a:noFill/>
        </p:spPr>
        <p:txBody>
          <a:bodyPr/>
          <a:lstStyle/>
          <a:p>
            <a:r>
              <a:rPr lang="en-US" dirty="0"/>
              <a:t>25Mar21</a:t>
            </a:r>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2168526" y="606426"/>
            <a:ext cx="7873995" cy="890587"/>
          </a:xfrm>
        </p:spPr>
        <p:txBody>
          <a:bodyPr vert="horz" wrap="square" lIns="91440" tIns="45720" rIns="91440" bIns="45720" numCol="1" anchor="ctr" anchorCtr="0" compatLnSpc="1">
            <a:prstTxWarp prst="textNoShape">
              <a:avLst/>
            </a:prstTxWarp>
          </a:bodyPr>
          <a:lstStyle/>
          <a:p>
            <a:r>
              <a:rPr lang="en-US" sz="2400" dirty="0"/>
              <a:t>Other Guidelines for IEEE WG Meetings</a:t>
            </a:r>
          </a:p>
        </p:txBody>
      </p:sp>
      <p:sp>
        <p:nvSpPr>
          <p:cNvPr id="7174" name="Rectangle 3"/>
          <p:cNvSpPr>
            <a:spLocks noChangeArrowheads="1"/>
          </p:cNvSpPr>
          <p:nvPr/>
        </p:nvSpPr>
        <p:spPr bwMode="auto">
          <a:xfrm>
            <a:off x="2057400" y="228600"/>
            <a:ext cx="8229600" cy="762000"/>
          </a:xfrm>
          <a:prstGeom prst="rect">
            <a:avLst/>
          </a:prstGeom>
          <a:noFill/>
          <a:ln w="9525">
            <a:noFill/>
            <a:miter lim="800000"/>
            <a:headEnd/>
            <a:tailEnd/>
          </a:ln>
        </p:spPr>
        <p:txBody>
          <a:bodyPr anchor="ctr"/>
          <a:lstStyle/>
          <a:p>
            <a:pPr algn="ctr"/>
            <a:endParaRPr lang="en-GB" b="1" u="sng" dirty="0">
              <a:solidFill>
                <a:srgbClr val="000099"/>
              </a:solidFill>
              <a:latin typeface="Helvetica" pitchFamily="34" charset="0"/>
            </a:endParaRPr>
          </a:p>
        </p:txBody>
      </p:sp>
      <p:sp>
        <p:nvSpPr>
          <p:cNvPr id="7175" name="Rectangle 4"/>
          <p:cNvSpPr>
            <a:spLocks noChangeArrowheads="1"/>
          </p:cNvSpPr>
          <p:nvPr/>
        </p:nvSpPr>
        <p:spPr bwMode="auto">
          <a:xfrm>
            <a:off x="990600" y="1051718"/>
            <a:ext cx="10367426"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25Mar21</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30</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2667000" y="679623"/>
            <a:ext cx="7135401" cy="5721178"/>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8169279" y="6479103"/>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25Mar21</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636960"/>
            <a:ext cx="10439399" cy="3926716"/>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914400" y="1653397"/>
            <a:ext cx="10475384" cy="4113213"/>
          </a:xfrm>
        </p:spPr>
        <p:txBody>
          <a:bodyPr/>
          <a:lstStyle/>
          <a:p>
            <a:pPr marL="193040" marR="11747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25Mar21</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3"/>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914400" y="1676400"/>
            <a:ext cx="10475383" cy="4113213"/>
          </a:xfrm>
        </p:spPr>
        <p:txBody>
          <a:bodyPr/>
          <a:lstStyle/>
          <a:p>
            <a:pPr marL="193040" marR="43370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25Mar21</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2247900"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2229745" y="279402"/>
            <a:ext cx="2198688" cy="304800"/>
          </a:xfrm>
          <a:prstGeom prst="rect">
            <a:avLst/>
          </a:prstGeom>
        </p:spPr>
        <p:txBody>
          <a:bodyPr/>
          <a:lstStyle/>
          <a:p>
            <a:pPr>
              <a:defRPr/>
            </a:pPr>
            <a:r>
              <a:rPr lang="en-US"/>
              <a:t>25Mar21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990600" y="889002"/>
            <a:ext cx="5715001" cy="5474748"/>
          </a:xfrm>
        </p:spPr>
        <p:txBody>
          <a:bodyPr/>
          <a:lstStyle/>
          <a:p>
            <a:pPr>
              <a:buFont typeface="Arial" panose="020B0604020202020204" pitchFamily="34" charset="0"/>
              <a:buChar char="•"/>
            </a:pPr>
            <a:r>
              <a:rPr lang="en-US" altLang="en-US" sz="1600" dirty="0">
                <a:solidFill>
                  <a:schemeClr val="tx1"/>
                </a:solidFill>
              </a:rPr>
              <a:t>Call to Order</a:t>
            </a:r>
          </a:p>
          <a:p>
            <a:pPr lvl="1">
              <a:spcBef>
                <a:spcPts val="0"/>
              </a:spcBef>
              <a:buFont typeface="Arial" panose="020B0604020202020204" pitchFamily="34" charset="0"/>
              <a:buChar char="•"/>
            </a:pPr>
            <a:r>
              <a:rPr lang="en-US" altLang="en-US" sz="1400" b="1" u="sng" dirty="0">
                <a:solidFill>
                  <a:schemeClr val="bg1"/>
                </a:solidFill>
              </a:rPr>
              <a:t>Attendance on IMAT with Webex check</a:t>
            </a:r>
          </a:p>
          <a:p>
            <a:pPr lvl="2">
              <a:spcBef>
                <a:spcPts val="0"/>
              </a:spcBef>
              <a:buFont typeface="Arial" panose="020B0604020202020204" pitchFamily="34" charset="0"/>
              <a:buChar char="•"/>
            </a:pPr>
            <a:r>
              <a:rPr lang="en-US" altLang="en-US" sz="1200" b="1" u="sng" dirty="0">
                <a:solidFill>
                  <a:schemeClr val="bg1"/>
                </a:solidFill>
              </a:rPr>
              <a:t>Please check your affiliation</a:t>
            </a:r>
          </a:p>
          <a:p>
            <a:pPr lvl="1">
              <a:spcBef>
                <a:spcPts val="0"/>
              </a:spcBef>
              <a:buFont typeface="Arial" panose="020B0604020202020204" pitchFamily="34" charset="0"/>
              <a:buChar char="•"/>
            </a:pPr>
            <a:r>
              <a:rPr lang="en-US" altLang="en-US" sz="1400" b="1" u="sng" dirty="0">
                <a:solidFill>
                  <a:schemeClr val="tx1"/>
                </a:solidFill>
              </a:rPr>
              <a:t>Remember to mute when not speaking, thanks.</a:t>
            </a:r>
          </a:p>
          <a:p>
            <a:pPr lvl="1">
              <a:spcBef>
                <a:spcPts val="0"/>
              </a:spcBef>
              <a:buFont typeface="Arial" panose="020B0604020202020204" pitchFamily="34" charset="0"/>
              <a:buChar char="•"/>
            </a:pPr>
            <a:r>
              <a:rPr lang="en-US" altLang="en-US" sz="1400" b="1" u="sng" dirty="0">
                <a:solidFill>
                  <a:schemeClr val="tx1"/>
                </a:solidFill>
              </a:rPr>
              <a:t>Please request Q in the chat window.</a:t>
            </a:r>
          </a:p>
          <a:p>
            <a:pPr>
              <a:buFont typeface="Arial" panose="020B0604020202020204" pitchFamily="34" charset="0"/>
              <a:buChar char="•"/>
            </a:pPr>
            <a:r>
              <a:rPr lang="en-US" altLang="en-US" sz="1600" dirty="0">
                <a:solidFill>
                  <a:schemeClr val="tx1"/>
                </a:solidFill>
              </a:rPr>
              <a:t>Administrative items</a:t>
            </a:r>
          </a:p>
          <a:p>
            <a:pPr lvl="1">
              <a:spcBef>
                <a:spcPts val="0"/>
              </a:spcBef>
              <a:buFont typeface="Arial" panose="020B0604020202020204" pitchFamily="34" charset="0"/>
              <a:buChar char="•"/>
            </a:pPr>
            <a:r>
              <a:rPr lang="en-US" altLang="en-US" sz="1400" dirty="0">
                <a:solidFill>
                  <a:schemeClr val="tx1"/>
                </a:solidFill>
              </a:rPr>
              <a:t>Someone to take some notes, Peter E.</a:t>
            </a:r>
          </a:p>
          <a:p>
            <a:pPr lvl="1">
              <a:spcBef>
                <a:spcPts val="0"/>
              </a:spcBef>
              <a:buFont typeface="Arial" panose="020B0604020202020204" pitchFamily="34" charset="0"/>
              <a:buChar char="•"/>
            </a:pPr>
            <a:r>
              <a:rPr lang="en-US" altLang="en-US" sz="1400" dirty="0">
                <a:solidFill>
                  <a:schemeClr val="tx1"/>
                </a:solidFill>
              </a:rPr>
              <a:t>Attendance &amp; monitor chat window, Stuart K  </a:t>
            </a:r>
          </a:p>
          <a:p>
            <a:pPr>
              <a:buFont typeface="Arial" panose="020B0604020202020204" pitchFamily="34" charset="0"/>
              <a:buChar char="•"/>
            </a:pPr>
            <a:r>
              <a:rPr lang="en-US" altLang="en-US" sz="1600" dirty="0">
                <a:solidFill>
                  <a:schemeClr val="tx1"/>
                </a:solidFill>
              </a:rPr>
              <a:t>Approve agenda, last minutes  &amp; announcements</a:t>
            </a:r>
          </a:p>
          <a:p>
            <a:pPr>
              <a:buFont typeface="Arial" panose="020B0604020202020204" pitchFamily="34" charset="0"/>
              <a:buChar char="•"/>
            </a:pPr>
            <a:r>
              <a:rPr lang="en-US" altLang="en-US" sz="1600" dirty="0">
                <a:solidFill>
                  <a:schemeClr val="tx1"/>
                </a:solidFill>
              </a:rPr>
              <a:t>Discussion items </a:t>
            </a:r>
          </a:p>
          <a:p>
            <a:pPr lvl="1">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600" dirty="0">
                <a:solidFill>
                  <a:schemeClr val="tx1"/>
                </a:solidFill>
              </a:rPr>
              <a:t>Other Regions Items</a:t>
            </a:r>
          </a:p>
          <a:p>
            <a:pPr lvl="1">
              <a:spcBef>
                <a:spcPts val="0"/>
              </a:spcBef>
              <a:buFont typeface="Arial" panose="020B0604020202020204" pitchFamily="34" charset="0"/>
              <a:buChar char="•"/>
            </a:pPr>
            <a:r>
              <a:rPr lang="en-US" altLang="en-US" sz="1600" dirty="0">
                <a:solidFill>
                  <a:schemeClr val="tx1"/>
                </a:solidFill>
              </a:rPr>
              <a:t>ITU-R Items</a:t>
            </a:r>
          </a:p>
          <a:p>
            <a:pPr lvl="1">
              <a:spcBef>
                <a:spcPts val="0"/>
              </a:spcBef>
              <a:buFont typeface="Arial" panose="020B0604020202020204" pitchFamily="34" charset="0"/>
              <a:buChar char="•"/>
            </a:pPr>
            <a:r>
              <a:rPr lang="en-US" altLang="en-US" sz="1600" dirty="0">
                <a:solidFill>
                  <a:schemeClr val="tx1"/>
                </a:solidFill>
              </a:rPr>
              <a:t>MSG 6 GHz </a:t>
            </a:r>
          </a:p>
          <a:p>
            <a:pPr lvl="1">
              <a:spcBef>
                <a:spcPts val="0"/>
              </a:spcBef>
              <a:buFont typeface="Arial" panose="020B0604020202020204" pitchFamily="34" charset="0"/>
              <a:buChar char="•"/>
            </a:pPr>
            <a:r>
              <a:rPr lang="en-US" altLang="en-US" sz="1600" dirty="0">
                <a:solidFill>
                  <a:schemeClr val="tx1"/>
                </a:solidFill>
              </a:rPr>
              <a:t>Table of Frequency Bands</a:t>
            </a:r>
          </a:p>
          <a:p>
            <a:pPr lvl="1">
              <a:spcBef>
                <a:spcPts val="0"/>
              </a:spcBef>
              <a:buFont typeface="Arial" panose="020B0604020202020204" pitchFamily="34" charset="0"/>
              <a:buChar char="•"/>
            </a:pPr>
            <a:r>
              <a:rPr lang="en-US" altLang="en-US" sz="1600" dirty="0">
                <a:solidFill>
                  <a:schemeClr val="tx1"/>
                </a:solidFill>
              </a:rPr>
              <a:t>General Discussion Items</a:t>
            </a: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600" dirty="0">
                <a:solidFill>
                  <a:schemeClr val="tx1"/>
                </a:solidFill>
              </a:rPr>
              <a:t> </a:t>
            </a:r>
          </a:p>
          <a:p>
            <a:pPr lvl="1">
              <a:buFont typeface="Arial" panose="020B0604020202020204" pitchFamily="34" charset="0"/>
              <a:buChar char="•"/>
            </a:pPr>
            <a:r>
              <a:rPr lang="en-US" sz="1600" dirty="0">
                <a:ea typeface="SimSun" panose="02010600030101010101" pitchFamily="2" charset="-122"/>
              </a:rPr>
              <a:t>Anything new today</a:t>
            </a:r>
          </a:p>
          <a:p>
            <a:pPr>
              <a:buFont typeface="Arial" panose="020B0604020202020204" pitchFamily="34" charset="0"/>
              <a:buChar char="•"/>
            </a:pPr>
            <a:r>
              <a:rPr lang="en-US" altLang="en-US" sz="1600" dirty="0">
                <a:solidFill>
                  <a:schemeClr val="tx1"/>
                </a:solidFill>
              </a:rPr>
              <a:t>AOB and Adjourn</a:t>
            </a: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6280728" y="1193802"/>
            <a:ext cx="5109056" cy="52816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marL="0" indent="0">
              <a:spcBef>
                <a:spcPts val="0"/>
              </a:spcBef>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kern="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endParaRPr lang="en-US" altLang="en-US" sz="140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kern="0" dirty="0">
                <a:solidFill>
                  <a:schemeClr val="tx1"/>
                </a:solidFill>
              </a:rPr>
              <a:t>WRC-23 AIs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endParaRPr lang="en-US" altLang="en-US" sz="140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MSG 6 GHz</a:t>
            </a:r>
          </a:p>
          <a:p>
            <a:pPr lvl="1">
              <a:spcBef>
                <a:spcPts val="0"/>
              </a:spcBef>
              <a:buFont typeface="Arial" panose="020B0604020202020204" pitchFamily="34" charset="0"/>
              <a:buChar char="•"/>
            </a:pPr>
            <a:r>
              <a:rPr lang="en-US" altLang="en-US" sz="1400" kern="0" dirty="0">
                <a:solidFill>
                  <a:schemeClr val="tx1"/>
                </a:solidFill>
              </a:rPr>
              <a:t>Multi stake-holder group</a:t>
            </a:r>
          </a:p>
          <a:p>
            <a:pPr marL="0" indent="0">
              <a:spcBef>
                <a:spcPts val="0"/>
              </a:spcBef>
            </a:pPr>
            <a:endParaRPr lang="en-US" altLang="en-US" sz="1400" kern="0" dirty="0">
              <a:solidFill>
                <a:schemeClr val="tx1"/>
              </a:solidFill>
            </a:endParaRPr>
          </a:p>
          <a:p>
            <a:pPr>
              <a:spcBef>
                <a:spcPts val="0"/>
              </a:spcBef>
              <a:buFont typeface="Arial" panose="020B0604020202020204" pitchFamily="34" charset="0"/>
              <a:buChar char="•"/>
            </a:pPr>
            <a:r>
              <a:rPr lang="en-US" altLang="en-US" sz="1400" b="0" dirty="0">
                <a:solidFill>
                  <a:schemeClr val="tx1"/>
                </a:solidFill>
              </a:rPr>
              <a:t>Table of IEEE 802 Stds Frequency Bands</a:t>
            </a:r>
          </a:p>
          <a:p>
            <a:pPr lvl="1">
              <a:spcBef>
                <a:spcPts val="0"/>
              </a:spcBef>
              <a:buFont typeface="Arial" panose="020B0604020202020204" pitchFamily="34" charset="0"/>
              <a:buChar char="•"/>
            </a:pPr>
            <a:r>
              <a:rPr lang="en-US" altLang="en-US" sz="1400" kern="0" dirty="0">
                <a:solidFill>
                  <a:schemeClr val="tx1"/>
                </a:solidFill>
              </a:rPr>
              <a:t>Status</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kern="0" dirty="0">
                <a:solidFill>
                  <a:schemeClr val="tx1"/>
                </a:solidFill>
              </a:rPr>
              <a:t>WP 5D working IMT 6 GHz</a:t>
            </a:r>
          </a:p>
          <a:p>
            <a:pPr lvl="1">
              <a:spcBef>
                <a:spcPts val="0"/>
              </a:spcBef>
              <a:buFont typeface="Arial" panose="020B0604020202020204" pitchFamily="34" charset="0"/>
              <a:buChar char="•"/>
            </a:pPr>
            <a:r>
              <a:rPr lang="en-US" altLang="en-US" sz="1400" kern="0" dirty="0">
                <a:solidFill>
                  <a:schemeClr val="tx1"/>
                </a:solidFill>
              </a:rPr>
              <a:t>FCC KDB on PAG and 6 GHz </a:t>
            </a: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990600" y="594578"/>
            <a:ext cx="10399184"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US" altLang="en-US" sz="1800" b="0" dirty="0"/>
              <a:t>To approve the agenda as presented on previous slide</a:t>
            </a:r>
          </a:p>
          <a:p>
            <a:pPr>
              <a:spcBef>
                <a:spcPts val="0"/>
              </a:spcBef>
            </a:pPr>
            <a:r>
              <a:rPr lang="en-US" altLang="en-US" sz="1800" dirty="0"/>
              <a:t>	</a:t>
            </a:r>
            <a:r>
              <a:rPr lang="en-US" altLang="en-US" sz="1800" dirty="0">
                <a:solidFill>
                  <a:schemeClr val="tx1"/>
                </a:solidFill>
              </a:rPr>
              <a:t>	</a:t>
            </a:r>
            <a:r>
              <a:rPr lang="en-US" altLang="en-US" sz="1800" b="0" dirty="0">
                <a:solidFill>
                  <a:schemeClr val="tx1"/>
                </a:solidFill>
              </a:rPr>
              <a:t>Moved by: 	Stuart K.</a:t>
            </a:r>
          </a:p>
          <a:p>
            <a:pPr>
              <a:spcBef>
                <a:spcPts val="0"/>
              </a:spcBef>
            </a:pPr>
            <a:r>
              <a:rPr lang="en-US" altLang="en-US" sz="1800" b="0" dirty="0">
                <a:solidFill>
                  <a:schemeClr val="tx1"/>
                </a:solidFill>
              </a:rPr>
              <a:t>		Seconded by: 	Vijay A.</a:t>
            </a:r>
          </a:p>
          <a:p>
            <a:pPr>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800" b="0" dirty="0">
                <a:ea typeface="SimSun" panose="02010600030101010101" pitchFamily="2" charset="-122"/>
              </a:rPr>
              <a:t>To approve the minutes from the IEEE 802.18 teleconference of 04mar21in document </a:t>
            </a:r>
            <a:r>
              <a:rPr lang="en-GB" sz="1800" b="0" dirty="0">
                <a:solidFill>
                  <a:schemeClr val="bg1">
                    <a:lumMod val="75000"/>
                  </a:schemeClr>
                </a:solidFill>
                <a:ea typeface="SimSun" panose="02010600030101010101" pitchFamily="2" charset="-122"/>
                <a:hlinkClick r:id="rId3"/>
              </a:rPr>
              <a:t>https://mentor.ieee.org/802.18/dcn/21/18-21-0024-00-0000-minutes-04mar21-rrtag-teleconference.docx</a:t>
            </a:r>
            <a:r>
              <a:rPr lang="en-GB" sz="1800" b="0" dirty="0">
                <a:solidFill>
                  <a:schemeClr val="bg1">
                    <a:lumMod val="75000"/>
                  </a:schemeClr>
                </a:solidFill>
                <a:ea typeface="SimSun" panose="02010600030101010101" pitchFamily="2" charset="-122"/>
              </a:rPr>
              <a:t>   </a:t>
            </a:r>
            <a:r>
              <a:rPr lang="en-US" sz="1800" b="0" dirty="0"/>
              <a:t>05-Mar-2021 11:08:08 ET  </a:t>
            </a:r>
            <a:r>
              <a:rPr lang="en-US" sz="1800" b="0" dirty="0">
                <a:ea typeface="SimSun" panose="02010600030101010101" pitchFamily="2" charset="-122"/>
              </a:rPr>
              <a:t>with editorial privilege for the 802.18 chair.</a:t>
            </a:r>
            <a:r>
              <a:rPr lang="en-US" altLang="en-US" sz="1800" b="0" dirty="0">
                <a:solidFill>
                  <a:schemeClr val="tx1"/>
                </a:solidFill>
              </a:rPr>
              <a:t>	</a:t>
            </a:r>
          </a:p>
          <a:p>
            <a:pPr marL="0" indent="0">
              <a:spcBef>
                <a:spcPts val="400"/>
              </a:spcBef>
            </a:pPr>
            <a:r>
              <a:rPr lang="en-US" altLang="en-US" sz="1800" b="0" dirty="0">
                <a:solidFill>
                  <a:schemeClr val="tx1"/>
                </a:solidFill>
              </a:rPr>
              <a:t> 	Moved by:  	Stuart K.</a:t>
            </a:r>
          </a:p>
          <a:p>
            <a:pPr marL="0" indent="0">
              <a:spcBef>
                <a:spcPts val="0"/>
              </a:spcBef>
            </a:pPr>
            <a:r>
              <a:rPr lang="en-US" altLang="en-US" sz="1800" b="0" dirty="0">
                <a:solidFill>
                  <a:schemeClr val="tx1"/>
                </a:solidFill>
              </a:rPr>
              <a:t>	Seconded by:  Al P.</a:t>
            </a:r>
          </a:p>
          <a:p>
            <a:pPr marL="0" indent="0">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lvl="2">
              <a:spcBef>
                <a:spcPts val="0"/>
              </a:spcBef>
              <a:buFont typeface="Arial" panose="020B0604020202020204" pitchFamily="34" charset="0"/>
              <a:buChar char="•"/>
            </a:pPr>
            <a:endParaRPr lang="en-US" altLang="en-US" sz="1200" dirty="0">
              <a:solidFill>
                <a:schemeClr val="bg1">
                  <a:lumMod val="75000"/>
                </a:schemeClr>
              </a:solidFill>
            </a:endParaRPr>
          </a:p>
          <a:p>
            <a:pPr marL="685800" lvl="1">
              <a:spcBef>
                <a:spcPts val="400"/>
              </a:spcBef>
              <a:buFont typeface="Arial" panose="020B0604020202020204" pitchFamily="34" charset="0"/>
              <a:buChar char="•"/>
            </a:pPr>
            <a:endParaRPr lang="en-US" altLang="en-US" sz="140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25Mar21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 –  2</a:t>
            </a:r>
            <a:endParaRPr lang="en-US" altLang="en-US" sz="2400" i="1" u="sng" dirty="0">
              <a:solidFill>
                <a:srgbClr val="00B050"/>
              </a:solidFill>
            </a:endParaRPr>
          </a:p>
        </p:txBody>
      </p:sp>
      <p:sp>
        <p:nvSpPr>
          <p:cNvPr id="16387" name="Content Placeholder 2"/>
          <p:cNvSpPr>
            <a:spLocks noGrp="1"/>
          </p:cNvSpPr>
          <p:nvPr>
            <p:ph idx="1"/>
          </p:nvPr>
        </p:nvSpPr>
        <p:spPr>
          <a:xfrm>
            <a:off x="914400" y="866760"/>
            <a:ext cx="10363200" cy="5667376"/>
          </a:xfrm>
        </p:spPr>
        <p:txBody>
          <a:bodyPr/>
          <a:lstStyle/>
          <a:p>
            <a:pPr lvl="2">
              <a:buFont typeface="Arial" panose="020B0604020202020204" pitchFamily="34" charset="0"/>
              <a:buChar char="•"/>
            </a:pPr>
            <a:endParaRPr lang="en-US" altLang="en-US" sz="800" dirty="0">
              <a:solidFill>
                <a:schemeClr val="tx1"/>
              </a:solidFill>
            </a:endParaRPr>
          </a:p>
          <a:p>
            <a:pPr lvl="4">
              <a:buFont typeface="Arial" panose="020B0604020202020204" pitchFamily="34" charset="0"/>
              <a:buChar char="•"/>
            </a:pPr>
            <a:endParaRPr lang="en-US" altLang="en-US" sz="1000" dirty="0">
              <a:solidFill>
                <a:schemeClr val="tx1"/>
              </a:solidFill>
            </a:endParaRPr>
          </a:p>
          <a:p>
            <a:pPr>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May 2021,</a:t>
            </a:r>
            <a:r>
              <a:rPr lang="en-US" altLang="en-US" sz="1800" b="0" dirty="0">
                <a:solidFill>
                  <a:schemeClr val="tx1"/>
                </a:solidFill>
              </a:rPr>
              <a:t> that was at the Hilton in Panama City, Panama, the WCSC on 03Feb21 </a:t>
            </a:r>
            <a:r>
              <a:rPr lang="en-US" altLang="en-US" sz="1800" dirty="0">
                <a:solidFill>
                  <a:schemeClr val="tx1"/>
                </a:solidFill>
              </a:rPr>
              <a:t>approved to cancel the in-person 802W interim</a:t>
            </a:r>
            <a:r>
              <a:rPr lang="en-US" altLang="en-US" sz="1800" b="0" dirty="0">
                <a:solidFill>
                  <a:schemeClr val="tx1"/>
                </a:solidFill>
              </a:rPr>
              <a:t>.  This leaves the WGs and TAGs to hold interims as they wish.  </a:t>
            </a:r>
          </a:p>
          <a:p>
            <a:pPr marL="40005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At this point still no participation credit, no word from EC yet. </a:t>
            </a:r>
          </a:p>
          <a:p>
            <a:pPr marL="400050" lvl="1">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Other WGs/TAGs</a:t>
            </a:r>
          </a:p>
          <a:p>
            <a:pPr marL="800100"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.11: 10-18May21;			.15: 11-20(early)May21; </a:t>
            </a:r>
          </a:p>
          <a:p>
            <a:pPr marL="800100"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.19:_____					.24: ______</a:t>
            </a:r>
          </a:p>
          <a:p>
            <a:pPr marL="800100"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For .18 will plan on: 13 &amp; 20May21 (normal Thursday’s call-in, 1500et, 55 mins)</a:t>
            </a:r>
          </a:p>
          <a:p>
            <a:pPr>
              <a:buFont typeface="Arial" panose="020B0604020202020204" pitchFamily="34" charset="0"/>
              <a:buChar char="•"/>
            </a:pPr>
            <a:endParaRPr lang="en-US" altLang="en-US" sz="1800" b="0" dirty="0">
              <a:solidFill>
                <a:schemeClr val="tx1"/>
              </a:solidFill>
            </a:endParaRPr>
          </a:p>
          <a:p>
            <a:pPr>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July 2021,</a:t>
            </a:r>
            <a:r>
              <a:rPr lang="en-US" altLang="en-US" sz="1800" b="0" dirty="0">
                <a:solidFill>
                  <a:schemeClr val="tx1"/>
                </a:solidFill>
              </a:rPr>
              <a:t> that was</a:t>
            </a:r>
            <a:r>
              <a:rPr lang="en-US" altLang="en-US" sz="1800" dirty="0">
                <a:solidFill>
                  <a:schemeClr val="tx1"/>
                </a:solidFill>
              </a:rPr>
              <a:t> </a:t>
            </a:r>
            <a:r>
              <a:rPr lang="en-US" altLang="en-US" sz="1800" b="0" dirty="0">
                <a:solidFill>
                  <a:schemeClr val="tx1"/>
                </a:solidFill>
              </a:rPr>
              <a:t>in Madrid, Spain, the LMSC(EC) on 05Mar21 </a:t>
            </a:r>
            <a:r>
              <a:rPr lang="en-US" altLang="en-US" sz="1800" dirty="0">
                <a:solidFill>
                  <a:schemeClr val="tx1"/>
                </a:solidFill>
              </a:rPr>
              <a:t>approved to cancel the in-person 802 Plenary.</a:t>
            </a:r>
            <a:r>
              <a:rPr lang="en-US" altLang="en-US" sz="1800" b="0" dirty="0">
                <a:solidFill>
                  <a:schemeClr val="tx1"/>
                </a:solidFill>
              </a:rPr>
              <a:t>  It will be electronic like the past ones. </a:t>
            </a:r>
          </a:p>
          <a:p>
            <a:pPr lvl="1">
              <a:buFont typeface="Arial" panose="020B0604020202020204" pitchFamily="34" charset="0"/>
              <a:buChar char="•"/>
            </a:pPr>
            <a:r>
              <a:rPr lang="en-US" altLang="en-US" sz="1800" dirty="0">
                <a:solidFill>
                  <a:schemeClr val="tx1"/>
                </a:solidFill>
              </a:rPr>
              <a:t>At the EC teleconference in April, likely to approve 09-23 July 21 dates.</a:t>
            </a:r>
          </a:p>
          <a:p>
            <a:pPr lvl="1">
              <a:buFont typeface="Arial" panose="020B0604020202020204" pitchFamily="34" charset="0"/>
              <a:buChar char="•"/>
            </a:pPr>
            <a:r>
              <a:rPr lang="en-US" sz="1600" dirty="0">
                <a:solidFill>
                  <a:srgbClr val="333333"/>
                </a:solidFill>
                <a:ea typeface="Times New Roman" panose="02020603050405020304" pitchFamily="18" charset="0"/>
              </a:rPr>
              <a:t>For .18 will plan on: 15 &amp; 22Jul21 (normal Thursday’s call-in, 1500et, 55 mins)</a:t>
            </a:r>
          </a:p>
          <a:p>
            <a:pPr>
              <a:buFont typeface="Arial" panose="020B0604020202020204" pitchFamily="34" charset="0"/>
              <a:buChar char="•"/>
            </a:pPr>
            <a:endParaRPr lang="en-US" altLang="en-US" sz="1800" b="0" dirty="0">
              <a:solidFill>
                <a:schemeClr val="tx1"/>
              </a:solidFill>
            </a:endParaRPr>
          </a:p>
          <a:p>
            <a:pPr>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Sept 2021 </a:t>
            </a:r>
            <a:r>
              <a:rPr lang="en-US" altLang="en-US" sz="1800" b="0" dirty="0">
                <a:solidFill>
                  <a:schemeClr val="tx1"/>
                </a:solidFill>
              </a:rPr>
              <a:t>still on at the Hilton in </a:t>
            </a:r>
            <a:r>
              <a:rPr lang="en-GB" sz="1600" b="0" dirty="0"/>
              <a:t>Waikoloa, HI, 12</a:t>
            </a:r>
            <a:r>
              <a:rPr lang="en-GB" sz="1600" b="0" baseline="30000" dirty="0"/>
              <a:t>th</a:t>
            </a:r>
            <a:r>
              <a:rPr lang="en-GB" sz="1600" b="0" dirty="0"/>
              <a:t>-17</a:t>
            </a:r>
            <a:r>
              <a:rPr lang="en-GB" sz="1600" b="0" baseline="30000" dirty="0"/>
              <a:t>th</a:t>
            </a:r>
            <a:r>
              <a:rPr lang="en-GB" sz="1600" b="0" dirty="0"/>
              <a:t>.  WCSC will be discussing in their next monthly calls. </a:t>
            </a:r>
          </a:p>
          <a:p>
            <a:pPr>
              <a:buFont typeface="Arial" panose="020B0604020202020204" pitchFamily="34" charset="0"/>
              <a:buChar char="•"/>
            </a:pPr>
            <a:endParaRPr lang="en-US" altLang="en-US" sz="160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25Mar21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24393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58127</TotalTime>
  <Words>6938</Words>
  <Application>Microsoft Office PowerPoint</Application>
  <PresentationFormat>Widescreen</PresentationFormat>
  <Paragraphs>760</Paragraphs>
  <Slides>30</Slides>
  <Notes>20</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2</vt:i4>
      </vt:variant>
      <vt:variant>
        <vt:lpstr>Slide Titles</vt:lpstr>
      </vt:variant>
      <vt:variant>
        <vt:i4>30</vt:i4>
      </vt:variant>
    </vt:vector>
  </HeadingPairs>
  <TitlesOfParts>
    <vt:vector size="43" baseType="lpstr">
      <vt:lpstr>Arial</vt:lpstr>
      <vt:lpstr>Calibri</vt:lpstr>
      <vt:lpstr>Century Gothic</vt:lpstr>
      <vt:lpstr>Consolas</vt:lpstr>
      <vt:lpstr>Helvetica</vt:lpstr>
      <vt:lpstr>Helvetica Neue</vt:lpstr>
      <vt:lpstr>Monotype Sorts</vt:lpstr>
      <vt:lpstr>Roboto</vt:lpstr>
      <vt:lpstr>Times New Roman</vt:lpstr>
      <vt:lpstr>Wingdings</vt:lpstr>
      <vt:lpstr>Office Theme</vt:lpstr>
      <vt:lpstr>Document</vt:lpstr>
      <vt:lpstr>Packager Shell Object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Administrative–moving forward –  2</vt:lpstr>
      <vt:lpstr>Administrative–moving forward –  2</vt:lpstr>
      <vt:lpstr>EU items to share -1</vt:lpstr>
      <vt:lpstr>EU items to share -2</vt:lpstr>
      <vt:lpstr>Other regions (outside EU-Stds and USA), items to share</vt:lpstr>
      <vt:lpstr>ITU-R items to share  -</vt:lpstr>
      <vt:lpstr>MSG 6 GHz &amp; FCC</vt:lpstr>
      <vt:lpstr>Table of IEEE 802 Stds Frequency Bands</vt:lpstr>
      <vt:lpstr>Table of IEEE 802 Stds Frequency Bands </vt:lpstr>
      <vt:lpstr>General Discussion</vt:lpstr>
      <vt:lpstr>Actions Required</vt:lpstr>
      <vt:lpstr>Any Other Business</vt:lpstr>
      <vt:lpstr>Adjourn</vt:lpstr>
      <vt:lpstr>PowerPoint Presentation</vt:lpstr>
      <vt:lpstr>PowerPoint Presentation</vt:lpstr>
      <vt:lpstr>PowerPoint Presentation</vt:lpstr>
      <vt:lpstr>PowerPoint Presentation</vt:lpstr>
      <vt:lpstr>Table of Frequency Bands – IEEE 802 Stds – background -1</vt:lpstr>
      <vt:lpstr>Table of Frequency Bands – background -2</vt:lpstr>
      <vt:lpstr>ITU-R links &amp; general info</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dc:title>
  <dc:creator>Holcomb, Jay</dc:creator>
  <cp:lastModifiedBy>Holcomb, Jay</cp:lastModifiedBy>
  <cp:revision>3684</cp:revision>
  <cp:lastPrinted>1601-01-01T00:00:00Z</cp:lastPrinted>
  <dcterms:created xsi:type="dcterms:W3CDTF">2016-03-03T14:54:45Z</dcterms:created>
  <dcterms:modified xsi:type="dcterms:W3CDTF">2021-03-26T12:59:01Z</dcterms:modified>
</cp:coreProperties>
</file>