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770" r:id="rId11"/>
    <p:sldId id="762" r:id="rId12"/>
    <p:sldId id="763" r:id="rId13"/>
    <p:sldId id="735" r:id="rId14"/>
    <p:sldId id="769" r:id="rId15"/>
    <p:sldId id="766" r:id="rId16"/>
    <p:sldId id="743" r:id="rId17"/>
    <p:sldId id="768" r:id="rId18"/>
    <p:sldId id="717" r:id="rId19"/>
    <p:sldId id="650" r:id="rId20"/>
    <p:sldId id="498" r:id="rId21"/>
    <p:sldId id="402" r:id="rId22"/>
    <p:sldId id="403" r:id="rId23"/>
    <p:sldId id="736" r:id="rId24"/>
    <p:sldId id="746" r:id="rId25"/>
    <p:sldId id="774" r:id="rId26"/>
    <p:sldId id="737" r:id="rId27"/>
    <p:sldId id="739"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42" autoAdjust="0"/>
    <p:restoredTop sz="96139" autoAdjust="0"/>
  </p:normalViewPr>
  <p:slideViewPr>
    <p:cSldViewPr>
      <p:cViewPr varScale="1">
        <p:scale>
          <a:sx n="107" d="100"/>
          <a:sy n="107" d="100"/>
        </p:scale>
        <p:origin x="222" y="108"/>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25-Mar-21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442&amp;SubTB=442"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021454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#73b, 23Feb21-07Jun21, correspondence </a:t>
            </a:r>
            <a:endParaRPr lang="en-US" sz="16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4"/>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marL="457200" lvl="1" indent="0">
              <a:spcBef>
                <a:spcPts val="0"/>
              </a:spcBef>
              <a:buFont typeface="Arial" panose="020B0604020202020204" pitchFamily="34" charset="0"/>
              <a:buNone/>
            </a:pP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25Mar21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25Mar21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25Mar21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802.18-21/0028r00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1/ec-21-0048-00-00EC-ieee-802-electronic-media-2021-edition-update.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286&amp;SubTB=286#/50610-contributions"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docdb.cept.org/download/25c41779-cd6e/Rec7003e.pdf"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442&amp;SubTB=442"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fm/client/introduction/" TargetMode="External"/><Relationship Id="rId3" Type="http://schemas.openxmlformats.org/officeDocument/2006/relationships/hyperlink" Target="https://circabc.europa.eu/" TargetMode="External"/><Relationship Id="rId7" Type="http://schemas.openxmlformats.org/officeDocument/2006/relationships/hyperlink" Target="https://cept.org/ecc/groups/ecc/wg-se/se-45/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21/client/introduction/" TargetMode="External"/><Relationship Id="rId5" Type="http://schemas.openxmlformats.org/officeDocument/2006/relationships/hyperlink" Target="https://cept.org/ecc/groups/ecc/wg-se/client/introduction/" TargetMode="External"/><Relationship Id="rId10" Type="http://schemas.openxmlformats.org/officeDocument/2006/relationships/image" Target="../media/image4.wmf"/><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client/introduction/"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apps.fcc.gov/kdb/GetAttachment.html?id=Zx3GJqiFeGMoDYxuxJ2S%2Bg%3D%3D&amp;desc=388624%20D02%20Pre-Approval%20Guidance%20List%20v16r12&amp;tracking_number=28319"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24-00-0000-minutes-04ma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dirty="0"/>
              <a:t>25Mar21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25 March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1004223"/>
            <a:ext cx="10475384" cy="5318790"/>
          </a:xfrm>
        </p:spPr>
        <p:txBody>
          <a:bodyPr/>
          <a:lstStyle/>
          <a:p>
            <a:pPr lvl="2">
              <a:buFont typeface="Arial" panose="020B0604020202020204" pitchFamily="34" charset="0"/>
              <a:buChar char="•"/>
            </a:pPr>
            <a:endParaRPr lang="en-US" altLang="en-US" sz="800" dirty="0">
              <a:solidFill>
                <a:schemeClr val="tx1"/>
              </a:solidFill>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At the EC closing, on 18Mar21, it was approved to charge a $50 fee for the July 2021 electronic plenary.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This is to help cover ongoing costs, things like audit fees, working with venues, etc.  It doesn’t rebuild the loss reserve and one opinion it is not enough to break even either.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Voting membership status will be tied to paying of the fees.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Only talking plenary for now, likely will go to interims also, watch for updates</a:t>
            </a:r>
          </a:p>
          <a:p>
            <a:pPr marL="400050" lvl="1">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285750" indent="-285750">
              <a:buFont typeface="Arial" panose="020B0604020202020204" pitchFamily="34" charset="0"/>
              <a:buChar char="•"/>
            </a:pPr>
            <a:r>
              <a:rPr lang="en-US" sz="1800" dirty="0"/>
              <a:t>IEEE 802 2021 Edition of all the standards will be electronic only – 922MB </a:t>
            </a:r>
          </a:p>
          <a:p>
            <a:pPr marL="685800" lvl="1">
              <a:buFont typeface="Arial" panose="020B0604020202020204" pitchFamily="34" charset="0"/>
              <a:buChar char="•"/>
            </a:pPr>
            <a:r>
              <a:rPr lang="en-US" sz="1800" dirty="0"/>
              <a:t>Email was sent to all individuals who participated in IEEE 802 March Plenary Meetings who signed into IMAT. </a:t>
            </a:r>
          </a:p>
          <a:p>
            <a:pPr marL="685800" lvl="1">
              <a:buFont typeface="Arial" panose="020B0604020202020204" pitchFamily="34" charset="0"/>
              <a:buChar char="•"/>
            </a:pPr>
            <a:r>
              <a:rPr lang="en-US" sz="1800" dirty="0"/>
              <a:t>It included the invite and link to download the 2021 Edition, until 26mar21 (tomorrow).</a:t>
            </a:r>
          </a:p>
          <a:p>
            <a:pPr marL="685800" lvl="1">
              <a:buFont typeface="Arial" panose="020B0604020202020204" pitchFamily="34" charset="0"/>
              <a:buChar char="•"/>
            </a:pPr>
            <a:r>
              <a:rPr lang="en-US" sz="1800" dirty="0"/>
              <a:t>For more info:  </a:t>
            </a:r>
            <a:r>
              <a:rPr lang="en-US" altLang="en-US" sz="1800" dirty="0">
                <a:solidFill>
                  <a:schemeClr val="tx1"/>
                </a:solidFill>
                <a:hlinkClick r:id="rId3"/>
              </a:rPr>
              <a:t>https://mentor.ieee.org/802-ec/dcn/21/ec-21-0048-00-00EC-ieee-802-electronic-media-2021-edition-update.pdf</a:t>
            </a:r>
            <a:r>
              <a:rPr lang="en-US" altLang="en-US" sz="1800" dirty="0">
                <a:solidFill>
                  <a:schemeClr val="tx1"/>
                </a:solidFill>
              </a:rPr>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25Mar21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97082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sym typeface="Wingdings" panose="05000000000000000000" pitchFamily="2" charset="2"/>
              </a:rPr>
              <a:t>next call is #109a-15-22Apr21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17mar21: Friday – 2 new versions of the 5 and 6 GHz standards were out. </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For 5 GHz the energy detection threshold was discussed.   -62 dBm/20MHz for A and AC, and now AX.  Depending on your power then -72 dBm to -62 dBm was agreed upon in the end and in the new draft.  (An earlier objection was dismissed.) </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Next is User Access Restrictions that needs further discussion with EC.  BRAN will discuss with the desk officer. </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5.8 GHz band is being opened in some countries, but not all. </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6 GHz narrow band frequency hopping concern being discussed on interference to others. </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60 GHz – 3 stds today.  Fixed deployment one is okay for assessment at EC. </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C1 Band one, AD and AY, coming out of ENAP now.  Will need comment resolution next.</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There is a TR for </a:t>
            </a:r>
            <a:r>
              <a:rPr lang="en-US" sz="1200" dirty="0" err="1">
                <a:solidFill>
                  <a:schemeClr val="tx1"/>
                </a:solidFill>
                <a:ea typeface="Calibri" panose="020F0502020204030204" pitchFamily="34" charset="0"/>
              </a:rPr>
              <a:t>coex</a:t>
            </a:r>
            <a:r>
              <a:rPr lang="en-US" sz="1200" dirty="0">
                <a:solidFill>
                  <a:schemeClr val="tx1"/>
                </a:solidFill>
                <a:ea typeface="Calibri" panose="020F0502020204030204" pitchFamily="34" charset="0"/>
              </a:rPr>
              <a:t> in 5.8GHz band, need a new rapporteur.</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There is also TS 103 754 test plan for multi AP, for mesh systems being worked. </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See page 15 of </a:t>
            </a:r>
            <a:r>
              <a:rPr lang="en-US" sz="1200" dirty="0">
                <a:solidFill>
                  <a:schemeClr val="tx1"/>
                </a:solidFill>
                <a:ea typeface="Calibri" panose="020F0502020204030204" pitchFamily="34" charset="0"/>
                <a:hlinkClick r:id="rId6"/>
              </a:rPr>
              <a:t>https://docdb.cept.org/download/25c41779-cd6e/Rec7003e.pdf</a:t>
            </a:r>
            <a:r>
              <a:rPr lang="en-US" sz="1200" dirty="0">
                <a:solidFill>
                  <a:schemeClr val="tx1"/>
                </a:solidFill>
                <a:ea typeface="Calibri" panose="020F0502020204030204" pitchFamily="34" charset="0"/>
              </a:rPr>
              <a:t>  for details on the three different 60 GHz assignments. </a:t>
            </a:r>
          </a:p>
          <a:p>
            <a:pPr lvl="1">
              <a:spcBef>
                <a:spcPts val="0"/>
              </a:spcBef>
              <a:buFont typeface="Arial" panose="020B0604020202020204" pitchFamily="34" charset="0"/>
              <a:buChar char="•"/>
            </a:pPr>
            <a:r>
              <a:rPr lang="en-US" sz="1200" dirty="0">
                <a:solidFill>
                  <a:schemeClr val="tx1"/>
                </a:solidFill>
                <a:ea typeface="Calibri" panose="020F0502020204030204" pitchFamily="34" charset="0"/>
              </a:rPr>
              <a:t>11Mar: </a:t>
            </a:r>
            <a:r>
              <a:rPr lang="en-US" sz="1200" dirty="0">
                <a:ea typeface="Calibri" panose="020F0502020204030204" pitchFamily="34" charset="0"/>
              </a:rPr>
              <a:t>EN 303 687 (6 GHz) is revising BRAN(21)109050r1 for approval Friday.</a:t>
            </a:r>
          </a:p>
          <a:p>
            <a:pPr lvl="2">
              <a:spcBef>
                <a:spcPts val="0"/>
              </a:spcBef>
              <a:buFont typeface="Arial" panose="020B0604020202020204" pitchFamily="34" charset="0"/>
              <a:buChar char="•"/>
            </a:pPr>
            <a:r>
              <a:rPr lang="en-US" sz="1200" dirty="0">
                <a:ea typeface="Calibri" panose="020F0502020204030204" pitchFamily="34" charset="0"/>
              </a:rPr>
              <a:t>Contribution: BRAN(21)109053r1 - Rapporteur's copy of EN 301 893 (5 GHz), plan to approve Friday also.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8"/>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9"/>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2">
              <a:spcBef>
                <a:spcPts val="0"/>
              </a:spcBef>
              <a:buFont typeface="Arial" panose="020B0604020202020204" pitchFamily="34" charset="0"/>
              <a:buChar char="•"/>
            </a:pPr>
            <a:endParaRPr lang="en-US" sz="12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1021438"/>
            <a:ext cx="10475384" cy="5453976"/>
          </a:xfrm>
        </p:spPr>
        <p:txBody>
          <a:bodyPr/>
          <a:lstStyle/>
          <a:p>
            <a:pPr lvl="2">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There are no formal minutes, decisions are public however.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400" dirty="0">
                <a:solidFill>
                  <a:schemeClr val="tx1"/>
                </a:solidFill>
              </a:rPr>
              <a:t>17mar21: The Draft decisions are available on </a:t>
            </a:r>
            <a:r>
              <a:rPr lang="en-US" sz="1400" dirty="0">
                <a:solidFill>
                  <a:schemeClr val="tx1"/>
                </a:solidFill>
                <a:hlinkClick r:id="rId3"/>
              </a:rPr>
              <a:t>https://circabc.europa.eu</a:t>
            </a:r>
            <a:r>
              <a:rPr lang="en-US" sz="1400" dirty="0">
                <a:solidFill>
                  <a:schemeClr val="tx1"/>
                </a:solidFill>
              </a:rPr>
              <a:t> , in the RSC library.    </a:t>
            </a:r>
          </a:p>
          <a:p>
            <a:pPr lvl="1">
              <a:buFont typeface="Arial" panose="020B0604020202020204" pitchFamily="34" charset="0"/>
              <a:buChar char="•"/>
            </a:pPr>
            <a:r>
              <a:rPr lang="en-US" sz="1400" dirty="0">
                <a:solidFill>
                  <a:schemeClr val="tx1"/>
                </a:solidFill>
              </a:rPr>
              <a:t>Key point is by 01Dec21, all member countries are to adopt the 6 GHz regulations. </a:t>
            </a:r>
          </a:p>
          <a:p>
            <a:pPr lvl="1">
              <a:buFont typeface="Arial" panose="020B0604020202020204" pitchFamily="34" charset="0"/>
              <a:buChar char="•"/>
            </a:pPr>
            <a:r>
              <a:rPr lang="en-US" sz="1400" dirty="0">
                <a:solidFill>
                  <a:schemeClr val="tx1"/>
                </a:solidFill>
              </a:rPr>
              <a:t>Question on channels, they are defined in Annex E of 802.11. </a:t>
            </a:r>
            <a:r>
              <a:rPr lang="en-US" sz="1400" dirty="0">
                <a:ea typeface="Calibri" panose="020F0502020204030204" pitchFamily="34" charset="0"/>
              </a:rPr>
              <a:t>channel 2 with 5935 MHz center frequency is not allowed in Europe </a:t>
            </a:r>
            <a:r>
              <a:rPr lang="en-US" sz="1400" dirty="0">
                <a:solidFill>
                  <a:schemeClr val="tx1"/>
                </a:solidFill>
              </a:rPr>
              <a:t>though is available for the FCC, that was the only channel brought up that is different.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4"/>
              </a:rPr>
              <a:t>&lt;ECC&gt;</a:t>
            </a:r>
            <a:r>
              <a:rPr lang="en-US" sz="1400" dirty="0">
                <a:solidFill>
                  <a:schemeClr val="tx1"/>
                </a:solidFill>
              </a:rPr>
              <a:t>  (and more) next call #56, 29Jun-02Jul21</a:t>
            </a:r>
          </a:p>
          <a:p>
            <a:pPr lvl="1">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&lt;WGSE&gt;</a:t>
            </a:r>
            <a:r>
              <a:rPr lang="en-US" altLang="en-US" sz="1800" b="0" dirty="0"/>
              <a:t> </a:t>
            </a:r>
            <a:r>
              <a:rPr lang="en-US" altLang="en-US" sz="1800" dirty="0"/>
              <a:t>next call  </a:t>
            </a:r>
            <a:r>
              <a:rPr lang="en-US" sz="1800" dirty="0"/>
              <a:t>#88, 19-23Apr21</a:t>
            </a:r>
            <a:r>
              <a:rPr lang="en-US" sz="18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6"/>
              </a:rPr>
              <a:t>&lt;SE21&gt; </a:t>
            </a:r>
            <a:r>
              <a:rPr lang="en-US" altLang="en-US" sz="1400" b="0" dirty="0"/>
              <a:t> </a:t>
            </a:r>
            <a:r>
              <a:rPr lang="en-US" altLang="en-US" sz="1400" dirty="0">
                <a:solidFill>
                  <a:schemeClr val="tx1"/>
                </a:solidFill>
              </a:rPr>
              <a:t>next call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&lt;SE45&gt;</a:t>
            </a:r>
            <a:r>
              <a:rPr lang="en-US" altLang="en-US" sz="1800" b="0" dirty="0"/>
              <a:t> </a:t>
            </a:r>
            <a:r>
              <a:rPr lang="en-US" altLang="en-US" sz="1800" dirty="0"/>
              <a:t>next call #13, 01-02Jun21 </a:t>
            </a:r>
            <a:r>
              <a:rPr lang="en-US" altLang="en-US" sz="18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8"/>
              </a:rPr>
              <a:t>&lt;WGFM&gt;</a:t>
            </a:r>
            <a:r>
              <a:rPr lang="en-US" altLang="en-US" sz="1400" b="0" dirty="0"/>
              <a:t>  </a:t>
            </a:r>
            <a:r>
              <a:rPr lang="en-US" altLang="en-US" sz="1400" dirty="0">
                <a:solidFill>
                  <a:schemeClr val="tx1"/>
                </a:solidFill>
              </a:rPr>
              <a:t>next call #99, 24-28May21</a:t>
            </a:r>
            <a:endParaRPr lang="en-US" altLang="en-US" sz="1400" b="0" dirty="0">
              <a:solidFill>
                <a:schemeClr val="tx1"/>
              </a:solidFill>
            </a:endParaRPr>
          </a:p>
          <a:p>
            <a:pPr lvl="1">
              <a:buFont typeface="Arial" panose="020B0604020202020204" pitchFamily="34" charset="0"/>
              <a:buChar char="•"/>
            </a:pPr>
            <a:r>
              <a:rPr lang="en-US" sz="1400" dirty="0">
                <a:ea typeface="SimSun" panose="02010600030101010101" pitchFamily="2" charset="-122"/>
              </a:rPr>
              <a:t> </a:t>
            </a: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9"/>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143000"/>
            <a:ext cx="10363200" cy="52815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to share?</a:t>
            </a:r>
          </a:p>
          <a:p>
            <a:pPr lvl="1">
              <a:buFont typeface="Arial" panose="020B0604020202020204" pitchFamily="34" charset="0"/>
              <a:buChar char="•"/>
            </a:pPr>
            <a:endParaRPr lang="en-US" sz="14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25Mar21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The submission on THz communications was approved by the LMSC(EC) and is being uploaded to WP 5A.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Anything else to share?  </a:t>
            </a:r>
          </a:p>
          <a:p>
            <a:pPr marL="285750" indent="-285750">
              <a:spcBef>
                <a:spcPts val="0"/>
              </a:spcBef>
              <a:buFont typeface="Arial" panose="020B0604020202020204" pitchFamily="34" charset="0"/>
              <a:buChar char="•"/>
            </a:pPr>
            <a:r>
              <a:rPr lang="en-US" sz="1600" b="0" dirty="0">
                <a:solidFill>
                  <a:schemeClr val="tx1"/>
                </a:solidFill>
              </a:rPr>
              <a:t>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WRC-23 agenda items IEEE 802 viewpoints.</a:t>
            </a:r>
          </a:p>
          <a:p>
            <a:pPr lvl="1">
              <a:spcBef>
                <a:spcPts val="0"/>
              </a:spcBef>
              <a:buFont typeface="Arial" panose="020B0604020202020204" pitchFamily="34" charset="0"/>
              <a:buChar char="•"/>
            </a:pPr>
            <a:r>
              <a:rPr lang="en-US" sz="1800" dirty="0">
                <a:solidFill>
                  <a:schemeClr val="tx1"/>
                </a:solidFill>
              </a:rPr>
              <a:t>Will try a small focused ad hoc. 5 folks stepped up.   </a:t>
            </a:r>
            <a:r>
              <a:rPr lang="en-US" sz="1800" b="1" u="sng" dirty="0">
                <a:solidFill>
                  <a:schemeClr val="tx1"/>
                </a:solidFill>
              </a:rPr>
              <a:t>Are there any others to help? </a:t>
            </a: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Setting up 07apr21 at 16:00et, call-in in back up slides here.</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3"/>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800" dirty="0">
                <a:solidFill>
                  <a:schemeClr val="tx1"/>
                </a:solidFill>
              </a:rPr>
              <a:t>btw- the initial AIs to consider IEEE 802 viewpoints: </a:t>
            </a:r>
          </a:p>
          <a:p>
            <a:pPr lvl="1">
              <a:spcBef>
                <a:spcPts val="0"/>
              </a:spcBef>
              <a:spcAft>
                <a:spcPts val="0"/>
              </a:spcAft>
              <a:buFont typeface="+mj-lt"/>
              <a:buAutoNum type="arabicParenBoth"/>
            </a:pPr>
            <a:r>
              <a:rPr lang="en-US" sz="1600" dirty="0">
                <a:ea typeface="SimSun" panose="02010600030101010101" pitchFamily="2" charset="-122"/>
              </a:rPr>
              <a:t>1.1  -</a:t>
            </a:r>
            <a:r>
              <a:rPr lang="en-GB" sz="1600" dirty="0">
                <a:ea typeface="Times New Roman" panose="02020603050405020304" pitchFamily="18" charset="0"/>
              </a:rPr>
              <a:t>800-4 990 MHz and Resolution 223.  Connection w/ITS going there?</a:t>
            </a:r>
            <a:endParaRPr lang="en-US" sz="1600" dirty="0">
              <a:ea typeface="SimSun" panose="02010600030101010101" pitchFamily="2" charset="-122"/>
            </a:endParaRPr>
          </a:p>
          <a:p>
            <a:pPr lvl="1">
              <a:spcBef>
                <a:spcPts val="0"/>
              </a:spcBef>
              <a:spcAft>
                <a:spcPts val="0"/>
              </a:spcAft>
              <a:buFont typeface="+mj-lt"/>
              <a:buAutoNum type="arabicParenBoth"/>
            </a:pPr>
            <a:r>
              <a:rPr lang="en-US" sz="1600" dirty="0">
                <a:ea typeface="SimSun" panose="02010600030101010101" pitchFamily="2" charset="-122"/>
              </a:rPr>
              <a:t>1.2</a:t>
            </a:r>
            <a:r>
              <a:rPr lang="en-GB" sz="1600" dirty="0">
                <a:ea typeface="SimSun" panose="02010600030101010101" pitchFamily="2" charset="-122"/>
              </a:rPr>
              <a:t>  -</a:t>
            </a:r>
            <a:r>
              <a:rPr lang="en-GB" sz="1600" dirty="0">
                <a:ea typeface="Times New Roman" panose="02020603050405020304" pitchFamily="18" charset="0"/>
              </a:rPr>
              <a:t>300-3 400MHz, 3 600-3 800MHz, 6 425-7 025MHz, 7 025-7 125MHz and 10.0-10.5GHz for International Mobile Telecommunications (IMT) and resolution 245.</a:t>
            </a:r>
            <a:endParaRPr lang="en-US" sz="1600" dirty="0">
              <a:ea typeface="SimSun" panose="02010600030101010101" pitchFamily="2" charset="-122"/>
            </a:endParaRPr>
          </a:p>
          <a:p>
            <a:pPr lvl="1">
              <a:spcBef>
                <a:spcPts val="0"/>
              </a:spcBef>
              <a:spcAft>
                <a:spcPts val="0"/>
              </a:spcAft>
              <a:buFont typeface="+mj-lt"/>
              <a:buAutoNum type="arabicParenBoth"/>
            </a:pPr>
            <a:r>
              <a:rPr lang="en-US" sz="1600" dirty="0">
                <a:ea typeface="SimSun" panose="02010600030101010101" pitchFamily="2" charset="-122"/>
              </a:rPr>
              <a:t>1.5  -4</a:t>
            </a:r>
            <a:r>
              <a:rPr lang="en-GB" sz="1600" dirty="0">
                <a:ea typeface="Times New Roman" panose="02020603050405020304" pitchFamily="18" charset="0"/>
              </a:rPr>
              <a:t>70-960 MHz in Region 1-consider possible regulatory actions, Resolution</a:t>
            </a:r>
            <a:r>
              <a:rPr lang="en-GB" sz="1600" b="1" dirty="0">
                <a:ea typeface="Times New Roman" panose="02020603050405020304" pitchFamily="18" charset="0"/>
              </a:rPr>
              <a:t> 235.</a:t>
            </a:r>
            <a:endParaRPr lang="en-US" sz="1600" dirty="0">
              <a:ea typeface="SimSun" panose="02010600030101010101" pitchFamily="2" charset="-122"/>
            </a:endParaRPr>
          </a:p>
          <a:p>
            <a:pPr lvl="1">
              <a:spcBef>
                <a:spcPts val="0"/>
              </a:spcBef>
              <a:spcAft>
                <a:spcPts val="0"/>
              </a:spcAft>
              <a:buFont typeface="+mj-lt"/>
              <a:buAutoNum type="arabicParenBoth"/>
            </a:pPr>
            <a:r>
              <a:rPr lang="en-GB" sz="1600" dirty="0">
                <a:ea typeface="Times New Roman" panose="02020603050405020304" pitchFamily="18" charset="0"/>
              </a:rPr>
              <a:t>10</a:t>
            </a:r>
            <a:r>
              <a:rPr lang="en-GB" sz="1600" b="1" dirty="0">
                <a:ea typeface="Times New Roman" panose="02020603050405020304" pitchFamily="18" charset="0"/>
              </a:rPr>
              <a:t>   -</a:t>
            </a:r>
            <a:r>
              <a:rPr lang="en-GB" sz="1600" dirty="0">
                <a:solidFill>
                  <a:srgbClr val="444444"/>
                </a:solidFill>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914400" y="1096023"/>
            <a:ext cx="10744200" cy="5379391"/>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M.S. </a:t>
            </a:r>
            <a:r>
              <a:rPr lang="en-US" sz="1800" u="sng" dirty="0"/>
              <a:t>Committee</a:t>
            </a:r>
            <a:r>
              <a:rPr lang="en-US" sz="1800" dirty="0"/>
              <a:t>”, 	every 2 weeks </a:t>
            </a:r>
            <a:r>
              <a:rPr lang="en-US" sz="1800" b="0" dirty="0"/>
              <a:t>(met </a:t>
            </a:r>
            <a:r>
              <a:rPr lang="en-US" sz="1800" b="0" dirty="0" err="1"/>
              <a:t>wk</a:t>
            </a:r>
            <a:r>
              <a:rPr lang="en-US" sz="1800" b="0" dirty="0"/>
              <a:t> of 08Feb)</a:t>
            </a:r>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bg1">
                    <a:lumMod val="75000"/>
                  </a:schemeClr>
                </a:solidFill>
                <a:ea typeface="Times New Roman" panose="02020603050405020304" pitchFamily="18" charset="0"/>
              </a:rPr>
              <a:t>WG</a:t>
            </a:r>
            <a:r>
              <a:rPr lang="en-US" sz="1600" dirty="0">
                <a:solidFill>
                  <a:schemeClr val="tx1"/>
                </a:solidFill>
                <a:ea typeface="Times New Roman" panose="02020603050405020304" pitchFamily="18" charset="0"/>
              </a:rPr>
              <a:t>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2238375" lvl="5">
              <a:spcBef>
                <a:spcPts val="0"/>
              </a:spcBef>
              <a:spcAft>
                <a:spcPts val="0"/>
              </a:spcAft>
              <a:buFont typeface="Arial" panose="020B0604020202020204" pitchFamily="34" charset="0"/>
              <a:buChar char="•"/>
            </a:pPr>
            <a:endParaRPr lang="en-US" sz="10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Anything to share?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17mar21:Reconstituted itself today. There will be two high level groups/efforts and the other work streams will be under these two:   1) Requirements		and 		2) Testing and Certifications</a:t>
            </a:r>
          </a:p>
          <a:p>
            <a:pPr marL="1781175" lvl="4">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a:buFont typeface="Arial" panose="020B0604020202020204" pitchFamily="34" charset="0"/>
              <a:buChar char="•"/>
            </a:pPr>
            <a:r>
              <a:rPr lang="en-US" sz="1800" dirty="0">
                <a:ea typeface="Calibri" panose="020F0502020204030204" pitchFamily="34" charset="0"/>
              </a:rPr>
              <a:t>2. From the FCC R&amp;O, an informal MSG (“Group”) has also been formed.</a:t>
            </a:r>
            <a:endParaRPr lang="en-US" sz="1600" dirty="0">
              <a:ea typeface="Calibri" panose="020F0502020204030204" pitchFamily="34" charset="0"/>
            </a:endParaRPr>
          </a:p>
          <a:p>
            <a:pPr lvl="2">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lvl="1">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  </a:t>
            </a:r>
            <a:r>
              <a:rPr lang="en-US" sz="1400" dirty="0">
                <a:ea typeface="SimSun" panose="02010600030101010101" pitchFamily="2" charset="-122"/>
              </a:rPr>
              <a:t>Meets biweekly, from 28Jan21-10:00 et, </a:t>
            </a:r>
            <a:endParaRPr lang="en-US" sz="1400" b="1" u="sng" dirty="0"/>
          </a:p>
          <a:p>
            <a:pPr lvl="1">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1">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  Next overall meeting – 26Feb21</a:t>
            </a:r>
          </a:p>
          <a:p>
            <a:pPr>
              <a:spcBef>
                <a:spcPts val="0"/>
              </a:spcBef>
              <a:buFont typeface="Arial" panose="020B0604020202020204" pitchFamily="34" charset="0"/>
              <a:buChar char="•"/>
            </a:pPr>
            <a:r>
              <a:rPr lang="en-US" sz="1400" b="0" dirty="0">
                <a:solidFill>
                  <a:schemeClr val="tx1"/>
                </a:solidFill>
                <a:ea typeface="Times New Roman" panose="02020603050405020304" pitchFamily="18" charset="0"/>
              </a:rPr>
              <a:t>Anything to share?  </a:t>
            </a: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IEEE 802 Stds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last one.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hlinkClick r:id="rId3"/>
              </a:rPr>
              <a:t>https://mentor.ieee.org/802.18/dcn/21/18-21-0020-01-0000-proposed-frequency-table-format.pptx</a:t>
            </a:r>
            <a:r>
              <a:rPr lang="en-US" sz="14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rPr>
              <a:t>How do we fill in the spreadsheet now? </a:t>
            </a: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30Mar21.  </a:t>
            </a:r>
            <a:r>
              <a:rPr lang="en-US" sz="1600" b="0" dirty="0">
                <a:solidFill>
                  <a:schemeClr val="tx1"/>
                </a:solidFill>
                <a:ea typeface="Times New Roman" panose="02020603050405020304" pitchFamily="18" charset="0"/>
              </a:rPr>
              <a:t>(call-in in backup slides here)</a:t>
            </a:r>
            <a:r>
              <a:rPr lang="en-US" sz="1600" b="0" dirty="0">
                <a:ea typeface="Times New Roman" panose="02020603050405020304" pitchFamily="18" charset="0"/>
              </a:rPr>
              <a:t> (5</a:t>
            </a:r>
            <a:r>
              <a:rPr lang="en-US" sz="1600" b="0" baseline="30000" dirty="0">
                <a:ea typeface="Times New Roman" panose="02020603050405020304" pitchFamily="18" charset="0"/>
              </a:rPr>
              <a:t>th</a:t>
            </a:r>
            <a:r>
              <a:rPr lang="en-US" sz="1600" b="0" dirty="0">
                <a:ea typeface="Times New Roman" panose="02020603050405020304" pitchFamily="18" charset="0"/>
              </a:rPr>
              <a:t> Tuesday this month)</a:t>
            </a:r>
            <a:endParaRPr lang="en-US" sz="1800" b="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400050" lvl="1" indent="0">
              <a:spcBef>
                <a:spcPts val="0"/>
              </a:spcBef>
              <a:spcAft>
                <a:spcPts val="0"/>
              </a:spcAft>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512522"/>
          </a:xfrm>
        </p:spPr>
        <p:txBody>
          <a:bodyPr/>
          <a:lstStyle/>
          <a:p>
            <a:pPr marL="400050" lvl="1">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u="sng" dirty="0">
                <a:ea typeface="Calibri" panose="020F0502020204030204" pitchFamily="34" charset="0"/>
              </a:rPr>
              <a:t>ITU-R WP 5D  recent meeting.</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In accordance with § A1.3.2.9 of Resolution ITU-R 1-8, the Working Party (WP) 5D</a:t>
            </a:r>
            <a:r>
              <a:rPr lang="en-US" sz="1800" b="1" dirty="0">
                <a:ea typeface="Calibri" panose="020F0502020204030204" pitchFamily="34" charset="0"/>
              </a:rPr>
              <a:t> </a:t>
            </a:r>
            <a:r>
              <a:rPr lang="en-US" sz="1800" dirty="0">
                <a:ea typeface="Calibri" panose="020F0502020204030204" pitchFamily="34" charset="0"/>
              </a:rPr>
              <a:t>Correspondence Group on IMT parameters will work by electronic means (via correspondence and preferably via up to two virtual meetings with two or three sessions) in the period between the virtual meeting of WP 5D in March 2021 and the meeting of WP 5D in June 2021 to advance the working document on IMT parameters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This includes 6-8GHz, and only IMT, not WAS/RLAN.  </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marR="0" lvl="1">
              <a:spcBef>
                <a:spcPts val="0"/>
              </a:spcBef>
              <a:spcAft>
                <a:spcPts val="0"/>
              </a:spcAft>
              <a:buFont typeface="Arial" panose="020B0604020202020204" pitchFamily="34" charset="0"/>
              <a:buChar char="•"/>
            </a:pPr>
            <a:r>
              <a:rPr lang="en-US" sz="1800" b="1" dirty="0">
                <a:solidFill>
                  <a:srgbClr val="333333"/>
                </a:solidFill>
              </a:rPr>
              <a:t>The FCC has published an update to KDB 388624:    </a:t>
            </a:r>
            <a:r>
              <a:rPr lang="en-US" sz="1800" u="sng" dirty="0">
                <a:solidFill>
                  <a:srgbClr val="0000FF"/>
                </a:solidFill>
                <a:effectLst/>
                <a:ea typeface="Calibri" panose="020F0502020204030204" pitchFamily="34" charset="0"/>
                <a:hlinkClick r:id="rId3"/>
              </a:rPr>
              <a:t>388624 D02 Pre-Approval Guidance List v16r12</a:t>
            </a:r>
            <a:endParaRPr lang="en-US" sz="1800" u="sng" dirty="0">
              <a:solidFill>
                <a:srgbClr val="0000FF"/>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t>This revision replaces 388624 D02 Pre-Approval Guidance List v16r11. Items in section II A 2 and C 2 n added an exception for a PAG for U-NII Bands 5.925-7.125 GHz.</a:t>
            </a:r>
          </a:p>
          <a:p>
            <a:pPr marL="800100" lvl="2"/>
            <a:r>
              <a:rPr lang="en-US" sz="1600" b="0" i="1" dirty="0">
                <a:effectLst/>
                <a:ea typeface="Calibri" panose="020F0502020204030204" pitchFamily="34" charset="0"/>
              </a:rPr>
              <a:t>2. When Section 2.1091(d)(4) of the FCC rules applies, and SAR or MPE (above 6 GHz) evaluation is required, except when related to a C2PC in U-NII Bands 5.925-7.125 GHz for an already certified module addressing RF exposure conditions for a specific host(s).</a:t>
            </a:r>
            <a:endParaRPr lang="en-US" sz="1600" b="0" dirty="0">
              <a:effectLst/>
              <a:ea typeface="Calibri" panose="020F0502020204030204" pitchFamily="34" charset="0"/>
            </a:endParaRPr>
          </a:p>
          <a:p>
            <a:pPr marL="800100" lvl="2"/>
            <a:r>
              <a:rPr lang="en-US" sz="1600" b="0" dirty="0">
                <a:effectLst/>
                <a:ea typeface="Calibri" panose="020F0502020204030204" pitchFamily="34" charset="0"/>
              </a:rPr>
              <a:t> </a:t>
            </a:r>
            <a:r>
              <a:rPr lang="en-US" sz="1600" b="0" i="1" dirty="0">
                <a:effectLst/>
                <a:ea typeface="Calibri" panose="020F0502020204030204" pitchFamily="34" charset="0"/>
              </a:rPr>
              <a:t>n. U-NII devices authorized in U-NII Bands 5.925-7.125 GHz under guidance of KDB Publication 987594, except for the C2PC case specified in RF exposure, section II. A 2. of this document.</a:t>
            </a:r>
            <a:endParaRPr lang="en-US" sz="16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333333"/>
              </a:solidFill>
              <a:latin typeface="Consolas" panose="020B0609020204030204" pitchFamily="49" charset="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Tx/>
              <a:buFont typeface="Wingdings" panose="05000000000000000000" pitchFamily="2" charset="2"/>
              <a:buChar char="n"/>
            </a:pPr>
            <a:r>
              <a:rPr lang="en-US" sz="1800" b="0" dirty="0">
                <a:solidFill>
                  <a:schemeClr val="tx1"/>
                </a:solidFill>
              </a:rPr>
              <a:t>Chair to call a focused ad hoc call on putting together IEEE 802 viewpoints on WRC-23 agenda items of interests to IEEE 802.   Setting up 07apr21 at 16:00et, call-in in back up slides here.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690309"/>
            <a:ext cx="10475383" cy="1785104"/>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 are Stuart Kerry (OK-Brit/self) and Al Petrick (Skyworks Solutions) </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solidFill>
                  <a:schemeClr val="bg1">
                    <a:lumMod val="50000"/>
                  </a:schemeClr>
                </a:solidFill>
              </a:rPr>
              <a:t>42</a:t>
            </a:r>
            <a:r>
              <a:rPr lang="en-US" altLang="en-US" sz="1800" dirty="0">
                <a:solidFill>
                  <a:schemeClr val="bg1">
                    <a:lumMod val="75000"/>
                  </a:schemeClr>
                </a:solidFill>
              </a:rPr>
              <a:t> </a:t>
            </a:r>
            <a:r>
              <a:rPr lang="en-US" altLang="en-US" sz="1800" dirty="0"/>
              <a:t>(8 on LMSC)</a:t>
            </a:r>
            <a:r>
              <a:rPr lang="en-US" altLang="en-US" sz="1800" dirty="0">
                <a:solidFill>
                  <a:schemeClr val="tx1"/>
                </a:solidFill>
              </a:rPr>
              <a:t>;  Nearly Voters: </a:t>
            </a:r>
            <a:r>
              <a:rPr lang="en-US" altLang="en-US" sz="1800" dirty="0">
                <a:solidFill>
                  <a:schemeClr val="bg1">
                    <a:lumMod val="50000"/>
                  </a:schemeClr>
                </a:solidFill>
              </a:rPr>
              <a:t>2</a:t>
            </a:r>
            <a:r>
              <a:rPr lang="en-US" altLang="en-US" sz="1800" dirty="0">
                <a:solidFill>
                  <a:schemeClr val="tx1"/>
                </a:solidFill>
              </a:rPr>
              <a:t>; Aspirant members: </a:t>
            </a:r>
            <a:r>
              <a:rPr lang="en-US" altLang="en-US" sz="1800" dirty="0">
                <a:solidFill>
                  <a:schemeClr val="bg1">
                    <a:lumMod val="50000"/>
                  </a:schemeClr>
                </a:solidFill>
              </a:rPr>
              <a:t>11</a:t>
            </a:r>
            <a:endParaRPr lang="en-US" altLang="en-US" sz="1800" b="0" dirty="0">
              <a:solidFill>
                <a:schemeClr val="bg1">
                  <a:lumMod val="50000"/>
                </a:schemeClr>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3"/>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5"/>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6"/>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dirty="0"/>
              <a:t>25Mar21</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dirty="0"/>
              <a:t>25Mar21</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01apr21–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15:______________________56et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dirty="0"/>
              <a:t>25Mar21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dirty="0"/>
              <a:t>25Mar21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17270"/>
            <a:ext cx="2211387" cy="273050"/>
          </a:xfrm>
        </p:spPr>
        <p:txBody>
          <a:bodyPr/>
          <a:lstStyle/>
          <a:p>
            <a:r>
              <a:rPr lang="en-US" dirty="0"/>
              <a:t>25Mar21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219994"/>
            <a:ext cx="10367426" cy="525542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ea typeface="Times New Roman" panose="02020603050405020304" pitchFamily="18" charset="0"/>
                <a:cs typeface="Times New Roman" panose="02020603050405020304" pitchFamily="18" charset="0"/>
              </a:rPr>
              <a:t>Subject: [EXTERNAL] Webex meeting invitation: 802.18-.19 frequency table ad hoc</a:t>
            </a:r>
          </a:p>
          <a:p>
            <a:pPr marL="0">
              <a:spcBef>
                <a:spcPts val="0"/>
              </a:spcBef>
              <a:spcAft>
                <a:spcPts val="0"/>
              </a:spcAft>
            </a:pPr>
            <a:r>
              <a:rPr lang="en-US" sz="1200" dirty="0">
                <a:highlight>
                  <a:srgbClr val="00FF00"/>
                </a:highlight>
                <a:ea typeface="Times New Roman" panose="02020603050405020304" pitchFamily="18" charset="0"/>
                <a:cs typeface="Times New Roman" panose="02020603050405020304" pitchFamily="18" charset="0"/>
              </a:rPr>
              <a:t>When: Tuesday, 30 March, 2021 15:00-16:00 America/</a:t>
            </a:r>
            <a:r>
              <a:rPr lang="en-US" sz="1200" dirty="0" err="1">
                <a:highlight>
                  <a:srgbClr val="00FF00"/>
                </a:highlight>
                <a:ea typeface="Times New Roman" panose="02020603050405020304" pitchFamily="18" charset="0"/>
                <a:cs typeface="Times New Roman" panose="02020603050405020304" pitchFamily="18" charset="0"/>
              </a:rPr>
              <a:t>New_York</a:t>
            </a:r>
            <a:r>
              <a:rPr lang="en-US" sz="1200" dirty="0">
                <a:ea typeface="Times New Roman" panose="02020603050405020304" pitchFamily="18" charset="0"/>
                <a:cs typeface="Times New Roman" panose="02020603050405020304" pitchFamily="18" charset="0"/>
              </a:rPr>
              <a:t>.</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Where: </a:t>
            </a:r>
            <a:r>
              <a:rPr lang="en-US" sz="1200" u="sng" dirty="0">
                <a:solidFill>
                  <a:srgbClr val="0000FF"/>
                </a:solidFill>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ea typeface="Calibri" panose="020F0502020204030204" pitchFamily="34" charset="0"/>
                <a:cs typeface="Times New Roman" panose="02020603050405020304" pitchFamily="18" charset="0"/>
              </a:rPr>
              <a:t> </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Jay Holcomb (Itron) is inviting you to a scheduled Webex meeting. </a:t>
            </a:r>
          </a:p>
          <a:p>
            <a:pPr marL="0">
              <a:spcBef>
                <a:spcPts val="0"/>
              </a:spcBef>
              <a:spcAft>
                <a:spcPts val="0"/>
              </a:spcAft>
            </a:pPr>
            <a:r>
              <a:rPr lang="en-US" sz="1200" dirty="0">
                <a:solidFill>
                  <a:srgbClr val="666666"/>
                </a:solidFill>
                <a:ea typeface="Times New Roman" panose="02020603050405020304" pitchFamily="18" charset="0"/>
                <a:cs typeface="Times New Roman" panose="02020603050405020304" pitchFamily="18" charset="0"/>
              </a:rPr>
              <a:t>Tuesday, March 30, 2021   3:00 PM  |  (UTC-05:00) Eastern Time (US &amp; Canada)  |  1 </a:t>
            </a:r>
            <a:r>
              <a:rPr lang="en-US" sz="1200" dirty="0" err="1">
                <a:solidFill>
                  <a:srgbClr val="666666"/>
                </a:solidFill>
                <a:ea typeface="Times New Roman" panose="02020603050405020304" pitchFamily="18" charset="0"/>
                <a:cs typeface="Times New Roman" panose="02020603050405020304" pitchFamily="18" charset="0"/>
              </a:rPr>
              <a:t>hr</a:t>
            </a:r>
            <a:r>
              <a:rPr lang="en-US" sz="1200" dirty="0">
                <a:solidFill>
                  <a:srgbClr val="666666"/>
                </a:solidFill>
                <a:ea typeface="Times New Roman" panose="02020603050405020304" pitchFamily="18" charset="0"/>
                <a:cs typeface="Times New Roman" panose="02020603050405020304" pitchFamily="18" charset="0"/>
              </a:rPr>
              <a:t> </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200" u="sng" dirty="0">
                <a:solidFill>
                  <a:srgbClr val="FF0000"/>
                </a:solidFill>
                <a:ea typeface="Times New Roman" panose="02020603050405020304" pitchFamily="18" charset="0"/>
                <a:cs typeface="Times New Roman" panose="02020603050405020304" pitchFamily="18" charset="0"/>
                <a:hlinkClick r:id="rId4"/>
              </a:rPr>
              <a:t>Join meeting</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200" u="sng" dirty="0">
                <a:solidFill>
                  <a:srgbClr val="005E7D"/>
                </a:solidFill>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Meeting number (access code): 	129 729 9212 </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Meeting password: 		freqtable4b</a:t>
            </a:r>
          </a:p>
          <a:p>
            <a:pPr marL="0">
              <a:spcBef>
                <a:spcPts val="0"/>
              </a:spcBef>
              <a:spcAft>
                <a:spcPts val="0"/>
              </a:spcAft>
            </a:pP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ea typeface="Times New Roman" panose="02020603050405020304" pitchFamily="18" charset="0"/>
                <a:cs typeface="Times New Roman" panose="02020603050405020304" pitchFamily="18" charset="0"/>
                <a:hlinkClick r:id="rId5"/>
              </a:rPr>
              <a:t>+1-646-992-2010,,1297299212##</a:t>
            </a:r>
            <a:r>
              <a:rPr lang="en-US" sz="12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ea typeface="Times New Roman" panose="02020603050405020304" pitchFamily="18" charset="0"/>
                <a:cs typeface="Times New Roman" panose="02020603050405020304" pitchFamily="18" charset="0"/>
                <a:hlinkClick r:id="rId6"/>
              </a:rPr>
              <a:t>+1-213-306-3065,,1297299212##</a:t>
            </a:r>
            <a:r>
              <a:rPr lang="en-US" sz="12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ea typeface="Times New Roman" panose="02020603050405020304" pitchFamily="18" charset="0"/>
                <a:cs typeface="Times New Roman" panose="02020603050405020304" pitchFamily="18" charset="0"/>
                <a:hlinkClick r:id="rId7"/>
              </a:rPr>
              <a:t>Global call-in numbers</a:t>
            </a:r>
            <a:endParaRPr lang="en-US" sz="1200" dirty="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ea typeface="Times New Roman" panose="02020603050405020304" pitchFamily="18" charset="0"/>
                <a:cs typeface="Times New Roman" panose="02020603050405020304" pitchFamily="18" charset="0"/>
              </a:rPr>
              <a:t>Need help? Go to </a:t>
            </a:r>
            <a:r>
              <a:rPr lang="en-US" sz="1200" u="sng" dirty="0">
                <a:solidFill>
                  <a:srgbClr val="005E7D"/>
                </a:solidFill>
                <a:ea typeface="Times New Roman" panose="02020603050405020304" pitchFamily="18" charset="0"/>
                <a:cs typeface="Times New Roman" panose="02020603050405020304" pitchFamily="18" charset="0"/>
                <a:hlinkClick r:id="rId8"/>
              </a:rPr>
              <a:t>https://help.webex.com</a:t>
            </a:r>
            <a:r>
              <a:rPr lang="en-US" sz="12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30mar21</a:t>
            </a:r>
          </a:p>
        </p:txBody>
      </p:sp>
    </p:spTree>
    <p:extLst>
      <p:ext uri="{BB962C8B-B14F-4D97-AF65-F5344CB8AC3E}">
        <p14:creationId xmlns:p14="http://schemas.microsoft.com/office/powerpoint/2010/main" val="51656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dirty="0"/>
              <a:t>25Mar21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219994"/>
            <a:ext cx="10367426" cy="51808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ea typeface="Times New Roman" panose="02020603050405020304" pitchFamily="18" charset="0"/>
                <a:cs typeface="Times New Roman" panose="02020603050405020304" pitchFamily="18" charset="0"/>
              </a:rPr>
              <a:t>Subject:</a:t>
            </a:r>
            <a:r>
              <a:rPr lang="en-US" sz="1200" dirty="0">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1200" dirty="0">
                <a:effectLst/>
                <a:ea typeface="Times New Roman" panose="02020603050405020304" pitchFamily="18" charset="0"/>
                <a:cs typeface="Times New Roman" panose="02020603050405020304" pitchFamily="18" charset="0"/>
              </a:rPr>
            </a:br>
            <a:r>
              <a:rPr lang="en-US" sz="1200" b="1" dirty="0">
                <a:effectLst/>
                <a:ea typeface="Times New Roman" panose="02020603050405020304" pitchFamily="18" charset="0"/>
                <a:cs typeface="Times New Roman" panose="02020603050405020304" pitchFamily="18" charset="0"/>
              </a:rPr>
              <a:t>When:</a:t>
            </a:r>
            <a:r>
              <a:rPr lang="en-US" sz="1200" dirty="0">
                <a:effectLst/>
                <a:ea typeface="Times New Roman" panose="02020603050405020304" pitchFamily="18" charset="0"/>
                <a:cs typeface="Times New Roman" panose="02020603050405020304" pitchFamily="18" charset="0"/>
              </a:rPr>
              <a:t> Wednesday, 7 April, 2021 16:00-17:00 America/</a:t>
            </a:r>
            <a:r>
              <a:rPr lang="en-US" sz="1200" dirty="0" err="1">
                <a:effectLst/>
                <a:ea typeface="Times New Roman" panose="02020603050405020304" pitchFamily="18" charset="0"/>
                <a:cs typeface="Times New Roman" panose="02020603050405020304" pitchFamily="18" charset="0"/>
              </a:rPr>
              <a:t>New_York</a:t>
            </a:r>
            <a:r>
              <a:rPr lang="en-US" sz="1200" dirty="0">
                <a:effectLst/>
                <a:ea typeface="Times New Roman" panose="02020603050405020304" pitchFamily="18" charset="0"/>
                <a:cs typeface="Times New Roman" panose="02020603050405020304" pitchFamily="18" charset="0"/>
              </a:rPr>
              <a:t>.</a:t>
            </a:r>
            <a:br>
              <a:rPr lang="en-US" sz="1200" dirty="0">
                <a:effectLst/>
                <a:ea typeface="Times New Roman" panose="02020603050405020304" pitchFamily="18" charset="0"/>
                <a:cs typeface="Times New Roman" panose="02020603050405020304" pitchFamily="18" charset="0"/>
              </a:rPr>
            </a:br>
            <a:r>
              <a:rPr lang="en-US" sz="1200" b="1" dirty="0">
                <a:effectLst/>
                <a:ea typeface="Times New Roman" panose="02020603050405020304" pitchFamily="18" charset="0"/>
                <a:cs typeface="Times New Roman" panose="02020603050405020304" pitchFamily="18" charset="0"/>
              </a:rPr>
              <a:t>Where:</a:t>
            </a:r>
            <a:r>
              <a:rPr lang="en-US" sz="1200" dirty="0">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200" u="sng" dirty="0">
                <a:solidFill>
                  <a:srgbClr val="FF0000"/>
                </a:solidFill>
                <a:effectLst/>
                <a:ea typeface="Times New Roman" panose="02020603050405020304" pitchFamily="18" charset="0"/>
                <a:cs typeface="Times New Roman" panose="02020603050405020304" pitchFamily="18" charset="0"/>
                <a:hlinkClick r:id="rId3"/>
              </a:rPr>
              <a:t>Join meeting</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More ways to join:</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 </a:t>
            </a:r>
            <a:r>
              <a:rPr lang="en-US" sz="1600" b="1" dirty="0">
                <a:solidFill>
                  <a:srgbClr val="000000"/>
                </a:solidFill>
                <a:effectLst/>
                <a:ea typeface="Times New Roman" panose="02020603050405020304" pitchFamily="18" charset="0"/>
                <a:cs typeface="Times New Roman" panose="02020603050405020304" pitchFamily="18" charset="0"/>
              </a:rPr>
              <a:t>Join from the meeting link;  	</a:t>
            </a:r>
            <a:r>
              <a:rPr lang="en-US" sz="1600" u="sng" dirty="0">
                <a:solidFill>
                  <a:srgbClr val="005E7D"/>
                </a:solidFill>
                <a:effectLst/>
                <a:ea typeface="Times New Roman" panose="02020603050405020304" pitchFamily="18" charset="0"/>
                <a:cs typeface="Times New Roman" panose="02020603050405020304" pitchFamily="18" charset="0"/>
                <a:hlinkClick r:id="rId3"/>
              </a:rPr>
              <a:t>https://ieeesa.webex.com/ieeesa/j.php?MTID=m7c3f1ed3861a4ebdd693d17d47519a82</a:t>
            </a:r>
            <a:endParaRPr lang="en-US" sz="1600" dirty="0">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16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2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1200" dirty="0">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1100" dirty="0">
                <a:effectLst/>
                <a:ea typeface="Times New Roman" panose="02020603050405020304" pitchFamily="18" charset="0"/>
                <a:cs typeface="Calibri" panose="020F0502020204030204" pitchFamily="34" charset="0"/>
              </a:rPr>
              <a:t> </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Tap to join from a mobile device (attendees only)</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4"/>
              </a:rPr>
              <a:t>+1-646-992-2010,,1293066020##</a:t>
            </a:r>
            <a:r>
              <a:rPr lang="en-US" sz="1100" dirty="0">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5"/>
              </a:rPr>
              <a:t>+1-213-306-3065,,1293066020##</a:t>
            </a:r>
            <a:r>
              <a:rPr lang="en-US" sz="1100" dirty="0">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by phone</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ea typeface="Times New Roman" panose="02020603050405020304" pitchFamily="18" charset="0"/>
                <a:cs typeface="Times New Roman" panose="02020603050405020304" pitchFamily="18" charset="0"/>
                <a:hlinkClick r:id="rId6"/>
              </a:rPr>
              <a:t>Global call-in numbers</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from a video system or application</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Dial </a:t>
            </a:r>
            <a:r>
              <a:rPr lang="en-US" sz="1100" u="sng" dirty="0">
                <a:solidFill>
                  <a:srgbClr val="005E7D"/>
                </a:solidFill>
                <a:effectLst/>
                <a:ea typeface="Times New Roman" panose="02020603050405020304" pitchFamily="18" charset="0"/>
                <a:cs typeface="Times New Roman" panose="02020603050405020304" pitchFamily="18" charset="0"/>
                <a:hlinkClick r:id="rId7"/>
              </a:rPr>
              <a:t>1293066020@ieeesa.webex.com</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ea typeface="Times New Roman" panose="02020603050405020304" pitchFamily="18" charset="0"/>
                <a:cs typeface="Times New Roman" panose="02020603050405020304" pitchFamily="18" charset="0"/>
              </a:rPr>
              <a:t>Join using Microsoft Lync or Microsoft Skype for Business</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ea typeface="Times New Roman" panose="02020603050405020304" pitchFamily="18" charset="0"/>
                <a:cs typeface="Times New Roman" panose="02020603050405020304" pitchFamily="18" charset="0"/>
              </a:rPr>
              <a:t>Dial </a:t>
            </a:r>
            <a:r>
              <a:rPr lang="en-US" sz="1100" u="sng" dirty="0">
                <a:solidFill>
                  <a:srgbClr val="005E7D"/>
                </a:solidFill>
                <a:effectLst/>
                <a:ea typeface="Times New Roman" panose="02020603050405020304" pitchFamily="18" charset="0"/>
                <a:cs typeface="Times New Roman" panose="02020603050405020304" pitchFamily="18" charset="0"/>
                <a:hlinkClick r:id="rId8"/>
              </a:rPr>
              <a:t>1293066020.ieeesa@lync.webex.com</a:t>
            </a:r>
            <a:endParaRPr lang="en-US" sz="11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ea typeface="Times New Roman" panose="02020603050405020304" pitchFamily="18" charset="0"/>
                <a:cs typeface="Times New Roman" panose="02020603050405020304" pitchFamily="18" charset="0"/>
              </a:rPr>
              <a:t>Need help? Go to </a:t>
            </a:r>
            <a:r>
              <a:rPr lang="en-US" sz="1100" u="sng" dirty="0">
                <a:solidFill>
                  <a:srgbClr val="005E7D"/>
                </a:solidFill>
                <a:effectLst/>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ea typeface="Times New Roman" panose="02020603050405020304" pitchFamily="18" charset="0"/>
                <a:cs typeface="Times New Roman" panose="02020603050405020304" pitchFamily="18" charset="0"/>
              </a:rPr>
              <a:t> </a:t>
            </a:r>
            <a:endParaRPr lang="en-US" sz="1100" dirty="0">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07apr21</a:t>
            </a:r>
          </a:p>
        </p:txBody>
      </p:sp>
    </p:spTree>
    <p:extLst>
      <p:ext uri="{BB962C8B-B14F-4D97-AF65-F5344CB8AC3E}">
        <p14:creationId xmlns:p14="http://schemas.microsoft.com/office/powerpoint/2010/main" val="1795592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25Mar21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dirty="0"/>
              <a:t>25Mar21</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25Mar21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25Mar21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25Mar21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0" y="889002"/>
            <a:ext cx="5715001"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on IMAT with Webex check</a:t>
            </a:r>
          </a:p>
          <a:p>
            <a:pPr lvl="2">
              <a:spcBef>
                <a:spcPts val="0"/>
              </a:spcBef>
              <a:buFont typeface="Arial" panose="020B0604020202020204" pitchFamily="34" charset="0"/>
              <a:buChar char="•"/>
            </a:pPr>
            <a:r>
              <a:rPr lang="en-US" altLang="en-US" sz="12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a:t>
            </a:r>
            <a:r>
              <a:rPr lang="en-US" altLang="en-US" sz="1400" dirty="0">
                <a:solidFill>
                  <a:schemeClr val="bg1">
                    <a:lumMod val="75000"/>
                  </a:schemeClr>
                </a:solidFill>
              </a:rPr>
              <a:t>,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  &amp; announcements</a:t>
            </a:r>
          </a:p>
          <a:p>
            <a:pPr>
              <a:buFont typeface="Arial" panose="020B0604020202020204" pitchFamily="34" charset="0"/>
              <a:buChar char="•"/>
            </a:pPr>
            <a:r>
              <a:rPr lang="en-US" altLang="en-US" sz="1600" dirty="0">
                <a:solidFill>
                  <a:schemeClr val="tx1"/>
                </a:solidFill>
              </a:rPr>
              <a:t>Discussion items (both meetings)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altLang="en-US" sz="1600" dirty="0">
                <a:solidFill>
                  <a:schemeClr val="tx1"/>
                </a:solidFill>
              </a:rPr>
              <a:t>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280728" y="1193802"/>
            <a:ext cx="510905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IEEE 802 Stds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WP 5D working IMT 6 GHz</a:t>
            </a:r>
          </a:p>
          <a:p>
            <a:pPr lvl="1">
              <a:spcBef>
                <a:spcPts val="0"/>
              </a:spcBef>
              <a:buFont typeface="Arial" panose="020B0604020202020204" pitchFamily="34" charset="0"/>
              <a:buChar char="•"/>
            </a:pPr>
            <a:r>
              <a:rPr lang="en-US" altLang="en-US" sz="1400" kern="0" dirty="0">
                <a:solidFill>
                  <a:schemeClr val="tx1"/>
                </a:solidFill>
              </a:rPr>
              <a:t>FCC KDB on PAG and 6 GHz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99184"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Hassan Y.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from the IEEE 802.18 teleconference of 04mar21in document </a:t>
            </a:r>
            <a:r>
              <a:rPr lang="en-GB" sz="1800" b="0" dirty="0">
                <a:solidFill>
                  <a:schemeClr val="bg1">
                    <a:lumMod val="75000"/>
                  </a:schemeClr>
                </a:solidFill>
                <a:ea typeface="SimSun" panose="02010600030101010101" pitchFamily="2" charset="-122"/>
                <a:hlinkClick r:id="rId3"/>
              </a:rPr>
              <a:t>https://mentor.ieee.org/802.18/dcn/21/18-21-0024-00-0000-minutes-04mar21-rrtag-teleconference.docx</a:t>
            </a:r>
            <a:r>
              <a:rPr lang="en-GB" sz="1800" b="0" dirty="0">
                <a:solidFill>
                  <a:schemeClr val="bg1">
                    <a:lumMod val="75000"/>
                  </a:schemeClr>
                </a:solidFill>
                <a:ea typeface="SimSun" panose="02010600030101010101" pitchFamily="2" charset="-122"/>
              </a:rPr>
              <a:t>   </a:t>
            </a:r>
            <a:r>
              <a:rPr lang="en-US" sz="1800" b="0" dirty="0"/>
              <a:t>05-Mar-2021 11:08:08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Steve P.</a:t>
            </a:r>
          </a:p>
          <a:p>
            <a:pPr marL="0" indent="0">
              <a:spcBef>
                <a:spcPts val="0"/>
              </a:spcBef>
            </a:pPr>
            <a:r>
              <a:rPr lang="en-US" altLang="en-US" sz="1800" b="0" dirty="0">
                <a:solidFill>
                  <a:schemeClr val="bg1">
                    <a:lumMod val="75000"/>
                  </a:schemeClr>
                </a:solidFill>
              </a:rPr>
              <a:t>	Seconded by:  Edward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25Mar21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363200" cy="5667376"/>
          </a:xfrm>
        </p:spPr>
        <p:txBody>
          <a:bodyPr/>
          <a:lstStyle/>
          <a:p>
            <a:pPr lvl="2">
              <a:buFont typeface="Arial" panose="020B0604020202020204" pitchFamily="34" charset="0"/>
              <a:buChar char="•"/>
            </a:pPr>
            <a:endParaRPr lang="en-US" altLang="en-US" sz="800" dirty="0">
              <a:solidFill>
                <a:schemeClr val="tx1"/>
              </a:solidFill>
            </a:endParaRPr>
          </a:p>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 10-18May21;			.15: 11-20(early)May21; </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.19:_____					.24: ______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LMSC(EC) on 05Mar21 </a:t>
            </a:r>
            <a:r>
              <a:rPr lang="en-US" altLang="en-US" sz="1800" dirty="0">
                <a:solidFill>
                  <a:schemeClr val="tx1"/>
                </a:solidFill>
              </a:rPr>
              <a:t>approved to cancel the in-person 802 Plenary.</a:t>
            </a:r>
            <a:r>
              <a:rPr lang="en-US" altLang="en-US" sz="1800" b="0" dirty="0">
                <a:solidFill>
                  <a:schemeClr val="tx1"/>
                </a:solidFill>
              </a:rPr>
              <a:t>  It will be electronic like the past ones. </a:t>
            </a:r>
          </a:p>
          <a:p>
            <a:pPr lvl="1">
              <a:buFont typeface="Arial" panose="020B0604020202020204" pitchFamily="34" charset="0"/>
              <a:buChar char="•"/>
            </a:pPr>
            <a:r>
              <a:rPr lang="en-US" altLang="en-US" sz="1800" dirty="0">
                <a:solidFill>
                  <a:schemeClr val="tx1"/>
                </a:solidFill>
              </a:rPr>
              <a:t>At the EC teleconference in April, likely to approve 09-23 July 21 dates.</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call-in, 1500et, 55 mins)</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 </a:t>
            </a:r>
            <a:r>
              <a:rPr lang="en-US" altLang="en-US" sz="1800" b="0" dirty="0">
                <a:solidFill>
                  <a:schemeClr val="tx1"/>
                </a:solidFill>
              </a:rPr>
              <a:t>still on at the Hilton in </a:t>
            </a:r>
            <a:r>
              <a:rPr lang="en-GB" sz="1600" b="0" dirty="0"/>
              <a:t>Waikoloa, HI, 12</a:t>
            </a:r>
            <a:r>
              <a:rPr lang="en-GB" sz="1600" b="0" baseline="30000" dirty="0"/>
              <a:t>th</a:t>
            </a:r>
            <a:r>
              <a:rPr lang="en-GB" sz="1600" b="0" dirty="0"/>
              <a:t>-17</a:t>
            </a:r>
            <a:r>
              <a:rPr lang="en-GB" sz="1600" b="0" baseline="30000" dirty="0"/>
              <a:t>th</a:t>
            </a:r>
            <a:r>
              <a:rPr lang="en-GB" sz="1600" b="0" dirty="0"/>
              <a:t>.  WCSC will be discussing in their next monthly calls. </a:t>
            </a: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25Mar21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57986</TotalTime>
  <Words>6922</Words>
  <Application>Microsoft Office PowerPoint</Application>
  <PresentationFormat>Widescreen</PresentationFormat>
  <Paragraphs>766</Paragraphs>
  <Slides>30</Slides>
  <Notes>20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3" baseType="lpstr">
      <vt:lpstr>Arial</vt:lpstr>
      <vt:lpstr>Calibri</vt:lpstr>
      <vt:lpstr>Century Gothic</vt:lpstr>
      <vt:lpstr>Consolas</vt:lpstr>
      <vt:lpstr>Helvetica</vt:lpstr>
      <vt:lpstr>Helvetica Neue</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2</vt:lpstr>
      <vt:lpstr>EU items to share -1</vt:lpstr>
      <vt:lpstr>EU items to share -2</vt:lpstr>
      <vt:lpstr>Other regions (outside EU-Stds and USA), items to share</vt:lpstr>
      <vt:lpstr>ITU-R items to share  -</vt:lpstr>
      <vt:lpstr>MSG 6 GHz &amp; FCC</vt:lpstr>
      <vt:lpstr>Table of IEEE 802 Stds Frequency Bands</vt:lpstr>
      <vt:lpstr>Table of IEEE 802 Stds Frequency Bands </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3671</cp:revision>
  <cp:lastPrinted>1601-01-01T00:00:00Z</cp:lastPrinted>
  <dcterms:created xsi:type="dcterms:W3CDTF">2016-03-03T14:54:45Z</dcterms:created>
  <dcterms:modified xsi:type="dcterms:W3CDTF">2021-03-25T13:44:11Z</dcterms:modified>
</cp:coreProperties>
</file>