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3"/>
  </p:notesMasterIdLst>
  <p:handoutMasterIdLst>
    <p:handoutMasterId r:id="rId54"/>
  </p:handoutMasterIdLst>
  <p:sldIdLst>
    <p:sldId id="256" r:id="rId2"/>
    <p:sldId id="341" r:id="rId3"/>
    <p:sldId id="329" r:id="rId4"/>
    <p:sldId id="604" r:id="rId5"/>
    <p:sldId id="624" r:id="rId6"/>
    <p:sldId id="605" r:id="rId7"/>
    <p:sldId id="516" r:id="rId8"/>
    <p:sldId id="596" r:id="rId9"/>
    <p:sldId id="690" r:id="rId10"/>
    <p:sldId id="770" r:id="rId11"/>
    <p:sldId id="602" r:id="rId12"/>
    <p:sldId id="411" r:id="rId13"/>
    <p:sldId id="761" r:id="rId14"/>
    <p:sldId id="603" r:id="rId15"/>
    <p:sldId id="606" r:id="rId16"/>
    <p:sldId id="735" r:id="rId17"/>
    <p:sldId id="608" r:id="rId18"/>
    <p:sldId id="769" r:id="rId19"/>
    <p:sldId id="742" r:id="rId20"/>
    <p:sldId id="743" r:id="rId21"/>
    <p:sldId id="691" r:id="rId22"/>
    <p:sldId id="685" r:id="rId23"/>
    <p:sldId id="702" r:id="rId24"/>
    <p:sldId id="535" r:id="rId25"/>
    <p:sldId id="772" r:id="rId26"/>
    <p:sldId id="773" r:id="rId27"/>
    <p:sldId id="762" r:id="rId28"/>
    <p:sldId id="763" r:id="rId29"/>
    <p:sldId id="764" r:id="rId30"/>
    <p:sldId id="765" r:id="rId31"/>
    <p:sldId id="664" r:id="rId32"/>
    <p:sldId id="766" r:id="rId33"/>
    <p:sldId id="767" r:id="rId34"/>
    <p:sldId id="768" r:id="rId35"/>
    <p:sldId id="717" r:id="rId36"/>
    <p:sldId id="719" r:id="rId37"/>
    <p:sldId id="650" r:id="rId38"/>
    <p:sldId id="498" r:id="rId39"/>
    <p:sldId id="402" r:id="rId40"/>
    <p:sldId id="403" r:id="rId41"/>
    <p:sldId id="736" r:id="rId42"/>
    <p:sldId id="746" r:id="rId43"/>
    <p:sldId id="737" r:id="rId44"/>
    <p:sldId id="739" r:id="rId45"/>
    <p:sldId id="728" r:id="rId46"/>
    <p:sldId id="425" r:id="rId47"/>
    <p:sldId id="652" r:id="rId48"/>
    <p:sldId id="689" r:id="rId49"/>
    <p:sldId id="549" r:id="rId50"/>
    <p:sldId id="656" r:id="rId51"/>
    <p:sldId id="655" r:id="rId5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182"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1240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slide" Target="../slides/slide45.xml"/><Relationship Id="rId2" Type="http://schemas.openxmlformats.org/officeDocument/2006/relationships/slide" Target="../slides/slide18.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20.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7.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slide" Target="../slides/slide30.xml"/><Relationship Id="rId1" Type="http://schemas.openxmlformats.org/officeDocument/2006/relationships/notesMaster" Target="../notesMasters/notesMaster1.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32.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33.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4.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8.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211033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209512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327506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4048899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3"/>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4"/>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5"/>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5793620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5284466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de-DE" dirty="0">
                <a:solidFill>
                  <a:srgbClr val="999999"/>
                </a:solidFill>
                <a:effectLst/>
                <a:latin typeface="Roboto"/>
              </a:rPr>
              <a:t>When</a:t>
            </a:r>
            <a:r>
              <a:rPr lang="de-DE" dirty="0">
                <a:effectLst/>
                <a:latin typeface="Roboto"/>
              </a:rPr>
              <a:t>Thu Nov 12, 2020 6am – 7am (PST)</a:t>
            </a:r>
            <a:r>
              <a:rPr lang="de-DE" dirty="0">
                <a:solidFill>
                  <a:srgbClr val="999999"/>
                </a:solidFill>
                <a:effectLst/>
                <a:latin typeface="Roboto"/>
              </a:rPr>
              <a:t>Where</a:t>
            </a:r>
            <a:r>
              <a:rPr lang="de-DE" dirty="0">
                <a:effectLst/>
                <a:latin typeface="Roboto"/>
              </a:rPr>
              <a:t>https://ieeesa.webex.com/ieeesa/j.php?MTID=m6884083063467a5e1ae3d6ecdba7a3d3</a:t>
            </a:r>
            <a:endParaRPr lang="en-US" sz="1200" dirty="0">
              <a:effectLst/>
              <a:latin typeface="Calibri" panose="020F0502020204030204" pitchFamily="34" charset="0"/>
              <a:ea typeface="Calibri" panose="020F0502020204030204" pitchFamily="34" charset="0"/>
            </a:endParaRP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40214541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75% - f) </a:t>
            </a:r>
            <a:r>
              <a:rPr lang="en-US" sz="1200" b="0" i="0" u="none" strike="noStrike" baseline="0" dirty="0">
                <a:latin typeface="Times New Roman" panose="02020603050405020304" pitchFamily="18" charset="0"/>
              </a:rPr>
              <a:t>Initiate officer elections other than at the first plenary session of even numbered years.  So majority is all that is needed at first plenary of even numbered years.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1538284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103958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11-17Mar21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11-17Mar21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11-17Mar21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802.18-21/0025r01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1/ec-21-0024-00-WCSG-wireless-treasurer-report-march-2021-electronic-plenary.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hyperlink" Target="https://mentor.ieee.org/802-ec/dcn/21/ec-21-0048-00-00EC-ieee-802-electronic-media-2021-edition-update.pdf" TargetMode="External"/><Relationship Id="rId4" Type="http://schemas.openxmlformats.org/officeDocument/2006/relationships/hyperlink" Target="https://mentor.ieee.org/802-ec/dcn/21/ec-21-0051-03-00EC-march-2021-treasurer-s-opening.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50610-contributions"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cept.org/ecc/groups/ecc/wg-se/se-45/client/introduction/" TargetMode="External"/><Relationship Id="rId3" Type="http://schemas.openxmlformats.org/officeDocument/2006/relationships/hyperlink" Target="https://ec.europa.eu/digital-single-market/en/radio-spectrum-committee-rsc" TargetMode="External"/><Relationship Id="rId7" Type="http://schemas.openxmlformats.org/officeDocument/2006/relationships/hyperlink" Target="https://cept.org/ecc/groups/ecc/wg-se/se-21/client/introduction/"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cept.org/ecc/groups/ecc/wg-se/client/introduction/" TargetMode="External"/><Relationship Id="rId11" Type="http://schemas.openxmlformats.org/officeDocument/2006/relationships/image" Target="../media/image4.wmf"/><Relationship Id="rId5" Type="http://schemas.openxmlformats.org/officeDocument/2006/relationships/hyperlink" Target="https://cept.org/Documents/ecc/62914/ecc-21-001-rev5_draft-agenda-55th-ecc-plenary" TargetMode="External"/><Relationship Id="rId10" Type="http://schemas.openxmlformats.org/officeDocument/2006/relationships/hyperlink" Target="https://cept.org/ecc/groups/ecc/wg-fm/fm-57/client/introduction/" TargetMode="External"/><Relationship Id="rId4" Type="http://schemas.openxmlformats.org/officeDocument/2006/relationships/hyperlink" Target="https://cept.org/ecc/groups/ecc/client/introduction/" TargetMode="External"/><Relationship Id="rId9" Type="http://schemas.openxmlformats.org/officeDocument/2006/relationships/hyperlink" Target="https://cept.org/ecc/groups/ecc/wg-fm/client/introduction/"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rabc-cccr.ca/ised-white-space-database-specification-dbs-01-issue-3-february-2021-draft-white-space-database-specifications/" TargetMode="External"/><Relationship Id="rId7" Type="http://schemas.openxmlformats.org/officeDocument/2006/relationships/hyperlink" Target="https://www.citc.gov.sa/en/new/publicConsultation/Pages/144202.asp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www.citc.gov.sa/ar/new/publicConsultation/Documents/144201/TS_Public_Consultation.pdf" TargetMode="External"/><Relationship Id="rId5" Type="http://schemas.openxmlformats.org/officeDocument/2006/relationships/hyperlink" Target="mailto:ic.consultationradiostandards-consultationnormesradio.ic@canada.ca" TargetMode="External"/><Relationship Id="rId4" Type="http://schemas.openxmlformats.org/officeDocument/2006/relationships/hyperlink" Target="https://www.rabc-cccr.ca/ised-radio-standard-specifications-rss-222-issue-3-february-2021-draft-white-space-devices-wsd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mentor.ieee.org/802.15/dcn/21/15-21-0122-02-0thz-liaison-statement-to-itu-r-wp5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5/dcn/21/15-21-0002-00-0thz-liaison-statement-from-itu-r-wp5a.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hyperlink" Target="https://mentor.ieee.org/802.18/dcn/21/18-21-0027-00-0000-Liaison_Response_to_ITU-R_WP_5A_on-THz-communications(.15_THz-SC).docx" TargetMode="External"/><Relationship Id="rId4" Type="http://schemas.openxmlformats.org/officeDocument/2006/relationships/hyperlink" Target="https://mentor.ieee.org/802.15/dcn/21/15-21-0122-03-0thz-liaison-statement-to-itu-r-wp5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21/18-21-0027-00-0000-Liaison_Response_to_ITU-R_WP_5A_on-THz-communications(.15_THz-SC).docx"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ec/dcn/17/ec-17-0090-24-0PNP-ieee-802-lmsc-operations-manual.pdf"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42.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4.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03-01-0000-minutes-electronic-interim-14-21jan21-rr-tag-sn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11-17Mar21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Plenary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11-17 March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609600" y="3584575"/>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609600" y="3584575"/>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2">
              <a:buFont typeface="Arial" panose="020B0604020202020204" pitchFamily="34" charset="0"/>
              <a:buChar char="•"/>
            </a:pPr>
            <a:endParaRPr lang="en-US" altLang="en-US" sz="800" b="0" dirty="0">
              <a:solidFill>
                <a:schemeClr val="tx1"/>
              </a:solidFill>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At the EC closing, on 18 Mar 21, </a:t>
            </a:r>
            <a:r>
              <a:rPr lang="en-US" sz="1800" dirty="0">
                <a:ea typeface="Calibri" panose="020F0502020204030204" pitchFamily="34" charset="0"/>
              </a:rPr>
              <a:t>there is a proposal of a </a:t>
            </a:r>
            <a:r>
              <a:rPr lang="en-US" sz="1800" dirty="0">
                <a:effectLst/>
                <a:ea typeface="Calibri" panose="020F0502020204030204" pitchFamily="34" charset="0"/>
              </a:rPr>
              <a:t>motion to charge a $50 fee for the July 2021 electronic plenary.  Fyi. </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This is to help cover some ongoing costs working future meetings and fees from working cancellations of past meetings. </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Voting membership status will be tied to paying of the fees. </a:t>
            </a: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rPr>
              <a:t>How were future meeting expenses handled in the past</a:t>
            </a:r>
            <a:r>
              <a:rPr lang="en-US" sz="1600" dirty="0">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Only talking plenary for now, likely will go to interims also, watch for updates</a:t>
            </a:r>
          </a:p>
          <a:p>
            <a:pPr marL="400050" lvl="1">
              <a:spcBef>
                <a:spcPts val="0"/>
              </a:spcBef>
              <a:spcAft>
                <a:spcPts val="0"/>
              </a:spcAft>
              <a:buFont typeface="Arial" panose="020B0604020202020204" pitchFamily="34" charset="0"/>
              <a:buChar char="•"/>
            </a:pPr>
            <a:r>
              <a:rPr lang="en-US" sz="1600" b="0" dirty="0">
                <a:effectLst/>
                <a:ea typeface="Calibri" panose="020F0502020204030204" pitchFamily="34" charset="0"/>
              </a:rPr>
              <a:t>For more info: </a:t>
            </a: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WCSC finance report: </a:t>
            </a:r>
            <a:r>
              <a:rPr lang="en-US" sz="1600" dirty="0">
                <a:ea typeface="Calibri" panose="020F0502020204030204" pitchFamily="34" charset="0"/>
                <a:hlinkClick r:id="rId3"/>
              </a:rPr>
              <a:t>https://mentor.ieee.org/802-ec/dcn/21/ec-21-0024-00-WCSG-wireless-treasurer-report-march-2021-electronic-plenary.pptx</a:t>
            </a:r>
            <a:r>
              <a:rPr lang="en-US" sz="1600" dirty="0">
                <a:ea typeface="Calibri" panose="020F0502020204030204" pitchFamily="34" charset="0"/>
              </a:rPr>
              <a:t> </a:t>
            </a:r>
            <a:endParaRPr lang="en-US" sz="1600" b="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rPr>
              <a:t>EC finance report: </a:t>
            </a:r>
            <a:r>
              <a:rPr lang="en-US" sz="1600" dirty="0">
                <a:ea typeface="Calibri" panose="020F0502020204030204" pitchFamily="34" charset="0"/>
                <a:hlinkClick r:id="rId4"/>
              </a:rPr>
              <a:t>https://mentor.ieee.org/802-ec/dcn/21/ec-21-0051-03-00EC-march-2021-treasurer-s-opening.pdf</a:t>
            </a:r>
            <a:r>
              <a:rPr lang="en-US" sz="1600" dirty="0">
                <a:ea typeface="Calibri" panose="020F0502020204030204" pitchFamily="34" charset="0"/>
              </a:rPr>
              <a:t> </a:t>
            </a:r>
          </a:p>
          <a:p>
            <a:pPr marL="400050" lvl="1">
              <a:spcBef>
                <a:spcPts val="0"/>
              </a:spcBef>
              <a:spcAft>
                <a:spcPts val="0"/>
              </a:spcAft>
              <a:buFont typeface="Arial" panose="020B0604020202020204" pitchFamily="34" charset="0"/>
              <a:buChar char="•"/>
            </a:pPr>
            <a:endParaRPr lang="en-US" b="0" dirty="0">
              <a:effectLst/>
              <a:ea typeface="Calibri" panose="020F0502020204030204" pitchFamily="34" charset="0"/>
            </a:endParaRPr>
          </a:p>
          <a:p>
            <a:pPr marL="285750" indent="-285750">
              <a:buFont typeface="Arial" panose="020B0604020202020204" pitchFamily="34" charset="0"/>
              <a:buChar char="•"/>
            </a:pPr>
            <a:r>
              <a:rPr lang="en-US" sz="1600" dirty="0"/>
              <a:t>IEEE 802 2021 Edition of all the standards will be electronic only – 922MB </a:t>
            </a:r>
          </a:p>
          <a:p>
            <a:pPr marL="685800" lvl="1">
              <a:buFont typeface="Arial" panose="020B0604020202020204" pitchFamily="34" charset="0"/>
              <a:buChar char="•"/>
            </a:pPr>
            <a:r>
              <a:rPr lang="en-US" sz="1600" dirty="0"/>
              <a:t>Email to be sent to all individuals who participate in IEEE 802 March Plenary Meetings who sign into IMAT. </a:t>
            </a:r>
          </a:p>
          <a:p>
            <a:pPr marL="685800" lvl="1">
              <a:buFont typeface="Arial" panose="020B0604020202020204" pitchFamily="34" charset="0"/>
              <a:buChar char="•"/>
            </a:pPr>
            <a:r>
              <a:rPr lang="en-US" sz="1600" dirty="0"/>
              <a:t>IEEE SA will email these individuals with invite to download the 2021 Edition after the close of the Mar Plenary (19 Mar).  </a:t>
            </a:r>
          </a:p>
          <a:p>
            <a:pPr marL="685800" lvl="1">
              <a:buFont typeface="Arial" panose="020B0604020202020204" pitchFamily="34" charset="0"/>
              <a:buChar char="•"/>
            </a:pPr>
            <a:r>
              <a:rPr lang="en-US" sz="1600" dirty="0"/>
              <a:t>For more info:  </a:t>
            </a:r>
            <a:r>
              <a:rPr lang="en-US" altLang="en-US" sz="1600" b="0" dirty="0">
                <a:solidFill>
                  <a:schemeClr val="tx1"/>
                </a:solidFill>
                <a:hlinkClick r:id="rId5"/>
              </a:rPr>
              <a:t>https://mentor.ieee.org/802-ec/dcn/21/ec-21-0048-00-00EC-ieee-802-electronic-media-2021-edition-update.pdf</a:t>
            </a:r>
            <a:r>
              <a:rPr lang="en-US" altLang="en-US" sz="1600" b="0" dirty="0">
                <a:solidFill>
                  <a:schemeClr val="tx1"/>
                </a:solidFill>
              </a:rPr>
              <a: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970827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685800" y="1372393"/>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02 Sep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_28__ voters with __34____attendees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-1</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379412" y="1148576"/>
            <a:ext cx="8382000" cy="5332413"/>
          </a:xfrm>
        </p:spPr>
        <p:txBody>
          <a:bodyPr/>
          <a:lstStyle/>
          <a:p>
            <a:pPr>
              <a:buFont typeface="Arial" panose="020B0604020202020204" pitchFamily="34" charset="0"/>
              <a:buChar char="•"/>
            </a:pPr>
            <a:endParaRPr lang="en-US" sz="1800" u="sng" dirty="0">
              <a:solidFill>
                <a:srgbClr val="0070C0"/>
              </a:solidFill>
            </a:endParaRPr>
          </a:p>
          <a:p>
            <a:pPr lvl="1">
              <a:buFont typeface="Arial" panose="020B0604020202020204" pitchFamily="34" charset="0"/>
              <a:buChar char="•"/>
            </a:pPr>
            <a:r>
              <a:rPr lang="en-US" sz="1800" dirty="0">
                <a:solidFill>
                  <a:schemeClr val="tx1"/>
                </a:solidFill>
              </a:rPr>
              <a:t>LMSC P&amp;P sections 3.1 and 4.0: 802 EC election/appointments/membership</a:t>
            </a:r>
          </a:p>
          <a:p>
            <a:pPr lvl="2">
              <a:buFont typeface="Arial" panose="020B0604020202020204" pitchFamily="34" charset="0"/>
              <a:buChar char="•"/>
            </a:pPr>
            <a:r>
              <a:rPr lang="en-US" sz="1600" dirty="0">
                <a:solidFill>
                  <a:schemeClr val="tx1"/>
                </a:solidFill>
              </a:rPr>
              <a:t>All 802 executive committee members are elected or appointed and confirmed at the first Plenary session of each even numbered year. </a:t>
            </a:r>
          </a:p>
          <a:p>
            <a:pPr lvl="2">
              <a:buFont typeface="Arial" panose="020B0604020202020204" pitchFamily="34" charset="0"/>
              <a:buChar char="•"/>
            </a:pPr>
            <a:r>
              <a:rPr lang="en-US" sz="1600" dirty="0">
                <a:solidFill>
                  <a:schemeClr val="tx1"/>
                </a:solidFill>
              </a:rPr>
              <a:t>The 802.18 Vice-Chair position has been open, and we have had two volunteers become available, willing to help and be elected for vice-chair and its responsibilities. </a:t>
            </a:r>
          </a:p>
          <a:p>
            <a:pPr lvl="1">
              <a:buFont typeface="Arial" panose="020B0604020202020204" pitchFamily="34" charset="0"/>
              <a:buChar char="•"/>
            </a:pPr>
            <a:endParaRPr lang="en-US" sz="1800" dirty="0">
              <a:solidFill>
                <a:schemeClr val="tx1"/>
              </a:solidFill>
            </a:endParaRPr>
          </a:p>
          <a:p>
            <a:pPr lvl="1">
              <a:buFont typeface="Arial" panose="020B0604020202020204" pitchFamily="34" charset="0"/>
              <a:buChar char="•"/>
            </a:pPr>
            <a:r>
              <a:rPr lang="en-US" sz="1800" dirty="0">
                <a:solidFill>
                  <a:schemeClr val="tx1"/>
                </a:solidFill>
              </a:rPr>
              <a:t>Per email sent to 802.18 on 07Feb21 and meeting on 11Feb21 nominations were opened for two RR-TAG co-Vice Chairs and then closed on 03Mar21, for elections now at the March 2021 Plenary. </a:t>
            </a:r>
          </a:p>
          <a:p>
            <a:pPr lvl="1">
              <a:buFont typeface="Arial" panose="020B0604020202020204" pitchFamily="34" charset="0"/>
              <a:buChar char="•"/>
            </a:pPr>
            <a:r>
              <a:rPr lang="en-US" sz="1800" dirty="0">
                <a:solidFill>
                  <a:schemeClr val="tx1"/>
                </a:solidFill>
              </a:rPr>
              <a:t>Last week it was announced at close of nominations, these 2 candidates were nominated: </a:t>
            </a:r>
          </a:p>
          <a:p>
            <a:pPr lvl="2">
              <a:buFont typeface="Arial" panose="020B0604020202020204" pitchFamily="34" charset="0"/>
              <a:buChar char="•"/>
            </a:pPr>
            <a:r>
              <a:rPr lang="en-US" altLang="en-US" sz="1600" b="0" dirty="0">
                <a:solidFill>
                  <a:schemeClr val="tx1"/>
                </a:solidFill>
              </a:rPr>
              <a:t>Stuart Kerry (OK-Brit, self) </a:t>
            </a:r>
          </a:p>
          <a:p>
            <a:pPr lvl="2">
              <a:buFont typeface="Arial" panose="020B0604020202020204" pitchFamily="34" charset="0"/>
              <a:buChar char="•"/>
            </a:pPr>
            <a:r>
              <a:rPr lang="en-US" altLang="en-US" sz="1600" dirty="0">
                <a:solidFill>
                  <a:schemeClr val="tx1"/>
                </a:solidFill>
              </a:rPr>
              <a:t>Al </a:t>
            </a:r>
            <a:r>
              <a:rPr lang="en-US" altLang="en-US" sz="1600" dirty="0" err="1">
                <a:solidFill>
                  <a:schemeClr val="tx1"/>
                </a:solidFill>
              </a:rPr>
              <a:t>Petrick</a:t>
            </a:r>
            <a:r>
              <a:rPr lang="en-US" altLang="en-US" sz="1600" dirty="0">
                <a:solidFill>
                  <a:schemeClr val="tx1"/>
                </a:solidFill>
              </a:rPr>
              <a:t> (Skyworks Solutions)</a:t>
            </a:r>
            <a:endParaRPr lang="en-US" altLang="en-US" sz="1600" b="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dirty="0">
                <a:solidFill>
                  <a:schemeClr val="tx1"/>
                </a:solidFill>
              </a:rPr>
              <a:t>Responsibilities / expectations for all offices have been in the back up slides in weekly agenda slide deck.</a:t>
            </a:r>
            <a:endParaRPr lang="en-US" sz="1800"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41979447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t>Officer Elections -2</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1143000"/>
            <a:ext cx="8306595" cy="5332413"/>
          </a:xfrm>
        </p:spPr>
        <p:txBody>
          <a:bodyPr/>
          <a:lstStyle/>
          <a:p>
            <a:pPr marL="1371600" lvl="3" indent="0"/>
            <a:endParaRPr lang="en-US" sz="1400" u="sng" dirty="0">
              <a:solidFill>
                <a:schemeClr val="tx1"/>
              </a:solidFill>
            </a:endParaRPr>
          </a:p>
          <a:p>
            <a:pPr>
              <a:buFont typeface="Arial" panose="020B0604020202020204" pitchFamily="34" charset="0"/>
              <a:buChar char="•"/>
            </a:pPr>
            <a:r>
              <a:rPr lang="en-US" sz="1800" dirty="0"/>
              <a:t>The chair will use the web-ex polling.</a:t>
            </a:r>
          </a:p>
          <a:p>
            <a:pPr>
              <a:buFont typeface="Arial" panose="020B0604020202020204" pitchFamily="34" charset="0"/>
              <a:buChar char="•"/>
            </a:pPr>
            <a:r>
              <a:rPr lang="en-US" altLang="en-US" sz="1800" dirty="0">
                <a:solidFill>
                  <a:schemeClr val="tx1"/>
                </a:solidFill>
              </a:rPr>
              <a:t>Remember:  only 802.18 voters are allowed to vote. </a:t>
            </a:r>
          </a:p>
          <a:p>
            <a:pPr>
              <a:buFont typeface="Arial" panose="020B0604020202020204" pitchFamily="34" charset="0"/>
              <a:buChar char="•"/>
            </a:pPr>
            <a:endParaRPr lang="en-US" sz="1800" u="sng" dirty="0">
              <a:solidFill>
                <a:schemeClr val="tx1"/>
              </a:solidFill>
            </a:endParaRPr>
          </a:p>
          <a:p>
            <a:pPr>
              <a:buFont typeface="Arial" panose="020B0604020202020204" pitchFamily="34" charset="0"/>
              <a:buChar char="•"/>
            </a:pPr>
            <a:r>
              <a:rPr lang="en-US" sz="1800" u="sng" dirty="0">
                <a:solidFill>
                  <a:schemeClr val="tx1"/>
                </a:solidFill>
              </a:rPr>
              <a:t>Ballot1:</a:t>
            </a:r>
            <a:r>
              <a:rPr lang="en-US" sz="1800" dirty="0">
                <a:solidFill>
                  <a:schemeClr val="tx1"/>
                </a:solidFill>
              </a:rPr>
              <a:t> </a:t>
            </a:r>
            <a:r>
              <a:rPr lang="en-US" sz="1800" b="0" dirty="0">
                <a:solidFill>
                  <a:schemeClr val="tx1"/>
                </a:solidFill>
              </a:rPr>
              <a:t>To approve Stuart Kerry (OK-Brit/Self) as a Vice-Chair for IEEE 802.18 RR-TAG until the next election cycle, currently through the first IEEE 802 Plenary of 2022. </a:t>
            </a:r>
          </a:p>
          <a:p>
            <a:pPr marL="0" indent="0"/>
            <a:r>
              <a:rPr lang="en-US" altLang="en-US" sz="1600" dirty="0">
                <a:solidFill>
                  <a:schemeClr val="tx1"/>
                </a:solidFill>
              </a:rPr>
              <a:t>	Yes _22__		No __0__		A</a:t>
            </a:r>
            <a:r>
              <a:rPr lang="en-US" altLang="en-US" sz="1600" b="1" dirty="0">
                <a:solidFill>
                  <a:schemeClr val="tx1"/>
                </a:solidFill>
              </a:rPr>
              <a:t>bstain	_4__	</a:t>
            </a:r>
            <a:r>
              <a:rPr lang="en-US" altLang="en-US" sz="1600" b="0" dirty="0">
                <a:solidFill>
                  <a:schemeClr val="tx1"/>
                </a:solidFill>
              </a:rPr>
              <a:t>(later validated to voting membership)</a:t>
            </a:r>
          </a:p>
          <a:p>
            <a:pPr lvl="1"/>
            <a:endParaRPr lang="en-US" altLang="en-US" sz="1600" b="1" dirty="0">
              <a:solidFill>
                <a:schemeClr val="tx1"/>
              </a:solidFill>
            </a:endParaRPr>
          </a:p>
          <a:p>
            <a:pPr>
              <a:buFont typeface="Arial" panose="020B0604020202020204" pitchFamily="34" charset="0"/>
              <a:buChar char="•"/>
            </a:pPr>
            <a:r>
              <a:rPr lang="en-US" sz="1800" u="sng" dirty="0">
                <a:solidFill>
                  <a:schemeClr val="tx1"/>
                </a:solidFill>
              </a:rPr>
              <a:t>Ballot2:</a:t>
            </a:r>
            <a:r>
              <a:rPr lang="en-US" sz="1800" dirty="0">
                <a:solidFill>
                  <a:schemeClr val="tx1"/>
                </a:solidFill>
              </a:rPr>
              <a:t> </a:t>
            </a:r>
            <a:r>
              <a:rPr lang="en-US" sz="1800" b="0" dirty="0">
                <a:solidFill>
                  <a:schemeClr val="tx1"/>
                </a:solidFill>
              </a:rPr>
              <a:t>To approve Al </a:t>
            </a:r>
            <a:r>
              <a:rPr lang="en-US" sz="1800" b="0" dirty="0" err="1">
                <a:solidFill>
                  <a:schemeClr val="tx1"/>
                </a:solidFill>
              </a:rPr>
              <a:t>Petrick</a:t>
            </a:r>
            <a:r>
              <a:rPr lang="en-US" sz="1800" b="0" dirty="0">
                <a:solidFill>
                  <a:schemeClr val="tx1"/>
                </a:solidFill>
              </a:rPr>
              <a:t> (Skyworks Solutions) as a Vice-Chair for IEEE 802.18 RR-TAG until the next election cycle, currently through the first IEEE 802 Plenary of 2022. </a:t>
            </a:r>
          </a:p>
          <a:p>
            <a:pPr marL="0" indent="0"/>
            <a:r>
              <a:rPr lang="en-US" altLang="en-US" sz="1600" dirty="0">
                <a:solidFill>
                  <a:schemeClr val="tx1"/>
                </a:solidFill>
              </a:rPr>
              <a:t>	Yes _20__		No _1__		A</a:t>
            </a:r>
            <a:r>
              <a:rPr lang="en-US" altLang="en-US" sz="1600" b="1" dirty="0">
                <a:solidFill>
                  <a:schemeClr val="tx1"/>
                </a:solidFill>
              </a:rPr>
              <a:t>bstain	_5__   </a:t>
            </a:r>
            <a:r>
              <a:rPr lang="en-US" altLang="en-US" sz="1600" b="0" dirty="0">
                <a:solidFill>
                  <a:schemeClr val="tx1"/>
                </a:solidFill>
              </a:rPr>
              <a:t>(later validated to voting membership)</a:t>
            </a:r>
          </a:p>
          <a:p>
            <a:pPr lvl="1"/>
            <a:endParaRPr lang="en-US" altLang="en-US" sz="1600" b="1" dirty="0">
              <a:solidFill>
                <a:schemeClr val="tx1"/>
              </a:solidFill>
            </a:endParaRPr>
          </a:p>
          <a:p>
            <a:pPr lvl="1"/>
            <a:r>
              <a:rPr lang="en-US" altLang="en-US" sz="1600" b="1" dirty="0">
                <a:solidFill>
                  <a:schemeClr val="tx1"/>
                </a:solidFill>
              </a:rPr>
              <a:t>Voters present:  28  			</a:t>
            </a:r>
          </a:p>
          <a:p>
            <a:pPr lvl="1"/>
            <a:r>
              <a:rPr lang="en-US" altLang="en-US" sz="1600" b="1" dirty="0">
                <a:solidFill>
                  <a:schemeClr val="tx1"/>
                </a:solidFill>
              </a:rPr>
              <a:t>Total # present at time of vote:  _34__</a:t>
            </a:r>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1007109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a:t>
            </a:r>
            <a:r>
              <a:rPr lang="en-US" sz="1800" dirty="0">
                <a:solidFill>
                  <a:schemeClr val="tx1"/>
                </a:solidFill>
                <a:highlight>
                  <a:srgbClr val="D5F4FF"/>
                </a:highlight>
                <a:sym typeface="Wingdings" panose="05000000000000000000" pitchFamily="2" charset="2"/>
              </a:rPr>
              <a:t>(this week)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The 802.11 private area is being updated daily this week.  </a:t>
            </a:r>
          </a:p>
          <a:p>
            <a:pPr lvl="1">
              <a:spcBef>
                <a:spcPts val="0"/>
              </a:spcBef>
              <a:buFont typeface="Arial" panose="020B0604020202020204" pitchFamily="34" charset="0"/>
              <a:buChar char="•"/>
            </a:pPr>
            <a:r>
              <a:rPr lang="en-US" sz="1600" dirty="0">
                <a:effectLst/>
                <a:ea typeface="Calibri" panose="020F0502020204030204" pitchFamily="34" charset="0"/>
              </a:rPr>
              <a:t>EN 303 587 (6 GHz) is revising BRAN(21)109050r1 for approval Friday.</a:t>
            </a:r>
            <a:endParaRPr lang="en-US" sz="1400" dirty="0">
              <a:effectLst/>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Contribution: BRAN(21)109053r1 - Rapporteur's copy of EN 301 893 (5 GHz), plan to approve Friday also. </a:t>
            </a: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Remember: BRAN as a whole approves each draft candidate, promoting it to draft.  The rapporteur not allowed to edit.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ETSI TS 103 754 V0.0.3 (2020-12) BRAN; Multiple Access Points Performance Testing</a:t>
            </a:r>
            <a:endParaRPr lang="en-US" sz="12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effectLst/>
                <a:ea typeface="Calibri" panose="020F0502020204030204" pitchFamily="34" charset="0"/>
              </a:rPr>
              <a:t>BRAN(21)</a:t>
            </a:r>
            <a:r>
              <a:rPr lang="en-US" sz="1600" dirty="0">
                <a:solidFill>
                  <a:schemeClr val="tx1"/>
                </a:solidFill>
                <a:ea typeface="Calibri" panose="020F0502020204030204" pitchFamily="34" charset="0"/>
              </a:rPr>
              <a:t>109045 – Software Controlled radios , will be sent to ERM . User access restrictions</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ffectLst/>
                <a:ea typeface="Times New Roman" panose="02020603050405020304" pitchFamily="18" charset="0"/>
              </a:rPr>
              <a:t>draft ECC Recommendation on “Receiver resilience to transmission on adjacent frequency ranges”</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rPr>
              <a:t>To consider receiver resilience for a wide range of receivers may add  burden to some receivers for limite</a:t>
            </a:r>
            <a:r>
              <a:rPr lang="en-US" sz="1400" dirty="0">
                <a:solidFill>
                  <a:schemeClr val="tx1"/>
                </a:solidFill>
              </a:rPr>
              <a:t>d or no benefit.. S</a:t>
            </a:r>
            <a:r>
              <a:rPr lang="en-US" sz="1400" b="0" dirty="0">
                <a:solidFill>
                  <a:schemeClr val="tx1"/>
                </a:solidFill>
              </a:rPr>
              <a:t>E21 should take that into account</a:t>
            </a:r>
          </a:p>
          <a:p>
            <a:pPr lvl="1">
              <a:spcBef>
                <a:spcPts val="0"/>
              </a:spcBef>
              <a:buFont typeface="Arial" panose="020B0604020202020204" pitchFamily="34" charset="0"/>
              <a:buChar char="•"/>
            </a:pPr>
            <a:r>
              <a:rPr lang="en-US" sz="1400" b="0" dirty="0">
                <a:solidFill>
                  <a:schemeClr val="tx1"/>
                </a:solidFill>
                <a:hlinkClick r:id="rId7"/>
              </a:rPr>
              <a:t>https://portal.etsi.org/tb.aspx?tbid=286&amp;SubTB=286#/50610-contributions</a:t>
            </a:r>
            <a:r>
              <a:rPr lang="en-US" sz="1400" b="0" dirty="0">
                <a:solidFill>
                  <a:schemeClr val="tx1"/>
                </a:solidFill>
              </a:rPr>
              <a:t>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hlinkClick r:id="rId3"/>
              </a:rPr>
              <a:t>&lt;</a:t>
            </a:r>
            <a:r>
              <a:rPr lang="en-US" sz="1800" dirty="0" err="1">
                <a:solidFill>
                  <a:schemeClr val="tx1"/>
                </a:solidFill>
                <a:hlinkClick r:id="rId3"/>
              </a:rPr>
              <a:t>RSCom</a:t>
            </a:r>
            <a:r>
              <a:rPr lang="en-US" sz="1800" dirty="0">
                <a:solidFill>
                  <a:schemeClr val="tx1"/>
                </a:solidFill>
                <a:hlinkClick r:id="rId3"/>
              </a:rPr>
              <a:t>&gt;</a:t>
            </a:r>
            <a:r>
              <a:rPr lang="en-US" sz="1800" dirty="0">
                <a:solidFill>
                  <a:schemeClr val="tx1"/>
                </a:solidFill>
              </a:rPr>
              <a:t> met </a:t>
            </a:r>
            <a:r>
              <a:rPr lang="en-US" sz="1800" dirty="0" err="1">
                <a:solidFill>
                  <a:schemeClr val="tx1"/>
                </a:solidFill>
              </a:rPr>
              <a:t>thisweek</a:t>
            </a:r>
            <a:r>
              <a:rPr lang="en-US" sz="1800" dirty="0">
                <a:solidFill>
                  <a:schemeClr val="tx1"/>
                </a:solidFill>
              </a:rPr>
              <a:t>, 09-10 Mar 21, and considering outcome from ECC, e.g. the mandatory 6 GHz decision and the 5 GHz Decision (04)08; </a:t>
            </a:r>
          </a:p>
          <a:p>
            <a:pPr lvl="1">
              <a:buFont typeface="Arial" panose="020B0604020202020204" pitchFamily="34" charset="0"/>
              <a:buChar char="•"/>
            </a:pPr>
            <a:r>
              <a:rPr lang="en-US" sz="1400" dirty="0">
                <a:solidFill>
                  <a:schemeClr val="tx1"/>
                </a:solidFill>
              </a:rPr>
              <a:t> Nothing to share, yet,</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4"/>
              </a:rPr>
              <a:t>&lt;ECC&gt;</a:t>
            </a:r>
            <a:r>
              <a:rPr lang="en-US" sz="1800" dirty="0">
                <a:solidFill>
                  <a:schemeClr val="tx1"/>
                </a:solidFill>
              </a:rPr>
              <a:t>  (and more) next meeting #56, 29Jun-02Jul21 </a:t>
            </a:r>
            <a:r>
              <a:rPr lang="en-US" sz="1400" dirty="0">
                <a:solidFill>
                  <a:schemeClr val="tx1"/>
                </a:solidFill>
                <a:hlinkClick r:id="rId5"/>
              </a:rPr>
              <a:t>https://cept.org/Documents/ecc/62914/ecc-21-001-rev5_draft-agenda-55th-ecc-plenary</a:t>
            </a:r>
            <a:r>
              <a:rPr lang="en-US" sz="1400" dirty="0">
                <a:solidFill>
                  <a:schemeClr val="tx1"/>
                </a:solidFill>
              </a:rPr>
              <a:t>  </a:t>
            </a:r>
          </a:p>
          <a:p>
            <a:pPr lvl="1">
              <a:spcBef>
                <a:spcPts val="0"/>
              </a:spcBef>
              <a:spcAft>
                <a:spcPts val="0"/>
              </a:spcAft>
              <a:buFont typeface="Arial" panose="020B0604020202020204" pitchFamily="34" charset="0"/>
              <a:buChar char="•"/>
            </a:pPr>
            <a:r>
              <a:rPr lang="en-US" altLang="en-US" sz="1400" dirty="0">
                <a:solidFill>
                  <a:schemeClr val="tx1"/>
                </a:solidFill>
              </a:rPr>
              <a:t>nothing to share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p>
          <a:p>
            <a:pPr lvl="1">
              <a:spcBef>
                <a:spcPts val="0"/>
              </a:spcBef>
              <a:spcAft>
                <a:spcPts val="0"/>
              </a:spcAft>
              <a:buFont typeface="Arial" panose="020B0604020202020204" pitchFamily="34" charset="0"/>
              <a:buChar char="•"/>
            </a:pPr>
            <a:r>
              <a:rPr lang="en-US" altLang="en-US" sz="1400" dirty="0">
                <a:solidFill>
                  <a:schemeClr val="tx1"/>
                </a:solidFill>
              </a:rPr>
              <a:t>nothing to share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See ETSI ERM for Liaison statement they sent to SE21 on receiver resilience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nothing to share  today</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9"/>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latin typeface="Times New Roman" panose="02020603050405020304" pitchFamily="18" charset="0"/>
                <a:ea typeface="SimSun" panose="02010600030101010101" pitchFamily="2" charset="-122"/>
              </a:rPr>
              <a:t> </a:t>
            </a:r>
            <a:r>
              <a:rPr lang="en-US" altLang="en-US" sz="1400" dirty="0">
                <a:solidFill>
                  <a:schemeClr val="tx1"/>
                </a:solidFill>
              </a:rPr>
              <a:t>nothing to share  today</a:t>
            </a: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10"/>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Nothing to share </a:t>
            </a:r>
            <a:r>
              <a:rPr lang="en-US" sz="1400" dirty="0" err="1">
                <a:solidFill>
                  <a:schemeClr val="tx1"/>
                </a:solidFill>
                <a:ea typeface="Calibri" panose="020F0502020204030204" pitchFamily="34" charset="0"/>
              </a:rPr>
              <a:t>tofday</a:t>
            </a:r>
            <a:endParaRPr lang="en-US" sz="14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buFont typeface="Arial" panose="020B0604020202020204" pitchFamily="34" charset="0"/>
              <a:buChar char="•"/>
            </a:pPr>
            <a:r>
              <a:rPr lang="en-US" sz="1800" b="0" i="0" u="none" strike="noStrike" baseline="0" dirty="0">
                <a:solidFill>
                  <a:srgbClr val="000000"/>
                </a:solidFill>
              </a:rPr>
              <a:t>Canada RABC has opened up two consultations as discussed last week. </a:t>
            </a:r>
          </a:p>
          <a:p>
            <a:pPr lvl="1">
              <a:buFont typeface="Arial" panose="020B0604020202020204" pitchFamily="34" charset="0"/>
              <a:buChar char="•"/>
            </a:pPr>
            <a:r>
              <a:rPr lang="en-US" sz="1400" dirty="0"/>
              <a:t>C</a:t>
            </a:r>
            <a:r>
              <a:rPr lang="en-US" sz="1400" b="0" i="0" u="none" strike="noStrike" baseline="0" dirty="0">
                <a:solidFill>
                  <a:srgbClr val="000000"/>
                </a:solidFill>
              </a:rPr>
              <a:t>omments due 07May21 for both. </a:t>
            </a:r>
          </a:p>
          <a:p>
            <a:pPr lvl="1">
              <a:buFont typeface="Arial" panose="020B0604020202020204" pitchFamily="34" charset="0"/>
              <a:buChar char="•"/>
            </a:pPr>
            <a:r>
              <a:rPr lang="en-US" sz="1200" b="0" dirty="0">
                <a:hlinkClick r:id="rId3"/>
              </a:rPr>
              <a:t>https://www.rabc-cccr.ca/ised-white-space-database-specification-dbs-01-issue-3-february-2021-draft-white-space-database-specifications/</a:t>
            </a:r>
            <a:r>
              <a:rPr lang="en-US" sz="1200" b="0" dirty="0"/>
              <a:t> </a:t>
            </a:r>
          </a:p>
          <a:p>
            <a:pPr lvl="1">
              <a:buFont typeface="Arial" panose="020B0604020202020204" pitchFamily="34" charset="0"/>
              <a:buChar char="•"/>
            </a:pPr>
            <a:r>
              <a:rPr lang="en-US" sz="1200" b="0" i="0" u="none" strike="noStrike" baseline="0" dirty="0">
                <a:solidFill>
                  <a:srgbClr val="000000"/>
                </a:solidFill>
                <a:hlinkClick r:id="rId4"/>
              </a:rPr>
              <a:t>https://www.rabc-cccr.ca/ised-radio-standard-specifications-rss-222-issue-3-february-2021-draft-white-space-devices-wsds/</a:t>
            </a:r>
            <a:r>
              <a:rPr lang="en-US" sz="1400" b="0" i="0" u="none" strike="noStrike" baseline="0" dirty="0">
                <a:solidFill>
                  <a:srgbClr val="000000"/>
                </a:solidFill>
              </a:rPr>
              <a:t> </a:t>
            </a:r>
          </a:p>
          <a:p>
            <a:pPr lvl="1">
              <a:buFont typeface="Arial" panose="020B0604020202020204" pitchFamily="34" charset="0"/>
              <a:buChar char="•"/>
            </a:pPr>
            <a:r>
              <a:rPr lang="en-US" sz="1200" b="0" dirty="0">
                <a:effectLst/>
                <a:ea typeface="Calibri" panose="020F0502020204030204" pitchFamily="34" charset="0"/>
              </a:rPr>
              <a:t>Send questions to </a:t>
            </a:r>
            <a:r>
              <a:rPr lang="en-US" sz="1200" b="0" u="sng" dirty="0">
                <a:solidFill>
                  <a:srgbClr val="0000FF"/>
                </a:solidFill>
                <a:effectLst/>
                <a:ea typeface="Calibri" panose="020F0502020204030204" pitchFamily="34" charset="0"/>
                <a:hlinkClick r:id="rId5"/>
              </a:rPr>
              <a:t>ic.consultationradiostandards-consultationnormesradio.ic@canada.ca</a:t>
            </a:r>
            <a:endParaRPr lang="en-US" sz="1200" b="0" u="sng" dirty="0">
              <a:solidFill>
                <a:srgbClr val="0000FF"/>
              </a:solidFill>
              <a:effectLst/>
              <a:ea typeface="Calibri" panose="020F0502020204030204" pitchFamily="34" charset="0"/>
            </a:endParaRPr>
          </a:p>
          <a:p>
            <a:pPr>
              <a:buFont typeface="Arial" panose="020B0604020202020204" pitchFamily="34" charset="0"/>
              <a:buChar char="•"/>
            </a:pPr>
            <a:r>
              <a:rPr lang="en-US" sz="1800" b="0" i="1" u="sng" strike="noStrike" baseline="0" dirty="0">
                <a:solidFill>
                  <a:schemeClr val="tx1"/>
                </a:solidFill>
              </a:rPr>
              <a:t>There are other Canadian consultations coming in bands of interest to us.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a:p>
            <a:pPr lvl="1">
              <a:buFont typeface="Arial" panose="020B0604020202020204" pitchFamily="34" charset="0"/>
              <a:buChar char="•"/>
            </a:pPr>
            <a:endParaRPr lang="en-US" sz="1400" b="0" dirty="0">
              <a:solidFill>
                <a:schemeClr val="tx1"/>
              </a:solidFill>
              <a:ea typeface="Times New Roman" panose="02020603050405020304" pitchFamily="18" charset="0"/>
              <a:cs typeface="Times New Roman" panose="02020603050405020304" pitchFamily="18" charset="0"/>
            </a:endParaRPr>
          </a:p>
          <a:p>
            <a:pPr algn="l">
              <a:buFont typeface="Arial" panose="020B0604020202020204" pitchFamily="34" charset="0"/>
              <a:buChar char="•"/>
            </a:pPr>
            <a:r>
              <a:rPr lang="en-US" sz="1800" b="0" dirty="0">
                <a:solidFill>
                  <a:schemeClr val="tx1"/>
                </a:solidFill>
                <a:ea typeface="Times New Roman" panose="02020603050405020304" pitchFamily="18" charset="0"/>
                <a:cs typeface="Times New Roman" panose="02020603050405020304" pitchFamily="18" charset="0"/>
              </a:rPr>
              <a:t>Saudi Arabia,  CITC has a new consultation at:  </a:t>
            </a:r>
          </a:p>
          <a:p>
            <a:pPr lvl="1">
              <a:buFont typeface="Arial" panose="020B0604020202020204" pitchFamily="34" charset="0"/>
              <a:buChar char="•"/>
            </a:pPr>
            <a:r>
              <a:rPr lang="en-US" sz="1400" b="0" dirty="0">
                <a:solidFill>
                  <a:srgbClr val="1155CC"/>
                </a:solidFill>
                <a:hlinkClick r:id="rId6"/>
              </a:rPr>
              <a:t>https://www.citc.gov.sa/ar/new/publicConsultation/Documents/144201/TS_Public_Consultation.pdf</a:t>
            </a:r>
            <a:endParaRPr lang="en-US" sz="1400" dirty="0"/>
          </a:p>
          <a:p>
            <a:pPr lvl="1">
              <a:buFont typeface="Arial" panose="020B0604020202020204" pitchFamily="34" charset="0"/>
              <a:buChar char="•"/>
            </a:pPr>
            <a:r>
              <a:rPr lang="en-US" sz="1600" b="0" i="0" u="none" strike="noStrike" baseline="0" dirty="0">
                <a:solidFill>
                  <a:srgbClr val="000000"/>
                </a:solidFill>
              </a:rPr>
              <a:t>The new consultation updates and modernizes a range of technical specifications, including RI054 (specification for Short Range Devices) and RI085 (specification for Ultra-Wideband Equipment), among others. </a:t>
            </a:r>
          </a:p>
          <a:p>
            <a:pPr lvl="1">
              <a:buFont typeface="Arial" panose="020B0604020202020204" pitchFamily="34" charset="0"/>
              <a:buChar char="•"/>
            </a:pPr>
            <a:r>
              <a:rPr lang="en-US" sz="1600" b="0" i="0" dirty="0">
                <a:solidFill>
                  <a:srgbClr val="1155CC"/>
                </a:solidFill>
                <a:effectLst/>
                <a:hlinkClick r:id="rId7"/>
              </a:rPr>
              <a:t>https://www.citc.gov.sa/en/new/publicConsultation/Pages/144202.aspx</a:t>
            </a:r>
            <a:endParaRPr lang="en-US" sz="1600" i="0" dirty="0">
              <a:solidFill>
                <a:srgbClr val="1155CC"/>
              </a:solidFill>
              <a:effectLst/>
              <a:cs typeface="+mn-cs"/>
            </a:endParaRPr>
          </a:p>
          <a:p>
            <a:pPr lvl="1">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Comments due 03April2021.</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7856538" cy="4244799"/>
          </a:xfrm>
        </p:spPr>
        <p:txBody>
          <a:bodyPr/>
          <a:lstStyle/>
          <a:p>
            <a:pPr marL="285750" indent="-285750">
              <a:spcBef>
                <a:spcPts val="0"/>
              </a:spcBef>
              <a:buFont typeface="Arial" panose="020B0604020202020204" pitchFamily="34" charset="0"/>
              <a:buChar char="•"/>
            </a:pPr>
            <a:r>
              <a:rPr lang="en-US" sz="1800" b="0" dirty="0">
                <a:solidFill>
                  <a:schemeClr val="tx1"/>
                </a:solidFill>
              </a:rPr>
              <a:t>802.15 THz SC will be bringing a submission soon for a Liaison statement from ITU-R WP 5A to external organizations - Use of the 252-296 GHz frequency range by land-mobile service applications, </a:t>
            </a:r>
            <a:r>
              <a:rPr lang="en-US" sz="1800" b="0" dirty="0">
                <a:solidFill>
                  <a:schemeClr val="tx1"/>
                </a:solidFill>
                <a:hlinkClick r:id="rId3"/>
              </a:rPr>
              <a:t>https://mentor.ieee.org/802.15/dcn/21/15-21-0002-00-0thz-liaison-statement-from-itu-r-wp5a.docx</a:t>
            </a:r>
            <a:r>
              <a:rPr lang="en-US" sz="1800" b="0" dirty="0">
                <a:solidFill>
                  <a:schemeClr val="tx1"/>
                </a:solidFill>
              </a:rPr>
              <a:t> </a:t>
            </a:r>
            <a:endParaRPr lang="en-US" sz="1800" b="0" dirty="0">
              <a:effectLst/>
              <a:ea typeface="Times New Roman" panose="02020603050405020304" pitchFamily="18" charset="0"/>
              <a:cs typeface="Times New Roman" panose="02020603050405020304" pitchFamily="18" charset="0"/>
            </a:endParaRPr>
          </a:p>
          <a:p>
            <a:pPr marL="685800" lvl="1">
              <a:spcBef>
                <a:spcPts val="0"/>
              </a:spcBef>
              <a:buFont typeface="Arial" panose="020B0604020202020204" pitchFamily="34" charset="0"/>
              <a:buChar char="•"/>
            </a:pPr>
            <a:endParaRPr lang="en-US" sz="1600" dirty="0">
              <a:solidFill>
                <a:schemeClr val="tx1"/>
              </a:solidFill>
              <a:effectLst/>
              <a:ea typeface="Times New Roman" panose="02020603050405020304" pitchFamily="18" charset="0"/>
              <a:cs typeface="Times New Roman" panose="02020603050405020304" pitchFamily="18" charset="0"/>
            </a:endParaRPr>
          </a:p>
          <a:p>
            <a:pPr marL="285750">
              <a:spcBef>
                <a:spcPts val="0"/>
              </a:spcBef>
              <a:buFont typeface="Arial" panose="020B0604020202020204" pitchFamily="34" charset="0"/>
              <a:buChar char="•"/>
            </a:pPr>
            <a:r>
              <a:rPr lang="en-US" sz="1800" dirty="0">
                <a:solidFill>
                  <a:schemeClr val="tx1"/>
                </a:solidFill>
                <a:effectLst/>
                <a:ea typeface="Times New Roman" panose="02020603050405020304" pitchFamily="18" charset="0"/>
                <a:cs typeface="Times New Roman" panose="02020603050405020304" pitchFamily="18" charset="0"/>
              </a:rPr>
              <a:t>THz SC is finishing up, the submission draft at:</a:t>
            </a:r>
          </a:p>
          <a:p>
            <a:pPr marL="285750">
              <a:spcBef>
                <a:spcPts val="0"/>
              </a:spcBef>
              <a:buFont typeface="Arial" panose="020B0604020202020204" pitchFamily="34" charset="0"/>
              <a:buChar char="•"/>
            </a:pPr>
            <a:r>
              <a:rPr lang="en-GB" sz="1800" b="0" u="sng" dirty="0">
                <a:solidFill>
                  <a:srgbClr val="0000FF"/>
                </a:solidFill>
                <a:effectLst/>
                <a:latin typeface="Calibri" panose="020F0502020204030204" pitchFamily="34" charset="0"/>
                <a:ea typeface="Times New Roman" panose="02020603050405020304" pitchFamily="18" charset="0"/>
                <a:cs typeface="Calibri" panose="020F0502020204030204" pitchFamily="34" charset="0"/>
                <a:hlinkClick r:id="rId4"/>
              </a:rPr>
              <a:t>https://mentor.ieee.org/802.15/dcn/21/15-21-0122-02-0thz-liaison-statement-to-itu-r-wp5a.docx</a:t>
            </a:r>
            <a:r>
              <a:rPr lang="en-GB" sz="1800" b="0" dirty="0">
                <a:solidFill>
                  <a:srgbClr val="1F497D"/>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800" b="0" dirty="0">
              <a:effectLst/>
              <a:latin typeface="Calibri" panose="020F0502020204030204" pitchFamily="34" charset="0"/>
              <a:ea typeface="Times New Roman" panose="02020603050405020304" pitchFamily="18" charset="0"/>
              <a:cs typeface="Times New Roman" panose="02020603050405020304" pitchFamily="18" charset="0"/>
            </a:endParaRPr>
          </a:p>
          <a:p>
            <a:pPr marL="114300" lvl="1" indent="0">
              <a:spcBef>
                <a:spcPts val="0"/>
              </a:spcBef>
              <a:spcAft>
                <a:spcPts val="0"/>
              </a:spcAft>
            </a:pPr>
            <a:endParaRPr lang="en-US" sz="180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802.18 should see it for approval next week, only 1+ pages of text.</a:t>
            </a:r>
          </a:p>
          <a:p>
            <a:pPr marL="400050" lvl="1">
              <a:spcBef>
                <a:spcPts val="0"/>
              </a:spcBef>
              <a:spcAft>
                <a:spcPts val="0"/>
              </a:spcAft>
              <a:buFont typeface="Arial" panose="020B0604020202020204" pitchFamily="34" charset="0"/>
              <a:buChar char="•"/>
            </a:pPr>
            <a:r>
              <a:rPr lang="en-US" sz="1800" dirty="0">
                <a:solidFill>
                  <a:schemeClr val="tx1"/>
                </a:solidFill>
              </a:rPr>
              <a:t>The draft is not expected to change much to next week, will review today (11</a:t>
            </a:r>
            <a:r>
              <a:rPr lang="en-US" sz="1800" baseline="30000" dirty="0">
                <a:solidFill>
                  <a:schemeClr val="tx1"/>
                </a:solidFill>
              </a:rPr>
              <a:t>th</a:t>
            </a:r>
            <a:r>
              <a:rPr lang="en-US" sz="1800" dirty="0">
                <a:solidFill>
                  <a:schemeClr val="tx1"/>
                </a:solidFill>
              </a:rPr>
              <a:t>). </a:t>
            </a:r>
          </a:p>
          <a:p>
            <a:pPr marL="400050" lvl="1">
              <a:spcBef>
                <a:spcPts val="0"/>
              </a:spcBef>
              <a:spcAft>
                <a:spcPts val="0"/>
              </a:spcAft>
              <a:buFont typeface="Arial" panose="020B0604020202020204" pitchFamily="34" charset="0"/>
              <a:buChar char="•"/>
            </a:pPr>
            <a:r>
              <a:rPr lang="en-US" sz="1800" dirty="0">
                <a:solidFill>
                  <a:schemeClr val="tx1"/>
                </a:solidFill>
              </a:rPr>
              <a:t>Goal is to have approved at the EC closing meeting on 18Mar21</a:t>
            </a:r>
            <a:endParaRPr lang="en-US" sz="18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7856538" cy="5448768"/>
          </a:xfrm>
        </p:spPr>
        <p:txBody>
          <a:bodyPr/>
          <a:lstStyle/>
          <a:p>
            <a:pPr marL="285750" indent="-285750">
              <a:spcBef>
                <a:spcPts val="0"/>
              </a:spcBef>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chemeClr val="tx1"/>
                </a:solidFill>
              </a:rPr>
              <a:t>Will try a small focused ad hoc. 3 folks stepped up.   </a:t>
            </a:r>
            <a:r>
              <a:rPr lang="en-US" sz="1800" b="1" u="sng" dirty="0">
                <a:solidFill>
                  <a:schemeClr val="tx1"/>
                </a:solidFill>
              </a:rPr>
              <a:t>Are there any others to help? </a:t>
            </a:r>
          </a:p>
          <a:p>
            <a:pPr lvl="1">
              <a:spcBef>
                <a:spcPts val="0"/>
              </a:spcBef>
              <a:buFont typeface="Arial" panose="020B0604020202020204" pitchFamily="34" charset="0"/>
              <a:buChar char="•"/>
            </a:pPr>
            <a:r>
              <a:rPr lang="en-US" sz="1400" dirty="0">
                <a:solidFill>
                  <a:schemeClr val="tx1"/>
                </a:solidFill>
              </a:rPr>
              <a:t>Two more volunteered.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400" dirty="0">
                <a:solidFill>
                  <a:srgbClr val="00B0F0"/>
                </a:solidFill>
              </a:rPr>
              <a:t>Chair to call a focused ad hoc call on putting together IEEE 802 viewpoints on WRC-23 agenda items of interests to IEEE 802</a:t>
            </a:r>
            <a:r>
              <a:rPr lang="en-US" sz="1400" dirty="0">
                <a:solidFill>
                  <a:schemeClr val="tx1"/>
                </a:solidFill>
              </a:rPr>
              <a:t>.</a:t>
            </a:r>
            <a:endParaRPr lang="en-US" sz="1400" dirty="0">
              <a:solidFill>
                <a:schemeClr val="tx1"/>
              </a:solidFill>
              <a:effectLst/>
              <a:ea typeface="SimSun" panose="02010600030101010101" pitchFamily="2" charset="-122"/>
            </a:endParaRPr>
          </a:p>
          <a:p>
            <a:pPr lvl="1">
              <a:spcBef>
                <a:spcPts val="0"/>
              </a:spcBef>
              <a:buFont typeface="Arial" panose="020B0604020202020204" pitchFamily="34" charset="0"/>
              <a:buChar char="•"/>
            </a:pPr>
            <a:r>
              <a:rPr lang="en-US" sz="1400" dirty="0">
                <a:solidFill>
                  <a:schemeClr val="tx1"/>
                </a:solidFill>
              </a:rPr>
              <a:t>Do have a start on this power point</a:t>
            </a:r>
            <a:r>
              <a:rPr lang="en-US" sz="1400" dirty="0">
                <a:solidFill>
                  <a:schemeClr val="tx1"/>
                </a:solidFill>
                <a:ea typeface="SimSun" panose="02010600030101010101" pitchFamily="2" charset="-122"/>
              </a:rPr>
              <a:t> with 4+3 WRC-23 AIs  IEEE 802 should consider viewpoints on</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Updated WRC-23 Agenda Item list:  </a:t>
            </a:r>
            <a:r>
              <a:rPr lang="en-US" sz="1400" dirty="0">
                <a:solidFill>
                  <a:srgbClr val="00B0F0"/>
                </a:solidFill>
                <a:hlinkClick r:id="rId3"/>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800" dirty="0">
                <a:solidFill>
                  <a:schemeClr val="tx1"/>
                </a:solidFill>
              </a:rPr>
              <a:t>btw- the initial AIs to consider IEEE 802 viewpoints: </a:t>
            </a:r>
          </a:p>
          <a:p>
            <a:pPr lvl="1">
              <a:spcBef>
                <a:spcPts val="0"/>
              </a:spcBef>
              <a:spcAft>
                <a:spcPts val="0"/>
              </a:spcAft>
              <a:buFont typeface="+mj-lt"/>
              <a:buAutoNum type="arabicParenBoth"/>
            </a:pPr>
            <a:r>
              <a:rPr lang="en-US" sz="1600" dirty="0">
                <a:effectLst/>
                <a:ea typeface="SimSun" panose="02010600030101010101" pitchFamily="2" charset="-122"/>
              </a:rPr>
              <a:t>1.1  -</a:t>
            </a:r>
            <a:r>
              <a:rPr lang="en-GB" sz="1600" dirty="0">
                <a:effectLst/>
                <a:ea typeface="Times New Roman" panose="02020603050405020304" pitchFamily="18" charset="0"/>
              </a:rPr>
              <a:t>800-4 990 MHz and Resolution 223.  Connection w/ITS going there?</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1.2</a:t>
            </a:r>
            <a:r>
              <a:rPr lang="en-GB" sz="1600" dirty="0">
                <a:ea typeface="SimSun" panose="02010600030101010101" pitchFamily="2" charset="-122"/>
              </a:rPr>
              <a:t>  -</a:t>
            </a:r>
            <a:r>
              <a:rPr lang="en-GB" sz="1600" dirty="0">
                <a:effectLst/>
                <a:ea typeface="Times New Roman" panose="02020603050405020304" pitchFamily="18" charset="0"/>
              </a:rPr>
              <a:t>300-3 400MHz, 3 600-3 800MHz, 6 425-7 025MHz, 7 025-7 125MHz and 10.0-10.5GHz for International Mobile Telecommunications (IMT) and resolution 245.</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US" sz="1600" dirty="0">
              <a:effectLst/>
              <a:ea typeface="SimSun" panose="02010600030101010101" pitchFamily="2" charset="-122"/>
            </a:endParaRPr>
          </a:p>
          <a:p>
            <a:pPr lvl="1">
              <a:spcBef>
                <a:spcPts val="0"/>
              </a:spcBef>
              <a:spcAft>
                <a:spcPts val="0"/>
              </a:spcAft>
              <a:buFont typeface="+mj-lt"/>
              <a:buAutoNum type="arabicParenBoth"/>
            </a:pPr>
            <a:r>
              <a:rPr lang="en-US" sz="1600" dirty="0">
                <a:effectLst/>
                <a:ea typeface="SimSun" panose="02010600030101010101" pitchFamily="2" charset="-122"/>
              </a:rPr>
              <a:t>1.5  -4</a:t>
            </a:r>
            <a:r>
              <a:rPr lang="en-GB" sz="1600" dirty="0">
                <a:effectLst/>
                <a:ea typeface="Times New Roman" panose="02020603050405020304" pitchFamily="18" charset="0"/>
              </a:rPr>
              <a:t>70-960 MHz in Region 1-consider possible regulatory actions, Resolution</a:t>
            </a:r>
            <a:r>
              <a:rPr lang="en-GB" sz="1600" b="1" dirty="0">
                <a:effectLst/>
                <a:ea typeface="Times New Roman" panose="02020603050405020304" pitchFamily="18" charset="0"/>
              </a:rPr>
              <a:t> 235.</a:t>
            </a:r>
            <a:endParaRPr lang="en-US" sz="1600" dirty="0">
              <a:effectLst/>
              <a:ea typeface="SimSun" panose="02010600030101010101" pitchFamily="2" charset="-122"/>
            </a:endParaRPr>
          </a:p>
          <a:p>
            <a:pPr lvl="1">
              <a:spcBef>
                <a:spcPts val="0"/>
              </a:spcBef>
              <a:spcAft>
                <a:spcPts val="0"/>
              </a:spcAft>
              <a:buFont typeface="+mj-lt"/>
              <a:buAutoNum type="arabicParenBoth"/>
            </a:pPr>
            <a:endParaRPr lang="en-GB" sz="1600" dirty="0">
              <a:effectLst/>
              <a:ea typeface="Times New Roman" panose="02020603050405020304" pitchFamily="18" charset="0"/>
            </a:endParaRPr>
          </a:p>
          <a:p>
            <a:pPr lvl="1">
              <a:spcBef>
                <a:spcPts val="0"/>
              </a:spcBef>
              <a:spcAft>
                <a:spcPts val="0"/>
              </a:spcAft>
              <a:buFont typeface="+mj-lt"/>
              <a:buAutoNum type="arabicParenBoth"/>
            </a:pPr>
            <a:r>
              <a:rPr lang="en-GB" sz="1600" dirty="0">
                <a:effectLst/>
                <a:ea typeface="Times New Roman" panose="02020603050405020304" pitchFamily="18" charset="0"/>
              </a:rPr>
              <a:t>10</a:t>
            </a:r>
            <a:r>
              <a:rPr lang="en-GB" sz="1600" b="1" dirty="0">
                <a:ea typeface="Times New Roman" panose="02020603050405020304" pitchFamily="18" charset="0"/>
              </a:rPr>
              <a:t>   -</a:t>
            </a:r>
            <a:r>
              <a:rPr lang="en-GB" sz="1600" dirty="0">
                <a:solidFill>
                  <a:srgbClr val="444444"/>
                </a:solidFill>
                <a:effectLst/>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15214215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600" dirty="0"/>
              <a:t>Multi-stake holder groups on 6 GHz and what happens in the band.  </a:t>
            </a:r>
          </a:p>
          <a:p>
            <a:pPr>
              <a:buFont typeface="Arial" panose="020B0604020202020204" pitchFamily="34" charset="0"/>
              <a:buChar char="•"/>
            </a:pPr>
            <a:r>
              <a:rPr lang="en-US" sz="1600" dirty="0"/>
              <a:t>1. The </a:t>
            </a:r>
            <a:r>
              <a:rPr lang="en-US" sz="1600" dirty="0" err="1"/>
              <a:t>Winnforum</a:t>
            </a:r>
            <a:r>
              <a:rPr lang="en-US" sz="1600" dirty="0"/>
              <a:t> “6 GHz M.S. </a:t>
            </a:r>
            <a:r>
              <a:rPr lang="en-US" sz="1600" b="1" u="sng" dirty="0"/>
              <a:t>Committee</a:t>
            </a:r>
            <a:r>
              <a:rPr lang="en-US" sz="1600" dirty="0"/>
              <a:t>”, 	every 2 weeks </a:t>
            </a:r>
            <a:r>
              <a:rPr lang="en-US" sz="1600" b="0" dirty="0"/>
              <a:t>(met </a:t>
            </a:r>
            <a:r>
              <a:rPr lang="en-US" sz="1600" b="0" dirty="0" err="1"/>
              <a:t>wk</a:t>
            </a:r>
            <a:r>
              <a:rPr lang="en-US" sz="16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on ULS cleanup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WG – AFC, working on a document to send to another </a:t>
            </a:r>
            <a:r>
              <a:rPr lang="en-US" sz="1400" dirty="0" err="1">
                <a:solidFill>
                  <a:schemeClr val="tx1"/>
                </a:solidFill>
                <a:ea typeface="Times New Roman" panose="02020603050405020304" pitchFamily="18" charset="0"/>
              </a:rPr>
              <a:t>MSGroup</a:t>
            </a:r>
            <a:r>
              <a:rPr lang="en-US" sz="14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endParaRPr lang="en-US" sz="12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sz="1600" b="0" i="0" dirty="0">
                <a:solidFill>
                  <a:srgbClr val="1155CC"/>
                </a:solidFill>
                <a:effectLst/>
                <a:hlinkClick r:id="rId4"/>
              </a:rPr>
              <a:t>https://groups.wirelessinnovation.org/wg/6MSG/dashboard</a:t>
            </a:r>
            <a:r>
              <a:rPr lang="en-US" sz="1600" b="0" i="0" dirty="0">
                <a:solidFill>
                  <a:srgbClr val="1155CC"/>
                </a:solidFill>
                <a:effectLst/>
              </a:rPr>
              <a:t>. </a:t>
            </a:r>
            <a:endParaRPr lang="en-US" sz="16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ffectLst/>
                <a:ea typeface="SimSun" panose="02010600030101010101" pitchFamily="2" charset="-122"/>
              </a:rPr>
              <a:t> Meets biweekly, from 28Jan21 at 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a:t>
            </a:r>
          </a:p>
          <a:p>
            <a:pPr lvl="1">
              <a:spcBef>
                <a:spcPts val="0"/>
              </a:spcBef>
              <a:buFont typeface="Arial" panose="020B0604020202020204" pitchFamily="34" charset="0"/>
              <a:buChar char="•"/>
            </a:pPr>
            <a:endParaRPr lang="en-US" sz="14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400" b="0" dirty="0">
                <a:solidFill>
                  <a:schemeClr val="tx1"/>
                </a:solidFill>
                <a:ea typeface="Times New Roman" panose="02020603050405020304" pitchFamily="18" charset="0"/>
              </a:rPr>
              <a:t>Anything to share? </a:t>
            </a:r>
            <a:endParaRPr lang="en-US" sz="1200" b="0" dirty="0"/>
          </a:p>
          <a:p>
            <a:pPr lvl="1">
              <a:spcBef>
                <a:spcPts val="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859289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				for Thursday</a:t>
            </a:r>
          </a:p>
          <a:p>
            <a:pPr lvl="1">
              <a:defRPr/>
            </a:pPr>
            <a:r>
              <a:rPr lang="en-US" sz="1600" dirty="0"/>
              <a:t>Chair is Jay Holcomb (Itron) 								</a:t>
            </a:r>
            <a:r>
              <a:rPr lang="en-US" b="1" dirty="0"/>
              <a:t>starts slide 24</a:t>
            </a:r>
            <a:endParaRPr lang="en-US" sz="1600" b="1" dirty="0"/>
          </a:p>
          <a:p>
            <a:pPr lvl="1">
              <a:defRPr/>
            </a:pPr>
            <a:r>
              <a:rPr lang="en-US" sz="1600" dirty="0"/>
              <a:t>Vice-chair, elections this plenary session</a:t>
            </a:r>
          </a:p>
          <a:p>
            <a:pPr lvl="1">
              <a:defRPr/>
            </a:pPr>
            <a:r>
              <a:rPr lang="en-US" sz="1600" dirty="0"/>
              <a:t>Secretary, need someone							</a:t>
            </a:r>
          </a:p>
          <a:p>
            <a:pPr>
              <a:buFont typeface="Arial" panose="020B0604020202020204" pitchFamily="34" charset="0"/>
              <a:buChar char="•"/>
            </a:pPr>
            <a:r>
              <a:rPr lang="en-US" altLang="en-US" sz="2000" dirty="0"/>
              <a:t>Voters: </a:t>
            </a:r>
            <a:r>
              <a:rPr lang="en-US" altLang="en-US" sz="1800" dirty="0"/>
              <a:t>46 (8 on LMSC)</a:t>
            </a:r>
            <a:r>
              <a:rPr lang="en-US" altLang="en-US" sz="1800" dirty="0">
                <a:solidFill>
                  <a:schemeClr val="tx1"/>
                </a:solidFill>
              </a:rPr>
              <a:t>;  Nearly Voters: _0_; Aspirant members: 12</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11-17Mar21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279553452"/>
              </p:ext>
            </p:extLst>
          </p:nvPr>
        </p:nvGraphicFramePr>
        <p:xfrm>
          <a:off x="6116638" y="4954588"/>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6638" y="4954588"/>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685800" y="762000"/>
            <a:ext cx="8153400" cy="56114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&amp; </a:t>
            </a:r>
            <a:r>
              <a:rPr lang="en-US" sz="1600" dirty="0">
                <a:ea typeface="Calibri" panose="020F0502020204030204" pitchFamily="34" charset="0"/>
              </a:rPr>
              <a:t>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rPr>
              <a:t>How do we fill in the spreadsheet now?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400" b="0" dirty="0">
                <a:solidFill>
                  <a:schemeClr val="tx1"/>
                </a:solidFill>
                <a:ea typeface="Times New Roman" panose="02020603050405020304" pitchFamily="18" charset="0"/>
              </a:rPr>
              <a:t>(call-in in backup slides here)</a:t>
            </a:r>
            <a:r>
              <a:rPr lang="en-US" sz="1400" b="0" dirty="0">
                <a:effectLst/>
                <a:latin typeface="Times New Roman" panose="02020603050405020304" pitchFamily="18" charset="0"/>
                <a:ea typeface="Times New Roman" panose="02020603050405020304" pitchFamily="18" charset="0"/>
              </a:rPr>
              <a:t> (5</a:t>
            </a:r>
            <a:r>
              <a:rPr lang="en-US" sz="1400" b="0" baseline="30000" dirty="0">
                <a:effectLst/>
                <a:latin typeface="Times New Roman" panose="02020603050405020304" pitchFamily="18" charset="0"/>
                <a:ea typeface="Times New Roman" panose="02020603050405020304" pitchFamily="18" charset="0"/>
              </a:rPr>
              <a:t>th</a:t>
            </a:r>
            <a:r>
              <a:rPr lang="en-US" sz="1400" b="0" dirty="0">
                <a:effectLst/>
                <a:latin typeface="Times New Roman" panose="02020603050405020304" pitchFamily="18" charset="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Data Base online, easier to search and sort</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We need a clear source of the data, along with date</a:t>
            </a:r>
            <a:r>
              <a:rPr lang="en-US" sz="1400" dirty="0">
                <a:solidFill>
                  <a:srgbClr val="333333"/>
                </a:solidFill>
                <a:ea typeface="Times New Roman" panose="02020603050405020304" pitchFamily="18" charset="0"/>
              </a:rPr>
              <a:t> of last info/update.  If too old, how good is the data ?</a:t>
            </a:r>
            <a:endParaRPr lang="en-US" sz="18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700548" y="1030458"/>
            <a:ext cx="8367252" cy="5477022"/>
          </a:xfrm>
        </p:spPr>
        <p:txBody>
          <a:bodyPr/>
          <a:lstStyle/>
          <a:p>
            <a:pPr algn="l">
              <a:buFont typeface="Arial" panose="020B0604020202020204" pitchFamily="34" charset="0"/>
              <a:buChar char="•"/>
            </a:pPr>
            <a:r>
              <a:rPr lang="en-US" sz="1600" dirty="0">
                <a:solidFill>
                  <a:schemeClr val="tx1"/>
                </a:solidFill>
                <a:ea typeface="Times New Roman" panose="02020603050405020304" pitchFamily="18" charset="0"/>
              </a:rPr>
              <a:t>None today </a:t>
            </a:r>
          </a:p>
          <a:p>
            <a:pPr algn="l">
              <a:buFont typeface="Arial" panose="020B0604020202020204" pitchFamily="34" charset="0"/>
              <a:buChar char="•"/>
            </a:pPr>
            <a:r>
              <a:rPr lang="en-US" sz="1600" dirty="0">
                <a:solidFill>
                  <a:schemeClr val="tx1"/>
                </a:solidFill>
                <a:effectLst/>
                <a:ea typeface="Calibri" panose="020F0502020204030204" pitchFamily="34" charset="0"/>
                <a:cs typeface="Calibri" panose="020F0502020204030204" pitchFamily="34" charset="0"/>
              </a:rPr>
              <a:t> </a:t>
            </a:r>
          </a:p>
          <a:p>
            <a:pPr algn="l">
              <a:buFont typeface="Arial" panose="020B0604020202020204" pitchFamily="34" charset="0"/>
              <a:buChar char="•"/>
            </a:pPr>
            <a:r>
              <a:rPr lang="en-US" sz="1600" dirty="0">
                <a:solidFill>
                  <a:schemeClr val="tx1"/>
                </a:solidFill>
                <a:ea typeface="Calibri" panose="020F0502020204030204" pitchFamily="34" charset="0"/>
                <a:cs typeface="Calibri" panose="020F0502020204030204" pitchFamily="34" charset="0"/>
              </a:rPr>
              <a:t> </a:t>
            </a:r>
          </a:p>
          <a:p>
            <a:pPr algn="l">
              <a:buFont typeface="Arial" panose="020B0604020202020204" pitchFamily="34" charset="0"/>
              <a:buChar char="•"/>
            </a:pPr>
            <a:endParaRPr lang="en-US" sz="1600" dirty="0">
              <a:effectLst/>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533400" y="1265047"/>
            <a:ext cx="8150031" cy="5210365"/>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dirty="0">
                <a:solidFill>
                  <a:srgbClr val="00B0F0"/>
                </a:solidFill>
              </a:rPr>
              <a:t> Chair to call a focused ad hoc call on putting together IEEE 802 viewpoints on WRC-23 agenda items of interests to IEEE 802.</a:t>
            </a:r>
          </a:p>
          <a:p>
            <a:pPr lvl="2">
              <a:buFont typeface="Arial" panose="020B0604020202020204" pitchFamily="34" charset="0"/>
              <a:buChar char="•"/>
            </a:pPr>
            <a:endParaRPr lang="en-US" altLang="en-US" b="0" dirty="0">
              <a:solidFill>
                <a:schemeClr val="tx1"/>
              </a:solidFill>
            </a:endParaRPr>
          </a:p>
          <a:p>
            <a:pPr>
              <a:buFont typeface="Arial" panose="020B0604020202020204" pitchFamily="34" charset="0"/>
              <a:buChar char="•"/>
            </a:pPr>
            <a:r>
              <a:rPr lang="en-US" altLang="en-US" sz="2000" dirty="0"/>
              <a:t>AOB before recess to next Thursday, 17Mar21?</a:t>
            </a: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Straw Poll from the EC Exec Vice-Chair: 		&lt;&lt;&lt;&lt; next week.</a:t>
            </a:r>
          </a:p>
          <a:p>
            <a:pPr marL="800100" lvl="2">
              <a:spcBef>
                <a:spcPts val="0"/>
              </a:spcBef>
              <a:spcAft>
                <a:spcPts val="0"/>
              </a:spcAft>
              <a:buFont typeface="Arial" panose="020B0604020202020204" pitchFamily="34" charset="0"/>
              <a:buChar char="•"/>
            </a:pPr>
            <a:r>
              <a:rPr lang="en-US" strike="sngStrike" dirty="0">
                <a:effectLst/>
                <a:latin typeface="Times New Roman" panose="02020603050405020304" pitchFamily="18" charset="0"/>
                <a:ea typeface="Calibri" panose="020F0502020204030204" pitchFamily="34" charset="0"/>
              </a:rPr>
              <a:t>When do you expect the next in person 802.18 Session will be?</a:t>
            </a:r>
          </a:p>
          <a:p>
            <a:pPr marL="1257300" lvl="3">
              <a:spcBef>
                <a:spcPts val="0"/>
              </a:spcBef>
              <a:spcAft>
                <a:spcPts val="0"/>
              </a:spcAft>
              <a:buFont typeface="Arial" panose="020B0604020202020204" pitchFamily="34" charset="0"/>
              <a:buChar char="•"/>
            </a:pPr>
            <a:r>
              <a:rPr lang="en-US" sz="1800" strike="sngStrike" dirty="0">
                <a:effectLst/>
                <a:latin typeface="Times New Roman" panose="02020603050405020304" pitchFamily="18" charset="0"/>
                <a:ea typeface="Calibri" panose="020F0502020204030204" pitchFamily="34" charset="0"/>
              </a:rPr>
              <a:t>September 2021</a:t>
            </a:r>
          </a:p>
          <a:p>
            <a:pPr marL="1257300" lvl="3">
              <a:spcBef>
                <a:spcPts val="0"/>
              </a:spcBef>
              <a:spcAft>
                <a:spcPts val="0"/>
              </a:spcAft>
              <a:buFont typeface="Arial" panose="020B0604020202020204" pitchFamily="34" charset="0"/>
              <a:buChar char="•"/>
            </a:pPr>
            <a:r>
              <a:rPr lang="en-US" sz="1800" strike="sngStrike" dirty="0">
                <a:effectLst/>
                <a:latin typeface="Times New Roman" panose="02020603050405020304" pitchFamily="18" charset="0"/>
                <a:ea typeface="Calibri" panose="020F0502020204030204" pitchFamily="34" charset="0"/>
              </a:rPr>
              <a:t>November 2021</a:t>
            </a:r>
          </a:p>
          <a:p>
            <a:pPr marL="1257300" lvl="3">
              <a:spcBef>
                <a:spcPts val="0"/>
              </a:spcBef>
              <a:spcAft>
                <a:spcPts val="0"/>
              </a:spcAft>
              <a:buFont typeface="Arial" panose="020B0604020202020204" pitchFamily="34" charset="0"/>
              <a:buChar char="•"/>
            </a:pPr>
            <a:r>
              <a:rPr lang="en-US" sz="1800" strike="sngStrike" dirty="0">
                <a:effectLst/>
                <a:latin typeface="Times New Roman" panose="02020603050405020304" pitchFamily="18" charset="0"/>
                <a:ea typeface="Calibri" panose="020F0502020204030204" pitchFamily="34" charset="0"/>
              </a:rPr>
              <a:t>after 2021</a:t>
            </a:r>
          </a:p>
          <a:p>
            <a:pPr marL="1257300" lvl="3">
              <a:spcBef>
                <a:spcPts val="0"/>
              </a:spcBef>
              <a:spcAft>
                <a:spcPts val="0"/>
              </a:spcAft>
              <a:buFont typeface="Arial" panose="020B0604020202020204" pitchFamily="34" charset="0"/>
              <a:buChar char="•"/>
            </a:pPr>
            <a:r>
              <a:rPr lang="en-US" sz="1800" strike="sngStrike" dirty="0">
                <a:effectLst/>
                <a:latin typeface="Times New Roman" panose="02020603050405020304" pitchFamily="18" charset="0"/>
                <a:ea typeface="Calibri" panose="020F0502020204030204" pitchFamily="34" charset="0"/>
              </a:rPr>
              <a:t>No Answer</a:t>
            </a:r>
          </a:p>
          <a:p>
            <a:pPr lvl="2">
              <a:buFont typeface="Arial" panose="020B0604020202020204" pitchFamily="34" charset="0"/>
              <a:buChar char="•"/>
            </a:pPr>
            <a:endParaRPr lang="en-US" altLang="en-US" dirty="0"/>
          </a:p>
          <a:p>
            <a:pPr>
              <a:buFont typeface="Arial" panose="020B0604020202020204" pitchFamily="34" charset="0"/>
              <a:buChar char="•"/>
            </a:pPr>
            <a:r>
              <a:rPr lang="en-US" sz="1800" b="0" dirty="0">
                <a:solidFill>
                  <a:schemeClr val="tx1"/>
                </a:solidFill>
              </a:rPr>
              <a:t>Attendance on-line today:  _38__  and voters on-line:  _31__ </a:t>
            </a:r>
          </a:p>
          <a:p>
            <a:pPr>
              <a:buFont typeface="Arial" panose="020B0604020202020204" pitchFamily="34" charset="0"/>
              <a:buChar char="•"/>
            </a:pPr>
            <a:r>
              <a:rPr lang="en-US" altLang="en-US" sz="1800" dirty="0">
                <a:solidFill>
                  <a:schemeClr val="tx1"/>
                </a:solidFill>
              </a:rPr>
              <a:t>Recessed at 15:57  until Wednesday 17Mar11, 15:00et/19:00utc</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2</a:t>
            </a:r>
            <a:r>
              <a:rPr lang="en-US" altLang="en-US" sz="2400" baseline="30000" dirty="0"/>
              <a:t>nd</a:t>
            </a:r>
            <a:r>
              <a:rPr lang="en-US" altLang="en-US" sz="2400" dirty="0"/>
              <a:t> – call - Wednesday </a:t>
            </a:r>
            <a:r>
              <a:rPr lang="en-US" altLang="en-US" sz="2000" dirty="0"/>
              <a:t>(17Mar21) </a:t>
            </a:r>
            <a:r>
              <a:rPr lang="en-US" altLang="en-US" sz="2400" dirty="0"/>
              <a:t>Agenda</a:t>
            </a:r>
            <a:endParaRPr lang="en-US" sz="2400" dirty="0"/>
          </a:p>
        </p:txBody>
      </p:sp>
      <p:sp>
        <p:nvSpPr>
          <p:cNvPr id="3" name="Content Placeholder 2"/>
          <p:cNvSpPr>
            <a:spLocks noGrp="1"/>
          </p:cNvSpPr>
          <p:nvPr>
            <p:ph idx="1"/>
          </p:nvPr>
        </p:nvSpPr>
        <p:spPr>
          <a:xfrm>
            <a:off x="685800" y="1066799"/>
            <a:ext cx="8382000"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(11Mar21)</a:t>
            </a:r>
          </a:p>
          <a:p>
            <a:pPr lvl="1">
              <a:spcBef>
                <a:spcPts val="0"/>
              </a:spcBef>
              <a:buFont typeface="Arial" panose="020B0604020202020204" pitchFamily="34" charset="0"/>
              <a:buChar char="•"/>
            </a:pPr>
            <a:r>
              <a:rPr lang="en-US" altLang="en-US" sz="1800" b="1" u="sng" dirty="0">
                <a:solidFill>
                  <a:schemeClr val="tx1"/>
                </a:solidFill>
              </a:rPr>
              <a:t>Attendance is on IMAT with </a:t>
            </a:r>
            <a:r>
              <a:rPr lang="en-US" altLang="en-US" sz="1800" b="1" u="sng" dirty="0" err="1">
                <a:solidFill>
                  <a:schemeClr val="tx1"/>
                </a:solidFill>
              </a:rPr>
              <a:t>Webex</a:t>
            </a:r>
            <a:r>
              <a:rPr lang="en-US" altLang="en-US" sz="1800" b="1" u="sng" dirty="0">
                <a:solidFill>
                  <a:schemeClr val="tx1"/>
                </a:solidFill>
              </a:rPr>
              <a:t> check</a:t>
            </a:r>
          </a:p>
          <a:p>
            <a:pPr lvl="1">
              <a:buFont typeface="Arial" panose="020B0604020202020204" pitchFamily="34" charset="0"/>
              <a:buChar char="•"/>
            </a:pPr>
            <a:r>
              <a:rPr lang="en-US" altLang="en-US" sz="1600" dirty="0"/>
              <a:t>Remember to state your name, affiliation, employer and/or clients first time you speak.</a:t>
            </a:r>
          </a:p>
          <a:p>
            <a:pPr lvl="1">
              <a:buFont typeface="Arial" panose="020B0604020202020204" pitchFamily="34" charset="0"/>
              <a:buChar char="•"/>
            </a:pPr>
            <a:r>
              <a:rPr lang="en-US" altLang="en-US" sz="1800" dirty="0"/>
              <a:t>Someone to take a few notes</a:t>
            </a:r>
            <a:r>
              <a:rPr lang="en-US" altLang="en-US" sz="1800" dirty="0">
                <a:solidFill>
                  <a:schemeClr val="tx1"/>
                </a:solidFill>
              </a:rPr>
              <a:t>:  </a:t>
            </a:r>
            <a:r>
              <a:rPr lang="en-US" altLang="en-US" sz="1800" dirty="0">
                <a:solidFill>
                  <a:schemeClr val="bg1">
                    <a:lumMod val="65000"/>
                  </a:schemeClr>
                </a:solidFill>
              </a:rPr>
              <a:t>Peter E. </a:t>
            </a:r>
          </a:p>
          <a:p>
            <a:pPr lvl="1">
              <a:buFont typeface="Arial" panose="020B0604020202020204" pitchFamily="34" charset="0"/>
              <a:buChar char="•"/>
            </a:pPr>
            <a:r>
              <a:rPr lang="en-US" altLang="en-US" sz="18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lvl="1">
              <a:spcBef>
                <a:spcPts val="0"/>
              </a:spcBef>
              <a:buFont typeface="Arial" panose="020B0604020202020204" pitchFamily="34" charset="0"/>
              <a:buChar char="•"/>
            </a:pPr>
            <a:r>
              <a:rPr lang="en-US" altLang="en-US" sz="1800" dirty="0">
                <a:solidFill>
                  <a:schemeClr val="tx1"/>
                </a:solidFill>
              </a:rPr>
              <a:t>Affirmations of ballots for the vice chairs</a:t>
            </a:r>
          </a:p>
          <a:p>
            <a:pPr lvl="1">
              <a:spcBef>
                <a:spcPts val="0"/>
              </a:spcBef>
              <a:buFont typeface="Arial" panose="020B0604020202020204" pitchFamily="34" charset="0"/>
              <a:buChar char="•"/>
            </a:pPr>
            <a:r>
              <a:rPr lang="en-US" altLang="en-US" sz="1800" dirty="0">
                <a:solidFill>
                  <a:schemeClr val="tx1"/>
                </a:solidFill>
              </a:rPr>
              <a:t>EU Items</a:t>
            </a:r>
          </a:p>
          <a:p>
            <a:pPr lvl="1">
              <a:spcBef>
                <a:spcPts val="0"/>
              </a:spcBef>
              <a:buFont typeface="Arial" panose="020B0604020202020204" pitchFamily="34" charset="0"/>
              <a:buChar char="•"/>
            </a:pPr>
            <a:r>
              <a:rPr lang="en-US" altLang="en-US" sz="1800" dirty="0">
                <a:solidFill>
                  <a:schemeClr val="tx1"/>
                </a:solidFill>
              </a:rPr>
              <a:t>Other Regions Items</a:t>
            </a:r>
          </a:p>
          <a:p>
            <a:pPr lvl="1">
              <a:spcBef>
                <a:spcPts val="0"/>
              </a:spcBef>
              <a:buFont typeface="Arial" panose="020B0604020202020204" pitchFamily="34" charset="0"/>
              <a:buChar char="•"/>
            </a:pPr>
            <a:r>
              <a:rPr lang="en-US" altLang="en-US" sz="1800" dirty="0">
                <a:solidFill>
                  <a:schemeClr val="tx1"/>
                </a:solidFill>
              </a:rPr>
              <a:t>ITU-R Items</a:t>
            </a:r>
          </a:p>
          <a:p>
            <a:pPr lvl="1">
              <a:spcBef>
                <a:spcPts val="0"/>
              </a:spcBef>
              <a:buFont typeface="Arial" panose="020B0604020202020204" pitchFamily="34" charset="0"/>
              <a:buChar char="•"/>
            </a:pPr>
            <a:r>
              <a:rPr lang="en-US" altLang="en-US" sz="1800" dirty="0">
                <a:solidFill>
                  <a:schemeClr val="tx1"/>
                </a:solidFill>
              </a:rPr>
              <a:t>MSG 6 GHz &amp; FCC </a:t>
            </a:r>
          </a:p>
          <a:p>
            <a:pPr lvl="1">
              <a:spcBef>
                <a:spcPts val="0"/>
              </a:spcBef>
              <a:buFont typeface="Arial" panose="020B0604020202020204" pitchFamily="34" charset="0"/>
              <a:buChar char="•"/>
            </a:pPr>
            <a:r>
              <a:rPr lang="en-US" altLang="en-US" sz="1800" dirty="0">
                <a:solidFill>
                  <a:schemeClr val="tx1"/>
                </a:solidFill>
              </a:rPr>
              <a:t>Table of IEEE 802 Freq, Bands</a:t>
            </a:r>
          </a:p>
          <a:p>
            <a:pPr lvl="1">
              <a:spcBef>
                <a:spcPts val="0"/>
              </a:spcBef>
              <a:buFont typeface="Arial" panose="020B0604020202020204" pitchFamily="34" charset="0"/>
              <a:buChar char="•"/>
            </a:pPr>
            <a:r>
              <a:rPr lang="en-US" altLang="en-US" sz="1800" dirty="0">
                <a:solidFill>
                  <a:schemeClr val="tx1"/>
                </a:solidFill>
              </a:rPr>
              <a:t>General Discussion Items</a:t>
            </a:r>
          </a:p>
          <a:p>
            <a:pPr>
              <a:spcBef>
                <a:spcPts val="0"/>
              </a:spcBef>
              <a:buFont typeface="Arial" panose="020B0604020202020204" pitchFamily="34" charset="0"/>
              <a:buChar char="•"/>
            </a:pPr>
            <a:r>
              <a:rPr lang="en-US" altLang="en-US" sz="1800" dirty="0"/>
              <a:t>Actions Required</a:t>
            </a:r>
          </a:p>
          <a:p>
            <a:pPr lvl="1">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r>
              <a:rPr lang="en-US" altLang="en-US" sz="1600" dirty="0"/>
              <a:t> Anything new today</a:t>
            </a:r>
            <a:endParaRPr lang="en-US" altLang="en-US" sz="1400" dirty="0"/>
          </a:p>
          <a:p>
            <a:pPr>
              <a:spcBef>
                <a:spcPts val="0"/>
              </a:spcBef>
              <a:buFont typeface="Arial" panose="020B0604020202020204" pitchFamily="34" charset="0"/>
              <a:buChar char="•"/>
            </a:pPr>
            <a:r>
              <a:rPr lang="en-US" altLang="en-US" sz="1800" dirty="0"/>
              <a:t>AOB</a:t>
            </a:r>
          </a:p>
          <a:p>
            <a:pPr>
              <a:spcBef>
                <a:spcPts val="0"/>
              </a:spcBef>
              <a:buFont typeface="Arial" panose="020B0604020202020204" pitchFamily="34" charset="0"/>
              <a:buChar char="•"/>
            </a:pPr>
            <a:r>
              <a:rPr lang="en-US" altLang="en-US" sz="1800" dirty="0"/>
              <a:t>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5105400" y="3657600"/>
            <a:ext cx="3505200" cy="1938992"/>
          </a:xfrm>
          <a:prstGeom prst="rect">
            <a:avLst/>
          </a:prstGeom>
          <a:noFill/>
        </p:spPr>
        <p:txBody>
          <a:bodyPr wrap="square" rtlCol="0">
            <a:spAutoFit/>
          </a:bodyPr>
          <a:lstStyle/>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bg1">
                    <a:lumMod val="75000"/>
                  </a:schemeClr>
                </a:solidFill>
              </a:rPr>
              <a:t>None heard</a:t>
            </a:r>
          </a:p>
          <a:p>
            <a:endParaRPr lang="en-US" altLang="en-US" sz="2000" b="1" dirty="0">
              <a:solidFill>
                <a:schemeClr val="bg1">
                  <a:lumMod val="75000"/>
                </a:schemeClr>
              </a:solidFill>
            </a:endParaRPr>
          </a:p>
          <a:p>
            <a:r>
              <a:rPr lang="en-US" altLang="en-US" sz="2000" b="1" dirty="0">
                <a:solidFill>
                  <a:schemeClr val="bg1">
                    <a:lumMod val="75000"/>
                  </a:schemeClr>
                </a:solidFill>
              </a:rPr>
              <a:t>Results:  </a:t>
            </a:r>
            <a:r>
              <a:rPr lang="en-US" altLang="en-US" sz="2000" dirty="0">
                <a:solidFill>
                  <a:schemeClr val="bg1">
                    <a:lumMod val="75000"/>
                  </a:schemeClr>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solidFill>
                  <a:schemeClr val="tx1"/>
                </a:solidFill>
              </a:rPr>
              <a:t>Vice-Chair Election – Affirmation</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1143000"/>
            <a:ext cx="8306595" cy="5332413"/>
          </a:xfrm>
        </p:spPr>
        <p:txBody>
          <a:bodyPr/>
          <a:lstStyle/>
          <a:p>
            <a:pPr>
              <a:buFont typeface="Arial" panose="020B0604020202020204" pitchFamily="34" charset="0"/>
              <a:buChar char="•"/>
            </a:pPr>
            <a:r>
              <a:rPr lang="en-US" sz="1800" b="0" dirty="0"/>
              <a:t>The chair will use the web-ex polling and will be the only one to see specifics. </a:t>
            </a:r>
          </a:p>
          <a:p>
            <a:pPr>
              <a:buFont typeface="Arial" panose="020B0604020202020204" pitchFamily="34" charset="0"/>
              <a:buChar char="•"/>
            </a:pPr>
            <a:r>
              <a:rPr lang="en-US" altLang="en-US" sz="1800" b="0" dirty="0">
                <a:solidFill>
                  <a:schemeClr val="tx1"/>
                </a:solidFill>
              </a:rPr>
              <a:t>Remember:  only 802.18 voters are allowed to vote. </a:t>
            </a:r>
            <a:br>
              <a:rPr lang="en-US" sz="1800" b="0" u="sng" dirty="0">
                <a:solidFill>
                  <a:schemeClr val="tx1"/>
                </a:solidFill>
              </a:rPr>
            </a:br>
            <a:endParaRPr lang="en-US" sz="1800" b="0" u="sng" dirty="0">
              <a:solidFill>
                <a:schemeClr val="tx1"/>
              </a:solidFill>
            </a:endParaRPr>
          </a:p>
          <a:p>
            <a:pPr>
              <a:buFont typeface="Arial" panose="020B0604020202020204" pitchFamily="34" charset="0"/>
              <a:buChar char="•"/>
            </a:pPr>
            <a:r>
              <a:rPr lang="en-US" sz="1800" u="sng" dirty="0">
                <a:solidFill>
                  <a:schemeClr val="tx1"/>
                </a:solidFill>
              </a:rPr>
              <a:t>Motion: </a:t>
            </a:r>
            <a:r>
              <a:rPr lang="en-US" sz="1800" b="0" u="sng" dirty="0">
                <a:solidFill>
                  <a:schemeClr val="tx1"/>
                </a:solidFill>
              </a:rPr>
              <a:t>Move that the IEEE 802.18 RR-TAG affirms the ballot and results of 11 March 21 for: </a:t>
            </a:r>
          </a:p>
          <a:p>
            <a:pPr lvl="1">
              <a:buFont typeface="Arial" panose="020B0604020202020204" pitchFamily="34" charset="0"/>
              <a:buChar char="•"/>
            </a:pPr>
            <a:r>
              <a:rPr lang="en-US" sz="1800" dirty="0">
                <a:solidFill>
                  <a:schemeClr val="tx1"/>
                </a:solidFill>
              </a:rPr>
              <a:t>Stuart Kerry (OK-Brit/Self)  	      </a:t>
            </a:r>
            <a:r>
              <a:rPr lang="en-US" altLang="en-US" sz="1800" dirty="0">
                <a:solidFill>
                  <a:schemeClr val="tx1"/>
                </a:solidFill>
              </a:rPr>
              <a:t>Yes _22_	No _0_	Abstain _4_</a:t>
            </a:r>
          </a:p>
          <a:p>
            <a:pPr marL="457200" lvl="1" indent="0"/>
            <a:r>
              <a:rPr lang="en-US" sz="1800" dirty="0">
                <a:solidFill>
                  <a:schemeClr val="tx1"/>
                </a:solidFill>
              </a:rPr>
              <a:t>As Vice-Chair for IEEE 802.18 RR-TAG until the next election cycle, currently through the first IEEE 802 Plenary of 2022. </a:t>
            </a:r>
          </a:p>
          <a:p>
            <a:pPr marL="400050" lvl="1" indent="0"/>
            <a:r>
              <a:rPr lang="en-US" altLang="en-US" sz="1800" b="0" dirty="0">
                <a:solidFill>
                  <a:schemeClr val="tx1"/>
                </a:solidFill>
              </a:rPr>
              <a:t>	Move:	 </a:t>
            </a:r>
            <a:r>
              <a:rPr lang="en-US" altLang="en-US" sz="1800" dirty="0">
                <a:solidFill>
                  <a:schemeClr val="tx1"/>
                </a:solidFill>
              </a:rPr>
              <a:t>Ben Rolfe (</a:t>
            </a:r>
            <a:r>
              <a:rPr lang="en-US" altLang="en-US" sz="1800" dirty="0" err="1">
                <a:solidFill>
                  <a:schemeClr val="tx1"/>
                </a:solidFill>
              </a:rPr>
              <a:t>BlindCreek</a:t>
            </a:r>
            <a:r>
              <a:rPr lang="en-US" altLang="en-US" sz="1800" dirty="0">
                <a:solidFill>
                  <a:schemeClr val="tx1"/>
                </a:solidFill>
              </a:rPr>
              <a:t> Assoc.)</a:t>
            </a:r>
          </a:p>
          <a:p>
            <a:pPr marL="400050" lvl="1" indent="0"/>
            <a:r>
              <a:rPr lang="en-US" altLang="en-US" sz="1800" b="0" dirty="0">
                <a:solidFill>
                  <a:schemeClr val="tx1"/>
                </a:solidFill>
              </a:rPr>
              <a:t> Second: 	 Vijay Auluck (Self)</a:t>
            </a:r>
          </a:p>
          <a:p>
            <a:pPr marL="400050" lvl="1" indent="0"/>
            <a:r>
              <a:rPr lang="en-US" altLang="en-US" sz="1800" b="0" dirty="0">
                <a:solidFill>
                  <a:schemeClr val="tx1"/>
                </a:solidFill>
              </a:rPr>
              <a:t>	Discussion:</a:t>
            </a:r>
          </a:p>
          <a:p>
            <a:pPr marL="400050" lvl="1" indent="0"/>
            <a:r>
              <a:rPr lang="en-US" altLang="en-US" sz="1800" b="0" dirty="0">
                <a:solidFill>
                  <a:schemeClr val="tx1"/>
                </a:solidFill>
              </a:rPr>
              <a:t>	Results:	Yes __	No ___	Abstain	___   (later validated to voting membership)</a:t>
            </a:r>
          </a:p>
          <a:p>
            <a:pPr lvl="2"/>
            <a:endParaRPr lang="en-US" altLang="en-US" dirty="0">
              <a:solidFill>
                <a:schemeClr val="tx1"/>
              </a:solidFill>
            </a:endParaRPr>
          </a:p>
          <a:p>
            <a:pPr lvl="1"/>
            <a:r>
              <a:rPr lang="en-US" altLang="en-US" sz="1800" dirty="0">
                <a:solidFill>
                  <a:schemeClr val="tx1"/>
                </a:solidFill>
              </a:rPr>
              <a:t>Voters present:  ____  			</a:t>
            </a:r>
          </a:p>
          <a:p>
            <a:pPr lvl="1"/>
            <a:r>
              <a:rPr lang="en-US" altLang="en-US" sz="1800" dirty="0">
                <a:solidFill>
                  <a:schemeClr val="tx1"/>
                </a:solidFill>
              </a:rPr>
              <a:t>Total # present at time of vote:  ____</a:t>
            </a:r>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977938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19E-900E-46F6-8D14-2B384095C522}"/>
              </a:ext>
            </a:extLst>
          </p:cNvPr>
          <p:cNvSpPr>
            <a:spLocks noGrp="1"/>
          </p:cNvSpPr>
          <p:nvPr>
            <p:ph type="title"/>
          </p:nvPr>
        </p:nvSpPr>
        <p:spPr>
          <a:xfrm>
            <a:off x="685800" y="685801"/>
            <a:ext cx="7770813" cy="533399"/>
          </a:xfrm>
        </p:spPr>
        <p:txBody>
          <a:bodyPr/>
          <a:lstStyle/>
          <a:p>
            <a:r>
              <a:rPr lang="en-US" sz="2400" dirty="0">
                <a:solidFill>
                  <a:schemeClr val="tx1"/>
                </a:solidFill>
              </a:rPr>
              <a:t>Vice-Chair Election – Affirmation</a:t>
            </a:r>
          </a:p>
        </p:txBody>
      </p:sp>
      <p:sp>
        <p:nvSpPr>
          <p:cNvPr id="3" name="Content Placeholder 2">
            <a:extLst>
              <a:ext uri="{FF2B5EF4-FFF2-40B4-BE49-F238E27FC236}">
                <a16:creationId xmlns:a16="http://schemas.microsoft.com/office/drawing/2014/main" id="{5E58C912-638F-4916-949B-87E79E018D68}"/>
              </a:ext>
            </a:extLst>
          </p:cNvPr>
          <p:cNvSpPr>
            <a:spLocks noGrp="1"/>
          </p:cNvSpPr>
          <p:nvPr>
            <p:ph idx="1"/>
          </p:nvPr>
        </p:nvSpPr>
        <p:spPr>
          <a:xfrm>
            <a:off x="685005" y="1143000"/>
            <a:ext cx="8306595" cy="5332413"/>
          </a:xfrm>
        </p:spPr>
        <p:txBody>
          <a:bodyPr/>
          <a:lstStyle/>
          <a:p>
            <a:pPr>
              <a:buFont typeface="Arial" panose="020B0604020202020204" pitchFamily="34" charset="0"/>
              <a:buChar char="•"/>
            </a:pPr>
            <a:r>
              <a:rPr lang="en-US" sz="1800" b="0" dirty="0"/>
              <a:t>The chair will use the web-ex polling and will be the only one to see specifics. </a:t>
            </a:r>
          </a:p>
          <a:p>
            <a:pPr>
              <a:buFont typeface="Arial" panose="020B0604020202020204" pitchFamily="34" charset="0"/>
              <a:buChar char="•"/>
            </a:pPr>
            <a:r>
              <a:rPr lang="en-US" altLang="en-US" sz="1800" b="0" dirty="0">
                <a:solidFill>
                  <a:schemeClr val="tx1"/>
                </a:solidFill>
              </a:rPr>
              <a:t>Remember:  only 802.18 voters are allowed to vote. </a:t>
            </a:r>
            <a:br>
              <a:rPr lang="en-US" sz="1800" b="0" u="sng" dirty="0">
                <a:solidFill>
                  <a:schemeClr val="tx1"/>
                </a:solidFill>
              </a:rPr>
            </a:br>
            <a:endParaRPr lang="en-US" sz="1800" b="0" u="sng" dirty="0">
              <a:solidFill>
                <a:schemeClr val="tx1"/>
              </a:solidFill>
            </a:endParaRPr>
          </a:p>
          <a:p>
            <a:pPr>
              <a:buFont typeface="Arial" panose="020B0604020202020204" pitchFamily="34" charset="0"/>
              <a:buChar char="•"/>
            </a:pPr>
            <a:r>
              <a:rPr lang="en-US" sz="1800" u="sng" dirty="0">
                <a:solidFill>
                  <a:schemeClr val="tx1"/>
                </a:solidFill>
              </a:rPr>
              <a:t>Motion: </a:t>
            </a:r>
            <a:r>
              <a:rPr lang="en-US" sz="1800" b="0" u="sng" dirty="0">
                <a:solidFill>
                  <a:schemeClr val="tx1"/>
                </a:solidFill>
              </a:rPr>
              <a:t>Move that the IEEE 802.18 RR-TAG affirms the ballot and results of 11 March 21 for: </a:t>
            </a:r>
          </a:p>
          <a:p>
            <a:pPr lvl="1">
              <a:buFont typeface="Arial" panose="020B0604020202020204" pitchFamily="34" charset="0"/>
              <a:buChar char="•"/>
            </a:pPr>
            <a:r>
              <a:rPr lang="en-US" altLang="en-US" sz="1800" dirty="0">
                <a:solidFill>
                  <a:schemeClr val="tx1"/>
                </a:solidFill>
              </a:rPr>
              <a:t>Al </a:t>
            </a:r>
            <a:r>
              <a:rPr lang="en-US" altLang="en-US" sz="1800" dirty="0" err="1">
                <a:solidFill>
                  <a:schemeClr val="tx1"/>
                </a:solidFill>
              </a:rPr>
              <a:t>Petrick</a:t>
            </a:r>
            <a:r>
              <a:rPr lang="en-US" altLang="en-US" sz="1800" dirty="0">
                <a:solidFill>
                  <a:schemeClr val="tx1"/>
                </a:solidFill>
              </a:rPr>
              <a:t> (Skyworks Solutions)    Yes _20_	No _1_	Abstain _5_</a:t>
            </a:r>
          </a:p>
          <a:p>
            <a:pPr marL="457200" lvl="1" indent="0"/>
            <a:r>
              <a:rPr lang="en-US" sz="1800" dirty="0">
                <a:solidFill>
                  <a:schemeClr val="tx1"/>
                </a:solidFill>
              </a:rPr>
              <a:t>As Vice-Chair for IEEE 802.18 RR-TAG until the next election cycle, currently through the first IEEE 802 Plenary of 2022. </a:t>
            </a:r>
          </a:p>
          <a:p>
            <a:pPr marL="400050" lvl="1" indent="0"/>
            <a:r>
              <a:rPr lang="en-US" altLang="en-US" sz="1800" b="0" dirty="0">
                <a:solidFill>
                  <a:schemeClr val="tx1"/>
                </a:solidFill>
              </a:rPr>
              <a:t>	Move:	</a:t>
            </a:r>
            <a:r>
              <a:rPr lang="en-US" altLang="en-US" sz="1800" dirty="0">
                <a:solidFill>
                  <a:schemeClr val="tx1"/>
                </a:solidFill>
              </a:rPr>
              <a:t> Ben Rolfe (</a:t>
            </a:r>
            <a:r>
              <a:rPr lang="en-US" altLang="en-US" sz="1800" dirty="0" err="1">
                <a:solidFill>
                  <a:schemeClr val="tx1"/>
                </a:solidFill>
              </a:rPr>
              <a:t>BlindCreek</a:t>
            </a:r>
            <a:r>
              <a:rPr lang="en-US" altLang="en-US" sz="1800" dirty="0">
                <a:solidFill>
                  <a:schemeClr val="tx1"/>
                </a:solidFill>
              </a:rPr>
              <a:t> Assoc.)</a:t>
            </a:r>
            <a:endParaRPr lang="en-US" altLang="en-US" sz="1800" b="0" dirty="0">
              <a:solidFill>
                <a:schemeClr val="tx1"/>
              </a:solidFill>
            </a:endParaRPr>
          </a:p>
          <a:p>
            <a:pPr marL="400050" lvl="1" indent="0"/>
            <a:r>
              <a:rPr lang="en-US" altLang="en-US" sz="1800" b="0" dirty="0">
                <a:solidFill>
                  <a:schemeClr val="tx1"/>
                </a:solidFill>
              </a:rPr>
              <a:t>	Second:	 Vijay Auluck (Self)</a:t>
            </a:r>
          </a:p>
          <a:p>
            <a:pPr marL="400050" lvl="1" indent="0"/>
            <a:r>
              <a:rPr lang="en-US" altLang="en-US" sz="1800" b="0" dirty="0">
                <a:solidFill>
                  <a:schemeClr val="tx1"/>
                </a:solidFill>
              </a:rPr>
              <a:t>	Discussion:</a:t>
            </a:r>
          </a:p>
          <a:p>
            <a:pPr marL="400050" lvl="1" indent="0"/>
            <a:r>
              <a:rPr lang="en-US" altLang="en-US" sz="1800" b="0" dirty="0">
                <a:solidFill>
                  <a:schemeClr val="tx1"/>
                </a:solidFill>
              </a:rPr>
              <a:t>	Results:	Yes __	No ___	Abstain	___   (later validated to voting membership)</a:t>
            </a:r>
          </a:p>
          <a:p>
            <a:pPr lvl="2"/>
            <a:endParaRPr lang="en-US" altLang="en-US" dirty="0">
              <a:solidFill>
                <a:schemeClr val="tx1"/>
              </a:solidFill>
            </a:endParaRPr>
          </a:p>
          <a:p>
            <a:pPr lvl="1"/>
            <a:r>
              <a:rPr lang="en-US" altLang="en-US" sz="1800" dirty="0">
                <a:solidFill>
                  <a:schemeClr val="tx1"/>
                </a:solidFill>
              </a:rPr>
              <a:t>Voters present:  ____  			</a:t>
            </a:r>
          </a:p>
          <a:p>
            <a:pPr lvl="1"/>
            <a:r>
              <a:rPr lang="en-US" altLang="en-US" sz="1800" dirty="0">
                <a:solidFill>
                  <a:schemeClr val="tx1"/>
                </a:solidFill>
              </a:rPr>
              <a:t>Total # present at time of vote:  ____</a:t>
            </a:r>
          </a:p>
        </p:txBody>
      </p:sp>
      <p:sp>
        <p:nvSpPr>
          <p:cNvPr id="4" name="Slide Number Placeholder 3">
            <a:extLst>
              <a:ext uri="{FF2B5EF4-FFF2-40B4-BE49-F238E27FC236}">
                <a16:creationId xmlns:a16="http://schemas.microsoft.com/office/drawing/2014/main" id="{E0C2A67C-678D-41CC-BCF5-394CDF2A7C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D0EC9427-6D6F-48B5-A548-C4C5F9B850D7}"/>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4498BEF4-61BC-4C31-B648-F3332258CAD0}"/>
              </a:ext>
            </a:extLst>
          </p:cNvPr>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28782178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a:t>
            </a:r>
            <a:r>
              <a:rPr lang="en-US" altLang="en-US" sz="1600" b="0" dirty="0" err="1">
                <a:hlinkClick r:id="rId3"/>
              </a:rPr>
              <a:t>ojeu</a:t>
            </a:r>
            <a:r>
              <a:rPr lang="en-US" altLang="en-US" sz="1600" b="0" dirty="0">
                <a:hlinkClick r:id="rId3"/>
              </a:rPr>
              <a:t>&gt;</a:t>
            </a:r>
            <a:r>
              <a:rPr lang="en-US" altLang="en-US" sz="1600" b="0" dirty="0"/>
              <a:t>   </a:t>
            </a:r>
            <a:r>
              <a:rPr lang="en-US" altLang="en-US" sz="1600" b="0" dirty="0">
                <a:hlinkClick r:id="rId4"/>
              </a:rPr>
              <a:t>&lt;</a:t>
            </a:r>
            <a:r>
              <a:rPr lang="en-US" altLang="en-US" sz="1600" b="0" dirty="0" err="1">
                <a:hlinkClick r:id="rId4"/>
              </a:rPr>
              <a:t>HStds</a:t>
            </a:r>
            <a:r>
              <a:rPr lang="en-US" altLang="en-US" sz="1600" b="0" dirty="0">
                <a:hlinkClick r:id="rId4"/>
              </a:rPr>
              <a:t>&gt;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(this week)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11Mar:  The 802.11 private area is being updated daily this week.  </a:t>
            </a:r>
          </a:p>
          <a:p>
            <a:pPr lvl="2">
              <a:spcBef>
                <a:spcPts val="0"/>
              </a:spcBef>
              <a:buFont typeface="Arial" panose="020B0604020202020204" pitchFamily="34" charset="0"/>
              <a:buChar char="•"/>
            </a:pPr>
            <a:r>
              <a:rPr lang="en-US" sz="1400" dirty="0">
                <a:effectLst/>
                <a:ea typeface="Calibri" panose="020F0502020204030204" pitchFamily="34" charset="0"/>
              </a:rPr>
              <a:t>EN 303 587 (6 GHz) is revising BRAN(21)109050r1 for approval Friday.</a:t>
            </a:r>
            <a:endParaRPr lang="en-US" sz="1200" dirty="0">
              <a:effectLst/>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Contribution: BRAN(21)109053r1 - Rapporteur's copy of EN 301 893 (5 GHz), plan to approve Friday also. </a:t>
            </a:r>
            <a:endParaRPr lang="en-US" sz="1400" dirty="0">
              <a:solidFill>
                <a:schemeClr val="tx1"/>
              </a:solidFill>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Remember: BRAN as a whole approves each draft candidate, promoting it to draft.  The rapporteur not allowed to edit. </a:t>
            </a:r>
          </a:p>
          <a:p>
            <a:pPr lvl="2">
              <a:spcBef>
                <a:spcPts val="0"/>
              </a:spcBef>
              <a:buFont typeface="Arial" panose="020B0604020202020204" pitchFamily="34" charset="0"/>
              <a:buChar char="•"/>
            </a:pPr>
            <a:r>
              <a:rPr lang="en-US" sz="1400" dirty="0">
                <a:solidFill>
                  <a:schemeClr val="tx1"/>
                </a:solidFill>
                <a:ea typeface="Calibri" panose="020F0502020204030204" pitchFamily="34" charset="0"/>
              </a:rPr>
              <a:t>ETSI TS 103 754 V0.0.3 (2020-12) BRAN; Multiple Access Points Performance Testing</a:t>
            </a:r>
            <a:endParaRPr lang="en-US" sz="1000" dirty="0">
              <a:solidFill>
                <a:schemeClr val="tx1"/>
              </a:solidFill>
              <a:ea typeface="Calibri" panose="020F0502020204030204" pitchFamily="34" charset="0"/>
            </a:endParaRPr>
          </a:p>
          <a:p>
            <a:pPr lvl="2">
              <a:spcBef>
                <a:spcPts val="0"/>
              </a:spcBef>
              <a:buFont typeface="Arial" panose="020B0604020202020204" pitchFamily="34" charset="0"/>
              <a:buChar char="•"/>
            </a:pPr>
            <a:r>
              <a:rPr lang="en-US" sz="1400" dirty="0">
                <a:effectLst/>
                <a:ea typeface="Calibri" panose="020F0502020204030204" pitchFamily="34" charset="0"/>
              </a:rPr>
              <a:t>BRAN(21)</a:t>
            </a:r>
            <a:r>
              <a:rPr lang="en-US" sz="1400" dirty="0">
                <a:solidFill>
                  <a:schemeClr val="tx1"/>
                </a:solidFill>
                <a:ea typeface="Calibri" panose="020F0502020204030204" pitchFamily="34" charset="0"/>
              </a:rPr>
              <a:t>109045 – Software Controlled radios , will be sent to ERM . User access restrictions</a:t>
            </a:r>
          </a:p>
          <a:p>
            <a:pPr lvl="1">
              <a:spcBef>
                <a:spcPts val="0"/>
              </a:spcBef>
              <a:buFont typeface="Arial" panose="020B0604020202020204" pitchFamily="34" charset="0"/>
              <a:buChar char="•"/>
            </a:pPr>
            <a:endParaRPr lang="en-US" sz="12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#72b, 03Nov20-22Feb21, correspondence   </a:t>
            </a:r>
            <a:endParaRPr lang="en-US" sz="1600" b="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416359" y="762000"/>
            <a:ext cx="8378520" cy="5791200"/>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meeting #56, 29Jun-02Jul21</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last call/meeting  </a:t>
            </a:r>
            <a:r>
              <a:rPr lang="en-US" sz="1800" dirty="0"/>
              <a:t>#88, 19-23Apr21</a:t>
            </a:r>
            <a:r>
              <a:rPr lang="en-US" sz="14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marL="457200" lvl="1" indent="0">
              <a:spcBef>
                <a:spcPts val="0"/>
              </a:spcBef>
              <a:spcAft>
                <a:spcPts val="0"/>
              </a:spcAft>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&lt;SE21&gt; </a:t>
            </a:r>
            <a:r>
              <a:rPr lang="en-US" altLang="en-US" sz="1800" b="0" dirty="0"/>
              <a:t> </a:t>
            </a:r>
            <a:r>
              <a:rPr lang="en-US" altLang="en-US" sz="1800" dirty="0">
                <a:solidFill>
                  <a:schemeClr val="tx1"/>
                </a:solidFill>
              </a:rPr>
              <a:t>next meeting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lvl="2">
              <a:spcBef>
                <a:spcPts val="0"/>
              </a:spcBef>
              <a:spcAft>
                <a:spcPts val="0"/>
              </a:spcAft>
              <a:buFont typeface="Arial" panose="020B0604020202020204" pitchFamily="34" charset="0"/>
              <a:buChar char="•"/>
            </a:pPr>
            <a:endParaRPr lang="en-US" sz="14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call/meeting #13, 01-02Jun21 </a:t>
            </a:r>
            <a:r>
              <a:rPr lang="en-US" altLang="en-US" sz="14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lvl="1">
              <a:spcBef>
                <a:spcPts val="0"/>
              </a:spcBef>
              <a:spcAft>
                <a:spcPts val="0"/>
              </a:spcAft>
              <a:buFont typeface="Arial" panose="020B0604020202020204" pitchFamily="34" charset="0"/>
              <a:buChar char="•"/>
            </a:pPr>
            <a:endParaRPr lang="en-US" altLang="en-US" sz="1400" dirty="0"/>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7"/>
              </a:rPr>
              <a:t>&lt;WGFM&gt;</a:t>
            </a:r>
            <a:r>
              <a:rPr lang="en-US" altLang="en-US" sz="1600" b="0" dirty="0"/>
              <a:t>  </a:t>
            </a:r>
            <a:r>
              <a:rPr lang="en-US" altLang="en-US" sz="1800" dirty="0">
                <a:solidFill>
                  <a:schemeClr val="tx1"/>
                </a:solidFill>
              </a:rPr>
              <a:t>next meeting #99, 24-28May21</a:t>
            </a:r>
            <a:endParaRPr lang="en-US" altLang="en-US" sz="1800" b="0" dirty="0">
              <a:solidFill>
                <a:schemeClr val="tx1"/>
              </a:solidFill>
            </a:endParaRPr>
          </a:p>
          <a:p>
            <a:pPr lvl="1">
              <a:buFont typeface="Arial" panose="020B0604020202020204" pitchFamily="34" charset="0"/>
              <a:buChar char="•"/>
            </a:pPr>
            <a:r>
              <a:rPr lang="en-US" sz="1400" dirty="0">
                <a:latin typeface="Times New Roman" panose="02020603050405020304" pitchFamily="18" charset="0"/>
                <a:ea typeface="SimSun" panose="02010600030101010101" pitchFamily="2" charset="-122"/>
              </a:rPr>
              <a:t> </a:t>
            </a:r>
          </a:p>
          <a:p>
            <a:pPr lvl="1">
              <a:buFont typeface="Arial" panose="020B0604020202020204" pitchFamily="34" charset="0"/>
              <a:buChar char="•"/>
            </a:pPr>
            <a:endParaRPr lang="en-US" sz="1400" dirty="0">
              <a:effectLst/>
              <a:latin typeface="Times New Roman" panose="02020603050405020304" pitchFamily="18" charset="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p>
          <a:p>
            <a:pPr lvl="1">
              <a:spcBef>
                <a:spcPts val="0"/>
              </a:spcBef>
              <a:buFont typeface="Arial" panose="020B0604020202020204" pitchFamily="34" charset="0"/>
              <a:buChar char="•"/>
            </a:pPr>
            <a:endParaRPr lang="en-US" sz="1400" dirty="0">
              <a:ea typeface="Calibri" panose="020F0502020204030204" pitchFamily="34" charset="0"/>
            </a:endParaRPr>
          </a:p>
          <a:p>
            <a:pPr lvl="1">
              <a:spcBef>
                <a:spcPts val="0"/>
              </a:spcBef>
              <a:buFont typeface="Arial" panose="020B0604020202020204" pitchFamily="34" charset="0"/>
              <a:buChar char="•"/>
            </a:pPr>
            <a:endParaRPr lang="en-US" sz="1400" dirty="0">
              <a:sym typeface="Wingdings" panose="05000000000000000000" pitchFamily="2" charset="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737931" y="615806"/>
            <a:ext cx="8271387" cy="5808785"/>
          </a:xfrm>
        </p:spPr>
        <p:txBody>
          <a:bodyPr/>
          <a:lstStyle/>
          <a:p>
            <a:pPr marL="800100" lvl="2">
              <a:spcBef>
                <a:spcPts val="0"/>
              </a:spcBef>
              <a:spcAft>
                <a:spcPts val="0"/>
              </a:spcAft>
              <a:buFont typeface="Arial" panose="020B0604020202020204" pitchFamily="34" charset="0"/>
              <a:buChar char="•"/>
            </a:pPr>
            <a:endParaRPr lang="en-US" sz="1000" dirty="0">
              <a:solidFill>
                <a:srgbClr val="000000"/>
              </a:solidFill>
              <a:effectLst/>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dirty="0">
              <a:solidFill>
                <a:schemeClr val="tx1"/>
              </a:solidFill>
              <a:effectLst/>
              <a:ea typeface="Calibri" panose="020F0502020204030204" pitchFamily="34" charset="0"/>
            </a:endParaRPr>
          </a:p>
          <a:p>
            <a:pPr algn="l">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Nothing to share today</a:t>
            </a:r>
            <a:endParaRPr lang="en-US" sz="1800" b="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800" b="0" u="sng" dirty="0">
                <a:solidFill>
                  <a:srgbClr val="0000FF"/>
                </a:solidFill>
              </a:rPr>
              <a:t>  </a:t>
            </a:r>
          </a:p>
          <a:p>
            <a:pPr marL="0">
              <a:spcBef>
                <a:spcPts val="0"/>
              </a:spcBef>
              <a:spcAft>
                <a:spcPts val="0"/>
              </a:spcAft>
              <a:buFont typeface="Arial" panose="020B0604020202020204" pitchFamily="34" charset="0"/>
              <a:buChar char="•"/>
            </a:pPr>
            <a:r>
              <a:rPr lang="en-US" sz="1800" b="0" u="sng" dirty="0">
                <a:solidFill>
                  <a:srgbClr val="0000FF"/>
                </a:solidFill>
              </a:rPr>
              <a:t> </a:t>
            </a:r>
          </a:p>
          <a:p>
            <a:pPr marL="0">
              <a:spcBef>
                <a:spcPts val="0"/>
              </a:spcBef>
              <a:spcAft>
                <a:spcPts val="0"/>
              </a:spcAft>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69223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11-17Mar21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26645"/>
            <a:ext cx="8077200" cy="5448768"/>
          </a:xfrm>
        </p:spPr>
        <p:txBody>
          <a:bodyPr/>
          <a:lstStyle/>
          <a:p>
            <a:pPr marL="285750" indent="-285750">
              <a:spcBef>
                <a:spcPts val="0"/>
              </a:spcBef>
              <a:buFont typeface="Arial" panose="020B0604020202020204" pitchFamily="34" charset="0"/>
              <a:buChar char="•"/>
            </a:pPr>
            <a:r>
              <a:rPr lang="en-US" sz="1600" b="0" dirty="0">
                <a:solidFill>
                  <a:schemeClr val="tx1"/>
                </a:solidFill>
              </a:rPr>
              <a:t>WRC-23 agenda items IEEE 802 viewpoints.</a:t>
            </a:r>
          </a:p>
          <a:p>
            <a:pPr lvl="1">
              <a:spcBef>
                <a:spcPts val="0"/>
              </a:spcBef>
              <a:buFont typeface="Arial" panose="020B0604020202020204" pitchFamily="34" charset="0"/>
              <a:buChar char="•"/>
            </a:pPr>
            <a:r>
              <a:rPr lang="en-US" sz="1400" dirty="0">
                <a:solidFill>
                  <a:srgbClr val="0070C0"/>
                </a:solidFill>
              </a:rPr>
              <a:t>Chair to call a focused ad hoc call on putting together IEEE 802 viewpoints on WRC-23 agenda items of interests to IEEE 802</a:t>
            </a:r>
            <a:r>
              <a:rPr lang="en-US" sz="1400" dirty="0">
                <a:solidFill>
                  <a:schemeClr val="tx1"/>
                </a:solidFill>
              </a:rPr>
              <a:t>.  </a:t>
            </a:r>
            <a:r>
              <a:rPr lang="en-US" sz="1400" b="1" u="sng" dirty="0">
                <a:solidFill>
                  <a:schemeClr val="tx1"/>
                </a:solidFill>
              </a:rPr>
              <a:t>(sent some options to the volunteers) (07April, 16:00et so far)</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400" dirty="0">
                <a:effectLst/>
                <a:ea typeface="SimSun" panose="02010600030101010101" pitchFamily="2" charset="-122"/>
              </a:rPr>
              <a:t>1.1 </a:t>
            </a:r>
            <a:r>
              <a:rPr lang="en-GB" sz="1200" dirty="0">
                <a:effectLst/>
                <a:ea typeface="Times New Roman" panose="02020603050405020304" pitchFamily="18" charset="0"/>
              </a:rPr>
              <a:t>800-4 990 MHz and Resolution 223.  Connection w/ITS going there?</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1.2</a:t>
            </a:r>
            <a:r>
              <a:rPr lang="en-GB" sz="1200" dirty="0">
                <a:ea typeface="SimSun" panose="02010600030101010101" pitchFamily="2" charset="-122"/>
              </a:rPr>
              <a:t> </a:t>
            </a:r>
            <a:r>
              <a:rPr lang="en-GB" sz="1200" dirty="0">
                <a:effectLst/>
                <a:ea typeface="Times New Roman" panose="02020603050405020304" pitchFamily="18" charset="0"/>
              </a:rPr>
              <a:t> 300-3 400MHz, 3 600-3 800MHz, 6 425-7 025MHz, 7 025-7 125MHz and 10.0-10.5GHz for International Mobile Telecommunications (IMT) and resolution 245.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ea typeface="SimSun" panose="02010600030101010101" pitchFamily="2" charset="-122"/>
              </a:rPr>
              <a:t>1.5  4</a:t>
            </a:r>
            <a:r>
              <a:rPr lang="en-GB" sz="1200" dirty="0">
                <a:effectLst/>
                <a:ea typeface="Times New Roman" panose="02020603050405020304" pitchFamily="18" charset="0"/>
              </a:rPr>
              <a:t>70-960 MHz in Region 1-consider possible regulatory actions, Resolution</a:t>
            </a:r>
            <a:r>
              <a:rPr lang="en-GB" sz="1200" b="1" dirty="0">
                <a:effectLst/>
                <a:ea typeface="Times New Roman" panose="02020603050405020304" pitchFamily="18" charset="0"/>
              </a:rPr>
              <a:t> 235.</a:t>
            </a:r>
            <a:endParaRPr lang="en-US" sz="1200" dirty="0">
              <a:effectLst/>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ea typeface="Times New Roman" panose="02020603050405020304" pitchFamily="18" charset="0"/>
              </a:rPr>
              <a:t>10</a:t>
            </a:r>
            <a:r>
              <a:rPr lang="en-GB" sz="1200" b="1" dirty="0">
                <a:effectLst/>
                <a:ea typeface="Times New Roman" panose="02020603050405020304" pitchFamily="18" charset="0"/>
              </a:rPr>
              <a:t>	  </a:t>
            </a:r>
            <a:r>
              <a:rPr lang="en-GB" sz="1200" dirty="0">
                <a:solidFill>
                  <a:srgbClr val="444444"/>
                </a:solidFill>
                <a:effectLst/>
                <a:ea typeface="Times New Roman" panose="02020603050405020304" pitchFamily="18" charset="0"/>
              </a:rPr>
              <a:t>recommend to the Council items for inclusion in the agenda for the next WRC, </a:t>
            </a:r>
          </a:p>
          <a:p>
            <a:pPr marL="1600200" marR="0" lvl="3" indent="-228600">
              <a:spcBef>
                <a:spcPts val="0"/>
              </a:spcBef>
              <a:spcAft>
                <a:spcPts val="0"/>
              </a:spcAft>
              <a:buFont typeface="+mj-lt"/>
              <a:buAutoNum type="arabicParenBoth"/>
            </a:pPr>
            <a:endParaRPr lang="en-GB" b="0" dirty="0">
              <a:solidFill>
                <a:srgbClr val="444444"/>
              </a:solidFill>
            </a:endParaRPr>
          </a:p>
          <a:p>
            <a:pPr>
              <a:spcBef>
                <a:spcPts val="0"/>
              </a:spcBef>
              <a:spcAft>
                <a:spcPts val="0"/>
              </a:spcAft>
              <a:buFont typeface="Arial" panose="020B0604020202020204" pitchFamily="34" charset="0"/>
              <a:buChar char="•"/>
            </a:pPr>
            <a:r>
              <a:rPr lang="en-US" sz="1800" b="0" dirty="0">
                <a:solidFill>
                  <a:schemeClr val="tx1"/>
                </a:solidFill>
              </a:rPr>
              <a:t>802.15 THz SC  &amp; 802.15  is bringing the submission for a Liaison statement from ITU-R WP 5A to external organizations - Use of the 252-296 GHz frequency range by land-mobile service applications,                 the Liaison:    </a:t>
            </a:r>
            <a:r>
              <a:rPr lang="en-US" sz="1400" b="0" dirty="0">
                <a:solidFill>
                  <a:schemeClr val="tx1"/>
                </a:solidFill>
                <a:hlinkClick r:id="rId3"/>
              </a:rPr>
              <a:t>https://mentor.ieee.org/802.15/dcn/21/15-21-0002-00-0thz-liaison-statement-from-itu-r-wp5a.docx</a:t>
            </a:r>
            <a:r>
              <a:rPr lang="en-US" sz="1400" b="0" dirty="0">
                <a:solidFill>
                  <a:schemeClr val="tx1"/>
                </a:solidFill>
              </a:rPr>
              <a:t> </a:t>
            </a:r>
            <a:endParaRPr lang="en-US" sz="1800" b="0" dirty="0">
              <a:effectLst/>
              <a:ea typeface="Times New Roman" panose="02020603050405020304" pitchFamily="18" charset="0"/>
              <a:cs typeface="Times New Roman" panose="02020603050405020304" pitchFamily="18" charset="0"/>
            </a:endParaRPr>
          </a:p>
          <a:p>
            <a:pPr marL="685800" lvl="1">
              <a:spcBef>
                <a:spcPts val="0"/>
              </a:spcBef>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THz SC and 802.15 finished up, and their submission: </a:t>
            </a:r>
            <a:r>
              <a:rPr lang="en-US" sz="1600" dirty="0">
                <a:solidFill>
                  <a:schemeClr val="tx1"/>
                </a:solidFill>
                <a:ea typeface="Times New Roman" panose="02020603050405020304" pitchFamily="18" charset="0"/>
                <a:cs typeface="Times New Roman" panose="02020603050405020304" pitchFamily="18" charset="0"/>
              </a:rPr>
              <a:t> </a:t>
            </a:r>
            <a:endParaRPr lang="en-US" sz="1600" dirty="0">
              <a:solidFill>
                <a:schemeClr val="tx1"/>
              </a:solidFill>
              <a:effectLst/>
              <a:ea typeface="Times New Roman" panose="02020603050405020304" pitchFamily="18" charset="0"/>
              <a:cs typeface="Times New Roman" panose="02020603050405020304" pitchFamily="18" charset="0"/>
            </a:endParaRPr>
          </a:p>
          <a:p>
            <a:pPr marL="685800" lvl="1">
              <a:spcBef>
                <a:spcPts val="0"/>
              </a:spcBef>
              <a:buFont typeface="Arial" panose="020B0604020202020204" pitchFamily="34" charset="0"/>
              <a:buChar char="•"/>
            </a:pPr>
            <a:r>
              <a:rPr lang="en-GB" sz="1400" u="sng" dirty="0">
                <a:solidFill>
                  <a:srgbClr val="0000FF"/>
                </a:solidFill>
                <a:effectLst/>
                <a:ea typeface="Times New Roman" panose="02020603050405020304" pitchFamily="18" charset="0"/>
                <a:cs typeface="Times New Roman" panose="02020603050405020304" pitchFamily="18" charset="0"/>
                <a:hlinkClick r:id="rId4"/>
              </a:rPr>
              <a:t>https://mentor.ieee.org/802.15/dcn/21/15-21-0122-03-0thz-liaison-statement-to-itu-r-wp5a.docx</a:t>
            </a:r>
            <a:endParaRPr lang="en-US" sz="1400" b="0" dirty="0">
              <a:effectLst/>
              <a:ea typeface="Times New Roman" panose="02020603050405020304" pitchFamily="18"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The .18 version of the submission for ballot today will be: </a:t>
            </a:r>
          </a:p>
          <a:p>
            <a:pPr marL="800100" lvl="2">
              <a:spcBef>
                <a:spcPts val="0"/>
              </a:spcBef>
              <a:spcAft>
                <a:spcPts val="0"/>
              </a:spcAft>
              <a:buFont typeface="Arial" panose="020B0604020202020204" pitchFamily="34" charset="0"/>
              <a:buChar char="•"/>
            </a:pPr>
            <a:r>
              <a:rPr lang="en-US" sz="1600" dirty="0">
                <a:solidFill>
                  <a:schemeClr val="tx1"/>
                </a:solidFill>
              </a:rPr>
              <a:t> </a:t>
            </a:r>
            <a:r>
              <a:rPr lang="en-US" sz="1600" b="0" u="sng" dirty="0">
                <a:solidFill>
                  <a:srgbClr val="0000FF"/>
                </a:solidFill>
                <a:effectLst/>
                <a:ea typeface="SimSun" panose="02010600030101010101" pitchFamily="2" charset="-122"/>
                <a:hlinkClick r:id="rId5"/>
              </a:rPr>
              <a:t>https://mentor.ieee.org/802.18/dcn/21/18-21-0027-00-0000-</a:t>
            </a:r>
            <a:r>
              <a:rPr lang="en-GB" sz="1600" b="0" u="sng" dirty="0">
                <a:solidFill>
                  <a:srgbClr val="0000FF"/>
                </a:solidFill>
                <a:effectLst/>
                <a:ea typeface="SimSun" panose="02010600030101010101" pitchFamily="2" charset="-122"/>
                <a:hlinkClick r:id="rId5"/>
              </a:rPr>
              <a:t>Liaison_Response_to_ITU-R_WP_5A_on-THz-communications(.15_THz-SC)</a:t>
            </a:r>
            <a:r>
              <a:rPr lang="en-US" sz="1600" b="0" u="sng" dirty="0">
                <a:solidFill>
                  <a:srgbClr val="0000FF"/>
                </a:solidFill>
                <a:effectLst/>
                <a:ea typeface="SimSun" panose="02010600030101010101" pitchFamily="2" charset="-122"/>
                <a:hlinkClick r:id="rId5"/>
              </a:rPr>
              <a:t>.docx</a:t>
            </a:r>
            <a:endParaRPr lang="en-US" sz="1600" dirty="0">
              <a:solidFill>
                <a:schemeClr val="tx1"/>
              </a:solidFill>
            </a:endParaRPr>
          </a:p>
          <a:p>
            <a:pPr marL="400050" lvl="1">
              <a:spcBef>
                <a:spcPts val="0"/>
              </a:spcBef>
              <a:spcAft>
                <a:spcPts val="0"/>
              </a:spcAft>
              <a:buFont typeface="Arial" panose="020B0604020202020204" pitchFamily="34" charset="0"/>
              <a:buChar char="•"/>
            </a:pPr>
            <a:endParaRPr lang="en-US" sz="1800" dirty="0">
              <a:solidFill>
                <a:schemeClr val="tx1"/>
              </a:solidFill>
            </a:endParaRPr>
          </a:p>
          <a:p>
            <a:pPr marL="400050" lvl="1">
              <a:spcBef>
                <a:spcPts val="0"/>
              </a:spcBef>
              <a:spcAft>
                <a:spcPts val="0"/>
              </a:spcAft>
              <a:buFont typeface="Arial" panose="020B0604020202020204" pitchFamily="34" charset="0"/>
              <a:buChar char="•"/>
            </a:pPr>
            <a:r>
              <a:rPr lang="en-US" sz="1800" dirty="0">
                <a:solidFill>
                  <a:schemeClr val="tx1"/>
                </a:solidFill>
              </a:rPr>
              <a:t>Goal is to have approved at the EC closing meeting on 18Mar21, tomorrow. </a:t>
            </a:r>
            <a:endParaRPr lang="en-US" sz="1800" b="0" dirty="0">
              <a:solidFill>
                <a:schemeClr val="tx1"/>
              </a:solidFill>
            </a:endParaRPr>
          </a:p>
          <a:p>
            <a:pPr marL="0" marR="0">
              <a:spcBef>
                <a:spcPts val="0"/>
              </a:spcBef>
              <a:spcAft>
                <a:spcPts val="0"/>
              </a:spcAft>
              <a:buFont typeface="Arial" panose="020B0604020202020204" pitchFamily="34" charset="0"/>
              <a:buChar char="•"/>
            </a:pPr>
            <a:endParaRPr lang="en-US" sz="1600" b="0"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9484820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252-296 GHz band submission</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u="sng" dirty="0">
                <a:solidFill>
                  <a:srgbClr val="0000FF"/>
                </a:solidFill>
                <a:effectLst/>
                <a:ea typeface="SimSun" panose="02010600030101010101" pitchFamily="2" charset="-122"/>
                <a:hlinkClick r:id="rId3"/>
              </a:rPr>
              <a:t>https://mentor.ieee.org/802.18/dcn/21/18-21-0027-00-0000-</a:t>
            </a:r>
            <a:r>
              <a:rPr lang="en-GB" sz="1800" b="0" u="sng" dirty="0">
                <a:solidFill>
                  <a:srgbClr val="0000FF"/>
                </a:solidFill>
                <a:effectLst/>
                <a:ea typeface="SimSun" panose="02010600030101010101" pitchFamily="2" charset="-122"/>
                <a:hlinkClick r:id="rId3"/>
              </a:rPr>
              <a:t>Liaison_Response_to_ITU-R_WP_5A_on-THz-communications(.15_THz-SC)</a:t>
            </a:r>
            <a:r>
              <a:rPr lang="en-US" sz="1800" b="0" u="sng" dirty="0">
                <a:solidFill>
                  <a:srgbClr val="0000FF"/>
                </a:solidFill>
                <a:effectLst/>
                <a:ea typeface="SimSun" panose="02010600030101010101" pitchFamily="2" charset="-122"/>
                <a:hlinkClick r:id="rId3"/>
              </a:rPr>
              <a:t>.docx</a:t>
            </a:r>
            <a:r>
              <a:rPr lang="en-US" sz="1800" b="0" dirty="0"/>
              <a:t> on THz communications </a:t>
            </a:r>
            <a:r>
              <a:rPr lang="en-GB" sz="1800" b="0" dirty="0">
                <a:solidFill>
                  <a:schemeClr val="tx1"/>
                </a:solidFill>
              </a:rPr>
              <a:t>submission in response to ITU-R WP 5A Liaison, for review and approval by the LMSC(EC) for submission to ITU-R WP 5A via ITU-R Liaison before 1 week before ITU-R WP 5A next meeting submission deadline. The Chair of 802.18 is authorized to make editorial changes as necessary.</a:t>
            </a:r>
            <a:endParaRPr lang="en-US" sz="1800" b="0" dirty="0">
              <a:solidFill>
                <a:schemeClr val="tx1"/>
              </a:solidFill>
            </a:endParaRPr>
          </a:p>
          <a:p>
            <a:endParaRPr lang="en-US" altLang="en-US" sz="1800" dirty="0">
              <a:solidFill>
                <a:schemeClr val="tx1"/>
              </a:solidFill>
            </a:endParaRPr>
          </a:p>
          <a:p>
            <a:r>
              <a:rPr lang="en-US" altLang="en-US" sz="1800" dirty="0"/>
              <a:t>		</a:t>
            </a:r>
            <a:r>
              <a:rPr lang="en-US" altLang="en-US" sz="1600" dirty="0"/>
              <a:t>Moved by:  	</a:t>
            </a:r>
            <a:r>
              <a:rPr lang="en-US" altLang="en-US" sz="1600" dirty="0">
                <a:solidFill>
                  <a:schemeClr val="bg1">
                    <a:lumMod val="75000"/>
                  </a:schemeClr>
                </a:solidFill>
              </a:rPr>
              <a:t> </a:t>
            </a:r>
            <a:r>
              <a:rPr lang="en-US" altLang="en-US" sz="1800" dirty="0">
                <a:solidFill>
                  <a:schemeClr val="bg1">
                    <a:lumMod val="65000"/>
                  </a:schemeClr>
                </a:solidFill>
              </a:rPr>
              <a:t>Thomas </a:t>
            </a:r>
            <a:r>
              <a:rPr lang="en-US" sz="1800" dirty="0" err="1">
                <a:solidFill>
                  <a:schemeClr val="bg1">
                    <a:lumMod val="65000"/>
                  </a:schemeClr>
                </a:solidFill>
              </a:rPr>
              <a:t>Kürner</a:t>
            </a:r>
            <a:r>
              <a:rPr lang="en-US" sz="1800" dirty="0">
                <a:solidFill>
                  <a:schemeClr val="bg1">
                    <a:lumMod val="65000"/>
                  </a:schemeClr>
                </a:solidFill>
              </a:rPr>
              <a:t> </a:t>
            </a:r>
            <a:r>
              <a:rPr lang="en-US" altLang="en-US" sz="1800" dirty="0">
                <a:solidFill>
                  <a:schemeClr val="bg1">
                    <a:lumMod val="65000"/>
                  </a:schemeClr>
                </a:solidFill>
              </a:rPr>
              <a:t> 	</a:t>
            </a:r>
          </a:p>
          <a:p>
            <a:pPr lvl="1"/>
            <a:r>
              <a:rPr lang="en-US" altLang="en-US" sz="1800" b="1" dirty="0">
                <a:solidFill>
                  <a:schemeClr val="bg1">
                    <a:lumMod val="85000"/>
                  </a:schemeClr>
                </a:solidFill>
              </a:rPr>
              <a:t>Seconded by:   Ben Rolfe</a:t>
            </a:r>
          </a:p>
          <a:p>
            <a:pPr lvl="1"/>
            <a:r>
              <a:rPr lang="en-US" altLang="en-US" sz="1800" b="1" dirty="0">
                <a:solidFill>
                  <a:schemeClr val="bg1">
                    <a:lumMod val="85000"/>
                  </a:schemeClr>
                </a:solidFill>
              </a:rPr>
              <a:t>Discussion?	none</a:t>
            </a:r>
          </a:p>
          <a:p>
            <a:pPr lvl="1"/>
            <a:r>
              <a:rPr lang="en-US" altLang="en-US" sz="1800" b="1" dirty="0">
                <a:solidFill>
                  <a:schemeClr val="bg1">
                    <a:lumMod val="85000"/>
                  </a:schemeClr>
                </a:solidFill>
              </a:rPr>
              <a:t>Vote:  		___Y   /  _0__N   /  _0__A </a:t>
            </a:r>
          </a:p>
          <a:p>
            <a:pPr lvl="1"/>
            <a:endParaRPr lang="en-US" altLang="en-US" sz="1600" b="1" dirty="0">
              <a:solidFill>
                <a:schemeClr val="tx1"/>
              </a:solidFill>
            </a:endParaRPr>
          </a:p>
          <a:p>
            <a:pPr lvl="1"/>
            <a:r>
              <a:rPr lang="en-US" altLang="en-US" sz="1600" b="1" dirty="0">
                <a:solidFill>
                  <a:schemeClr val="tx1"/>
                </a:solidFill>
              </a:rPr>
              <a:t>Voters:   _____</a:t>
            </a:r>
          </a:p>
          <a:p>
            <a:pPr lvl="1"/>
            <a:r>
              <a:rPr lang="en-US" altLang="en-US" sz="1600" b="1" dirty="0">
                <a:solidFill>
                  <a:schemeClr val="tx1"/>
                </a:solidFill>
              </a:rPr>
              <a:t>Motion - </a:t>
            </a:r>
            <a:r>
              <a:rPr lang="en-US" altLang="en-US" sz="1600" b="1" dirty="0">
                <a:solidFill>
                  <a:schemeClr val="bg1">
                    <a:lumMod val="75000"/>
                  </a:schemeClr>
                </a:solidFill>
              </a:rPr>
              <a:t>Passes</a:t>
            </a:r>
          </a:p>
          <a:p>
            <a:pPr lvl="1"/>
            <a:r>
              <a:rPr lang="en-US" altLang="en-US" sz="16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85800" y="1096022"/>
            <a:ext cx="8153400" cy="5103813"/>
          </a:xfrm>
        </p:spPr>
        <p:txBody>
          <a:bodyPr/>
          <a:lstStyle/>
          <a:p>
            <a:pPr>
              <a:buFont typeface="Arial" panose="020B0604020202020204" pitchFamily="34" charset="0"/>
              <a:buChar char="•"/>
            </a:pPr>
            <a:r>
              <a:rPr lang="en-US" sz="1600" dirty="0"/>
              <a:t>Multi-stake holder groups on 6 GHz and what happens in the band.  </a:t>
            </a:r>
          </a:p>
          <a:p>
            <a:pPr>
              <a:buFont typeface="Arial" panose="020B0604020202020204" pitchFamily="34" charset="0"/>
              <a:buChar char="•"/>
            </a:pPr>
            <a:r>
              <a:rPr lang="en-US" sz="1600" dirty="0"/>
              <a:t>1. The </a:t>
            </a:r>
            <a:r>
              <a:rPr lang="en-US" sz="1600" dirty="0" err="1"/>
              <a:t>Winnforum</a:t>
            </a:r>
            <a:r>
              <a:rPr lang="en-US" sz="1600" dirty="0"/>
              <a:t> “6 GHz M.S. </a:t>
            </a:r>
            <a:r>
              <a:rPr lang="en-US" sz="1600" b="1" u="sng" dirty="0"/>
              <a:t>Committee</a:t>
            </a:r>
            <a:r>
              <a:rPr lang="en-US" sz="1600" dirty="0"/>
              <a:t>”, 	every 2 weeks </a:t>
            </a:r>
            <a:r>
              <a:rPr lang="en-US" sz="1600" b="0" dirty="0"/>
              <a:t>(met </a:t>
            </a:r>
            <a:r>
              <a:rPr lang="en-US" sz="1600" b="0" dirty="0" err="1"/>
              <a:t>wk</a:t>
            </a:r>
            <a:r>
              <a:rPr lang="en-US" sz="1600" b="0" dirty="0"/>
              <a:t> of 08Feb)</a:t>
            </a:r>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buFont typeface="Arial" panose="020B0604020202020204" pitchFamily="34" charset="0"/>
              <a:buChar char="•"/>
            </a:pPr>
            <a:r>
              <a:rPr lang="en-US" sz="1200" dirty="0">
                <a:solidFill>
                  <a:schemeClr val="tx1"/>
                </a:solidFill>
                <a:ea typeface="Times New Roman" panose="02020603050405020304" pitchFamily="18" charset="0"/>
              </a:rPr>
              <a:t>For access to documents from the committee, can request to be an observer from the MSG below.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WS1 – is where there is more activity than the other WSs,  WS1 meets every week. </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WS2 – did a report to FCC on ULS cleanup and will go into the FCC ex </a:t>
            </a:r>
            <a:r>
              <a:rPr lang="en-US" sz="1400" dirty="0" err="1">
                <a:solidFill>
                  <a:schemeClr val="tx1"/>
                </a:solidFill>
                <a:ea typeface="Times New Roman" panose="02020603050405020304" pitchFamily="18" charset="0"/>
              </a:rPr>
              <a:t>parte</a:t>
            </a:r>
            <a:r>
              <a:rPr lang="en-US" sz="1400" dirty="0">
                <a:solidFill>
                  <a:schemeClr val="tx1"/>
                </a:solidFill>
                <a:ea typeface="Times New Roman" panose="02020603050405020304" pitchFamily="18" charset="0"/>
              </a:rPr>
              <a:t> record.</a:t>
            </a: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WG – AFC, working on a document to send to another </a:t>
            </a:r>
            <a:r>
              <a:rPr lang="en-US" sz="1400" dirty="0" err="1">
                <a:solidFill>
                  <a:schemeClr val="tx1"/>
                </a:solidFill>
                <a:ea typeface="Times New Roman" panose="02020603050405020304" pitchFamily="18" charset="0"/>
              </a:rPr>
              <a:t>MSGroup</a:t>
            </a:r>
            <a:r>
              <a:rPr lang="en-US" sz="1400" dirty="0">
                <a:solidFill>
                  <a:schemeClr val="tx1"/>
                </a:solidFill>
                <a:ea typeface="Times New Roman" panose="02020603050405020304" pitchFamily="18" charset="0"/>
              </a:rPr>
              <a:t> in another organization.</a:t>
            </a:r>
          </a:p>
          <a:p>
            <a:pPr marL="466725" lvl="1">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Anything to share?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 </a:t>
            </a:r>
          </a:p>
          <a:p>
            <a:pPr>
              <a:buFont typeface="Arial" panose="020B0604020202020204" pitchFamily="34" charset="0"/>
              <a:buChar char="•"/>
            </a:pPr>
            <a:r>
              <a:rPr lang="en-US" sz="1400" dirty="0">
                <a:solidFill>
                  <a:schemeClr val="tx1"/>
                </a:solidFill>
                <a:ea typeface="Times New Roman" panose="02020603050405020304" pitchFamily="18" charset="0"/>
              </a:rPr>
              <a:t> </a:t>
            </a:r>
          </a:p>
          <a:p>
            <a:pPr>
              <a:buFont typeface="Arial" panose="020B0604020202020204" pitchFamily="34" charset="0"/>
              <a:buChar char="•"/>
            </a:pPr>
            <a:r>
              <a:rPr lang="en-US" sz="1600" dirty="0">
                <a:ea typeface="Calibri" panose="020F0502020204030204" pitchFamily="34" charset="0"/>
              </a:rPr>
              <a:t>2. From the FCC R&amp;O, an informal MSG (“Group”) has also been formed.</a:t>
            </a:r>
          </a:p>
          <a:p>
            <a:pPr lvl="2">
              <a:spcBef>
                <a:spcPts val="0"/>
              </a:spcBef>
              <a:buFont typeface="Arial" panose="020B0604020202020204" pitchFamily="34" charset="0"/>
              <a:buChar char="•"/>
            </a:pPr>
            <a:r>
              <a:rPr lang="en-US" sz="1600" b="0" i="0" dirty="0">
                <a:solidFill>
                  <a:srgbClr val="1155CC"/>
                </a:solidFill>
                <a:effectLst/>
                <a:hlinkClick r:id="rId4"/>
              </a:rPr>
              <a:t>https://groups.wirelessinnovation.org/wg/6MSG/dashboard</a:t>
            </a:r>
            <a:r>
              <a:rPr lang="en-US" sz="1600" b="0" i="0" dirty="0">
                <a:solidFill>
                  <a:srgbClr val="1155CC"/>
                </a:solidFill>
                <a:effectLst/>
              </a:rPr>
              <a:t>. </a:t>
            </a:r>
            <a:endParaRPr lang="en-US" sz="1600" kern="1200" dirty="0">
              <a:solidFill>
                <a:srgbClr val="000000"/>
              </a:solidFill>
              <a:effectLst/>
              <a:ea typeface="+mn-ea"/>
              <a:cs typeface="+mn-cs"/>
            </a:endParaRPr>
          </a:p>
          <a:p>
            <a:pPr lvl="1">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  </a:t>
            </a:r>
            <a:r>
              <a:rPr lang="en-US" sz="1400" dirty="0">
                <a:effectLst/>
                <a:ea typeface="SimSun" panose="02010600030101010101" pitchFamily="2" charset="-122"/>
              </a:rPr>
              <a:t> Meets biweekly, from 28Jan21 at 10:00 et, </a:t>
            </a:r>
            <a:endParaRPr lang="en-US" sz="1400" b="1" u="sng" dirty="0"/>
          </a:p>
          <a:p>
            <a:pPr lvl="1">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1">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  Next overall meeting – 26Feb21</a:t>
            </a:r>
          </a:p>
          <a:p>
            <a:pPr>
              <a:spcBef>
                <a:spcPts val="0"/>
              </a:spcBef>
              <a:buFont typeface="Arial" panose="020B0604020202020204" pitchFamily="34" charset="0"/>
              <a:buChar char="•"/>
            </a:pPr>
            <a:endParaRPr lang="en-US" sz="14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400" b="0" dirty="0">
                <a:solidFill>
                  <a:schemeClr val="tx1"/>
                </a:solidFill>
                <a:ea typeface="Times New Roman" panose="02020603050405020304" pitchFamily="18" charset="0"/>
              </a:rPr>
              <a:t>Anything to share? </a:t>
            </a:r>
            <a:endParaRPr lang="en-US" sz="1200" b="0" dirty="0"/>
          </a:p>
          <a:p>
            <a:pPr lvl="1">
              <a:spcBef>
                <a:spcPts val="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Frequency Bands </a:t>
            </a:r>
          </a:p>
        </p:txBody>
      </p:sp>
      <p:sp>
        <p:nvSpPr>
          <p:cNvPr id="3" name="Content Placeholder 2"/>
          <p:cNvSpPr>
            <a:spLocks noGrp="1"/>
          </p:cNvSpPr>
          <p:nvPr>
            <p:ph idx="1"/>
          </p:nvPr>
        </p:nvSpPr>
        <p:spPr>
          <a:xfrm>
            <a:off x="685800" y="914400"/>
            <a:ext cx="8153400" cy="5459053"/>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Initial Audiences: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&amp; </a:t>
            </a:r>
            <a:r>
              <a:rPr lang="en-US" sz="1600" dirty="0">
                <a:ea typeface="Calibri" panose="020F0502020204030204" pitchFamily="34" charset="0"/>
              </a:rPr>
              <a:t>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last one.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rPr>
              <a:t>Good discussion on proposed initial spreadsheet format, see latest with some notes at: </a:t>
            </a:r>
          </a:p>
          <a:p>
            <a:pPr lvl="1">
              <a:spcBef>
                <a:spcPts val="0"/>
              </a:spcBef>
              <a:buFont typeface="Arial" panose="020B0604020202020204" pitchFamily="34" charset="0"/>
              <a:buChar char="•"/>
            </a:pPr>
            <a:r>
              <a:rPr lang="en-US" sz="1400" dirty="0">
                <a:solidFill>
                  <a:schemeClr val="tx1"/>
                </a:solidFill>
                <a:ea typeface="Times New Roman" panose="02020603050405020304" pitchFamily="18" charset="0"/>
                <a:hlinkClick r:id="rId3"/>
              </a:rPr>
              <a:t>https://mentor.ieee.org/802.18/dcn/21/18-21-0020-01-0000-proposed-frequency-table-format.pptx</a:t>
            </a:r>
            <a:r>
              <a:rPr lang="en-US" sz="14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Need to consider creating lists for the future:  country/regions and final tool/maintenance.</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How do we fill in the spreadsheet now?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30Mar21.  </a:t>
            </a:r>
            <a:r>
              <a:rPr lang="en-US" sz="1400" b="0" dirty="0">
                <a:solidFill>
                  <a:schemeClr val="tx1"/>
                </a:solidFill>
                <a:ea typeface="Times New Roman" panose="02020603050405020304" pitchFamily="18" charset="0"/>
              </a:rPr>
              <a:t>(call-in in backup slides here)</a:t>
            </a:r>
            <a:r>
              <a:rPr lang="en-US" sz="1400" b="0" dirty="0">
                <a:effectLst/>
                <a:latin typeface="Times New Roman" panose="02020603050405020304" pitchFamily="18" charset="0"/>
                <a:ea typeface="Times New Roman" panose="02020603050405020304" pitchFamily="18" charset="0"/>
              </a:rPr>
              <a:t> (5</a:t>
            </a:r>
            <a:r>
              <a:rPr lang="en-US" sz="1400" b="0" baseline="30000" dirty="0">
                <a:effectLst/>
                <a:latin typeface="Times New Roman" panose="02020603050405020304" pitchFamily="18" charset="0"/>
                <a:ea typeface="Times New Roman" panose="02020603050405020304" pitchFamily="18" charset="0"/>
              </a:rPr>
              <a:t>th</a:t>
            </a:r>
            <a:r>
              <a:rPr lang="en-US" sz="1400" b="0" dirty="0">
                <a:effectLst/>
                <a:latin typeface="Times New Roman" panose="02020603050405020304" pitchFamily="18" charset="0"/>
                <a:ea typeface="Times New Roman" panose="02020603050405020304" pitchFamily="18" charset="0"/>
              </a:rPr>
              <a:t> Tuesday this month)</a:t>
            </a:r>
            <a:endParaRPr lang="en-US" sz="1800" b="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922596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IEEE 802 Frequency Bands </a:t>
            </a:r>
          </a:p>
        </p:txBody>
      </p:sp>
      <p:sp>
        <p:nvSpPr>
          <p:cNvPr id="3" name="Content Placeholder 2"/>
          <p:cNvSpPr>
            <a:spLocks noGrp="1"/>
          </p:cNvSpPr>
          <p:nvPr>
            <p:ph idx="1"/>
          </p:nvPr>
        </p:nvSpPr>
        <p:spPr>
          <a:xfrm>
            <a:off x="698889" y="942973"/>
            <a:ext cx="8140311" cy="5532439"/>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400" dirty="0">
                <a:effectLst/>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Data Base online, easier to search and sort</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400" dirty="0">
                <a:ea typeface="Calibri" panose="020F0502020204030204" pitchFamily="34" charset="0"/>
              </a:rPr>
              <a:t>We need a clear source of the  data, along with date</a:t>
            </a:r>
            <a:r>
              <a:rPr lang="en-US" sz="1400" dirty="0">
                <a:solidFill>
                  <a:srgbClr val="333333"/>
                </a:solidFill>
                <a:ea typeface="Times New Roman" panose="02020603050405020304" pitchFamily="18" charset="0"/>
              </a:rPr>
              <a:t> of last info/update.  If  too old, how good is the data ?</a:t>
            </a:r>
            <a:endParaRPr lang="en-US" sz="1800" b="0" dirty="0"/>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096022"/>
            <a:ext cx="8153400" cy="5512522"/>
          </a:xfrm>
        </p:spPr>
        <p:txBody>
          <a:bodyPr/>
          <a:lstStyle/>
          <a:p>
            <a:pPr marL="285750" marR="0" indent="-28575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From last week and question on Electronic Interim meetings and participation credit: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Per the 802 Operations Manual,  </a:t>
            </a:r>
            <a:r>
              <a:rPr lang="en-US" sz="1600" u="sng" dirty="0">
                <a:solidFill>
                  <a:srgbClr val="0000FF"/>
                </a:solidFill>
                <a:effectLst/>
                <a:ea typeface="Times New Roman" panose="02020603050405020304" pitchFamily="18" charset="0"/>
                <a:cs typeface="Times New Roman" panose="02020603050405020304" pitchFamily="18" charset="0"/>
                <a:hlinkClick r:id="rId3"/>
              </a:rPr>
              <a:t>https://mentor.ieee.org/802-ec/dcn/17/ec-17-0090-24-0PNP-ieee-802-lmsc-operations-manual.pdf</a:t>
            </a:r>
            <a:r>
              <a:rPr lang="en-US" sz="1600" dirty="0">
                <a:effectLst/>
                <a:ea typeface="Times New Roman" panose="02020603050405020304" pitchFamily="18" charset="0"/>
                <a:cs typeface="Times New Roman" panose="02020603050405020304" pitchFamily="18" charset="0"/>
              </a:rPr>
              <a:t> , section 5, </a:t>
            </a:r>
          </a:p>
          <a:p>
            <a:pPr marL="400050" lvl="1">
              <a:spcBef>
                <a:spcPts val="0"/>
              </a:spcBef>
              <a:spcAft>
                <a:spcPts val="0"/>
              </a:spcAft>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Additionally, IEEE 802 LMSC Working Groups and Technical Advisory Groups are allowed to have electronic meetings to make decisions between Plenary Sessions, but such meetings do not count for participation credit."</a:t>
            </a:r>
            <a:r>
              <a:rPr lang="en-US" sz="1400" b="0"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400" b="0"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u="sng" dirty="0">
                <a:effectLst/>
                <a:ea typeface="Calibri" panose="020F0502020204030204" pitchFamily="34" charset="0"/>
              </a:rPr>
              <a:t>ITU-R WP 5D  recent meeting. </a:t>
            </a: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In accordance with § A1.3.2.9 of Resolution ITU-R 1-8, the Working Party (WP) 5D</a:t>
            </a:r>
            <a:r>
              <a:rPr lang="en-US" sz="1800" b="1" dirty="0">
                <a:effectLst/>
                <a:ea typeface="Calibri" panose="020F0502020204030204" pitchFamily="34" charset="0"/>
              </a:rPr>
              <a:t> </a:t>
            </a:r>
            <a:r>
              <a:rPr lang="en-US" sz="1800" dirty="0">
                <a:effectLst/>
                <a:ea typeface="Calibri" panose="020F0502020204030204" pitchFamily="34" charset="0"/>
              </a:rPr>
              <a:t>Correspondence Group on IMT parameters will work by electronic means (via correspondence and preferably via up to two virtual meetings with two or three sessions) in the period between the virtual meeting of WP 5D in March 2021 and the meeting of WP 5D in June 2021 to advance the working document on IMT parameters</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This includes 6-8GHz, and only IMT, not WAS/RLAN.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b="0" dirty="0">
              <a:solidFill>
                <a:srgbClr val="333333"/>
              </a:solidFill>
              <a:latin typeface="Consolas" panose="020B0609020204030204" pitchFamily="49" charset="0"/>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71985"/>
            <a:ext cx="8153400" cy="5512522"/>
          </a:xfrm>
        </p:spPr>
        <p:txBody>
          <a:bodyPr/>
          <a:lstStyle/>
          <a:p>
            <a:pPr marL="0" marR="0">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dirty="0">
                <a:effectLst/>
                <a:ea typeface="Calibri" panose="020F0502020204030204" pitchFamily="34" charset="0"/>
              </a:rPr>
              <a:t>802.18 activity since </a:t>
            </a:r>
            <a:r>
              <a:rPr lang="en-US" sz="1800" dirty="0">
                <a:ea typeface="Calibri" panose="020F0502020204030204" pitchFamily="34" charset="0"/>
              </a:rPr>
              <a:t>January Interim </a:t>
            </a: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ffectLst/>
                <a:ea typeface="Calibri" panose="020F0502020204030204" pitchFamily="34" charset="0"/>
              </a:rPr>
              <a:t>Approvals: </a:t>
            </a:r>
            <a:endParaRPr lang="en-US" sz="1400" dirty="0">
              <a:effectLst/>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ITU-R submissions on M.1450 and M.1801</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Canada RABC consultations on white spaces.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USA FCC NPRM non white spaces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Mexico IFR list of consultations for 2021</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Brazil </a:t>
            </a:r>
            <a:r>
              <a:rPr lang="en-US" sz="1600" dirty="0" err="1">
                <a:cs typeface="Times New Roman" panose="02020603050405020304" pitchFamily="18" charset="0"/>
              </a:rPr>
              <a:t>Anatel</a:t>
            </a:r>
            <a:r>
              <a:rPr lang="en-US" sz="1600" dirty="0">
                <a:cs typeface="Times New Roman" panose="02020603050405020304" pitchFamily="18" charset="0"/>
              </a:rPr>
              <a:t> will follow FCC 6 GHz 1200 MHz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Japan MIC reviewing 6 GHz from others.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Colombia consultation on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CITC spectrum outlook 2021-2023</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China MIIT consultation on 2.4 and 5 GHz.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PN on client to client communication at 6 GHz.</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698889" y="631899"/>
            <a:ext cx="7843449" cy="464123"/>
          </a:xfrm>
        </p:spPr>
        <p:txBody>
          <a:bodyPr/>
          <a:lstStyle/>
          <a:p>
            <a:r>
              <a:rPr lang="en-US" sz="2000" b="1" dirty="0">
                <a:solidFill>
                  <a:srgbClr val="333333"/>
                </a:solidFill>
                <a:effectLst/>
                <a:ea typeface="Times New Roman" panose="02020603050405020304" pitchFamily="18" charset="0"/>
              </a:rPr>
              <a:t>General Discussion – FYI only</a:t>
            </a:r>
            <a:endParaRPr lang="en-US" sz="2000" dirty="0"/>
          </a:p>
        </p:txBody>
      </p:sp>
    </p:spTree>
    <p:extLst>
      <p:ext uri="{BB962C8B-B14F-4D97-AF65-F5344CB8AC3E}">
        <p14:creationId xmlns:p14="http://schemas.microsoft.com/office/powerpoint/2010/main" val="1082696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Tx/>
              <a:buFont typeface="Courier New" panose="02070309020205020404" pitchFamily="49" charset="0"/>
              <a:buChar char="o"/>
            </a:pPr>
            <a:r>
              <a:rPr lang="en-US" sz="1800" dirty="0">
                <a:solidFill>
                  <a:schemeClr val="tx1"/>
                </a:solidFill>
              </a:rPr>
              <a:t>Chair to call a focused ad hoc call on putting together IEEE 802 viewpoints on WRC-23 agenda items of interests to IEEE 802.</a:t>
            </a:r>
          </a:p>
          <a:p>
            <a:pPr marL="685800" lvl="1">
              <a:buClrTx/>
              <a:buFont typeface="Courier New" panose="02070309020205020404" pitchFamily="49" charset="0"/>
              <a:buChar char="o"/>
            </a:pPr>
            <a:r>
              <a:rPr lang="en-US" sz="1600" dirty="0">
                <a:solidFill>
                  <a:schemeClr val="tx1"/>
                </a:solidFill>
              </a:rPr>
              <a:t>Chair sent to ad hoc members options for a call.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37</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marR="0">
              <a:spcBef>
                <a:spcPts val="0"/>
              </a:spcBef>
              <a:spcAft>
                <a:spcPts val="0"/>
              </a:spcAft>
              <a:buFont typeface="Arial" panose="020B0604020202020204" pitchFamily="34" charset="0"/>
              <a:buChar char="•"/>
            </a:pPr>
            <a:endParaRPr lang="en-US" sz="1800" b="0" dirty="0">
              <a:solidFill>
                <a:schemeClr val="tx1"/>
              </a:solidFill>
            </a:endParaRPr>
          </a:p>
          <a:p>
            <a:pPr marL="4000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Straw Poll from the EC Exec Vice-Chair: </a:t>
            </a:r>
          </a:p>
          <a:p>
            <a:pPr marL="800100" lvl="2">
              <a:spcBef>
                <a:spcPts val="0"/>
              </a:spcBef>
              <a:spcAft>
                <a:spcPts val="0"/>
              </a:spcAft>
              <a:buFont typeface="Arial" panose="020B0604020202020204" pitchFamily="34" charset="0"/>
              <a:buChar char="•"/>
            </a:pPr>
            <a:r>
              <a:rPr lang="en-US" dirty="0">
                <a:effectLst/>
                <a:latin typeface="Times New Roman" panose="02020603050405020304" pitchFamily="18" charset="0"/>
                <a:ea typeface="Calibri" panose="020F0502020204030204" pitchFamily="34" charset="0"/>
              </a:rPr>
              <a:t>Everyone can vote. </a:t>
            </a:r>
          </a:p>
          <a:p>
            <a:pPr marL="800100" lvl="2">
              <a:spcBef>
                <a:spcPts val="0"/>
              </a:spcBef>
              <a:spcAft>
                <a:spcPts val="0"/>
              </a:spcAft>
              <a:buFont typeface="Arial" panose="020B0604020202020204" pitchFamily="34" charset="0"/>
              <a:buChar char="•"/>
            </a:pPr>
            <a:r>
              <a:rPr lang="en-US" dirty="0">
                <a:effectLst/>
                <a:latin typeface="Times New Roman" panose="02020603050405020304" pitchFamily="18" charset="0"/>
                <a:ea typeface="Calibri" panose="020F0502020204030204" pitchFamily="34" charset="0"/>
              </a:rPr>
              <a:t>When do you expect the next in person 802.18 Session will be?</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1	September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2	November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3	after 2021</a:t>
            </a:r>
          </a:p>
          <a:p>
            <a:pPr marL="1257300" lvl="3">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Calibri" panose="020F0502020204030204" pitchFamily="34" charset="0"/>
              </a:rPr>
              <a:t>4	Didn’t  Answer</a:t>
            </a:r>
          </a:p>
          <a:p>
            <a:pPr marL="0" marR="0">
              <a:spcBef>
                <a:spcPts val="0"/>
              </a:spcBef>
              <a:spcAft>
                <a:spcPts val="0"/>
              </a:spcAft>
              <a:buFont typeface="Arial" panose="020B0604020202020204" pitchFamily="34" charset="0"/>
              <a:buChar char="•"/>
            </a:pPr>
            <a:r>
              <a:rPr lang="en-US" sz="1800" b="0" dirty="0">
                <a:solidFill>
                  <a:schemeClr val="tx1"/>
                </a:solidFill>
              </a:rPr>
              <a:t> </a:t>
            </a:r>
          </a:p>
          <a:p>
            <a:pPr marL="0" marR="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 and voters on-line: ___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20may21):     </a:t>
            </a:r>
            <a:r>
              <a:rPr lang="en-US" sz="1800" dirty="0"/>
              <a:t>25Mar21–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proposed for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40</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41</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155469"/>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2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050" dirty="0">
                <a:latin typeface="Times New Roman" pitchFamily="16" charset="0"/>
              </a:rPr>
              <a:t>IMPORTANT NOTICE: Please note that this </a:t>
            </a:r>
            <a:r>
              <a:rPr lang="en-US" sz="1050" dirty="0" err="1">
                <a:latin typeface="Times New Roman" pitchFamily="16" charset="0"/>
              </a:rPr>
              <a:t>Webex</a:t>
            </a:r>
            <a:r>
              <a:rPr lang="en-US" sz="105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42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30mar21</a:t>
            </a:r>
          </a:p>
        </p:txBody>
      </p:sp>
    </p:spTree>
    <p:extLst>
      <p:ext uri="{BB962C8B-B14F-4D97-AF65-F5344CB8AC3E}">
        <p14:creationId xmlns:p14="http://schemas.microsoft.com/office/powerpoint/2010/main" val="51656831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44</a:t>
            </a:fld>
            <a:endParaRPr lang="en-US" altLang="en-US" dirty="0"/>
          </a:p>
        </p:txBody>
      </p:sp>
      <p:sp>
        <p:nvSpPr>
          <p:cNvPr id="7" name="Date Placeholder 6"/>
          <p:cNvSpPr>
            <a:spLocks noGrp="1"/>
          </p:cNvSpPr>
          <p:nvPr>
            <p:ph type="dt" idx="15"/>
          </p:nvPr>
        </p:nvSpPr>
        <p:spPr/>
        <p:txBody>
          <a:bodyPr/>
          <a:lstStyle/>
          <a:p>
            <a:r>
              <a:rPr lang="en-US"/>
              <a:t>11-17Mar21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11-17Mar21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49</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11-17Mar21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50</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11-17Mar21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51</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11-17Mar21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11-17Mar21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on IMAT with </a:t>
            </a:r>
            <a:r>
              <a:rPr lang="en-US" altLang="en-US" sz="1400" b="1" u="sng" dirty="0" err="1">
                <a:solidFill>
                  <a:schemeClr val="tx1"/>
                </a:solidFill>
              </a:rPr>
              <a:t>Webex</a:t>
            </a:r>
            <a:r>
              <a:rPr lang="en-US" altLang="en-US" sz="1400" b="1" u="sng" dirty="0">
                <a:solidFill>
                  <a:schemeClr val="tx1"/>
                </a:solidFill>
              </a:rPr>
              <a:t> check</a:t>
            </a:r>
          </a:p>
          <a:p>
            <a:pPr lvl="2">
              <a:spcBef>
                <a:spcPts val="0"/>
              </a:spcBef>
              <a:buFont typeface="Arial" panose="020B0604020202020204" pitchFamily="34" charset="0"/>
              <a:buChar char="•"/>
            </a:pPr>
            <a:r>
              <a:rPr lang="en-US" altLang="en-US" sz="1200" b="1" u="sng" dirty="0">
                <a:solidFill>
                  <a:schemeClr val="tx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Ballots: teleconferences and Vice-Chairs</a:t>
            </a:r>
          </a:p>
          <a:p>
            <a:pPr>
              <a:buFont typeface="Arial" panose="020B0604020202020204" pitchFamily="34" charset="0"/>
              <a:buChar char="•"/>
            </a:pPr>
            <a:r>
              <a:rPr lang="en-US" altLang="en-US" sz="1600" dirty="0">
                <a:solidFill>
                  <a:schemeClr val="tx1"/>
                </a:solidFill>
              </a:rPr>
              <a:t>Discussion items (both meetings)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Set up WRC-23 AIs ad hoc</a:t>
            </a:r>
            <a:endParaRPr lang="en-US" altLang="en-US" sz="1800" dirty="0">
              <a:solidFill>
                <a:schemeClr val="tx1"/>
              </a:solidFill>
            </a:endParaRPr>
          </a:p>
          <a:p>
            <a:pPr lvl="1">
              <a:buFont typeface="Arial" panose="020B0604020202020204" pitchFamily="34" charset="0"/>
              <a:buChar char="•"/>
            </a:pPr>
            <a:r>
              <a:rPr lang="en-US" sz="1600" dirty="0">
                <a:effectLst/>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Recess/Adjourn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56727" y="1193802"/>
            <a:ext cx="4006273"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Canada and Saudi Arabia</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802.15 THz SC WP 5A submission</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lvl="1">
              <a:spcBef>
                <a:spcPts val="0"/>
              </a:spcBef>
              <a:buFont typeface="Arial" panose="020B0604020202020204" pitchFamily="34" charset="0"/>
              <a:buChar char="•"/>
            </a:pPr>
            <a:r>
              <a:rPr lang="en-US" altLang="en-US" sz="1400" kern="0" dirty="0">
                <a:solidFill>
                  <a:schemeClr val="tx1"/>
                </a:solidFill>
              </a:rPr>
              <a:t>2 long term lists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94577"/>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Interim </a:t>
            </a:r>
            <a:r>
              <a:rPr lang="en-GB" sz="1600" b="0" dirty="0">
                <a:ea typeface="SimSun" panose="02010600030101010101" pitchFamily="2" charset="-122"/>
              </a:rPr>
              <a:t>14-21 Jan </a:t>
            </a:r>
            <a:r>
              <a:rPr lang="en-GB" sz="1600" b="0" dirty="0">
                <a:effectLst/>
                <a:ea typeface="SimSun" panose="02010600030101010101" pitchFamily="2" charset="-122"/>
              </a:rPr>
              <a:t>2021 in document </a:t>
            </a:r>
            <a:r>
              <a:rPr lang="en-GB" sz="1600" b="0" dirty="0">
                <a:solidFill>
                  <a:schemeClr val="bg1">
                    <a:lumMod val="75000"/>
                  </a:schemeClr>
                </a:solidFill>
                <a:ea typeface="SimSun" panose="02010600030101010101" pitchFamily="2" charset="-122"/>
                <a:hlinkClick r:id="rId3"/>
              </a:rPr>
              <a:t>https://mentor.ieee.org/802.18/dcn/21/18-21-0003-01-0000-minutes-electronic-interim-14-21jan21-rr-tag-sna.docx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22-Jan-2021 10:14:54 ET</a:t>
            </a:r>
            <a:r>
              <a:rPr lang="en-US" sz="1600" b="0" dirty="0">
                <a:effectLst/>
                <a:ea typeface="SimSun" panose="02010600030101010101" pitchFamily="2" charset="-122"/>
              </a:rPr>
              <a:t>, 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Edward A.</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682624" y="866760"/>
            <a:ext cx="8382001" cy="5667376"/>
          </a:xfrm>
        </p:spPr>
        <p:txBody>
          <a:bodyPr/>
          <a:lstStyle/>
          <a:p>
            <a:pPr lvl="2">
              <a:buFont typeface="Arial" panose="020B0604020202020204" pitchFamily="34" charset="0"/>
              <a:buChar char="•"/>
            </a:pPr>
            <a:endParaRPr lang="en-US" altLang="en-US" sz="8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2021, </a:t>
            </a:r>
            <a:r>
              <a:rPr lang="en-US" altLang="en-US" sz="1800" b="0" dirty="0">
                <a:solidFill>
                  <a:schemeClr val="tx1"/>
                </a:solidFill>
              </a:rPr>
              <a:t>the EC on 01Dec20 </a:t>
            </a:r>
            <a:r>
              <a:rPr lang="en-US" altLang="en-US" sz="1800" dirty="0">
                <a:solidFill>
                  <a:schemeClr val="tx1"/>
                </a:solidFill>
              </a:rPr>
              <a:t>approved to cancel the in-person part</a:t>
            </a:r>
            <a:r>
              <a:rPr lang="en-US" altLang="en-US" sz="1800" b="0" dirty="0">
                <a:solidFill>
                  <a:schemeClr val="tx1"/>
                </a:solidFill>
              </a:rPr>
              <a:t> of the March 2021 Plenary originally at Hyatt Denver and to hold an electronic session for the plenary.  The EC is taking up the rule exceptions needed. </a:t>
            </a:r>
          </a:p>
          <a:p>
            <a:pPr lvl="1">
              <a:spcBef>
                <a:spcPts val="0"/>
              </a:spcBef>
              <a:buFont typeface="Arial" panose="020B0604020202020204" pitchFamily="34" charset="0"/>
              <a:buChar char="•"/>
            </a:pPr>
            <a:r>
              <a:rPr lang="en-US" altLang="en-US" sz="1600" b="1" dirty="0">
                <a:solidFill>
                  <a:schemeClr val="tx1"/>
                </a:solidFill>
              </a:rPr>
              <a:t>EC has updated times from 05Mar21 (Friday) to 18Mar21 (Thursday) </a:t>
            </a:r>
            <a:r>
              <a:rPr lang="en-US" altLang="en-US" sz="1600" b="1" strike="dblStrike" dirty="0">
                <a:solidFill>
                  <a:schemeClr val="tx1"/>
                </a:solidFill>
              </a:rPr>
              <a:t>19Mar21</a:t>
            </a:r>
            <a:endParaRPr lang="en-US" altLang="en-US" sz="160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802.18’s meetings will be Thursday 11Mar21 and </a:t>
            </a:r>
            <a:r>
              <a:rPr lang="en-US" altLang="en-US" sz="1600" b="1" u="sng" dirty="0">
                <a:solidFill>
                  <a:schemeClr val="tx1"/>
                </a:solidFill>
              </a:rPr>
              <a:t>Wednesday 17Mar21</a:t>
            </a:r>
            <a:r>
              <a:rPr lang="en-US" altLang="en-US" sz="1600" dirty="0">
                <a:solidFill>
                  <a:schemeClr val="tx1"/>
                </a:solidFill>
              </a:rPr>
              <a:t>, 1500-1600 et. </a:t>
            </a:r>
          </a:p>
          <a:p>
            <a:pPr lvl="2">
              <a:spcBef>
                <a:spcPts val="0"/>
              </a:spcBef>
              <a:buFont typeface="Arial" panose="020B0604020202020204" pitchFamily="34" charset="0"/>
              <a:buChar char="•"/>
            </a:pPr>
            <a:r>
              <a:rPr lang="en-US" sz="1600" dirty="0">
                <a:effectLst/>
                <a:latin typeface="Times New Roman" panose="02020603050405020304" pitchFamily="18" charset="0"/>
                <a:ea typeface="SimSun" panose="02010600030101010101" pitchFamily="2" charset="-122"/>
              </a:rPr>
              <a:t>Learned no conflict with .24 for the 17</a:t>
            </a:r>
            <a:r>
              <a:rPr lang="en-US" sz="1600" baseline="30000" dirty="0">
                <a:effectLst/>
                <a:latin typeface="Times New Roman" panose="02020603050405020304" pitchFamily="18" charset="0"/>
                <a:ea typeface="SimSun" panose="02010600030101010101" pitchFamily="2" charset="-122"/>
              </a:rPr>
              <a:t>th</a:t>
            </a:r>
            <a:r>
              <a:rPr lang="en-US" sz="1600" dirty="0">
                <a:effectLst/>
                <a:latin typeface="Times New Roman" panose="02020603050405020304" pitchFamily="18" charset="0"/>
                <a:ea typeface="SimSun" panose="02010600030101010101" pitchFamily="2" charset="-122"/>
              </a:rPr>
              <a:t> call. So no known conflicts. </a:t>
            </a:r>
          </a:p>
          <a:p>
            <a:pPr lvl="1">
              <a:spcBef>
                <a:spcPts val="0"/>
              </a:spcBef>
              <a:buFont typeface="Arial" panose="020B0604020202020204" pitchFamily="34" charset="0"/>
              <a:buChar char="•"/>
            </a:pPr>
            <a:r>
              <a:rPr lang="en-US" altLang="en-US" sz="1600" b="0" dirty="0">
                <a:solidFill>
                  <a:schemeClr val="tx1"/>
                </a:solidFill>
              </a:rPr>
              <a:t>11</a:t>
            </a:r>
            <a:r>
              <a:rPr lang="en-US" altLang="en-US" sz="1600" b="0" baseline="30000" dirty="0">
                <a:solidFill>
                  <a:schemeClr val="tx1"/>
                </a:solidFill>
              </a:rPr>
              <a:t>th</a:t>
            </a:r>
            <a:r>
              <a:rPr lang="en-US" altLang="en-US" sz="1600" b="0" dirty="0">
                <a:solidFill>
                  <a:schemeClr val="tx1"/>
                </a:solidFill>
              </a:rPr>
              <a:t> will be normal call-in; call-in for 17</a:t>
            </a:r>
            <a:r>
              <a:rPr lang="en-US" altLang="en-US" sz="1600" b="0" baseline="30000" dirty="0">
                <a:solidFill>
                  <a:schemeClr val="tx1"/>
                </a:solidFill>
              </a:rPr>
              <a:t>th</a:t>
            </a:r>
            <a:r>
              <a:rPr lang="en-US" altLang="en-US" sz="1600" baseline="30000" dirty="0">
                <a:solidFill>
                  <a:schemeClr val="tx1"/>
                </a:solidFill>
              </a:rPr>
              <a:t> </a:t>
            </a:r>
            <a:r>
              <a:rPr lang="en-US" altLang="en-US" sz="1600" b="0" dirty="0">
                <a:solidFill>
                  <a:schemeClr val="tx1"/>
                </a:solidFill>
              </a:rPr>
              <a:t> is in backup slides here.</a:t>
            </a:r>
          </a:p>
          <a:p>
            <a:pPr lvl="1">
              <a:spcBef>
                <a:spcPts val="0"/>
              </a:spcBef>
              <a:buFont typeface="Arial" panose="020B0604020202020204" pitchFamily="34" charset="0"/>
              <a:buChar char="•"/>
            </a:pPr>
            <a:r>
              <a:rPr lang="en-US" altLang="en-US" sz="1600" dirty="0">
                <a:solidFill>
                  <a:schemeClr val="tx1"/>
                </a:solidFill>
              </a:rPr>
              <a:t>Being a plenary, it will take attending both calls for participation/voting member credit. </a:t>
            </a:r>
          </a:p>
          <a:p>
            <a:pPr lvl="1">
              <a:spcBef>
                <a:spcPts val="0"/>
              </a:spcBef>
              <a:buFont typeface="Arial" panose="020B0604020202020204" pitchFamily="34" charset="0"/>
              <a:buChar char="•"/>
            </a:pPr>
            <a:r>
              <a:rPr lang="en-US" altLang="en-US" sz="1600" b="0" dirty="0">
                <a:solidFill>
                  <a:schemeClr val="tx1"/>
                </a:solidFill>
              </a:rPr>
              <a:t>IMAT is set</a:t>
            </a:r>
            <a:r>
              <a:rPr lang="en-US" altLang="en-US" sz="1600" dirty="0">
                <a:solidFill>
                  <a:schemeClr val="tx1"/>
                </a:solidFill>
              </a:rPr>
              <a:t>up with the other WGs and TAGs like a normal plenary. </a:t>
            </a:r>
            <a:endParaRPr lang="en-US" altLang="en-US" sz="1600" b="0" dirty="0">
              <a:solidFill>
                <a:schemeClr val="tx1"/>
              </a:solidFill>
            </a:endParaRPr>
          </a:p>
          <a:p>
            <a:pPr lvl="4">
              <a:buFont typeface="Arial" panose="020B0604020202020204" pitchFamily="34" charset="0"/>
              <a:buChar char="•"/>
            </a:pPr>
            <a:endParaRPr lang="en-US" altLang="en-US" sz="10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 </a:t>
            </a:r>
            <a:r>
              <a:rPr lang="en-US" altLang="en-US" sz="1800" b="0" dirty="0">
                <a:solidFill>
                  <a:schemeClr val="tx1"/>
                </a:solidFill>
              </a:rPr>
              <a:t>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lvl="1">
              <a:buFont typeface="Arial" panose="020B0604020202020204" pitchFamily="34" charset="0"/>
              <a:buChar char="•"/>
            </a:pPr>
            <a:r>
              <a:rPr lang="en-US" altLang="en-US" sz="1600" dirty="0">
                <a:solidFill>
                  <a:schemeClr val="tx1"/>
                </a:solidFill>
              </a:rPr>
              <a:t>Note: Working to move the Hilton in Panama to January 2022 Wireless Interim.  </a:t>
            </a:r>
          </a:p>
          <a:p>
            <a:pPr lvl="1">
              <a:buFont typeface="Arial" panose="020B0604020202020204" pitchFamily="34" charset="0"/>
              <a:buChar char="•"/>
            </a:pPr>
            <a:r>
              <a:rPr lang="en-US" altLang="en-US" sz="1400" b="0" dirty="0">
                <a:solidFill>
                  <a:schemeClr val="tx1"/>
                </a:solidFill>
              </a:rPr>
              <a:t>Need to coordinate with the other WGs &amp; TAGs on meeting times:  .11 is 10-18may21</a:t>
            </a:r>
          </a:p>
          <a:p>
            <a:pPr lvl="1">
              <a:buFont typeface="Arial" panose="020B0604020202020204" pitchFamily="34" charset="0"/>
              <a:buChar char="•"/>
            </a:pPr>
            <a:r>
              <a:rPr lang="en-US" altLang="en-US" sz="1400" b="0" dirty="0">
                <a:solidFill>
                  <a:schemeClr val="tx1"/>
                </a:solidFill>
              </a:rPr>
              <a:t>Question brought up </a:t>
            </a:r>
            <a:r>
              <a:rPr lang="en-US" altLang="en-US" sz="1400" dirty="0">
                <a:solidFill>
                  <a:schemeClr val="tx1"/>
                </a:solidFill>
              </a:rPr>
              <a:t>can there be participation credit at a teleconference between plenaries, it is a matter of interpretation why the EC has an action to clarify. </a:t>
            </a:r>
            <a:endParaRPr lang="en-US" altLang="en-US" sz="14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 </a:t>
            </a:r>
            <a:r>
              <a:rPr lang="en-US" altLang="en-US" sz="1800" b="0" dirty="0">
                <a:solidFill>
                  <a:schemeClr val="tx1"/>
                </a:solidFill>
              </a:rPr>
              <a:t>proposed for Madrid, Spain, the LMSC(EC) on 05Mar21 </a:t>
            </a:r>
            <a:r>
              <a:rPr lang="en-US" altLang="en-US" sz="1800" dirty="0">
                <a:solidFill>
                  <a:schemeClr val="tx1"/>
                </a:solidFill>
              </a:rPr>
              <a:t>approved to cancel the in-person 802 Plenary.</a:t>
            </a:r>
            <a:r>
              <a:rPr lang="en-US" altLang="en-US" sz="1800" b="0" dirty="0">
                <a:solidFill>
                  <a:schemeClr val="tx1"/>
                </a:solidFill>
              </a:rPr>
              <a:t>  It will be electronic like the past ones. </a:t>
            </a: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11-17Mar21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57575</TotalTime>
  <Words>12095</Words>
  <Application>Microsoft Office PowerPoint</Application>
  <PresentationFormat>On-screen Show (4:3)</PresentationFormat>
  <Paragraphs>1342</Paragraphs>
  <Slides>51</Slides>
  <Notes>34</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2</vt:i4>
      </vt:variant>
      <vt:variant>
        <vt:lpstr>Slide Titles</vt:lpstr>
      </vt:variant>
      <vt:variant>
        <vt:i4>51</vt:i4>
      </vt:variant>
    </vt:vector>
  </HeadingPairs>
  <TitlesOfParts>
    <vt:vector size="66" baseType="lpstr">
      <vt:lpstr>Arial</vt:lpstr>
      <vt:lpstr>Calibri</vt:lpstr>
      <vt:lpstr>Century Gothic</vt:lpstr>
      <vt:lpstr>Consolas</vt:lpstr>
      <vt:lpstr>Courier New</vt:lpstr>
      <vt:lpstr>Helvetica</vt:lpstr>
      <vt:lpstr>Helvetica Neue</vt:lpstr>
      <vt:lpstr>Monotype Sorts</vt:lpstr>
      <vt:lpstr>Roboto</vt:lpstr>
      <vt:lpstr>Times New Roman</vt:lpstr>
      <vt:lpstr>Verdana</vt:lpstr>
      <vt:lpstr>Wingdings</vt:lpstr>
      <vt:lpstr>Office Theme</vt:lpstr>
      <vt:lpstr>Document</vt:lpstr>
      <vt:lpstr>Packager Shell Object</vt:lpstr>
      <vt:lpstr>IEEE 802.18 RR-TAG Electronic Plenary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2</vt:lpstr>
      <vt:lpstr>Teleconferences</vt:lpstr>
      <vt:lpstr>Officer Elections -1</vt:lpstr>
      <vt:lpstr>Officer Elections -2</vt:lpstr>
      <vt:lpstr>EU items to share -1</vt:lpstr>
      <vt:lpstr>EU items to share -2</vt:lpstr>
      <vt:lpstr>Other regions (outside EU-Stds and USA), items to share</vt:lpstr>
      <vt:lpstr>ITU-R items to share  -</vt:lpstr>
      <vt:lpstr>ITU-R items to share  -</vt:lpstr>
      <vt:lpstr>MSG 6 GHz &amp; FCC</vt:lpstr>
      <vt:lpstr>Table of Frequency Bands – IEEE 802 Stds </vt:lpstr>
      <vt:lpstr>Table of Frequency Bands – IEEE 802 Stds</vt:lpstr>
      <vt:lpstr>General Discussion Items </vt:lpstr>
      <vt:lpstr>Actions / AOB / Recess</vt:lpstr>
      <vt:lpstr>2nd – call - Wednesday (17Mar21) Agenda</vt:lpstr>
      <vt:lpstr>Vice-Chair Election – Affirmation</vt:lpstr>
      <vt:lpstr>Vice-Chair Election – Affirmation</vt:lpstr>
      <vt:lpstr>EU items to share -1</vt:lpstr>
      <vt:lpstr>EU items to share -2</vt:lpstr>
      <vt:lpstr>Other regions (outside EU-Stds and USA), items to share</vt:lpstr>
      <vt:lpstr>ITU-R items to share  -</vt:lpstr>
      <vt:lpstr>ITU-R THz 252-296 GHz band submission</vt:lpstr>
      <vt:lpstr>MSG 6 GHz &amp; FCC</vt:lpstr>
      <vt:lpstr>Table of IEEE 802 Frequency Bands </vt:lpstr>
      <vt:lpstr>Table of IEEE 802 Frequency Bands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3615</cp:revision>
  <cp:lastPrinted>1601-01-01T00:00:00Z</cp:lastPrinted>
  <dcterms:created xsi:type="dcterms:W3CDTF">2016-03-03T14:54:45Z</dcterms:created>
  <dcterms:modified xsi:type="dcterms:W3CDTF">2021-03-17T02:48:44Z</dcterms:modified>
</cp:coreProperties>
</file>