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1"/>
  </p:notesMasterIdLst>
  <p:handoutMasterIdLst>
    <p:handoutMasterId r:id="rId52"/>
  </p:handoutMasterIdLst>
  <p:sldIdLst>
    <p:sldId id="256" r:id="rId2"/>
    <p:sldId id="341" r:id="rId3"/>
    <p:sldId id="329" r:id="rId4"/>
    <p:sldId id="604" r:id="rId5"/>
    <p:sldId id="624" r:id="rId6"/>
    <p:sldId id="605" r:id="rId7"/>
    <p:sldId id="516" r:id="rId8"/>
    <p:sldId id="596" r:id="rId9"/>
    <p:sldId id="690" r:id="rId10"/>
    <p:sldId id="770" r:id="rId11"/>
    <p:sldId id="602" r:id="rId12"/>
    <p:sldId id="411" r:id="rId13"/>
    <p:sldId id="761" r:id="rId14"/>
    <p:sldId id="603" r:id="rId15"/>
    <p:sldId id="606" r:id="rId16"/>
    <p:sldId id="735" r:id="rId17"/>
    <p:sldId id="608" r:id="rId18"/>
    <p:sldId id="769" r:id="rId19"/>
    <p:sldId id="742" r:id="rId20"/>
    <p:sldId id="743" r:id="rId21"/>
    <p:sldId id="691" r:id="rId22"/>
    <p:sldId id="685" r:id="rId23"/>
    <p:sldId id="702" r:id="rId24"/>
    <p:sldId id="535" r:id="rId25"/>
    <p:sldId id="762" r:id="rId26"/>
    <p:sldId id="763" r:id="rId27"/>
    <p:sldId id="764" r:id="rId28"/>
    <p:sldId id="765" r:id="rId29"/>
    <p:sldId id="664" r:id="rId30"/>
    <p:sldId id="766" r:id="rId31"/>
    <p:sldId id="767" r:id="rId32"/>
    <p:sldId id="768" r:id="rId33"/>
    <p:sldId id="717" r:id="rId34"/>
    <p:sldId id="719" r:id="rId35"/>
    <p:sldId id="650" r:id="rId36"/>
    <p:sldId id="498" r:id="rId37"/>
    <p:sldId id="402" r:id="rId38"/>
    <p:sldId id="403" r:id="rId39"/>
    <p:sldId id="736" r:id="rId40"/>
    <p:sldId id="746" r:id="rId41"/>
    <p:sldId id="737" r:id="rId42"/>
    <p:sldId id="739" r:id="rId43"/>
    <p:sldId id="728" r:id="rId44"/>
    <p:sldId id="425" r:id="rId45"/>
    <p:sldId id="652" r:id="rId46"/>
    <p:sldId id="689" r:id="rId47"/>
    <p:sldId id="549" r:id="rId48"/>
    <p:sldId id="656" r:id="rId49"/>
    <p:sldId id="655"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38" autoAdjust="0"/>
  </p:normalViewPr>
  <p:slideViewPr>
    <p:cSldViewPr>
      <p:cViewPr>
        <p:scale>
          <a:sx n="66" d="100"/>
          <a:sy n="66" d="100"/>
        </p:scale>
        <p:origin x="1710" y="106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964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43.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3.xm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5.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30.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31.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19/2021-01087/world-radiocommunication-conference-advisory-committee-meetings-of-informal-working-groups-one-two?utm_source=federalregister.gov&amp;utm_medium=email&amp;utm_campaign=subscription*mailing*list__;Kys!!F7jv3iA!jir0zLn-xjYkPYYJChcG8CBGIPTp0UqJI-VY7GZsYt7V8TKqr6BH928drxzesDfWVg$" TargetMode="External"/><Relationship Id="rId2" Type="http://schemas.openxmlformats.org/officeDocument/2006/relationships/slide" Target="../slides/slide33.xml"/><Relationship Id="rId1" Type="http://schemas.openxmlformats.org/officeDocument/2006/relationships/notesMaster" Target="../notesMasters/notesMaster1.xml"/><Relationship Id="rId5" Type="http://schemas.openxmlformats.org/officeDocument/2006/relationships/hyperlink" Target="https://urldefense.com/v3/__https:/www.federalregister.gov/d/2021-01087?utm_medium=email&amp;utm_campaign=subscription*mailing*list&amp;utm_source=federalregister.gov__;Kys!!F7jv3iA!jir0zLn-xjYkPYYJChcG8CBGIPTp0UqJI-VY7GZsYt7V8TKqr6BH928drxz_-uxbHQ$" TargetMode="External"/><Relationship Id="rId4" Type="http://schemas.openxmlformats.org/officeDocument/2006/relationships/hyperlink" Target="https://urldefense.com/v3/__https:/www.govinfo.gov/content/pkg/FR-2021-01-19/pdf/2021-01087.pdf?utm_campaign=subscription*mailing*list&amp;utm_source=federalregister.gov&amp;utm_medium=email__;Kys!!F7jv3iA!jir0zLn-xjYkPYYJChcG8CBGIPTp0UqJI-VY7GZsYt7V8TKqr6BH928drxyxyKzu6Q$"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4.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404889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79362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528446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Meetings:</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4C4C4C"/>
                </a:solidFill>
                <a:effectLst/>
                <a:latin typeface="Arial" panose="020B0604020202020204" pitchFamily="34" charset="0"/>
                <a:ea typeface="Times New Roman" panose="02020603050405020304" pitchFamily="18" charset="0"/>
              </a:rPr>
              <a:t>World Radiocommunication Conference Advisory Committee</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panose="020B0604020202020204" pitchFamily="34" charset="0"/>
                <a:ea typeface="Times New Roman" panose="02020603050405020304" pitchFamily="18" charset="0"/>
              </a:rPr>
              <a:t>FR Document:</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u="sng" dirty="0">
                <a:solidFill>
                  <a:srgbClr val="3071A9"/>
                </a:solidFill>
                <a:effectLst/>
                <a:latin typeface="Helvetica" panose="020B0604020202020204" pitchFamily="34" charset="0"/>
                <a:ea typeface="Times New Roman" panose="02020603050405020304" pitchFamily="18" charset="0"/>
                <a:hlinkClick r:id="rId3"/>
              </a:rPr>
              <a:t>2021-01087</a:t>
            </a:r>
            <a:r>
              <a:rPr lang="en-US" sz="1800" dirty="0">
                <a:solidFill>
                  <a:srgbClr val="000000"/>
                </a:solidFill>
                <a:effectLst/>
                <a:latin typeface="Helvetica" panose="020B0604020202020204" pitchFamily="34" charset="0"/>
                <a:ea typeface="Times New Roman" panose="02020603050405020304" pitchFamily="18" charset="0"/>
              </a:rPr>
              <a:t> </a:t>
            </a:r>
            <a:br>
              <a:rPr lang="en-US" sz="1800" dirty="0">
                <a:solidFill>
                  <a:srgbClr val="000000"/>
                </a:solidFill>
                <a:effectLst/>
                <a:latin typeface="Helvetica" panose="020B0604020202020204" pitchFamily="34" charset="0"/>
                <a:ea typeface="Times New Roman" panose="02020603050405020304" pitchFamily="18" charset="0"/>
              </a:rPr>
            </a:br>
            <a:r>
              <a:rPr lang="en-US" sz="1800" b="1" dirty="0">
                <a:solidFill>
                  <a:srgbClr val="000000"/>
                </a:solidFill>
                <a:effectLst/>
                <a:latin typeface="Helvetica" panose="020B0604020202020204" pitchFamily="34" charset="0"/>
                <a:ea typeface="Times New Roman" panose="02020603050405020304" pitchFamily="18" charset="0"/>
              </a:rPr>
              <a:t>Citation:</a:t>
            </a:r>
            <a:r>
              <a:rPr lang="en-US" sz="1800" dirty="0">
                <a:solidFill>
                  <a:srgbClr val="000000"/>
                </a:solidFill>
                <a:effectLst/>
                <a:latin typeface="Helvetica" panose="020B0604020202020204" pitchFamily="34" charset="0"/>
                <a:ea typeface="Times New Roman" panose="02020603050405020304" pitchFamily="18" charset="0"/>
              </a:rPr>
              <a:t> 86 FR 5195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panose="020B0604020202020204" pitchFamily="34" charset="0"/>
                <a:ea typeface="Times New Roman" panose="02020603050405020304" pitchFamily="18" charset="0"/>
                <a:hlinkClick r:id="rId4"/>
              </a:rPr>
              <a:t>PDF</a:t>
            </a:r>
            <a:r>
              <a:rPr lang="en-US" sz="1800" b="1" dirty="0">
                <a:solidFill>
                  <a:srgbClr val="000000"/>
                </a:solidFill>
                <a:effectLst/>
                <a:latin typeface="Helvetica" panose="020B0604020202020204" pitchFamily="34" charset="0"/>
                <a:ea typeface="Times New Roman" panose="02020603050405020304" pitchFamily="18" charset="0"/>
              </a:rPr>
              <a:t> </a:t>
            </a:r>
            <a:r>
              <a:rPr lang="en-US" sz="1800" dirty="0">
                <a:solidFill>
                  <a:srgbClr val="000000"/>
                </a:solidFill>
                <a:effectLst/>
                <a:latin typeface="Helvetica" panose="020B0604020202020204" pitchFamily="34" charset="0"/>
                <a:ea typeface="Times New Roman" panose="02020603050405020304" pitchFamily="18" charset="0"/>
              </a:rPr>
              <a:t>Pages 5195-5196 </a:t>
            </a:r>
            <a:r>
              <a:rPr lang="en-US" sz="1800" i="1" dirty="0">
                <a:solidFill>
                  <a:srgbClr val="000000"/>
                </a:solidFill>
                <a:effectLst/>
                <a:latin typeface="Helvetica" panose="020B0604020202020204" pitchFamily="34" charset="0"/>
                <a:ea typeface="Times New Roman" panose="02020603050405020304" pitchFamily="18" charset="0"/>
              </a:rPr>
              <a:t>(2 pages)</a:t>
            </a:r>
            <a:r>
              <a:rPr lang="en-US" sz="1800" dirty="0">
                <a:solidFill>
                  <a:srgbClr val="000000"/>
                </a:solidFill>
                <a:effectLst/>
                <a:latin typeface="Helvetica" panose="020B0604020202020204" pitchFamily="34" charset="0"/>
                <a:ea typeface="Times New Roman" panose="02020603050405020304" pitchFamily="18" charset="0"/>
              </a:rPr>
              <a:t> </a:t>
            </a:r>
            <a:br>
              <a:rPr lang="en-US" sz="1800" dirty="0">
                <a:solidFill>
                  <a:srgbClr val="000000"/>
                </a:solidFill>
                <a:effectLst/>
                <a:latin typeface="Helvetica" panose="020B0604020202020204" pitchFamily="34" charset="0"/>
                <a:ea typeface="Times New Roman" panose="02020603050405020304" pitchFamily="18" charset="0"/>
              </a:rPr>
            </a:br>
            <a:r>
              <a:rPr lang="en-US" sz="1800" b="0" u="sng" dirty="0">
                <a:solidFill>
                  <a:srgbClr val="3071A9"/>
                </a:solidFill>
                <a:effectLst/>
                <a:latin typeface="Helvetica" panose="020B0604020202020204" pitchFamily="34" charset="0"/>
                <a:ea typeface="Times New Roman" panose="02020603050405020304" pitchFamily="18" charset="0"/>
                <a:hlinkClick r:id="rId5"/>
              </a:rPr>
              <a:t>Permalink</a:t>
            </a:r>
            <a:r>
              <a:rPr lang="en-US" sz="1800" b="1" dirty="0">
                <a:solidFill>
                  <a:srgbClr val="000000"/>
                </a:solidFill>
                <a:effectLst/>
                <a:latin typeface="Helvetica"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panose="020B0604020202020204" pitchFamily="34" charset="0"/>
                <a:ea typeface="Times New Roman" panose="02020603050405020304" pitchFamily="18" charset="0"/>
              </a:rPr>
              <a:t>Abstract:</a:t>
            </a:r>
            <a:r>
              <a:rPr lang="en-US" sz="1800" dirty="0">
                <a:solidFill>
                  <a:srgbClr val="000000"/>
                </a:solidFill>
                <a:effectLst/>
                <a:latin typeface="Helvetica" panose="020B0604020202020204" pitchFamily="34" charset="0"/>
                <a:ea typeface="Times New Roman" panose="02020603050405020304" pitchFamily="18" charset="0"/>
              </a:rPr>
              <a:t> This notice advises interested persons that Informal Working Group 1 (IWG-1), Informal Working Group 2 (IWG-2), Informal Working Group 3 (IWG-3) and Informal Working Group 4 (IWG-4) of the 2023 World Radiocommunication Conference Advisory Committee (WRC-23 Advisory Committee) have scheduled meetings as set forth below. The meetings are open to the public.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21454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53828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11-17Mar21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11-17Mar21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11-17Mar21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1/ec-21-0048-00-00EC-ieee-802-electronic-media-2021-edition-update.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50610-contribution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cept.org/ecc/groups/ecc/wg-se/se-45/client/introduction/" TargetMode="External"/><Relationship Id="rId3" Type="http://schemas.openxmlformats.org/officeDocument/2006/relationships/hyperlink" Target="https://ec.europa.eu/digital-single-market/en/radio-spectrum-committee-rsc" TargetMode="External"/><Relationship Id="rId7" Type="http://schemas.openxmlformats.org/officeDocument/2006/relationships/hyperlink" Target="https://cept.org/ecc/groups/ecc/wg-se/se-21/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se/client/introduction/" TargetMode="External"/><Relationship Id="rId11" Type="http://schemas.openxmlformats.org/officeDocument/2006/relationships/image" Target="../media/image4.wmf"/><Relationship Id="rId5" Type="http://schemas.openxmlformats.org/officeDocument/2006/relationships/hyperlink" Target="https://cept.org/Documents/ecc/62914/ecc-21-001-rev5_draft-agenda-55th-ecc-plenary" TargetMode="External"/><Relationship Id="rId10" Type="http://schemas.openxmlformats.org/officeDocument/2006/relationships/hyperlink" Target="https://cept.org/ecc/groups/ecc/wg-fm/fm-57/client/introduction/"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rabc-cccr.ca/ised-white-space-database-specification-dbs-01-issue-3-february-2021-draft-white-space-database-specifications/" TargetMode="External"/><Relationship Id="rId7" Type="http://schemas.openxmlformats.org/officeDocument/2006/relationships/hyperlink" Target="https://www.citc.gov.sa/en/new/publicConsultation/Pages/144202.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citc.gov.sa/ar/new/publicConsultation/Documents/144201/TS_Public_Consultation.pdf" TargetMode="External"/><Relationship Id="rId5" Type="http://schemas.openxmlformats.org/officeDocument/2006/relationships/hyperlink" Target="mailto:ic.consultationradiostandards-consultationnormesradio.ic@canada.ca" TargetMode="External"/><Relationship Id="rId4" Type="http://schemas.openxmlformats.org/officeDocument/2006/relationships/hyperlink" Target="https://www.rabc-cccr.ca/ised-radio-standard-specifications-rss-222-issue-3-february-2021-draft-white-space-devices-wsd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5/dcn/21/15-21-0122-01-0thz-liaison-statement-to-itu-r-wp5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1.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5/dcn/21/15-21-0122-00-0thz-liaison-statement-to-itu-r-wp5a.docx"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03-01-0000-minutes-electronic-interim-14-21jan21-rr-tag-sn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11-17Mar21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11-17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609600" y="3584575"/>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609600" y="3584575"/>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4">
              <a:buFont typeface="Arial" panose="020B0604020202020204" pitchFamily="34" charset="0"/>
              <a:buChar char="•"/>
            </a:pPr>
            <a:endParaRPr lang="en-US" altLang="en-US" sz="800" dirty="0"/>
          </a:p>
          <a:p>
            <a:pPr lvl="2">
              <a:buFont typeface="Arial" panose="020B0604020202020204" pitchFamily="34" charset="0"/>
              <a:buChar char="•"/>
            </a:pPr>
            <a:endParaRPr lang="en-US" altLang="en-US" sz="800" b="0" dirty="0">
              <a:solidFill>
                <a:schemeClr val="tx1"/>
              </a:solidFill>
            </a:endParaRPr>
          </a:p>
          <a:p>
            <a:pPr marL="0" marR="0">
              <a:spcBef>
                <a:spcPts val="0"/>
              </a:spcBef>
              <a:spcAft>
                <a:spcPts val="0"/>
              </a:spcAft>
              <a:buFont typeface="Arial" panose="020B0604020202020204" pitchFamily="34" charset="0"/>
              <a:buChar char="•"/>
            </a:pPr>
            <a:r>
              <a:rPr lang="en-US" sz="2000" dirty="0">
                <a:effectLst/>
                <a:ea typeface="Calibri" panose="020F0502020204030204" pitchFamily="34" charset="0"/>
              </a:rPr>
              <a:t>At the EC closing, on 18 Mar 21, </a:t>
            </a:r>
            <a:r>
              <a:rPr lang="en-US" sz="2000" dirty="0">
                <a:ea typeface="Calibri" panose="020F0502020204030204" pitchFamily="34" charset="0"/>
              </a:rPr>
              <a:t>there is a proposal of a </a:t>
            </a:r>
            <a:r>
              <a:rPr lang="en-US" sz="2000" dirty="0">
                <a:effectLst/>
                <a:ea typeface="Calibri" panose="020F0502020204030204" pitchFamily="34" charset="0"/>
              </a:rPr>
              <a:t>motion to charge a $50 fee for the July 2021 electronic plenary.  Fyi. </a:t>
            </a: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b="0" dirty="0">
                <a:effectLst/>
                <a:ea typeface="Calibri" panose="020F0502020204030204" pitchFamily="34" charset="0"/>
              </a:rPr>
              <a:t>This is to help cover some ongoing costs working future meetings and fees from working cancellations of past meetings. </a:t>
            </a:r>
          </a:p>
          <a:p>
            <a:pPr marL="400050" lvl="1">
              <a:spcBef>
                <a:spcPts val="0"/>
              </a:spcBef>
              <a:spcAft>
                <a:spcPts val="0"/>
              </a:spcAft>
              <a:buFont typeface="Arial" panose="020B0604020202020204" pitchFamily="34" charset="0"/>
              <a:buChar char="•"/>
            </a:pPr>
            <a:r>
              <a:rPr lang="en-US" b="0" dirty="0">
                <a:effectLst/>
                <a:ea typeface="Calibri" panose="020F0502020204030204" pitchFamily="34" charset="0"/>
              </a:rPr>
              <a:t>Voting membership status will be tied to paying of the fees. </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285750" indent="-285750">
              <a:buFont typeface="Arial" panose="020B0604020202020204" pitchFamily="34" charset="0"/>
              <a:buChar char="•"/>
            </a:pPr>
            <a:r>
              <a:rPr lang="en-US" sz="1800" dirty="0"/>
              <a:t>IEEE 802 2021 Edition of all the standards will be electronic only – 922MB </a:t>
            </a:r>
          </a:p>
          <a:p>
            <a:pPr marL="685800" lvl="1">
              <a:buFont typeface="Arial" panose="020B0604020202020204" pitchFamily="34" charset="0"/>
              <a:buChar char="•"/>
            </a:pPr>
            <a:r>
              <a:rPr lang="en-US" sz="1800" dirty="0"/>
              <a:t>Email to be sent to all individuals who participate in IEEE 802 March Plenary Meetings who sign into IMAT. </a:t>
            </a:r>
          </a:p>
          <a:p>
            <a:pPr marL="685800" lvl="1">
              <a:buFont typeface="Arial" panose="020B0604020202020204" pitchFamily="34" charset="0"/>
              <a:buChar char="•"/>
            </a:pPr>
            <a:r>
              <a:rPr lang="en-US" sz="1800" dirty="0"/>
              <a:t>IEEE SA will email these individuals with invite to download the 2021 Edition after the close of the Mar Plenary (19 Mar).  </a:t>
            </a:r>
          </a:p>
          <a:p>
            <a:pPr marL="685800" lvl="1">
              <a:buFont typeface="Arial" panose="020B0604020202020204" pitchFamily="34" charset="0"/>
              <a:buChar char="•"/>
            </a:pPr>
            <a:r>
              <a:rPr lang="en-US" sz="1800" dirty="0"/>
              <a:t>For more info:  </a:t>
            </a:r>
            <a:r>
              <a:rPr lang="en-US" altLang="en-US" sz="1800" b="0" dirty="0">
                <a:solidFill>
                  <a:schemeClr val="tx1"/>
                </a:solidFill>
                <a:hlinkClick r:id="rId3"/>
              </a:rPr>
              <a:t>https://mentor.ieee.org/802-ec/dcn/21/ec-21-0048-00-00EC-ieee-802-electronic-media-2021-edition-update.pdf</a:t>
            </a:r>
            <a:r>
              <a:rPr lang="en-US" altLang="en-US" sz="1800" b="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9708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02 Sep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75000"/>
                  </a:schemeClr>
                </a:solidFill>
              </a:rPr>
              <a:t>Stuart K. 	</a:t>
            </a:r>
          </a:p>
          <a:p>
            <a:pPr lvl="1">
              <a:buFont typeface="Arial" panose="020B0604020202020204" pitchFamily="34" charset="0"/>
              <a:buChar char="•"/>
            </a:pPr>
            <a:r>
              <a:rPr lang="en-US" dirty="0">
                <a:solidFill>
                  <a:schemeClr val="bg1">
                    <a:lumMod val="75000"/>
                  </a:schemeClr>
                </a:solidFill>
              </a:rPr>
              <a:t>Seconded by:  Vijay A.</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r>
              <a:rPr lang="en-US" dirty="0">
                <a:solidFill>
                  <a:schemeClr val="bg1">
                    <a:lumMod val="75000"/>
                  </a:schemeClr>
                </a:solidFill>
              </a:rPr>
              <a:t>Motion passed, ______ voters with ______attendees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-1</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379412" y="1148576"/>
            <a:ext cx="8382000" cy="5332413"/>
          </a:xfrm>
        </p:spPr>
        <p:txBody>
          <a:bodyPr/>
          <a:lstStyle/>
          <a:p>
            <a:pPr>
              <a:buFont typeface="Arial" panose="020B0604020202020204" pitchFamily="34" charset="0"/>
              <a:buChar char="•"/>
            </a:pPr>
            <a:endParaRPr lang="en-US" sz="1800" u="sng" dirty="0">
              <a:solidFill>
                <a:srgbClr val="0070C0"/>
              </a:solidFill>
            </a:endParaRPr>
          </a:p>
          <a:p>
            <a:pPr lvl="1">
              <a:buFont typeface="Arial" panose="020B0604020202020204" pitchFamily="34" charset="0"/>
              <a:buChar char="•"/>
            </a:pPr>
            <a:r>
              <a:rPr lang="en-US" sz="1800" dirty="0">
                <a:solidFill>
                  <a:schemeClr val="tx1"/>
                </a:solidFill>
              </a:rPr>
              <a:t>LMSC P&amp;P sections 3.1 and 4.0: 802 EC election/appointments/membership</a:t>
            </a:r>
          </a:p>
          <a:p>
            <a:pPr lvl="2">
              <a:buFont typeface="Arial" panose="020B0604020202020204" pitchFamily="34" charset="0"/>
              <a:buChar char="•"/>
            </a:pPr>
            <a:r>
              <a:rPr lang="en-US" sz="1600" dirty="0">
                <a:solidFill>
                  <a:schemeClr val="tx1"/>
                </a:solidFill>
              </a:rPr>
              <a:t>All 802 executive committee members are elected or appointed and confirmed at the first Plenary session of each even numbered year. </a:t>
            </a:r>
          </a:p>
          <a:p>
            <a:pPr lvl="2">
              <a:buFont typeface="Arial" panose="020B0604020202020204" pitchFamily="34" charset="0"/>
              <a:buChar char="•"/>
            </a:pPr>
            <a:r>
              <a:rPr lang="en-US" sz="1600" dirty="0">
                <a:solidFill>
                  <a:schemeClr val="tx1"/>
                </a:solidFill>
              </a:rPr>
              <a:t>The 802.18 Vice-Chair position has been open, and we have had two volunteers become available, willing to help and be elected for vice-chair and its responsibilities.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Per email sent to 802.18 on 07Feb21 and meeting on 11Feb21 nominations were opened for two RR-TAG co-Vice Chairs and then closed on 03Mar21, for elections now at the March 2021 Plenary. </a:t>
            </a:r>
          </a:p>
          <a:p>
            <a:pPr lvl="1">
              <a:buFont typeface="Arial" panose="020B0604020202020204" pitchFamily="34" charset="0"/>
              <a:buChar char="•"/>
            </a:pPr>
            <a:r>
              <a:rPr lang="en-US" sz="1800" dirty="0">
                <a:solidFill>
                  <a:schemeClr val="tx1"/>
                </a:solidFill>
              </a:rPr>
              <a:t>Last week it was announced at close of nominations, these 2 candidates were nominated: </a:t>
            </a:r>
          </a:p>
          <a:p>
            <a:pPr lvl="2">
              <a:buFont typeface="Arial" panose="020B0604020202020204" pitchFamily="34" charset="0"/>
              <a:buChar char="•"/>
            </a:pPr>
            <a:r>
              <a:rPr lang="en-US" altLang="en-US" sz="1600" b="0" dirty="0">
                <a:solidFill>
                  <a:schemeClr val="tx1"/>
                </a:solidFill>
              </a:rPr>
              <a:t>Stuart Kerry (OK-Brit, self) </a:t>
            </a:r>
          </a:p>
          <a:p>
            <a:pPr lvl="2">
              <a:buFont typeface="Arial" panose="020B0604020202020204" pitchFamily="34" charset="0"/>
              <a:buChar char="•"/>
            </a:pPr>
            <a:r>
              <a:rPr lang="en-US" altLang="en-US" sz="1600" dirty="0">
                <a:solidFill>
                  <a:schemeClr val="tx1"/>
                </a:solidFill>
              </a:rPr>
              <a:t>Al </a:t>
            </a:r>
            <a:r>
              <a:rPr lang="en-US" altLang="en-US" sz="1600" dirty="0" err="1">
                <a:solidFill>
                  <a:schemeClr val="tx1"/>
                </a:solidFill>
              </a:rPr>
              <a:t>Petrick</a:t>
            </a:r>
            <a:r>
              <a:rPr lang="en-US" altLang="en-US" sz="1600" dirty="0">
                <a:solidFill>
                  <a:schemeClr val="tx1"/>
                </a:solidFill>
              </a:rPr>
              <a:t> (Skyworks Solutions)</a:t>
            </a:r>
            <a:endParaRPr lang="en-US" altLang="en-US" sz="1600" b="0" dirty="0">
              <a:solidFill>
                <a:schemeClr val="tx1"/>
              </a:solidFill>
            </a:endParaRP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dirty="0">
                <a:solidFill>
                  <a:schemeClr val="tx1"/>
                </a:solidFill>
              </a:rPr>
              <a:t>Responsibilities / expectations for all offices have been in the back up slides in weekly agenda slide deck.</a:t>
            </a:r>
            <a:endParaRPr lang="en-US" sz="18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-2</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1143000"/>
            <a:ext cx="8306595" cy="5332413"/>
          </a:xfrm>
        </p:spPr>
        <p:txBody>
          <a:bodyPr/>
          <a:lstStyle/>
          <a:p>
            <a:pPr marL="1371600" lvl="3" indent="0"/>
            <a:endParaRPr lang="en-US" sz="1400" u="sng" dirty="0">
              <a:solidFill>
                <a:schemeClr val="tx1"/>
              </a:solidFill>
            </a:endParaRPr>
          </a:p>
          <a:p>
            <a:pPr>
              <a:buFont typeface="Arial" panose="020B0604020202020204" pitchFamily="34" charset="0"/>
              <a:buChar char="•"/>
            </a:pPr>
            <a:r>
              <a:rPr lang="en-US" sz="1800" dirty="0"/>
              <a:t>The chair will use the web-ex polling.</a:t>
            </a:r>
          </a:p>
          <a:p>
            <a:pPr>
              <a:buFont typeface="Arial" panose="020B0604020202020204" pitchFamily="34" charset="0"/>
              <a:buChar char="•"/>
            </a:pPr>
            <a:r>
              <a:rPr lang="en-US" altLang="en-US" sz="1800" dirty="0">
                <a:solidFill>
                  <a:schemeClr val="tx1"/>
                </a:solidFill>
              </a:rPr>
              <a:t>Remember:  only 802.18 voters are allowed to vote. </a:t>
            </a:r>
          </a:p>
          <a:p>
            <a:pPr>
              <a:buFont typeface="Arial" panose="020B0604020202020204" pitchFamily="34" charset="0"/>
              <a:buChar char="•"/>
            </a:pPr>
            <a:endParaRPr lang="en-US" sz="1800" u="sng" dirty="0">
              <a:solidFill>
                <a:schemeClr val="tx1"/>
              </a:solidFill>
            </a:endParaRPr>
          </a:p>
          <a:p>
            <a:pPr>
              <a:buFont typeface="Arial" panose="020B0604020202020204" pitchFamily="34" charset="0"/>
              <a:buChar char="•"/>
            </a:pPr>
            <a:r>
              <a:rPr lang="en-US" sz="1800" u="sng" dirty="0">
                <a:solidFill>
                  <a:schemeClr val="tx1"/>
                </a:solidFill>
              </a:rPr>
              <a:t>Ballot1:</a:t>
            </a:r>
            <a:r>
              <a:rPr lang="en-US" sz="1800" dirty="0">
                <a:solidFill>
                  <a:schemeClr val="tx1"/>
                </a:solidFill>
              </a:rPr>
              <a:t> </a:t>
            </a:r>
            <a:r>
              <a:rPr lang="en-US" sz="1800" b="0" dirty="0">
                <a:solidFill>
                  <a:schemeClr val="tx1"/>
                </a:solidFill>
              </a:rPr>
              <a:t>To approve Stuart Kerry (OK-Brit/Self) as a Vice-Chair for IEEE 802.18 RR-TAG until the next election cycle, currently through the first IEEE 802 Plenary of 2022. </a:t>
            </a:r>
          </a:p>
          <a:p>
            <a:pPr marL="0" indent="0"/>
            <a:r>
              <a:rPr lang="en-US" altLang="en-US" sz="1600" dirty="0">
                <a:solidFill>
                  <a:schemeClr val="tx1"/>
                </a:solidFill>
              </a:rPr>
              <a:t>	Yes ___		No ____		A</a:t>
            </a:r>
            <a:r>
              <a:rPr lang="en-US" altLang="en-US" sz="1600" b="1" dirty="0">
                <a:solidFill>
                  <a:schemeClr val="tx1"/>
                </a:solidFill>
              </a:rPr>
              <a:t>bstain	___	</a:t>
            </a:r>
            <a:r>
              <a:rPr lang="en-US" altLang="en-US" sz="1600" b="0" dirty="0">
                <a:solidFill>
                  <a:schemeClr val="tx1"/>
                </a:solidFill>
              </a:rPr>
              <a:t>(later validated to voting membership)</a:t>
            </a:r>
          </a:p>
          <a:p>
            <a:pPr lvl="1"/>
            <a:endParaRPr lang="en-US" altLang="en-US" sz="1600" b="1" dirty="0">
              <a:solidFill>
                <a:schemeClr val="tx1"/>
              </a:solidFill>
            </a:endParaRPr>
          </a:p>
          <a:p>
            <a:pPr>
              <a:buFont typeface="Arial" panose="020B0604020202020204" pitchFamily="34" charset="0"/>
              <a:buChar char="•"/>
            </a:pPr>
            <a:r>
              <a:rPr lang="en-US" sz="1800" u="sng" dirty="0">
                <a:solidFill>
                  <a:schemeClr val="tx1"/>
                </a:solidFill>
              </a:rPr>
              <a:t>Ballot2:</a:t>
            </a:r>
            <a:r>
              <a:rPr lang="en-US" sz="1800" dirty="0">
                <a:solidFill>
                  <a:schemeClr val="tx1"/>
                </a:solidFill>
              </a:rPr>
              <a:t> </a:t>
            </a:r>
            <a:r>
              <a:rPr lang="en-US" sz="1800" b="0" dirty="0">
                <a:solidFill>
                  <a:schemeClr val="tx1"/>
                </a:solidFill>
              </a:rPr>
              <a:t>To approve Al </a:t>
            </a:r>
            <a:r>
              <a:rPr lang="en-US" sz="1800" b="0" dirty="0" err="1">
                <a:solidFill>
                  <a:schemeClr val="tx1"/>
                </a:solidFill>
              </a:rPr>
              <a:t>Petrick</a:t>
            </a:r>
            <a:r>
              <a:rPr lang="en-US" sz="1800" b="0" dirty="0">
                <a:solidFill>
                  <a:schemeClr val="tx1"/>
                </a:solidFill>
              </a:rPr>
              <a:t> (Skyworks Solutions) as a Vice-Chair for IEEE 802.18 RR-TAG until the next election cycle, currently through the first IEEE 802 Plenary of 2022. </a:t>
            </a:r>
          </a:p>
          <a:p>
            <a:pPr marL="0" indent="0"/>
            <a:r>
              <a:rPr lang="en-US" altLang="en-US" sz="1600" dirty="0">
                <a:solidFill>
                  <a:schemeClr val="tx1"/>
                </a:solidFill>
              </a:rPr>
              <a:t>	Yes ___		No ____		A</a:t>
            </a:r>
            <a:r>
              <a:rPr lang="en-US" altLang="en-US" sz="1600" b="1" dirty="0">
                <a:solidFill>
                  <a:schemeClr val="tx1"/>
                </a:solidFill>
              </a:rPr>
              <a:t>bstain	___   </a:t>
            </a:r>
            <a:r>
              <a:rPr lang="en-US" altLang="en-US" sz="1600" b="0" dirty="0">
                <a:solidFill>
                  <a:schemeClr val="tx1"/>
                </a:solidFill>
              </a:rPr>
              <a:t>(later validated to voting membership)</a:t>
            </a:r>
          </a:p>
          <a:p>
            <a:pPr lvl="1"/>
            <a:endParaRPr lang="en-US" altLang="en-US" sz="1600" b="1" dirty="0">
              <a:solidFill>
                <a:schemeClr val="tx1"/>
              </a:solidFill>
            </a:endParaRPr>
          </a:p>
          <a:p>
            <a:pPr lvl="1"/>
            <a:r>
              <a:rPr lang="en-US" altLang="en-US" sz="1600" b="1" dirty="0">
                <a:solidFill>
                  <a:schemeClr val="tx1"/>
                </a:solidFill>
              </a:rPr>
              <a:t>Voters present:    			</a:t>
            </a:r>
          </a:p>
          <a:p>
            <a:pPr lvl="1"/>
            <a:endParaRPr lang="en-US" altLang="en-US" sz="1600" b="1" dirty="0">
              <a:solidFill>
                <a:schemeClr val="tx1"/>
              </a:solidFill>
            </a:endParaRPr>
          </a:p>
          <a:p>
            <a:pPr lvl="1"/>
            <a:r>
              <a:rPr lang="en-US" altLang="en-US" sz="1600" b="1" dirty="0">
                <a:solidFill>
                  <a:schemeClr val="tx1"/>
                </a:solidFill>
              </a:rPr>
              <a:t>Total # present at time of vote:  ___</a:t>
            </a:r>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10071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(this week)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04mar: Agenda has been revised, only 2 spare sessions so far.   Calls start mid-night pt.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Sharing between NR and 802.11 technologies 5 GHz band is a topic.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There are some new simulations have been done, though have not been published yet.  Will see next week.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User access restrictions will also be discussed. </a:t>
            </a: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2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04mar: ERM sent a Liaison Statement, ERM(21)000006r2, to SE21 on  their work  on a </a:t>
            </a:r>
            <a:r>
              <a:rPr lang="en-GB" sz="1600" dirty="0">
                <a:effectLst/>
                <a:ea typeface="Times New Roman" panose="02020603050405020304" pitchFamily="18" charset="0"/>
              </a:rPr>
              <a:t>draft ECC Recommendation on “Receiver resilience to transmission on adjacent frequency ranges”</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To consider receiver resilience for a wide range of receivers may add  burden to some receivers for limite</a:t>
            </a:r>
            <a:r>
              <a:rPr lang="en-US" sz="1600" dirty="0">
                <a:solidFill>
                  <a:schemeClr val="tx1"/>
                </a:solidFill>
              </a:rPr>
              <a:t>d or no benefit.. S</a:t>
            </a:r>
            <a:r>
              <a:rPr lang="en-US" sz="1600" b="0" dirty="0">
                <a:solidFill>
                  <a:schemeClr val="tx1"/>
                </a:solidFill>
              </a:rPr>
              <a:t>E21 should take that into account</a:t>
            </a:r>
          </a:p>
          <a:p>
            <a:pPr lvl="1">
              <a:spcBef>
                <a:spcPts val="0"/>
              </a:spcBef>
              <a:buFont typeface="Arial" panose="020B0604020202020204" pitchFamily="34" charset="0"/>
              <a:buChar char="•"/>
            </a:pPr>
            <a:r>
              <a:rPr lang="en-US" sz="1600" b="0" dirty="0">
                <a:solidFill>
                  <a:schemeClr val="tx1"/>
                </a:solidFill>
                <a:hlinkClick r:id="rId7"/>
              </a:rPr>
              <a:t>https://portal.etsi.org/tb.aspx?tbid=286&amp;SubTB=286#/50610-contributions</a:t>
            </a:r>
            <a:r>
              <a:rPr lang="en-US" sz="1600" b="0" dirty="0">
                <a:solidFill>
                  <a:schemeClr val="tx1"/>
                </a:solidFill>
              </a:rPr>
              <a:t> </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416359" y="762000"/>
            <a:ext cx="8378520" cy="579120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hlinkClick r:id="rId3"/>
              </a:rPr>
              <a:t>&lt;</a:t>
            </a:r>
            <a:r>
              <a:rPr lang="en-US" sz="1800" dirty="0" err="1">
                <a:solidFill>
                  <a:schemeClr val="tx1"/>
                </a:solidFill>
                <a:hlinkClick r:id="rId3"/>
              </a:rPr>
              <a:t>RSCom</a:t>
            </a:r>
            <a:r>
              <a:rPr lang="en-US" sz="1800" dirty="0">
                <a:solidFill>
                  <a:schemeClr val="tx1"/>
                </a:solidFill>
                <a:hlinkClick r:id="rId3"/>
              </a:rPr>
              <a:t>&gt;</a:t>
            </a:r>
            <a:r>
              <a:rPr lang="en-US" sz="1800" dirty="0">
                <a:solidFill>
                  <a:schemeClr val="tx1"/>
                </a:solidFill>
              </a:rPr>
              <a:t> met </a:t>
            </a:r>
            <a:r>
              <a:rPr lang="en-US" sz="1800" dirty="0" err="1">
                <a:solidFill>
                  <a:schemeClr val="tx1"/>
                </a:solidFill>
              </a:rPr>
              <a:t>thisweek</a:t>
            </a:r>
            <a:r>
              <a:rPr lang="en-US" sz="1800" dirty="0">
                <a:solidFill>
                  <a:schemeClr val="tx1"/>
                </a:solidFill>
              </a:rPr>
              <a:t>, 09-10 Mar 21, and considering outcome from ECC, e.g. the mandatory 6 GHz decision and the 5 GHz Decision (04)08;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4"/>
              </a:rPr>
              <a:t>&lt;ECC&gt;</a:t>
            </a:r>
            <a:r>
              <a:rPr lang="en-US" sz="1800" dirty="0">
                <a:solidFill>
                  <a:schemeClr val="tx1"/>
                </a:solidFill>
              </a:rPr>
              <a:t>  (and more) next meeting #56, 29Jun-02Jul21 </a:t>
            </a:r>
            <a:r>
              <a:rPr lang="en-US" sz="1400" dirty="0">
                <a:solidFill>
                  <a:schemeClr val="tx1"/>
                </a:solidFill>
                <a:hlinkClick r:id="rId5"/>
              </a:rPr>
              <a:t>https://cept.org/Documents/ecc/62914/ecc-21-001-rev5_draft-agenda-55th-ecc-plenary</a:t>
            </a:r>
            <a:r>
              <a:rPr lang="en-US" sz="1400" dirty="0">
                <a:solidFill>
                  <a:schemeClr val="tx1"/>
                </a:solidFill>
              </a:rPr>
              <a:t>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&lt;SE21&gt; </a:t>
            </a:r>
            <a:r>
              <a:rPr lang="en-US" altLang="en-US" sz="1800" b="0" dirty="0"/>
              <a:t> </a:t>
            </a:r>
            <a:r>
              <a:rPr lang="en-US" altLang="en-US" sz="1800" dirty="0">
                <a:solidFill>
                  <a:schemeClr val="tx1"/>
                </a:solidFill>
              </a:rPr>
              <a:t>next meeting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See ETSI ERM for Liaison statement they sent to SE21 on receiver resilience</a:t>
            </a:r>
          </a:p>
          <a:p>
            <a:pPr lvl="2">
              <a:spcBef>
                <a:spcPts val="0"/>
              </a:spcBef>
              <a:spcAft>
                <a:spcPts val="0"/>
              </a:spcAft>
              <a:buFont typeface="Arial" panose="020B0604020202020204" pitchFamily="34" charset="0"/>
              <a:buChar char="•"/>
            </a:pP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bg1">
                    <a:lumMod val="75000"/>
                  </a:schemeClr>
                </a:solidFill>
              </a:rPr>
              <a:t>nothing to share  today</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9"/>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 </a:t>
            </a:r>
            <a:r>
              <a:rPr lang="en-US" altLang="en-US" sz="1400" dirty="0">
                <a:solidFill>
                  <a:schemeClr val="bg1">
                    <a:lumMod val="75000"/>
                  </a:schemeClr>
                </a:solidFill>
              </a:rPr>
              <a:t>nothing to share  today</a:t>
            </a: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10"/>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bg1">
                    <a:lumMod val="65000"/>
                  </a:schemeClr>
                </a:solidFill>
                <a:ea typeface="Calibri" panose="020F0502020204030204" pitchFamily="34" charset="0"/>
              </a:rPr>
              <a:t>Nothing to share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a:buFont typeface="Arial" panose="020B0604020202020204" pitchFamily="34" charset="0"/>
              <a:buChar char="•"/>
            </a:pPr>
            <a:r>
              <a:rPr lang="en-US" sz="1800" b="0" i="0" u="none" strike="noStrike" baseline="0" dirty="0">
                <a:solidFill>
                  <a:srgbClr val="000000"/>
                </a:solidFill>
              </a:rPr>
              <a:t>Canada RABC has opened up two consultations as discussed last week. </a:t>
            </a:r>
          </a:p>
          <a:p>
            <a:pPr lvl="1">
              <a:buFont typeface="Arial" panose="020B0604020202020204" pitchFamily="34" charset="0"/>
              <a:buChar char="•"/>
            </a:pPr>
            <a:r>
              <a:rPr lang="en-US" sz="1400" dirty="0"/>
              <a:t>C</a:t>
            </a:r>
            <a:r>
              <a:rPr lang="en-US" sz="1400" b="0" i="0" u="none" strike="noStrike" baseline="0" dirty="0">
                <a:solidFill>
                  <a:srgbClr val="000000"/>
                </a:solidFill>
              </a:rPr>
              <a:t>omments due 07May21 for both. </a:t>
            </a:r>
          </a:p>
          <a:p>
            <a:pPr lvl="1">
              <a:buFont typeface="Arial" panose="020B0604020202020204" pitchFamily="34" charset="0"/>
              <a:buChar char="•"/>
            </a:pPr>
            <a:r>
              <a:rPr lang="en-US" sz="1200" b="0" dirty="0">
                <a:hlinkClick r:id="rId3"/>
              </a:rPr>
              <a:t>https://www.rabc-cccr.ca/ised-white-space-database-specification-dbs-01-issue-3-february-2021-draft-white-space-database-specifications/</a:t>
            </a:r>
            <a:r>
              <a:rPr lang="en-US" sz="1200" b="0" dirty="0"/>
              <a:t> </a:t>
            </a:r>
          </a:p>
          <a:p>
            <a:pPr lvl="1">
              <a:buFont typeface="Arial" panose="020B0604020202020204" pitchFamily="34" charset="0"/>
              <a:buChar char="•"/>
            </a:pPr>
            <a:r>
              <a:rPr lang="en-US" sz="1200" b="0" i="0" u="none" strike="noStrike" baseline="0" dirty="0">
                <a:solidFill>
                  <a:srgbClr val="000000"/>
                </a:solidFill>
                <a:hlinkClick r:id="rId4"/>
              </a:rPr>
              <a:t>https://www.rabc-cccr.ca/ised-radio-standard-specifications-rss-222-issue-3-february-2021-draft-white-space-devices-wsds/</a:t>
            </a:r>
            <a:r>
              <a:rPr lang="en-US" sz="1400" b="0" i="0" u="none" strike="noStrike" baseline="0" dirty="0">
                <a:solidFill>
                  <a:srgbClr val="000000"/>
                </a:solidFill>
              </a:rPr>
              <a:t> </a:t>
            </a:r>
          </a:p>
          <a:p>
            <a:pPr lvl="1">
              <a:buFont typeface="Arial" panose="020B0604020202020204" pitchFamily="34" charset="0"/>
              <a:buChar char="•"/>
            </a:pPr>
            <a:r>
              <a:rPr lang="en-US" sz="1200" b="0" dirty="0">
                <a:effectLst/>
                <a:ea typeface="Calibri" panose="020F0502020204030204" pitchFamily="34" charset="0"/>
              </a:rPr>
              <a:t>Send questions to </a:t>
            </a:r>
            <a:r>
              <a:rPr lang="en-US" sz="1200" b="0" u="sng" dirty="0">
                <a:solidFill>
                  <a:srgbClr val="0000FF"/>
                </a:solidFill>
                <a:effectLst/>
                <a:ea typeface="Calibri" panose="020F0502020204030204" pitchFamily="34" charset="0"/>
                <a:hlinkClick r:id="rId5"/>
              </a:rPr>
              <a:t>ic.consultationradiostandards-consultationnormesradio.ic@canada.ca</a:t>
            </a:r>
            <a:endParaRPr lang="en-US" sz="1200" b="0" u="sng" dirty="0">
              <a:solidFill>
                <a:srgbClr val="0000FF"/>
              </a:solidFill>
              <a:effectLst/>
              <a:ea typeface="Calibri" panose="020F0502020204030204" pitchFamily="34" charset="0"/>
            </a:endParaRPr>
          </a:p>
          <a:p>
            <a:pPr>
              <a:buFont typeface="Arial" panose="020B0604020202020204" pitchFamily="34" charset="0"/>
              <a:buChar char="•"/>
            </a:pPr>
            <a:r>
              <a:rPr lang="en-US" sz="1800" b="0" i="1" u="sng" strike="noStrike" baseline="0" dirty="0">
                <a:solidFill>
                  <a:schemeClr val="tx1"/>
                </a:solidFill>
              </a:rPr>
              <a:t>There are other Canadian consultations coming in bands of interest to us.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400" b="0" dirty="0">
              <a:solidFill>
                <a:schemeClr val="tx1"/>
              </a:solidFill>
              <a:ea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400" b="0" dirty="0">
              <a:solidFill>
                <a:schemeClr val="tx1"/>
              </a:solidFill>
              <a:ea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Saudi Arabia,  CITC has a new consultation at:  </a:t>
            </a:r>
          </a:p>
          <a:p>
            <a:pPr lvl="1">
              <a:buFont typeface="Arial" panose="020B0604020202020204" pitchFamily="34" charset="0"/>
              <a:buChar char="•"/>
            </a:pPr>
            <a:r>
              <a:rPr lang="en-US" sz="1400" b="0" dirty="0">
                <a:solidFill>
                  <a:srgbClr val="1155CC"/>
                </a:solidFill>
                <a:hlinkClick r:id="rId6"/>
              </a:rPr>
              <a:t>https://www.citc.gov.sa/ar/new/publicConsultation/Documents/144201/TS_Public_Consultation.pdf</a:t>
            </a:r>
            <a:endParaRPr lang="en-US" sz="1400" dirty="0"/>
          </a:p>
          <a:p>
            <a:pPr lvl="1">
              <a:buFont typeface="Arial" panose="020B0604020202020204" pitchFamily="34" charset="0"/>
              <a:buChar char="•"/>
            </a:pPr>
            <a:r>
              <a:rPr lang="en-US" sz="1600" b="0" i="0" u="none" strike="noStrike" baseline="0" dirty="0">
                <a:solidFill>
                  <a:srgbClr val="000000"/>
                </a:solidFill>
              </a:rPr>
              <a:t>The new consultation updates and modernizes a range of technical specifications, including RI054 (specification for Short Range Devices) and RI085 (specification for Ultra-Wideband Equipment), among others. </a:t>
            </a:r>
          </a:p>
          <a:p>
            <a:pPr lvl="1">
              <a:buFont typeface="Arial" panose="020B0604020202020204" pitchFamily="34" charset="0"/>
              <a:buChar char="•"/>
            </a:pPr>
            <a:r>
              <a:rPr lang="en-US" sz="1600" b="0" i="0" dirty="0">
                <a:solidFill>
                  <a:srgbClr val="1155CC"/>
                </a:solidFill>
                <a:effectLst/>
                <a:hlinkClick r:id="rId7"/>
              </a:rPr>
              <a:t>https://www.citc.gov.sa/en/new/publicConsultation/Pages/144202.aspx</a:t>
            </a:r>
            <a:endParaRPr lang="en-US" sz="1600" i="0" dirty="0">
              <a:solidFill>
                <a:srgbClr val="1155CC"/>
              </a:solidFill>
              <a:effectLst/>
              <a:cs typeface="+mn-cs"/>
            </a:endParaRPr>
          </a:p>
          <a:p>
            <a:pPr lvl="1">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Comments due 03April2021.</a:t>
            </a: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7856538" cy="4244799"/>
          </a:xfrm>
        </p:spPr>
        <p:txBody>
          <a:bodyPr/>
          <a:lstStyle/>
          <a:p>
            <a:pPr marL="285750" indent="-285750">
              <a:spcBef>
                <a:spcPts val="0"/>
              </a:spcBef>
              <a:buFont typeface="Arial" panose="020B0604020202020204" pitchFamily="34" charset="0"/>
              <a:buChar char="•"/>
            </a:pPr>
            <a:r>
              <a:rPr lang="en-US" sz="1800" b="0" dirty="0">
                <a:solidFill>
                  <a:schemeClr val="tx1"/>
                </a:solidFill>
              </a:rPr>
              <a:t>802.15 THz SC will be bringing a submission soon for a Liaison statement from ITU-R WP 5A to external organizations - Use of the 252-296 GHz frequency range by land-mobile service applications, </a:t>
            </a:r>
            <a:r>
              <a:rPr lang="en-US" sz="1800" b="0" dirty="0">
                <a:solidFill>
                  <a:schemeClr val="tx1"/>
                </a:solidFill>
                <a:hlinkClick r:id="rId3"/>
              </a:rPr>
              <a:t>https://mentor.ieee.org/802.15/dcn/21/15-21-0002-00-0thz-liaison-statement-from-itu-r-wp5a.docx</a:t>
            </a:r>
            <a:r>
              <a:rPr lang="en-US" sz="1800" b="0" dirty="0">
                <a:solidFill>
                  <a:schemeClr val="tx1"/>
                </a:solidFill>
              </a:rPr>
              <a:t> </a:t>
            </a:r>
            <a:endParaRPr lang="en-US" sz="1800" b="0" dirty="0">
              <a:effectLst/>
              <a:ea typeface="Times New Roman" panose="02020603050405020304" pitchFamily="18" charset="0"/>
              <a:cs typeface="Times New Roman" panose="02020603050405020304" pitchFamily="18" charset="0"/>
            </a:endParaRPr>
          </a:p>
          <a:p>
            <a:pPr marL="685800" lvl="1">
              <a:spcBef>
                <a:spcPts val="0"/>
              </a:spcBef>
              <a:buFont typeface="Arial" panose="020B0604020202020204" pitchFamily="34" charset="0"/>
              <a:buChar char="•"/>
            </a:pPr>
            <a:endParaRPr lang="en-US" sz="1600" dirty="0">
              <a:solidFill>
                <a:schemeClr val="tx1"/>
              </a:solidFill>
              <a:effectLst/>
              <a:ea typeface="Times New Roman" panose="02020603050405020304" pitchFamily="18" charset="0"/>
              <a:cs typeface="Times New Roman" panose="02020603050405020304" pitchFamily="18" charset="0"/>
            </a:endParaRPr>
          </a:p>
          <a:p>
            <a:pPr marL="285750">
              <a:spcBef>
                <a:spcPts val="0"/>
              </a:spcBef>
              <a:buFont typeface="Arial" panose="020B0604020202020204" pitchFamily="34" charset="0"/>
              <a:buChar char="•"/>
            </a:pPr>
            <a:r>
              <a:rPr lang="en-US" sz="1800" dirty="0">
                <a:solidFill>
                  <a:schemeClr val="tx1"/>
                </a:solidFill>
                <a:effectLst/>
                <a:ea typeface="Times New Roman" panose="02020603050405020304" pitchFamily="18" charset="0"/>
                <a:cs typeface="Times New Roman" panose="02020603050405020304" pitchFamily="18" charset="0"/>
              </a:rPr>
              <a:t>THz SC is finishing up, the submission draft at:</a:t>
            </a:r>
          </a:p>
          <a:p>
            <a:pPr marL="285750">
              <a:spcBef>
                <a:spcPts val="0"/>
              </a:spcBef>
              <a:buFont typeface="Arial" panose="020B0604020202020204" pitchFamily="34" charset="0"/>
              <a:buChar char="•"/>
            </a:pPr>
            <a:r>
              <a:rPr lang="en-GB" sz="1800" b="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https://mentor.ieee.org/802.15/dcn/21/15-21-0122-01-0thz-liaison-statement-to-itu-r-wp5a.docx</a:t>
            </a:r>
            <a:r>
              <a:rPr lang="en-GB" sz="1800" b="0" dirty="0">
                <a:solidFill>
                  <a:srgbClr val="1F497D"/>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spcBef>
                <a:spcPts val="0"/>
              </a:spcBef>
              <a:spcAft>
                <a:spcPts val="0"/>
              </a:spcAft>
            </a:pPr>
            <a:endParaRPr lang="en-US" sz="1800" dirty="0">
              <a:solidFill>
                <a:schemeClr val="tx1"/>
              </a:solidFill>
            </a:endParaRPr>
          </a:p>
          <a:p>
            <a:pPr marL="400050" lvl="1">
              <a:spcBef>
                <a:spcPts val="0"/>
              </a:spcBef>
              <a:spcAft>
                <a:spcPts val="0"/>
              </a:spcAft>
              <a:buFont typeface="Arial" panose="020B0604020202020204" pitchFamily="34" charset="0"/>
              <a:buChar char="•"/>
            </a:pPr>
            <a:r>
              <a:rPr lang="en-US" sz="1800" dirty="0">
                <a:solidFill>
                  <a:schemeClr val="tx1"/>
                </a:solidFill>
              </a:rPr>
              <a:t>802.18 should see it for approval next week, only 1+ pages of text.</a:t>
            </a:r>
          </a:p>
          <a:p>
            <a:pPr marL="400050" lvl="1">
              <a:spcBef>
                <a:spcPts val="0"/>
              </a:spcBef>
              <a:spcAft>
                <a:spcPts val="0"/>
              </a:spcAft>
              <a:buFont typeface="Arial" panose="020B0604020202020204" pitchFamily="34" charset="0"/>
              <a:buChar char="•"/>
            </a:pPr>
            <a:r>
              <a:rPr lang="en-US" sz="1800" dirty="0">
                <a:solidFill>
                  <a:schemeClr val="tx1"/>
                </a:solidFill>
              </a:rPr>
              <a:t>The draft is not expected to change much to next week, will review today (11</a:t>
            </a:r>
            <a:r>
              <a:rPr lang="en-US" sz="1800" baseline="30000" dirty="0">
                <a:solidFill>
                  <a:schemeClr val="tx1"/>
                </a:solidFill>
              </a:rPr>
              <a:t>th</a:t>
            </a:r>
            <a:r>
              <a:rPr lang="en-US" sz="1800" dirty="0">
                <a:solidFill>
                  <a:schemeClr val="tx1"/>
                </a:solidFill>
              </a:rPr>
              <a:t>). </a:t>
            </a:r>
          </a:p>
          <a:p>
            <a:pPr marL="400050" lvl="1">
              <a:spcBef>
                <a:spcPts val="0"/>
              </a:spcBef>
              <a:spcAft>
                <a:spcPts val="0"/>
              </a:spcAft>
              <a:buFont typeface="Arial" panose="020B0604020202020204" pitchFamily="34" charset="0"/>
              <a:buChar char="•"/>
            </a:pPr>
            <a:r>
              <a:rPr lang="en-US" sz="1800" dirty="0">
                <a:solidFill>
                  <a:schemeClr val="tx1"/>
                </a:solidFill>
              </a:rPr>
              <a:t>Goal is to have approved at the EC closing meeting on 18Mar21</a:t>
            </a:r>
            <a:endParaRPr lang="en-US" sz="18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7856538" cy="5448768"/>
          </a:xfrm>
        </p:spPr>
        <p:txBody>
          <a:bodyPr/>
          <a:lstStyle/>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r>
              <a:rPr lang="en-US" sz="1800" b="1" u="sng" dirty="0">
                <a:solidFill>
                  <a:schemeClr val="tx1"/>
                </a:solidFill>
              </a:rPr>
              <a:t>Are there any others to help?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a:t>
            </a:r>
            <a:endParaRPr lang="en-US" sz="1400" dirty="0">
              <a:solidFill>
                <a:schemeClr val="tx1"/>
              </a:solidFill>
              <a:effectLst/>
              <a:ea typeface="SimSun" panose="02010600030101010101" pitchFamily="2" charset="-122"/>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800" dirty="0">
                <a:solidFill>
                  <a:schemeClr val="tx1"/>
                </a:solidFill>
              </a:rPr>
              <a:t>btw- the initial AIs to consider IEEE 802 viewpoints: </a:t>
            </a:r>
          </a:p>
          <a:p>
            <a:pPr lvl="1">
              <a:spcBef>
                <a:spcPts val="0"/>
              </a:spcBef>
              <a:spcAft>
                <a:spcPts val="0"/>
              </a:spcAft>
              <a:buFont typeface="+mj-lt"/>
              <a:buAutoNum type="arabicParenBoth"/>
            </a:pPr>
            <a:r>
              <a:rPr lang="en-US" sz="1600" dirty="0">
                <a:effectLst/>
                <a:ea typeface="SimSun" panose="02010600030101010101" pitchFamily="2" charset="-122"/>
              </a:rPr>
              <a:t>1.1  -</a:t>
            </a:r>
            <a:r>
              <a:rPr lang="en-GB" sz="1600" dirty="0">
                <a:effectLst/>
                <a:ea typeface="Times New Roman" panose="02020603050405020304" pitchFamily="18" charset="0"/>
              </a:rPr>
              <a:t>800-4 990 MHz and Resolution 223.  Connection w/ITS going there?</a:t>
            </a:r>
            <a:endParaRPr lang="en-US" sz="1600" dirty="0">
              <a:effectLst/>
              <a:ea typeface="SimSun" panose="02010600030101010101" pitchFamily="2" charset="-122"/>
            </a:endParaRPr>
          </a:p>
          <a:p>
            <a:pPr lvl="1">
              <a:spcBef>
                <a:spcPts val="0"/>
              </a:spcBef>
              <a:spcAft>
                <a:spcPts val="0"/>
              </a:spcAft>
              <a:buFont typeface="+mj-lt"/>
              <a:buAutoNum type="arabicParenBoth"/>
            </a:pP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1.2</a:t>
            </a:r>
            <a:r>
              <a:rPr lang="en-GB" sz="1600" dirty="0">
                <a:ea typeface="SimSun" panose="02010600030101010101" pitchFamily="2" charset="-122"/>
              </a:rPr>
              <a:t>  -</a:t>
            </a:r>
            <a:r>
              <a:rPr lang="en-GB" sz="1600" dirty="0">
                <a:effectLst/>
                <a:ea typeface="Times New Roman" panose="02020603050405020304" pitchFamily="18" charset="0"/>
              </a:rPr>
              <a:t>300-3 400MHz, 3 600-3 800MHz, 6 425-7 025MHz, 7 025-7 125MHz and 10.0-10.5GHz for International Mobile Telecommunications (IMT) and resolution 245.</a:t>
            </a:r>
            <a:endParaRPr lang="en-US" sz="1600" dirty="0">
              <a:effectLst/>
              <a:ea typeface="SimSun" panose="02010600030101010101" pitchFamily="2" charset="-122"/>
            </a:endParaRPr>
          </a:p>
          <a:p>
            <a:pPr lvl="1">
              <a:spcBef>
                <a:spcPts val="0"/>
              </a:spcBef>
              <a:spcAft>
                <a:spcPts val="0"/>
              </a:spcAft>
              <a:buFont typeface="+mj-lt"/>
              <a:buAutoNum type="arabicParenBoth"/>
            </a:pP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1.5  -4</a:t>
            </a:r>
            <a:r>
              <a:rPr lang="en-GB" sz="1600" dirty="0">
                <a:effectLst/>
                <a:ea typeface="Times New Roman" panose="02020603050405020304" pitchFamily="18" charset="0"/>
              </a:rPr>
              <a:t>70-960 MHz in Region 1-consider possible regulatory actions, Resolution</a:t>
            </a:r>
            <a:r>
              <a:rPr lang="en-GB" sz="1600" b="1" dirty="0">
                <a:effectLst/>
                <a:ea typeface="Times New Roman" panose="02020603050405020304" pitchFamily="18" charset="0"/>
              </a:rPr>
              <a:t> 235.</a:t>
            </a:r>
            <a:endParaRPr lang="en-US" sz="1600" dirty="0">
              <a:effectLst/>
              <a:ea typeface="SimSun" panose="02010600030101010101" pitchFamily="2" charset="-122"/>
            </a:endParaRPr>
          </a:p>
          <a:p>
            <a:pPr lvl="1">
              <a:spcBef>
                <a:spcPts val="0"/>
              </a:spcBef>
              <a:spcAft>
                <a:spcPts val="0"/>
              </a:spcAft>
              <a:buFont typeface="+mj-lt"/>
              <a:buAutoNum type="arabicParenBoth"/>
            </a:pPr>
            <a:endParaRPr lang="en-GB" sz="1600" dirty="0">
              <a:effectLst/>
              <a:ea typeface="Times New Roman" panose="02020603050405020304" pitchFamily="18" charset="0"/>
            </a:endParaRPr>
          </a:p>
          <a:p>
            <a:pPr lvl="1">
              <a:spcBef>
                <a:spcPts val="0"/>
              </a:spcBef>
              <a:spcAft>
                <a:spcPts val="0"/>
              </a:spcAft>
              <a:buFont typeface="+mj-lt"/>
              <a:buAutoNum type="arabicParenBoth"/>
            </a:pPr>
            <a:r>
              <a:rPr lang="en-GB" sz="1600" dirty="0">
                <a:effectLst/>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ffectLst/>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1521421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85800" y="1096022"/>
            <a:ext cx="8153400" cy="5103813"/>
          </a:xfrm>
        </p:spPr>
        <p:txBody>
          <a:bodyPr/>
          <a:lstStyle/>
          <a:p>
            <a:pPr>
              <a:buFont typeface="Arial" panose="020B0604020202020204" pitchFamily="34" charset="0"/>
              <a:buChar char="•"/>
            </a:pPr>
            <a:r>
              <a:rPr lang="en-US" sz="1600" dirty="0"/>
              <a:t>Multi-stake holder groups on 6 GHz and what happens in the band.  </a:t>
            </a:r>
          </a:p>
          <a:p>
            <a:pPr>
              <a:buFont typeface="Arial" panose="020B0604020202020204" pitchFamily="34" charset="0"/>
              <a:buChar char="•"/>
            </a:pPr>
            <a:r>
              <a:rPr lang="en-US" sz="1600" dirty="0"/>
              <a:t>1. The </a:t>
            </a:r>
            <a:r>
              <a:rPr lang="en-US" sz="1600" dirty="0" err="1"/>
              <a:t>Winnforum</a:t>
            </a:r>
            <a:r>
              <a:rPr lang="en-US" sz="1600" dirty="0"/>
              <a:t> “6 GHz M.S. </a:t>
            </a:r>
            <a:r>
              <a:rPr lang="en-US" sz="1600" b="1" u="sng" dirty="0"/>
              <a:t>Committee</a:t>
            </a:r>
            <a:r>
              <a:rPr lang="en-US" sz="1600" dirty="0"/>
              <a:t>”, 	every 2 weeks </a:t>
            </a:r>
            <a:r>
              <a:rPr lang="en-US" sz="1600" b="0" dirty="0"/>
              <a:t>(met </a:t>
            </a:r>
            <a:r>
              <a:rPr lang="en-US" sz="1600" b="0" dirty="0" err="1"/>
              <a:t>wk</a:t>
            </a:r>
            <a:r>
              <a:rPr lang="en-US" sz="1600" b="0" dirty="0"/>
              <a:t> of 08Feb)</a:t>
            </a:r>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WS2 – did a report to FCC on ULS cleanup and will go into the FCC ex </a:t>
            </a:r>
            <a:r>
              <a:rPr lang="en-US" sz="1400" dirty="0" err="1">
                <a:solidFill>
                  <a:schemeClr val="tx1"/>
                </a:solidFill>
                <a:ea typeface="Times New Roman" panose="02020603050405020304" pitchFamily="18" charset="0"/>
              </a:rPr>
              <a:t>parte</a:t>
            </a:r>
            <a:r>
              <a:rPr lang="en-US" sz="14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WG – AFC, working on a document to send to another </a:t>
            </a:r>
            <a:r>
              <a:rPr lang="en-US" sz="1400" dirty="0" err="1">
                <a:solidFill>
                  <a:schemeClr val="tx1"/>
                </a:solidFill>
                <a:ea typeface="Times New Roman" panose="02020603050405020304" pitchFamily="18" charset="0"/>
              </a:rPr>
              <a:t>MSGroup</a:t>
            </a:r>
            <a:r>
              <a:rPr lang="en-US" sz="14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sz="1600" b="0" i="0" dirty="0">
                <a:solidFill>
                  <a:srgbClr val="1155CC"/>
                </a:solidFill>
                <a:effectLst/>
                <a:hlinkClick r:id="rId4"/>
              </a:rPr>
              <a:t>https://groups.wirelessinnovation.org/wg/6MSG/dashboard</a:t>
            </a:r>
            <a:r>
              <a:rPr lang="en-US" sz="1600" b="0" i="0" dirty="0">
                <a:solidFill>
                  <a:srgbClr val="1155CC"/>
                </a:solidFill>
                <a:effectLst/>
              </a:rPr>
              <a:t>. </a:t>
            </a:r>
            <a:endParaRPr lang="en-US" sz="16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  </a:t>
            </a:r>
            <a:r>
              <a:rPr lang="en-US" sz="1400" dirty="0">
                <a:effectLst/>
                <a:ea typeface="SimSun" panose="02010600030101010101" pitchFamily="2" charset="-122"/>
              </a:rPr>
              <a:t> Meets biweekly, from 28Jan21 at 10:00 et, </a:t>
            </a:r>
            <a:endParaRPr lang="en-US" sz="1400" b="1" u="sng" dirty="0"/>
          </a:p>
          <a:p>
            <a:pPr lvl="1">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1">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 </a:t>
            </a:r>
          </a:p>
          <a:p>
            <a:pPr lvl="1">
              <a:spcBef>
                <a:spcPts val="0"/>
              </a:spcBef>
              <a:buFont typeface="Arial" panose="020B0604020202020204" pitchFamily="34" charset="0"/>
              <a:buChar char="•"/>
            </a:pPr>
            <a:endParaRPr lang="en-US" sz="14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400" b="0" dirty="0">
                <a:solidFill>
                  <a:schemeClr val="tx1"/>
                </a:solidFill>
                <a:ea typeface="Times New Roman" panose="02020603050405020304" pitchFamily="18" charset="0"/>
              </a:rPr>
              <a:t>Anything to share? </a:t>
            </a:r>
            <a:endParaRPr lang="en-US" sz="1200" b="0" dirty="0"/>
          </a:p>
          <a:p>
            <a:pPr lvl="1">
              <a:spcBef>
                <a:spcPts val="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elections this plenary session</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46 (8 on LMSC)</a:t>
            </a:r>
            <a:r>
              <a:rPr lang="en-US" altLang="en-US" sz="1800" dirty="0">
                <a:solidFill>
                  <a:schemeClr val="tx1"/>
                </a:solidFill>
              </a:rPr>
              <a:t>;  Nearly Voters: _0_; Aspirant members: 12</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11-17Mar21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685800" y="762000"/>
            <a:ext cx="8153400" cy="5611453"/>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&amp; </a:t>
            </a:r>
            <a:r>
              <a:rPr lang="en-US" sz="1600" dirty="0">
                <a:ea typeface="Calibri" panose="020F0502020204030204" pitchFamily="34" charset="0"/>
              </a:rPr>
              <a:t>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last one.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hlinkClick r:id="rId3"/>
              </a:rPr>
              <a:t>https://mentor.ieee.org/802.18/dcn/21/18-21-0020-01-0000-proposed-frequency-table-format.pptx</a:t>
            </a:r>
            <a:r>
              <a:rPr lang="en-US" sz="14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rPr>
              <a:t>How do we fill in the spreadsheet now? </a:t>
            </a: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30Mar21.  </a:t>
            </a:r>
            <a:r>
              <a:rPr lang="en-US" sz="1400" b="0" dirty="0">
                <a:solidFill>
                  <a:schemeClr val="tx1"/>
                </a:solidFill>
                <a:ea typeface="Times New Roman" panose="02020603050405020304" pitchFamily="18" charset="0"/>
              </a:rPr>
              <a:t>(call-in in backup slides here)</a:t>
            </a:r>
            <a:r>
              <a:rPr lang="en-US" sz="1400" b="0" dirty="0">
                <a:effectLst/>
                <a:latin typeface="Times New Roman" panose="02020603050405020304" pitchFamily="18" charset="0"/>
                <a:ea typeface="Times New Roman" panose="02020603050405020304" pitchFamily="18" charset="0"/>
              </a:rPr>
              <a:t> (5</a:t>
            </a:r>
            <a:r>
              <a:rPr lang="en-US" sz="1400" b="0" baseline="30000" dirty="0">
                <a:effectLst/>
                <a:latin typeface="Times New Roman" panose="02020603050405020304" pitchFamily="18" charset="0"/>
                <a:ea typeface="Times New Roman" panose="02020603050405020304" pitchFamily="18" charset="0"/>
              </a:rPr>
              <a:t>th</a:t>
            </a:r>
            <a:r>
              <a:rPr lang="en-US" sz="1400" b="0" dirty="0">
                <a:effectLst/>
                <a:latin typeface="Times New Roman" panose="02020603050405020304" pitchFamily="18" charset="0"/>
                <a:ea typeface="Times New Roman" panose="02020603050405020304" pitchFamily="18" charset="0"/>
              </a:rPr>
              <a:t> Tuesday this month)</a:t>
            </a:r>
            <a:endParaRPr lang="en-US" sz="1800" b="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different users/services for same frequency range.</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Data Base online, easier to search and sort</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700548" y="1030458"/>
            <a:ext cx="8367252" cy="5477022"/>
          </a:xfrm>
        </p:spPr>
        <p:txBody>
          <a:bodyPr/>
          <a:lstStyle/>
          <a:p>
            <a:pPr algn="l">
              <a:buFont typeface="Arial" panose="020B0604020202020204" pitchFamily="34" charset="0"/>
              <a:buChar char="•"/>
            </a:pPr>
            <a:r>
              <a:rPr lang="en-US" sz="1600" dirty="0">
                <a:solidFill>
                  <a:schemeClr val="tx1"/>
                </a:solidFill>
                <a:ea typeface="Times New Roman" panose="02020603050405020304" pitchFamily="18" charset="0"/>
              </a:rPr>
              <a:t> </a:t>
            </a:r>
          </a:p>
          <a:p>
            <a:pPr algn="l">
              <a:buFont typeface="Arial" panose="020B0604020202020204" pitchFamily="34" charset="0"/>
              <a:buChar char="•"/>
            </a:pPr>
            <a:r>
              <a:rPr lang="en-US" sz="1600" dirty="0">
                <a:solidFill>
                  <a:schemeClr val="tx1"/>
                </a:solidFill>
                <a:effectLst/>
                <a:ea typeface="Calibri" panose="020F0502020204030204" pitchFamily="34" charset="0"/>
                <a:cs typeface="Calibri" panose="020F0502020204030204" pitchFamily="34" charset="0"/>
              </a:rPr>
              <a:t> </a:t>
            </a:r>
          </a:p>
          <a:p>
            <a:pPr algn="l">
              <a:buFont typeface="Arial" panose="020B0604020202020204" pitchFamily="34" charset="0"/>
              <a:buChar char="•"/>
            </a:pPr>
            <a:r>
              <a:rPr lang="en-US" sz="1600" dirty="0">
                <a:solidFill>
                  <a:schemeClr val="tx1"/>
                </a:solidFill>
                <a:ea typeface="Calibri" panose="020F0502020204030204" pitchFamily="34" charset="0"/>
                <a:cs typeface="Calibri" panose="020F0502020204030204" pitchFamily="34" charset="0"/>
              </a:rPr>
              <a:t> </a:t>
            </a:r>
          </a:p>
          <a:p>
            <a:pPr algn="l">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lvl="2">
              <a:buFont typeface="Arial" panose="020B0604020202020204" pitchFamily="34" charset="0"/>
              <a:buChar char="•"/>
            </a:pPr>
            <a:endParaRPr lang="en-US" altLang="en-US" b="0" dirty="0">
              <a:solidFill>
                <a:schemeClr val="tx1"/>
              </a:solidFill>
            </a:endParaRPr>
          </a:p>
          <a:p>
            <a:pPr>
              <a:buFont typeface="Arial" panose="020B0604020202020204" pitchFamily="34" charset="0"/>
              <a:buChar char="•"/>
            </a:pPr>
            <a:r>
              <a:rPr lang="en-US" altLang="en-US" sz="2000" dirty="0"/>
              <a:t>AOB before recess to next Thursday, 17Mar21?</a:t>
            </a: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Straw Poll from the EC Exec Vice-Chair: </a:t>
            </a:r>
          </a:p>
          <a:p>
            <a:pPr marL="800100" lvl="2">
              <a:spcBef>
                <a:spcPts val="0"/>
              </a:spcBef>
              <a:spcAft>
                <a:spcPts val="0"/>
              </a:spcAft>
              <a:buFont typeface="Arial" panose="020B0604020202020204" pitchFamily="34" charset="0"/>
              <a:buChar char="•"/>
            </a:pPr>
            <a:r>
              <a:rPr lang="en-US" dirty="0">
                <a:effectLst/>
                <a:latin typeface="Times New Roman" panose="02020603050405020304" pitchFamily="18" charset="0"/>
                <a:ea typeface="Calibri" panose="020F0502020204030204" pitchFamily="34" charset="0"/>
              </a:rPr>
              <a:t>When do you expect the next in person 802.18 Session will be?</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September 2021</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November 2021</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after 2021</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No Answer</a:t>
            </a:r>
          </a:p>
          <a:p>
            <a:pPr lvl="2">
              <a:buFont typeface="Arial" panose="020B0604020202020204" pitchFamily="34" charset="0"/>
              <a:buChar char="•"/>
            </a:pPr>
            <a:endParaRPr lang="en-US" altLang="en-US" dirty="0"/>
          </a:p>
          <a:p>
            <a:pPr>
              <a:buFont typeface="Arial" panose="020B0604020202020204" pitchFamily="34" charset="0"/>
              <a:buChar char="•"/>
            </a:pPr>
            <a:r>
              <a:rPr lang="en-US" sz="1800" b="0" dirty="0">
                <a:solidFill>
                  <a:schemeClr val="tx1"/>
                </a:solidFill>
              </a:rPr>
              <a:t>Attendance on-line today:  ___  and voters on-line:  ___ </a:t>
            </a:r>
          </a:p>
          <a:p>
            <a:pPr>
              <a:buFont typeface="Arial" panose="020B0604020202020204" pitchFamily="34" charset="0"/>
              <a:buChar char="•"/>
            </a:pPr>
            <a:r>
              <a:rPr lang="en-US" altLang="en-US" sz="1800" dirty="0">
                <a:solidFill>
                  <a:schemeClr val="tx1"/>
                </a:solidFill>
              </a:rPr>
              <a:t>Recessed at 15:____________ until Wednesday 17Mar11, 15:00et/19:00utc</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call - Wednesday </a:t>
            </a:r>
            <a:r>
              <a:rPr lang="en-US" altLang="en-US" sz="2000" dirty="0"/>
              <a:t>(17Mar21) </a:t>
            </a:r>
            <a:r>
              <a:rPr lang="en-US" altLang="en-US" sz="2400" dirty="0"/>
              <a:t>Agenda</a:t>
            </a:r>
            <a:endParaRPr lang="en-US" sz="2400" dirty="0"/>
          </a:p>
        </p:txBody>
      </p:sp>
      <p:sp>
        <p:nvSpPr>
          <p:cNvPr id="3" name="Content Placeholder 2"/>
          <p:cNvSpPr>
            <a:spLocks noGrp="1"/>
          </p:cNvSpPr>
          <p:nvPr>
            <p:ph idx="1"/>
          </p:nvPr>
        </p:nvSpPr>
        <p:spPr>
          <a:xfrm>
            <a:off x="685800" y="1066799"/>
            <a:ext cx="8382000" cy="540861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(11Mar21)</a:t>
            </a:r>
          </a:p>
          <a:p>
            <a:pPr lvl="1">
              <a:spcBef>
                <a:spcPts val="0"/>
              </a:spcBef>
              <a:buFont typeface="Arial" panose="020B0604020202020204" pitchFamily="34" charset="0"/>
              <a:buChar char="•"/>
            </a:pPr>
            <a:r>
              <a:rPr lang="en-US" altLang="en-US" sz="1800" b="1" u="sng" dirty="0">
                <a:solidFill>
                  <a:schemeClr val="tx1"/>
                </a:solidFill>
              </a:rPr>
              <a:t>Attendance on IMAT with </a:t>
            </a:r>
            <a:r>
              <a:rPr lang="en-US" altLang="en-US" sz="1800" b="1" u="sng" dirty="0" err="1">
                <a:solidFill>
                  <a:schemeClr val="tx1"/>
                </a:solidFill>
              </a:rPr>
              <a:t>Webex</a:t>
            </a:r>
            <a:r>
              <a:rPr lang="en-US" altLang="en-US" sz="1800" b="1" u="sng" dirty="0">
                <a:solidFill>
                  <a:schemeClr val="tx1"/>
                </a:solidFill>
              </a:rPr>
              <a:t> check</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a:t>
            </a:r>
            <a:r>
              <a:rPr lang="en-US" altLang="en-US" sz="1800" dirty="0">
                <a:solidFill>
                  <a:schemeClr val="tx1"/>
                </a:solidFill>
              </a:rPr>
              <a:t>:  </a:t>
            </a:r>
            <a:r>
              <a:rPr lang="en-US" altLang="en-US" sz="1800" dirty="0">
                <a:solidFill>
                  <a:schemeClr val="bg1">
                    <a:lumMod val="65000"/>
                  </a:schemeClr>
                </a:solidFill>
              </a:rPr>
              <a:t>Peter E. </a:t>
            </a:r>
          </a:p>
          <a:p>
            <a:pPr lvl="1">
              <a:buFont typeface="Arial" panose="020B0604020202020204" pitchFamily="34" charset="0"/>
              <a:buChar char="•"/>
            </a:pPr>
            <a:r>
              <a:rPr lang="en-US" altLang="en-US" sz="1800"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lvl="1">
              <a:spcBef>
                <a:spcPts val="0"/>
              </a:spcBef>
              <a:buFont typeface="Arial" panose="020B0604020202020204" pitchFamily="34" charset="0"/>
              <a:buChar char="•"/>
            </a:pPr>
            <a:r>
              <a:rPr lang="en-US" altLang="en-US" sz="1800" dirty="0">
                <a:solidFill>
                  <a:schemeClr val="tx1"/>
                </a:solidFill>
              </a:rPr>
              <a:t>EU Items</a:t>
            </a:r>
          </a:p>
          <a:p>
            <a:pPr lvl="1">
              <a:spcBef>
                <a:spcPts val="0"/>
              </a:spcBef>
              <a:buFont typeface="Arial" panose="020B0604020202020204" pitchFamily="34" charset="0"/>
              <a:buChar char="•"/>
            </a:pPr>
            <a:r>
              <a:rPr lang="en-US" altLang="en-US" sz="1800" dirty="0">
                <a:solidFill>
                  <a:schemeClr val="tx1"/>
                </a:solidFill>
              </a:rPr>
              <a:t>Other Regions Items</a:t>
            </a:r>
          </a:p>
          <a:p>
            <a:pPr lvl="1">
              <a:spcBef>
                <a:spcPts val="0"/>
              </a:spcBef>
              <a:buFont typeface="Arial" panose="020B0604020202020204" pitchFamily="34" charset="0"/>
              <a:buChar char="•"/>
            </a:pPr>
            <a:r>
              <a:rPr lang="en-US" altLang="en-US" sz="1800" dirty="0">
                <a:solidFill>
                  <a:schemeClr val="tx1"/>
                </a:solidFill>
              </a:rPr>
              <a:t>ITU-R Items</a:t>
            </a:r>
          </a:p>
          <a:p>
            <a:pPr lvl="1">
              <a:spcBef>
                <a:spcPts val="0"/>
              </a:spcBef>
              <a:buFont typeface="Arial" panose="020B0604020202020204" pitchFamily="34" charset="0"/>
              <a:buChar char="•"/>
            </a:pPr>
            <a:r>
              <a:rPr lang="en-US" altLang="en-US" sz="1800" dirty="0">
                <a:solidFill>
                  <a:schemeClr val="tx1"/>
                </a:solidFill>
              </a:rPr>
              <a:t>MSG 6 GHz &amp; FCC </a:t>
            </a:r>
          </a:p>
          <a:p>
            <a:pPr lvl="1">
              <a:spcBef>
                <a:spcPts val="0"/>
              </a:spcBef>
              <a:buFont typeface="Arial" panose="020B0604020202020204" pitchFamily="34" charset="0"/>
              <a:buChar char="•"/>
            </a:pPr>
            <a:r>
              <a:rPr lang="en-US" altLang="en-US" sz="1800" dirty="0">
                <a:solidFill>
                  <a:schemeClr val="tx1"/>
                </a:solidFill>
              </a:rPr>
              <a:t>Table of Frequency Bands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r>
              <a:rPr lang="en-US" altLang="en-US" sz="1800" dirty="0"/>
              <a:t>Actions Required</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Anything new today</a:t>
            </a:r>
            <a:endParaRPr lang="en-US" altLang="en-US" sz="1400" dirty="0"/>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4419600" y="3657600"/>
            <a:ext cx="4191000" cy="923330"/>
          </a:xfrm>
          <a:prstGeom prst="rect">
            <a:avLst/>
          </a:prstGeom>
          <a:noFill/>
        </p:spPr>
        <p:txBody>
          <a:bodyPr wrap="square" rtlCol="0">
            <a:spAutoFit/>
          </a:bodyPr>
          <a:lstStyle/>
          <a:p>
            <a:r>
              <a:rPr lang="en-US" sz="1800"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bg1">
                    <a:lumMod val="75000"/>
                  </a:schemeClr>
                </a:solidFill>
              </a:rPr>
              <a:t>None heard</a:t>
            </a: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(this week) </a:t>
            </a:r>
          </a:p>
          <a:p>
            <a:pPr>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2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03Nov20-22Feb21, correspondence   </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416359" y="762000"/>
            <a:ext cx="8378520" cy="579120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meeting #56, 29Jun-02Jul21</a:t>
            </a:r>
          </a:p>
          <a:p>
            <a:pPr>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marL="457200" lvl="1"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&lt;SE21&gt; </a:t>
            </a:r>
            <a:r>
              <a:rPr lang="en-US" altLang="en-US" sz="1800" b="0" dirty="0"/>
              <a:t> </a:t>
            </a:r>
            <a:r>
              <a:rPr lang="en-US" altLang="en-US" sz="1800" dirty="0">
                <a:solidFill>
                  <a:schemeClr val="tx1"/>
                </a:solidFill>
              </a:rPr>
              <a:t>next meeting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lvl="2">
              <a:spcBef>
                <a:spcPts val="0"/>
              </a:spcBef>
              <a:spcAft>
                <a:spcPts val="0"/>
              </a:spcAft>
              <a:buFont typeface="Arial" panose="020B0604020202020204" pitchFamily="34" charset="0"/>
              <a:buChar char="•"/>
            </a:pP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7"/>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 </a:t>
            </a:r>
          </a:p>
          <a:p>
            <a:pPr lvl="1">
              <a:buFont typeface="Arial" panose="020B0604020202020204" pitchFamily="34" charset="0"/>
              <a:buChar char="•"/>
            </a:pPr>
            <a:endParaRPr lang="en-US" sz="1400" dirty="0">
              <a:effectLst/>
              <a:latin typeface="Times New Roman" panose="02020603050405020304" pitchFamily="18" charset="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400" dirty="0">
              <a:ea typeface="Calibri" panose="020F0502020204030204" pitchFamily="34" charset="0"/>
            </a:endParaRPr>
          </a:p>
          <a:p>
            <a:pPr lvl="1">
              <a:spcBef>
                <a:spcPts val="0"/>
              </a:spcBef>
              <a:buFont typeface="Arial" panose="020B0604020202020204" pitchFamily="34" charset="0"/>
              <a:buChar char="•"/>
            </a:pPr>
            <a:endParaRPr lang="en-US" sz="1400"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algn="l">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Will bring forward after 1</a:t>
            </a:r>
            <a:r>
              <a:rPr lang="en-US" sz="1600" b="0" baseline="30000" dirty="0">
                <a:solidFill>
                  <a:schemeClr val="tx1"/>
                </a:solidFill>
                <a:ea typeface="Times New Roman" panose="02020603050405020304" pitchFamily="18" charset="0"/>
                <a:cs typeface="Times New Roman" panose="02020603050405020304" pitchFamily="18" charset="0"/>
              </a:rPr>
              <a:t>st</a:t>
            </a:r>
            <a:r>
              <a:rPr lang="en-US" sz="1600" b="0" dirty="0">
                <a:solidFill>
                  <a:schemeClr val="tx1"/>
                </a:solidFill>
                <a:ea typeface="Times New Roman" panose="02020603050405020304" pitchFamily="18" charset="0"/>
                <a:cs typeface="Times New Roman" panose="02020603050405020304" pitchFamily="18" charset="0"/>
              </a:rPr>
              <a:t> meeting on 11</a:t>
            </a:r>
            <a:r>
              <a:rPr lang="en-US" sz="1600" b="0" baseline="30000" dirty="0">
                <a:solidFill>
                  <a:schemeClr val="tx1"/>
                </a:solidFill>
                <a:ea typeface="Times New Roman" panose="02020603050405020304" pitchFamily="18" charset="0"/>
                <a:cs typeface="Times New Roman" panose="02020603050405020304" pitchFamily="18" charset="0"/>
              </a:rPr>
              <a:t>th,</a:t>
            </a:r>
            <a:r>
              <a:rPr lang="en-US" sz="1600" b="0" dirty="0">
                <a:solidFill>
                  <a:schemeClr val="tx1"/>
                </a:solidFill>
                <a:ea typeface="Times New Roman" panose="02020603050405020304" pitchFamily="18" charset="0"/>
                <a:cs typeface="Times New Roman" panose="02020603050405020304" pitchFamily="18" charset="0"/>
              </a:rPr>
              <a:t>, and add anything new  the past few days.   </a:t>
            </a:r>
            <a:endParaRPr lang="en-US" sz="1800" b="0" dirty="0">
              <a:solidFill>
                <a:schemeClr val="tx1"/>
              </a:solidFill>
              <a:ea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 </a:t>
            </a:r>
          </a:p>
          <a:p>
            <a:pPr marL="0" indent="0" algn="l"/>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u="sng" dirty="0">
                <a:solidFill>
                  <a:srgbClr val="0000FF"/>
                </a:solidFill>
              </a:rPr>
              <a:t>  </a:t>
            </a:r>
          </a:p>
          <a:p>
            <a:pPr marL="0">
              <a:spcBef>
                <a:spcPts val="0"/>
              </a:spcBef>
              <a:spcAft>
                <a:spcPts val="0"/>
              </a:spcAft>
              <a:buFont typeface="Arial" panose="020B0604020202020204" pitchFamily="34" charset="0"/>
              <a:buChar char="•"/>
            </a:pPr>
            <a:r>
              <a:rPr lang="en-US" sz="1800" b="0" u="sng" dirty="0">
                <a:solidFill>
                  <a:srgbClr val="0000FF"/>
                </a:solidFill>
              </a:rPr>
              <a:t> </a:t>
            </a:r>
          </a:p>
          <a:p>
            <a:pPr marL="0">
              <a:spcBef>
                <a:spcPts val="0"/>
              </a:spcBef>
              <a:spcAft>
                <a:spcPts val="0"/>
              </a:spcAft>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69223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8458200" cy="4244799"/>
          </a:xfrm>
        </p:spPr>
        <p:txBody>
          <a:bodyPr/>
          <a:lstStyle/>
          <a:p>
            <a:pPr marL="285750" indent="-285750">
              <a:spcBef>
                <a:spcPts val="0"/>
              </a:spcBef>
              <a:buFont typeface="Arial" panose="020B0604020202020204" pitchFamily="34" charset="0"/>
              <a:buChar char="•"/>
            </a:pPr>
            <a:r>
              <a:rPr lang="en-US" sz="1600" b="0" dirty="0">
                <a:solidFill>
                  <a:schemeClr val="tx1"/>
                </a:solidFill>
              </a:rPr>
              <a:t>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3"/>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685800" lvl="1">
              <a:spcBef>
                <a:spcPts val="0"/>
              </a:spcBef>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THz SC is finishing up, the submission draft at: </a:t>
            </a:r>
          </a:p>
          <a:p>
            <a:pPr marL="685800" lvl="1">
              <a:spcBef>
                <a:spcPts val="0"/>
              </a:spcBef>
              <a:buFont typeface="Arial" panose="020B0604020202020204" pitchFamily="34" charset="0"/>
              <a:buChar char="•"/>
            </a:pPr>
            <a:r>
              <a:rPr lang="en-GB" sz="16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https://mentor.ieee.org/802.15/dcn/21/15-21-0122-00-0thz-liaison-statement-to-itu-r-wp5a.docx</a:t>
            </a:r>
            <a:endParaRPr lang="en-US" sz="1600" b="0" dirty="0">
              <a:effectLst/>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chemeClr val="tx1"/>
                </a:solidFill>
              </a:rPr>
              <a:t>Here is the .18 version of the submission for ballot today: </a:t>
            </a:r>
          </a:p>
          <a:p>
            <a:pPr marL="400050" lvl="1">
              <a:spcBef>
                <a:spcPts val="0"/>
              </a:spcBef>
              <a:spcAft>
                <a:spcPts val="0"/>
              </a:spcAft>
              <a:buFont typeface="Arial" panose="020B0604020202020204" pitchFamily="34" charset="0"/>
              <a:buChar char="•"/>
            </a:pPr>
            <a:endParaRPr lang="en-US" sz="1800" dirty="0">
              <a:solidFill>
                <a:schemeClr val="tx1"/>
              </a:solidFill>
            </a:endParaRPr>
          </a:p>
          <a:p>
            <a:pPr marL="400050" lvl="1">
              <a:spcBef>
                <a:spcPts val="0"/>
              </a:spcBef>
              <a:spcAft>
                <a:spcPts val="0"/>
              </a:spcAft>
              <a:buFont typeface="Arial" panose="020B0604020202020204" pitchFamily="34" charset="0"/>
              <a:buChar char="•"/>
            </a:pPr>
            <a:endParaRPr lang="en-US" sz="1800" dirty="0">
              <a:solidFill>
                <a:schemeClr val="tx1"/>
              </a:solidFill>
            </a:endParaRPr>
          </a:p>
          <a:p>
            <a:pPr marL="400050" lvl="1">
              <a:spcBef>
                <a:spcPts val="0"/>
              </a:spcBef>
              <a:spcAft>
                <a:spcPts val="0"/>
              </a:spcAft>
              <a:buFont typeface="Arial" panose="020B0604020202020204" pitchFamily="34" charset="0"/>
              <a:buChar char="•"/>
            </a:pPr>
            <a:r>
              <a:rPr lang="en-US" sz="1800" dirty="0">
                <a:solidFill>
                  <a:schemeClr val="tx1"/>
                </a:solidFill>
              </a:rPr>
              <a:t>Goal is to have approved at the EC closing meeting on 18Mar21</a:t>
            </a:r>
            <a:endParaRPr lang="en-US" sz="1800" b="0" dirty="0">
              <a:solidFill>
                <a:schemeClr val="tx1"/>
              </a:solidFill>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ea typeface="SimSun" panose="02010600030101010101" pitchFamily="2" charset="-122"/>
              </a:rPr>
              <a:t>1.1 </a:t>
            </a:r>
            <a:r>
              <a:rPr lang="en-GB" sz="1200" dirty="0">
                <a:effectLst/>
                <a:ea typeface="Times New Roman" panose="02020603050405020304" pitchFamily="18" charset="0"/>
              </a:rPr>
              <a:t>800-4 990 MHz and Resolution 223.  Connection w/ITS going there?</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1.2</a:t>
            </a:r>
            <a:r>
              <a:rPr lang="en-GB" sz="1200" dirty="0">
                <a:ea typeface="SimSun" panose="02010600030101010101" pitchFamily="2" charset="-122"/>
              </a:rPr>
              <a:t> </a:t>
            </a:r>
            <a:r>
              <a:rPr lang="en-GB" sz="1200" dirty="0">
                <a:effectLst/>
                <a:ea typeface="Times New Roman" panose="02020603050405020304" pitchFamily="18" charset="0"/>
              </a:rPr>
              <a:t> 300-3 400MHz, 3 600-3 800MHz, 6 425-7 025MHz, 7 025-7 125MHz and 10.0-10.5GHz for International Mobile Telecommunications (IMT) and resolution 245.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1.5  4</a:t>
            </a:r>
            <a:r>
              <a:rPr lang="en-GB" sz="1200" dirty="0">
                <a:effectLst/>
                <a:ea typeface="Times New Roman" panose="02020603050405020304" pitchFamily="18" charset="0"/>
              </a:rPr>
              <a:t>70-960 MHz in Region 1-consider possible regulatory actions, Resolution</a:t>
            </a:r>
            <a:r>
              <a:rPr lang="en-GB" sz="1200" b="1" dirty="0">
                <a:effectLst/>
                <a:ea typeface="Times New Roman" panose="02020603050405020304" pitchFamily="18" charset="0"/>
              </a:rPr>
              <a:t> 235.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10</a:t>
            </a:r>
            <a:r>
              <a:rPr lang="en-GB" sz="1200" b="1" dirty="0">
                <a:effectLst/>
                <a:ea typeface="Times New Roman" panose="02020603050405020304" pitchFamily="18" charset="0"/>
              </a:rPr>
              <a:t>	  </a:t>
            </a:r>
            <a:r>
              <a:rPr lang="en-GB" sz="1200" dirty="0">
                <a:solidFill>
                  <a:srgbClr val="444444"/>
                </a:solidFill>
                <a:effectLst/>
                <a:ea typeface="Times New Roman" panose="02020603050405020304" pitchFamily="18" charset="0"/>
              </a:rPr>
              <a:t>recommend to the Council items for inclusion in the agenda for the next WRC,</a:t>
            </a: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948482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252-296 GHz band submission</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t>________ </a:t>
            </a:r>
            <a:r>
              <a:rPr lang="en-US" sz="1800" b="0" dirty="0"/>
              <a:t>on THz communications </a:t>
            </a:r>
            <a:r>
              <a:rPr lang="en-GB" sz="1800" b="0" dirty="0">
                <a:solidFill>
                  <a:schemeClr val="tx1"/>
                </a:solidFill>
              </a:rPr>
              <a:t>submission in response to ITU-R WP 5A Liaison, for review and approval by the LMSC(EC) for submission to ITU-R WP 5A via ITU-R Liaison before 1 week before ITU-R WP 5A next meeting submission deadline.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bg1">
                    <a:lumMod val="65000"/>
                  </a:schemeClr>
                </a:solidFill>
              </a:rPr>
              <a:t>Thomas </a:t>
            </a:r>
            <a:r>
              <a:rPr lang="en-US" sz="1600" dirty="0" err="1">
                <a:solidFill>
                  <a:schemeClr val="bg1">
                    <a:lumMod val="65000"/>
                  </a:schemeClr>
                </a:solidFill>
              </a:rPr>
              <a:t>Kürner</a:t>
            </a:r>
            <a:r>
              <a:rPr lang="en-US" sz="1600" dirty="0">
                <a:solidFill>
                  <a:schemeClr val="bg1">
                    <a:lumMod val="65000"/>
                  </a:schemeClr>
                </a:solidFill>
              </a:rPr>
              <a:t> </a:t>
            </a:r>
            <a:r>
              <a:rPr lang="en-US" altLang="en-US" sz="1600" dirty="0">
                <a:solidFill>
                  <a:schemeClr val="bg1">
                    <a:lumMod val="65000"/>
                  </a:schemeClr>
                </a:solidFill>
              </a:rPr>
              <a:t> 	</a:t>
            </a:r>
          </a:p>
          <a:p>
            <a:pPr lvl="1"/>
            <a:r>
              <a:rPr lang="en-US" altLang="en-US" sz="1600" b="1" dirty="0">
                <a:solidFill>
                  <a:schemeClr val="bg1">
                    <a:lumMod val="65000"/>
                  </a:schemeClr>
                </a:solidFill>
              </a:rPr>
              <a:t>Seconded by:  	 Ben Rolfe</a:t>
            </a:r>
          </a:p>
          <a:p>
            <a:pPr lvl="1"/>
            <a:r>
              <a:rPr lang="en-US" altLang="en-US" sz="1600" b="1" dirty="0">
                <a:solidFill>
                  <a:schemeClr val="bg1">
                    <a:lumMod val="65000"/>
                  </a:schemeClr>
                </a:solidFill>
              </a:rPr>
              <a:t>Discussion?	none</a:t>
            </a:r>
          </a:p>
          <a:p>
            <a:pPr lvl="1"/>
            <a:r>
              <a:rPr lang="en-US" altLang="en-US" sz="1600" b="1" dirty="0">
                <a:solidFill>
                  <a:schemeClr val="bg1">
                    <a:lumMod val="65000"/>
                  </a:schemeClr>
                </a:solidFill>
              </a:rPr>
              <a:t>Vote:  		___Y   /  _0__N   /  _0__A </a:t>
            </a:r>
          </a:p>
          <a:p>
            <a:pPr lvl="1"/>
            <a:endParaRPr lang="en-US" altLang="en-US" sz="1600" b="1" dirty="0">
              <a:solidFill>
                <a:schemeClr val="tx1"/>
              </a:solidFill>
            </a:endParaRPr>
          </a:p>
          <a:p>
            <a:pPr lvl="1"/>
            <a:r>
              <a:rPr lang="en-US" altLang="en-US" sz="1600" b="1" dirty="0">
                <a:solidFill>
                  <a:schemeClr val="tx1"/>
                </a:solidFill>
              </a:rPr>
              <a:t>Voters:   _____</a:t>
            </a:r>
          </a:p>
          <a:p>
            <a:pPr lvl="1"/>
            <a:r>
              <a:rPr lang="en-US" altLang="en-US" sz="1600" b="1" dirty="0">
                <a:solidFill>
                  <a:schemeClr val="tx1"/>
                </a:solidFill>
              </a:rPr>
              <a:t>Motion - </a:t>
            </a:r>
            <a:r>
              <a:rPr lang="en-US" altLang="en-US" sz="1600" b="1" dirty="0">
                <a:solidFill>
                  <a:schemeClr val="bg1">
                    <a:lumMod val="65000"/>
                  </a:schemeClr>
                </a:solidFill>
              </a:rPr>
              <a:t>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11-17Mar21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85800" y="1096022"/>
            <a:ext cx="8153400" cy="5103813"/>
          </a:xfrm>
        </p:spPr>
        <p:txBody>
          <a:bodyPr/>
          <a:lstStyle/>
          <a:p>
            <a:pPr>
              <a:buFont typeface="Arial" panose="020B0604020202020204" pitchFamily="34" charset="0"/>
              <a:buChar char="•"/>
            </a:pPr>
            <a:r>
              <a:rPr lang="en-US" sz="1600" dirty="0"/>
              <a:t>Multi-stake holder groups on 6 GHz and what happens in the band.  </a:t>
            </a:r>
          </a:p>
          <a:p>
            <a:pPr>
              <a:buFont typeface="Arial" panose="020B0604020202020204" pitchFamily="34" charset="0"/>
              <a:buChar char="•"/>
            </a:pPr>
            <a:r>
              <a:rPr lang="en-US" sz="1600" dirty="0"/>
              <a:t>1. The </a:t>
            </a:r>
            <a:r>
              <a:rPr lang="en-US" sz="1600" dirty="0" err="1"/>
              <a:t>Winnforum</a:t>
            </a:r>
            <a:r>
              <a:rPr lang="en-US" sz="1600" dirty="0"/>
              <a:t> “6 GHz M.S. </a:t>
            </a:r>
            <a:r>
              <a:rPr lang="en-US" sz="1600" b="1" u="sng" dirty="0"/>
              <a:t>Committee</a:t>
            </a:r>
            <a:r>
              <a:rPr lang="en-US" sz="1600" dirty="0"/>
              <a:t>”, 	every 2 weeks </a:t>
            </a:r>
            <a:r>
              <a:rPr lang="en-US" sz="1600" b="0" dirty="0"/>
              <a:t>(met </a:t>
            </a:r>
            <a:r>
              <a:rPr lang="en-US" sz="1600" b="0" dirty="0" err="1"/>
              <a:t>wk</a:t>
            </a:r>
            <a:r>
              <a:rPr lang="en-US" sz="1600" b="0" dirty="0"/>
              <a:t> of 08Feb)</a:t>
            </a:r>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WS2 – did a report to FCC on ULS cleanup and will go into the FCC ex </a:t>
            </a:r>
            <a:r>
              <a:rPr lang="en-US" sz="1400" dirty="0" err="1">
                <a:solidFill>
                  <a:schemeClr val="tx1"/>
                </a:solidFill>
                <a:ea typeface="Times New Roman" panose="02020603050405020304" pitchFamily="18" charset="0"/>
              </a:rPr>
              <a:t>parte</a:t>
            </a:r>
            <a:r>
              <a:rPr lang="en-US" sz="14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WG – AFC, working on a document to send to another </a:t>
            </a:r>
            <a:r>
              <a:rPr lang="en-US" sz="1400" dirty="0" err="1">
                <a:solidFill>
                  <a:schemeClr val="tx1"/>
                </a:solidFill>
                <a:ea typeface="Times New Roman" panose="02020603050405020304" pitchFamily="18" charset="0"/>
              </a:rPr>
              <a:t>MSGroup</a:t>
            </a:r>
            <a:r>
              <a:rPr lang="en-US" sz="14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a:buFont typeface="Arial" panose="020B0604020202020204" pitchFamily="34" charset="0"/>
              <a:buChar char="•"/>
            </a:pPr>
            <a:r>
              <a:rPr lang="en-US" sz="1400" dirty="0">
                <a:solidFill>
                  <a:schemeClr val="tx1"/>
                </a:solidFill>
                <a:ea typeface="Times New Roman" panose="02020603050405020304" pitchFamily="18" charset="0"/>
              </a:rPr>
              <a:t> </a:t>
            </a:r>
          </a:p>
          <a:p>
            <a:pPr>
              <a:buFont typeface="Arial" panose="020B0604020202020204" pitchFamily="34" charset="0"/>
              <a:buChar char="•"/>
            </a:pPr>
            <a:r>
              <a:rPr lang="en-US" sz="16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sz="1600" b="0" i="0" dirty="0">
                <a:solidFill>
                  <a:srgbClr val="1155CC"/>
                </a:solidFill>
                <a:effectLst/>
                <a:hlinkClick r:id="rId4"/>
              </a:rPr>
              <a:t>https://groups.wirelessinnovation.org/wg/6MSG/dashboard</a:t>
            </a:r>
            <a:r>
              <a:rPr lang="en-US" sz="1600" b="0" i="0" dirty="0">
                <a:solidFill>
                  <a:srgbClr val="1155CC"/>
                </a:solidFill>
                <a:effectLst/>
              </a:rPr>
              <a:t>. </a:t>
            </a:r>
            <a:endParaRPr lang="en-US" sz="16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  </a:t>
            </a:r>
            <a:r>
              <a:rPr lang="en-US" sz="1400" dirty="0">
                <a:effectLst/>
                <a:ea typeface="SimSun" panose="02010600030101010101" pitchFamily="2" charset="-122"/>
              </a:rPr>
              <a:t> Meets biweekly, from 28Jan21 at 10:00 et, </a:t>
            </a:r>
            <a:endParaRPr lang="en-US" sz="1400" b="1" u="sng" dirty="0"/>
          </a:p>
          <a:p>
            <a:pPr lvl="1">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1">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  Next overall meeting – 26Feb21</a:t>
            </a:r>
          </a:p>
          <a:p>
            <a:pPr>
              <a:spcBef>
                <a:spcPts val="0"/>
              </a:spcBef>
              <a:buFont typeface="Arial" panose="020B0604020202020204" pitchFamily="34" charset="0"/>
              <a:buChar char="•"/>
            </a:pPr>
            <a:endParaRPr lang="en-US" sz="14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400" b="0" dirty="0">
                <a:solidFill>
                  <a:schemeClr val="tx1"/>
                </a:solidFill>
                <a:ea typeface="Times New Roman" panose="02020603050405020304" pitchFamily="18" charset="0"/>
              </a:rPr>
              <a:t>Anything to share? </a:t>
            </a:r>
            <a:endParaRPr lang="en-US" sz="1200" b="0" dirty="0"/>
          </a:p>
          <a:p>
            <a:pPr lvl="1">
              <a:spcBef>
                <a:spcPts val="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685800" y="762000"/>
            <a:ext cx="8153400" cy="5611453"/>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&amp; </a:t>
            </a:r>
            <a:r>
              <a:rPr lang="en-US" sz="1600" dirty="0">
                <a:ea typeface="Calibri" panose="020F0502020204030204" pitchFamily="34" charset="0"/>
              </a:rPr>
              <a:t>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last one.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hlinkClick r:id="rId3"/>
              </a:rPr>
              <a:t>https://mentor.ieee.org/802.18/dcn/21/18-21-0020-01-0000-proposed-frequency-table-format.pptx</a:t>
            </a:r>
            <a:r>
              <a:rPr lang="en-US" sz="14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How do we fill in the spreadsheet now?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30Mar21.  </a:t>
            </a:r>
            <a:r>
              <a:rPr lang="en-US" sz="1400" b="0" dirty="0">
                <a:solidFill>
                  <a:schemeClr val="tx1"/>
                </a:solidFill>
                <a:ea typeface="Times New Roman" panose="02020603050405020304" pitchFamily="18" charset="0"/>
              </a:rPr>
              <a:t>(call-in in backup slides here)</a:t>
            </a:r>
            <a:r>
              <a:rPr lang="en-US" sz="1400" b="0" dirty="0">
                <a:effectLst/>
                <a:latin typeface="Times New Roman" panose="02020603050405020304" pitchFamily="18" charset="0"/>
                <a:ea typeface="Times New Roman" panose="02020603050405020304" pitchFamily="18" charset="0"/>
              </a:rPr>
              <a:t> (5</a:t>
            </a:r>
            <a:r>
              <a:rPr lang="en-US" sz="1400" b="0" baseline="30000" dirty="0">
                <a:effectLst/>
                <a:latin typeface="Times New Roman" panose="02020603050405020304" pitchFamily="18" charset="0"/>
                <a:ea typeface="Times New Roman" panose="02020603050405020304" pitchFamily="18" charset="0"/>
              </a:rPr>
              <a:t>th</a:t>
            </a:r>
            <a:r>
              <a:rPr lang="en-US" sz="1400" b="0" dirty="0">
                <a:effectLst/>
                <a:latin typeface="Times New Roman" panose="02020603050405020304" pitchFamily="18" charset="0"/>
                <a:ea typeface="Times New Roman" panose="02020603050405020304" pitchFamily="18" charset="0"/>
              </a:rPr>
              <a:t> Tuesday this month)</a:t>
            </a:r>
            <a:endParaRPr lang="en-US" sz="1800" b="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9225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Bullets for future adding countries / regions. </a:t>
            </a:r>
          </a:p>
          <a:p>
            <a:pPr lvl="1">
              <a:buFont typeface="Arial" panose="020B0604020202020204" pitchFamily="34" charset="0"/>
              <a:buChar char="•"/>
            </a:pPr>
            <a:r>
              <a:rPr lang="en-US" sz="1000" b="0" dirty="0">
                <a:solidFill>
                  <a:schemeClr val="tx1"/>
                </a:solidFill>
                <a:ea typeface="Times New Roman" panose="02020603050405020304" pitchFamily="18" charset="0"/>
                <a:cs typeface="Times New Roman" panose="02020603050405020304" pitchFamily="18" charset="0"/>
              </a:rPr>
              <a:t>Will bring forward after 1</a:t>
            </a:r>
            <a:r>
              <a:rPr lang="en-US" sz="1000" b="0" baseline="30000" dirty="0">
                <a:solidFill>
                  <a:schemeClr val="tx1"/>
                </a:solidFill>
                <a:ea typeface="Times New Roman" panose="02020603050405020304" pitchFamily="18" charset="0"/>
                <a:cs typeface="Times New Roman" panose="02020603050405020304" pitchFamily="18" charset="0"/>
              </a:rPr>
              <a:t>st</a:t>
            </a:r>
            <a:r>
              <a:rPr lang="en-US" sz="1000" b="0" dirty="0">
                <a:solidFill>
                  <a:schemeClr val="tx1"/>
                </a:solidFill>
                <a:ea typeface="Times New Roman" panose="02020603050405020304" pitchFamily="18" charset="0"/>
                <a:cs typeface="Times New Roman" panose="02020603050405020304" pitchFamily="18" charset="0"/>
              </a:rPr>
              <a:t> meeting on 11</a:t>
            </a:r>
            <a:r>
              <a:rPr lang="en-US" sz="1000" b="0" baseline="30000" dirty="0">
                <a:solidFill>
                  <a:schemeClr val="tx1"/>
                </a:solidFill>
                <a:ea typeface="Times New Roman" panose="02020603050405020304" pitchFamily="18" charset="0"/>
                <a:cs typeface="Times New Roman" panose="02020603050405020304" pitchFamily="18" charset="0"/>
              </a:rPr>
              <a:t>th,</a:t>
            </a:r>
            <a:r>
              <a:rPr lang="en-US" sz="1000" b="0" dirty="0">
                <a:solidFill>
                  <a:schemeClr val="tx1"/>
                </a:solidFill>
                <a:ea typeface="Times New Roman" panose="02020603050405020304" pitchFamily="18" charset="0"/>
                <a:cs typeface="Times New Roman" panose="02020603050405020304" pitchFamily="18" charset="0"/>
              </a:rPr>
              <a:t>, and add anything new  the past few days.   </a:t>
            </a:r>
            <a:endParaRPr lang="en-US" sz="1600" b="0" dirty="0">
              <a:solidFill>
                <a:schemeClr val="tx1"/>
              </a:solidFill>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400050" lvl="1" indent="0">
              <a:spcBef>
                <a:spcPts val="0"/>
              </a:spcBef>
              <a:spcAft>
                <a:spcPts val="0"/>
              </a:spcAft>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Points for future going to a user-friendly tool, and how to maintain</a:t>
            </a:r>
          </a:p>
          <a:p>
            <a:pPr lvl="1">
              <a:buFont typeface="Arial" panose="020B0604020202020204" pitchFamily="34" charset="0"/>
              <a:buChar char="•"/>
            </a:pPr>
            <a:r>
              <a:rPr lang="en-US" sz="1000" b="0" dirty="0">
                <a:solidFill>
                  <a:schemeClr val="tx1"/>
                </a:solidFill>
                <a:ea typeface="Times New Roman" panose="02020603050405020304" pitchFamily="18" charset="0"/>
                <a:cs typeface="Times New Roman" panose="02020603050405020304" pitchFamily="18" charset="0"/>
              </a:rPr>
              <a:t>Will bring forward after 1</a:t>
            </a:r>
            <a:r>
              <a:rPr lang="en-US" sz="1000" b="0" baseline="30000" dirty="0">
                <a:solidFill>
                  <a:schemeClr val="tx1"/>
                </a:solidFill>
                <a:ea typeface="Times New Roman" panose="02020603050405020304" pitchFamily="18" charset="0"/>
                <a:cs typeface="Times New Roman" panose="02020603050405020304" pitchFamily="18" charset="0"/>
              </a:rPr>
              <a:t>st</a:t>
            </a:r>
            <a:r>
              <a:rPr lang="en-US" sz="1000" b="0" dirty="0">
                <a:solidFill>
                  <a:schemeClr val="tx1"/>
                </a:solidFill>
                <a:ea typeface="Times New Roman" panose="02020603050405020304" pitchFamily="18" charset="0"/>
                <a:cs typeface="Times New Roman" panose="02020603050405020304" pitchFamily="18" charset="0"/>
              </a:rPr>
              <a:t> meeting on 11</a:t>
            </a:r>
            <a:r>
              <a:rPr lang="en-US" sz="1000" b="0" baseline="30000" dirty="0">
                <a:solidFill>
                  <a:schemeClr val="tx1"/>
                </a:solidFill>
                <a:ea typeface="Times New Roman" panose="02020603050405020304" pitchFamily="18" charset="0"/>
                <a:cs typeface="Times New Roman" panose="02020603050405020304" pitchFamily="18" charset="0"/>
              </a:rPr>
              <a:t>th,</a:t>
            </a:r>
            <a:r>
              <a:rPr lang="en-US" sz="1000" b="0" dirty="0">
                <a:solidFill>
                  <a:schemeClr val="tx1"/>
                </a:solidFill>
                <a:ea typeface="Times New Roman" panose="02020603050405020304" pitchFamily="18" charset="0"/>
                <a:cs typeface="Times New Roman" panose="02020603050405020304" pitchFamily="18" charset="0"/>
              </a:rPr>
              <a:t>, and add anything new  the past few days.   </a:t>
            </a:r>
            <a:endParaRPr lang="en-US" sz="1200" b="0" dirty="0">
              <a:solidFill>
                <a:schemeClr val="tx1"/>
              </a:solidFill>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marL="285750" marR="0" indent="-285750">
              <a:spcBef>
                <a:spcPts val="0"/>
              </a:spcBef>
              <a:spcAft>
                <a:spcPts val="0"/>
              </a:spcAft>
              <a:buFont typeface="Arial" panose="020B0604020202020204" pitchFamily="34" charset="0"/>
              <a:buChar char="•"/>
            </a:pPr>
            <a:r>
              <a:rPr lang="en-US" sz="1800" dirty="0">
                <a:solidFill>
                  <a:schemeClr val="bg1">
                    <a:lumMod val="75000"/>
                  </a:schemeClr>
                </a:solidFill>
                <a:ea typeface="Times New Roman" panose="02020603050405020304" pitchFamily="18" charset="0"/>
              </a:rPr>
              <a:t>n</a:t>
            </a:r>
            <a:r>
              <a:rPr lang="en-US" sz="1800" b="1" dirty="0">
                <a:solidFill>
                  <a:schemeClr val="bg1">
                    <a:lumMod val="75000"/>
                  </a:schemeClr>
                </a:solidFill>
                <a:effectLst/>
                <a:ea typeface="Times New Roman" panose="02020603050405020304" pitchFamily="18" charset="0"/>
              </a:rPr>
              <a:t>one today </a:t>
            </a:r>
            <a:endParaRPr lang="en-US" sz="1800" b="0" dirty="0">
              <a:solidFill>
                <a:schemeClr val="bg1">
                  <a:lumMod val="75000"/>
                </a:schemeClr>
              </a:solidFill>
              <a:effectLst/>
              <a:latin typeface="Consolas" panose="020B0609020204030204" pitchFamily="49"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rgbClr val="333333"/>
                </a:solidFill>
                <a:latin typeface="Consolas" panose="020B0609020204030204" pitchFamily="49" charset="0"/>
                <a:ea typeface="Times New Roman" panose="02020603050405020304" pitchFamily="18" charset="0"/>
              </a:rPr>
              <a:t> </a:t>
            </a: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a:t>
            </a:r>
            <a:r>
              <a:rPr lang="en-US" sz="1800" dirty="0">
                <a:ea typeface="Calibri" panose="020F0502020204030204" pitchFamily="34" charset="0"/>
              </a:rPr>
              <a:t>January Interim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ITU-R submissions on M.1450 and M.1801</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Canada RABC consultations on white spaces.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USA FCC NPRM non white spaces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Mexico IFR list of consultations for 2021</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Brazil </a:t>
            </a:r>
            <a:r>
              <a:rPr lang="en-US" sz="1600" dirty="0" err="1">
                <a:cs typeface="Times New Roman" panose="02020603050405020304" pitchFamily="18" charset="0"/>
              </a:rPr>
              <a:t>Anatel</a:t>
            </a:r>
            <a:r>
              <a:rPr lang="en-US" sz="1600" dirty="0">
                <a:cs typeface="Times New Roman" panose="02020603050405020304" pitchFamily="18" charset="0"/>
              </a:rPr>
              <a:t> will follow FCC 6 GHz 1200 MHz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reviewing 6 GHz from others.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Colombia consultation on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CITC spectrum outlook 2021-2023</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China MIIT consultation on 2.4 and 5 GHz.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PN on client to client communication at 6 GHz.</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685800" lvl="1">
              <a:buClr>
                <a:srgbClr val="00B0F0"/>
              </a:buClr>
              <a:buFont typeface="Wingdings" panose="05000000000000000000" pitchFamily="2" charset="2"/>
              <a:buChar char="§"/>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25Mar21–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proposed for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11-17Mar21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11-17Mar21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47</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11-17Mar21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11-17Mar21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11-17Mar21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on IMAT with </a:t>
            </a:r>
            <a:r>
              <a:rPr lang="en-US" altLang="en-US" sz="1400" b="1" u="sng" dirty="0" err="1">
                <a:solidFill>
                  <a:schemeClr val="tx1"/>
                </a:solidFill>
              </a:rPr>
              <a:t>Webex</a:t>
            </a:r>
            <a:r>
              <a:rPr lang="en-US" altLang="en-US" sz="1400" b="1" u="sng" dirty="0">
                <a:solidFill>
                  <a:schemeClr val="tx1"/>
                </a:solidFill>
              </a:rPr>
              <a:t> check</a:t>
            </a:r>
          </a:p>
          <a:p>
            <a:pPr lvl="2">
              <a:spcBef>
                <a:spcPts val="0"/>
              </a:spcBef>
              <a:buFont typeface="Arial" panose="020B0604020202020204" pitchFamily="34" charset="0"/>
              <a:buChar char="•"/>
            </a:pPr>
            <a:r>
              <a:rPr lang="en-US" altLang="en-US" sz="1200" b="1" u="sng" dirty="0">
                <a:solidFill>
                  <a:schemeClr val="tx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6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Ballots: teleconferences and Vice-Chairs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Set up WRC-23 AIs ad hoc</a:t>
            </a:r>
            <a:endParaRPr lang="en-US" altLang="en-US" sz="1800" dirty="0">
              <a:solidFill>
                <a:schemeClr val="tx1"/>
              </a:solidFill>
            </a:endParaRP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56727" y="1193802"/>
            <a:ext cx="4006273"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Canada and Saudi Arabia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802.15 THz SC WP 5A submission</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kern="0" dirty="0">
                <a:solidFill>
                  <a:schemeClr val="tx1"/>
                </a:solidFill>
              </a:rPr>
              <a:t>2 long term lists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Hassan Y. </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Interim </a:t>
            </a:r>
            <a:r>
              <a:rPr lang="en-GB" sz="1600" b="0" dirty="0">
                <a:ea typeface="SimSun" panose="02010600030101010101" pitchFamily="2" charset="-122"/>
              </a:rPr>
              <a:t>14-21 Jan </a:t>
            </a:r>
            <a:r>
              <a:rPr lang="en-GB" sz="1600" b="0" dirty="0">
                <a:effectLst/>
                <a:ea typeface="SimSun" panose="02010600030101010101" pitchFamily="2" charset="-122"/>
              </a:rPr>
              <a:t>2021 in document </a:t>
            </a:r>
            <a:r>
              <a:rPr lang="en-GB" sz="1600" b="0" dirty="0">
                <a:solidFill>
                  <a:schemeClr val="bg1">
                    <a:lumMod val="75000"/>
                  </a:schemeClr>
                </a:solidFill>
                <a:ea typeface="SimSun" panose="02010600030101010101" pitchFamily="2" charset="-122"/>
                <a:hlinkClick r:id="rId3"/>
              </a:rPr>
              <a:t>https://mentor.ieee.org/802.18/dcn/21/18-21-0003-01-0000-minutes-electronic-interim-14-21jan21-rr-tag-sna.docx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22-Jan-2021 10:14:54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Steve P.</a:t>
            </a:r>
          </a:p>
          <a:p>
            <a:pPr marL="0" indent="0">
              <a:spcBef>
                <a:spcPts val="0"/>
              </a:spcBef>
            </a:pPr>
            <a:r>
              <a:rPr lang="en-US" altLang="en-US" sz="1800" b="0" dirty="0">
                <a:solidFill>
                  <a:schemeClr val="bg1">
                    <a:lumMod val="85000"/>
                  </a:schemeClr>
                </a:solidFill>
              </a:rPr>
              <a:t>	Seconded by:  Edward A.</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2">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2">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Learned no conflict with .24 for the 17</a:t>
            </a:r>
            <a:r>
              <a:rPr lang="en-US" sz="1600" baseline="30000" dirty="0">
                <a:effectLst/>
                <a:latin typeface="Times New Roman" panose="02020603050405020304" pitchFamily="18" charset="0"/>
                <a:ea typeface="SimSun" panose="02010600030101010101" pitchFamily="2" charset="-122"/>
              </a:rPr>
              <a:t>th</a:t>
            </a:r>
            <a:r>
              <a:rPr lang="en-US" sz="1600" dirty="0">
                <a:effectLst/>
                <a:latin typeface="Times New Roman" panose="02020603050405020304" pitchFamily="18" charset="0"/>
                <a:ea typeface="SimSun" panose="02010600030101010101" pitchFamily="2" charset="-122"/>
              </a:rPr>
              <a:t> call. So no known conflicts.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 </a:t>
            </a:r>
            <a:r>
              <a:rPr lang="en-US" altLang="en-US" sz="1800" b="0" dirty="0">
                <a:solidFill>
                  <a:schemeClr val="tx1"/>
                </a:solidFill>
              </a:rPr>
              <a:t>proposed for Madrid, Spain, the LMSC(EC) on 05Mar21 </a:t>
            </a:r>
            <a:r>
              <a:rPr lang="en-US" altLang="en-US" sz="1800" dirty="0">
                <a:solidFill>
                  <a:schemeClr val="tx1"/>
                </a:solidFill>
              </a:rPr>
              <a:t>approved to cancel the in-person 802 Plenary.</a:t>
            </a:r>
            <a:r>
              <a:rPr lang="en-US" altLang="en-US" sz="1800" b="0" dirty="0">
                <a:solidFill>
                  <a:schemeClr val="tx1"/>
                </a:solidFill>
              </a:rPr>
              <a:t>  It will be electronic like the past ones. </a:t>
            </a: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57176</TotalTime>
  <Words>11056</Words>
  <Application>Microsoft Office PowerPoint</Application>
  <PresentationFormat>On-screen Show (4:3)</PresentationFormat>
  <Paragraphs>1293</Paragraphs>
  <Slides>49</Slides>
  <Notes>32</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63" baseType="lpstr">
      <vt:lpstr>Arial</vt:lpstr>
      <vt:lpstr>Calibri</vt:lpstr>
      <vt:lpstr>Century Gothic</vt:lpstr>
      <vt:lpstr>Consolas</vt:lpstr>
      <vt:lpstr>Helvetica</vt:lpstr>
      <vt:lpstr>Helvetica Neue</vt:lpstr>
      <vt:lpstr>Monotype Sorts</vt:lpstr>
      <vt:lpstr>Roboto</vt:lpstr>
      <vt:lpstr>Times New Roman</vt:lpstr>
      <vt:lpstr>Verdana</vt:lpstr>
      <vt:lpstr>Wingdings</vt:lpstr>
      <vt:lpstr>Office Theme</vt:lpstr>
      <vt:lpstr>Microsoft Word 97 - 2003 Document</vt:lpstr>
      <vt:lpstr>Packager Shell Object</vt:lpstr>
      <vt:lpstr>IEEE 802.18 RR-TAG Electronic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2</vt:lpstr>
      <vt:lpstr>Teleconferences</vt:lpstr>
      <vt:lpstr>Officer Elections -1</vt:lpstr>
      <vt:lpstr>Officer Elections -2</vt:lpstr>
      <vt:lpstr>EU items to share -1</vt:lpstr>
      <vt:lpstr>EU items to share -2</vt:lpstr>
      <vt:lpstr>Other regions (outside EU-Stds and USA), items to share</vt:lpstr>
      <vt:lpstr>ITU-R items to share  -</vt:lpstr>
      <vt:lpstr>ITU-R items to share  -</vt:lpstr>
      <vt:lpstr>MSG 6 GHz &amp; FCC</vt:lpstr>
      <vt:lpstr>Table of Frequency Bands – IEEE 802 Stds </vt:lpstr>
      <vt:lpstr>Table of Frequency Bands – IEEE 802 Stds</vt:lpstr>
      <vt:lpstr>General Discussion Items </vt:lpstr>
      <vt:lpstr>Actions / AOB / Recess</vt:lpstr>
      <vt:lpstr>2nd – call - Wednesday (17Mar21) Agenda</vt:lpstr>
      <vt:lpstr>EU items to share -1</vt:lpstr>
      <vt:lpstr>EU items to share -2</vt:lpstr>
      <vt:lpstr>Other regions (outside EU-Stds and USA), items to share</vt:lpstr>
      <vt:lpstr>ITU-R items to share  -</vt:lpstr>
      <vt:lpstr>ITU-R THz 252-296 GHz band submission</vt:lpstr>
      <vt:lpstr>MSG 6 GHz &amp; FCC</vt:lpstr>
      <vt:lpstr>Table of Frequency Bands – IEEE 802 Stds </vt:lpstr>
      <vt:lpstr>Table of Frequency Bands – IEEE 802 Stds</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3566</cp:revision>
  <cp:lastPrinted>1601-01-01T00:00:00Z</cp:lastPrinted>
  <dcterms:created xsi:type="dcterms:W3CDTF">2016-03-03T14:54:45Z</dcterms:created>
  <dcterms:modified xsi:type="dcterms:W3CDTF">2021-03-11T04:52:42Z</dcterms:modified>
</cp:coreProperties>
</file>