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6"/>
  </p:notesMasterIdLst>
  <p:handoutMasterIdLst>
    <p:handoutMasterId r:id="rId37"/>
  </p:handoutMasterIdLst>
  <p:sldIdLst>
    <p:sldId id="256" r:id="rId2"/>
    <p:sldId id="341" r:id="rId3"/>
    <p:sldId id="329" r:id="rId4"/>
    <p:sldId id="604" r:id="rId5"/>
    <p:sldId id="624" r:id="rId6"/>
    <p:sldId id="605" r:id="rId7"/>
    <p:sldId id="516" r:id="rId8"/>
    <p:sldId id="596" r:id="rId9"/>
    <p:sldId id="690" r:id="rId10"/>
    <p:sldId id="748" r:id="rId11"/>
    <p:sldId id="749" r:id="rId12"/>
    <p:sldId id="750" r:id="rId13"/>
    <p:sldId id="756" r:id="rId14"/>
    <p:sldId id="752" r:id="rId15"/>
    <p:sldId id="758" r:id="rId16"/>
    <p:sldId id="763" r:id="rId17"/>
    <p:sldId id="717" r:id="rId18"/>
    <p:sldId id="650" r:id="rId19"/>
    <p:sldId id="498" r:id="rId20"/>
    <p:sldId id="402" r:id="rId21"/>
    <p:sldId id="403" r:id="rId22"/>
    <p:sldId id="736" r:id="rId23"/>
    <p:sldId id="761" r:id="rId24"/>
    <p:sldId id="746" r:id="rId25"/>
    <p:sldId id="762" r:id="rId26"/>
    <p:sldId id="737" r:id="rId27"/>
    <p:sldId id="739" r:id="rId28"/>
    <p:sldId id="728" r:id="rId29"/>
    <p:sldId id="425" r:id="rId30"/>
    <p:sldId id="652" r:id="rId31"/>
    <p:sldId id="689" r:id="rId32"/>
    <p:sldId id="549" r:id="rId33"/>
    <p:sldId id="656" r:id="rId34"/>
    <p:sldId id="655"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5822"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775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05-Mar-21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112693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882308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58380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3487383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70855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163095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4998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50423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04mar21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04mar21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04mar21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4956151" y="357982"/>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802.18-21/0023r01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50610-contribution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se/se-45/client/introduction/" TargetMode="External"/><Relationship Id="rId3" Type="http://schemas.openxmlformats.org/officeDocument/2006/relationships/hyperlink" Target="https://ec.europa.eu/digital-single-market/en/radio-spectrum-committee-rsc" TargetMode="External"/><Relationship Id="rId7" Type="http://schemas.openxmlformats.org/officeDocument/2006/relationships/hyperlink" Target="https://cept.org/ecc/groups/ecc/wg-se/se-21/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client/introduction/" TargetMode="External"/><Relationship Id="rId11" Type="http://schemas.openxmlformats.org/officeDocument/2006/relationships/image" Target="../media/image4.wmf"/><Relationship Id="rId5" Type="http://schemas.openxmlformats.org/officeDocument/2006/relationships/hyperlink" Target="https://cept.org/Documents/ecc/62914/ecc-21-001-rev5_draft-agenda-55th-ecc-plenary" TargetMode="External"/><Relationship Id="rId10" Type="http://schemas.openxmlformats.org/officeDocument/2006/relationships/hyperlink" Target="https://cept.org/ecc/groups/ecc/wg-fm/fm-57/client/introduction/"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rabc-cccr.ca/ised-white-space-database-specification-dbs-01-issue-3-february-2021-draft-white-space-database-specification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mailto:ic.consultationradiostandards-consultationnormesradio.ic@canada.ca" TargetMode="External"/><Relationship Id="rId4" Type="http://schemas.openxmlformats.org/officeDocument/2006/relationships/hyperlink" Target="https://www.rabc-cccr.ca/ised-radio-standard-specifications-rss-222-issue-3-february-2021-draft-white-space-devices-wsd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5/dcn/21/15-21-0002-00-0thz-liaison-statement-from-itu-r-wp5a.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mentor.ieee.org/802.15/dcn/21/15-21-0122-00-0thz-liaison-statement-to-itu-r-wp5a.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991efbc801f794b2e27f305a9321bb49" TargetMode="External"/><Relationship Id="rId7" Type="http://schemas.openxmlformats.org/officeDocument/2006/relationships/hyperlink" Target="https://urldefense.com/v3/__https:/help.webex.com__;!!F7jv3iA!jfIDdkygwqiaaqYFsbOls2jimonYsFueAeL1ig-4WsiFA3coua6kdUy3Y9K3D9WoWA$"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bc56cbdf9694c09e61450a3da6ccaa4f__;!!F7jv3iA!jfIDdkygwqiaaqYFsbOls2jimonYsFueAeL1ig-4WsiFA3coua6kdUy3Y9K74smhbA$" TargetMode="External"/><Relationship Id="rId5" Type="http://schemas.openxmlformats.org/officeDocument/2006/relationships/hyperlink" Target="tel:%2B1-213-306-3065,,*01*1796473051%23%23*01*" TargetMode="External"/><Relationship Id="rId4" Type="http://schemas.openxmlformats.org/officeDocument/2006/relationships/hyperlink" Target="tel:%2B1-646-992-2010,,*01*1796473051%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iEKCO9aThdwg_d4kh_cRcJN2SSeaooilM1u6__-tETmy1c3cpDYhbrdpePS02n1QvA$" TargetMode="External"/><Relationship Id="rId3" Type="http://schemas.openxmlformats.org/officeDocument/2006/relationships/hyperlink" Target="https://ieeesa.webex.com/ieeesa/j.php?MTID=m8ca8fb73d1954524be0ba60530ec346a" TargetMode="External"/><Relationship Id="rId7" Type="http://schemas.openxmlformats.org/officeDocument/2006/relationships/hyperlink" Target="https://urldefense.com/v3/__https:/ieeesa.webex.com/ieeesa/globalcallin.php?MTID=m5489fe21003c95927cb0935993d63554__;!!F7jv3iA!iEKCO9aThdwg_d4kh_cRcJN2SSeaooilM1u6__-tETmy1c3cpDYhbrdpePT5WbdlqA$"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tel:%2B1-213-306-3065,,*01*1297299212%23%23*01*" TargetMode="External"/><Relationship Id="rId5" Type="http://schemas.openxmlformats.org/officeDocument/2006/relationships/hyperlink" Target="tel:%2B1-646-992-2010,,*01*1297299212%23%23*01*" TargetMode="External"/><Relationship Id="rId4" Type="http://schemas.openxmlformats.org/officeDocument/2006/relationships/hyperlink" Target="https://urldefense.com/v3/__https:/ieeesa.webex.com/ieeesa/j.php?MTID=m8ca8fb73d1954524be0ba60530ec346a__;!!F7jv3iA!iEKCO9aThdwg_d4kh_cRcJN2SSeaooilM1u6__-tETmy1c3cpDYhbrdpePTKHOfboA$"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1.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17-00-0000-minutes-18feb21-rrtag-teleconference.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1/18-21-0017-00-0000-minutes-11feb21-rrtag-teleconference.docx"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04mar21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0" dirty="0"/>
              <a:t>Date: 04 March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3156910966"/>
              </p:ext>
            </p:extLst>
          </p:nvPr>
        </p:nvGraphicFramePr>
        <p:xfrm>
          <a:off x="609600" y="3587750"/>
          <a:ext cx="7813675" cy="2466975"/>
        </p:xfrm>
        <a:graphic>
          <a:graphicData uri="http://schemas.openxmlformats.org/presentationml/2006/ole">
            <mc:AlternateContent xmlns:mc="http://schemas.openxmlformats.org/markup-compatibility/2006">
              <mc:Choice xmlns:v="urn:schemas-microsoft-com:vml" Requires="v">
                <p:oleObj name="Document" r:id="rId3" imgW="8525891" imgH="2697021" progId="Word.Document.8">
                  <p:embed/>
                </p:oleObj>
              </mc:Choice>
              <mc:Fallback>
                <p:oleObj name="Document" r:id="rId3" imgW="8525891" imgH="2697021" progId="Word.Document.8">
                  <p:embed/>
                  <p:pic>
                    <p:nvPicPr>
                      <p:cNvPr id="0" name="Picture 3"/>
                      <p:cNvPicPr>
                        <a:picLocks noChangeAspect="1" noChangeArrowheads="1"/>
                      </p:cNvPicPr>
                      <p:nvPr/>
                    </p:nvPicPr>
                    <p:blipFill>
                      <a:blip r:embed="rId4"/>
                      <a:srcRect/>
                      <a:stretch>
                        <a:fillRect/>
                      </a:stretch>
                    </p:blipFill>
                    <p:spPr bwMode="auto">
                      <a:xfrm>
                        <a:off x="609600" y="3587750"/>
                        <a:ext cx="7813675" cy="2466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 05-12Mar21		next week</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Agenda has been revised, only 2 spare sessions so far.   Calls start mid-night pt.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Sharing between NR and 802.11 technologies 5 GHz band is a topic.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There are some new simulations have been done, though have not been published yet.  Will see next week.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User access restrictions will also be discussed. </a:t>
            </a:r>
          </a:p>
          <a:p>
            <a:pPr marL="457200" lvl="1" indent="0">
              <a:spcBef>
                <a:spcPts val="0"/>
              </a:spcBef>
            </a:pPr>
            <a:endParaRPr lang="en-US" sz="1600" dirty="0">
              <a:solidFill>
                <a:schemeClr val="tx1"/>
              </a:solidFill>
              <a:ea typeface="Calibri" panose="020F0502020204030204" pitchFamily="34" charset="0"/>
            </a:endParaRPr>
          </a:p>
          <a:p>
            <a:pPr marL="0" indent="0">
              <a:spcBef>
                <a:spcPts val="0"/>
              </a:spcBef>
            </a:pPr>
            <a:endParaRPr lang="en-US" sz="1400" dirty="0">
              <a:solidFill>
                <a:schemeClr val="tx1"/>
              </a:solidFill>
            </a:endParaRP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r>
              <a:rPr lang="en-US" sz="1600" dirty="0">
                <a:solidFill>
                  <a:schemeClr val="tx1"/>
                </a:solidFill>
              </a:rPr>
              <a:t>ERM sent a Liaison Statement, ERM(21)000006r2, to SE21 on  their work  on a </a:t>
            </a:r>
            <a:r>
              <a:rPr lang="en-GB" sz="1600" dirty="0">
                <a:effectLst/>
                <a:ea typeface="Times New Roman" panose="02020603050405020304" pitchFamily="18" charset="0"/>
              </a:rPr>
              <a:t>draft ECC Recommendation on “Receiver resilience to transmission on adjacent frequency ranges”</a:t>
            </a:r>
            <a:endParaRPr lang="en-US" sz="1600" dirty="0">
              <a:solidFill>
                <a:schemeClr val="tx1"/>
              </a:solidFill>
            </a:endParaRPr>
          </a:p>
          <a:p>
            <a:pPr lvl="1">
              <a:spcBef>
                <a:spcPts val="0"/>
              </a:spcBef>
              <a:buFont typeface="Arial" panose="020B0604020202020204" pitchFamily="34" charset="0"/>
              <a:buChar char="•"/>
            </a:pPr>
            <a:r>
              <a:rPr lang="en-US" sz="1600" b="0" dirty="0">
                <a:solidFill>
                  <a:schemeClr val="tx1"/>
                </a:solidFill>
              </a:rPr>
              <a:t>To consider receiver resilience for a wide range of receivers may add  burden to some receivers for limite</a:t>
            </a:r>
            <a:r>
              <a:rPr lang="en-US" sz="1600" dirty="0">
                <a:solidFill>
                  <a:schemeClr val="tx1"/>
                </a:solidFill>
              </a:rPr>
              <a:t>d or no benefit.. S</a:t>
            </a:r>
            <a:r>
              <a:rPr lang="en-US" sz="1600" b="0" dirty="0">
                <a:solidFill>
                  <a:schemeClr val="tx1"/>
                </a:solidFill>
              </a:rPr>
              <a:t>E21 should take that into account</a:t>
            </a:r>
          </a:p>
          <a:p>
            <a:pPr lvl="1">
              <a:spcBef>
                <a:spcPts val="0"/>
              </a:spcBef>
              <a:buFont typeface="Arial" panose="020B0604020202020204" pitchFamily="34" charset="0"/>
              <a:buChar char="•"/>
            </a:pPr>
            <a:r>
              <a:rPr lang="en-US" sz="1600" b="0" dirty="0">
                <a:solidFill>
                  <a:schemeClr val="tx1"/>
                </a:solidFill>
                <a:hlinkClick r:id="rId7"/>
              </a:rPr>
              <a:t>https://portal.etsi.org/tb.aspx?tbid=286&amp;SubTB=286#/50610-contributions</a:t>
            </a:r>
            <a:r>
              <a:rPr lang="en-US" sz="1600" b="0" dirty="0">
                <a:solidFill>
                  <a:schemeClr val="tx1"/>
                </a:solidFill>
              </a:rPr>
              <a:t> </a:t>
            </a:r>
            <a:endParaRPr lang="en-US" sz="1400" b="0" dirty="0">
              <a:solidFill>
                <a:schemeClr val="tx1"/>
              </a:solidFill>
            </a:endParaRPr>
          </a:p>
          <a:p>
            <a:pPr marL="457200" lvl="1" indent="0">
              <a:spcBef>
                <a:spcPts val="0"/>
              </a:spcBef>
            </a:pPr>
            <a:r>
              <a:rPr lang="en-US" sz="1400" b="0" dirty="0">
                <a:solidFill>
                  <a:schemeClr val="tx1"/>
                </a:solidFill>
              </a:rPr>
              <a:t> </a:t>
            </a:r>
          </a:p>
          <a:p>
            <a:pPr lvl="1">
              <a:spcBef>
                <a:spcPts val="0"/>
              </a:spcBef>
              <a:buFont typeface="Arial" panose="020B0604020202020204" pitchFamily="34" charset="0"/>
              <a:buChar char="•"/>
            </a:pPr>
            <a:endParaRPr lang="en-US" sz="1200" b="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lvl="1">
              <a:spcBef>
                <a:spcPts val="0"/>
              </a:spcBef>
              <a:buFont typeface="Arial" panose="020B0604020202020204" pitchFamily="34" charset="0"/>
              <a:buChar char="•"/>
            </a:pPr>
            <a:endParaRPr lang="en-US" sz="1400" b="0" u="none" strike="noStrike" dirty="0">
              <a:solidFill>
                <a:srgbClr val="000000"/>
              </a:solidFill>
              <a:effectLs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106159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85800" y="943750"/>
            <a:ext cx="8378520" cy="5219040"/>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hlinkClick r:id="rId3"/>
              </a:rPr>
              <a:t>&lt;</a:t>
            </a:r>
            <a:r>
              <a:rPr lang="en-US" sz="1800" dirty="0" err="1">
                <a:solidFill>
                  <a:schemeClr val="tx1"/>
                </a:solidFill>
                <a:hlinkClick r:id="rId3"/>
              </a:rPr>
              <a:t>RSCom</a:t>
            </a:r>
            <a:r>
              <a:rPr lang="en-US" sz="1800" dirty="0">
                <a:solidFill>
                  <a:schemeClr val="tx1"/>
                </a:solidFill>
                <a:hlinkClick r:id="rId3"/>
              </a:rPr>
              <a:t>&gt;</a:t>
            </a:r>
            <a:r>
              <a:rPr lang="en-US" sz="1800" dirty="0">
                <a:solidFill>
                  <a:schemeClr val="tx1"/>
                </a:solidFill>
              </a:rPr>
              <a:t> meets this week, 09-10 Mar 21, and will consider outcome from ECC, e.g. the mandatory 6 GHz decision and the 5 GHz Decision (04)08;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4"/>
              </a:rPr>
              <a:t>&lt;ECC&gt;</a:t>
            </a:r>
            <a:r>
              <a:rPr lang="en-US" sz="1800" dirty="0">
                <a:solidFill>
                  <a:schemeClr val="tx1"/>
                </a:solidFill>
              </a:rPr>
              <a:t>  (and more)  next call, #55, 01-05Mar21		this week</a:t>
            </a:r>
          </a:p>
          <a:p>
            <a:pPr lvl="1">
              <a:buFont typeface="Arial" panose="020B0604020202020204" pitchFamily="34" charset="0"/>
              <a:buChar char="•"/>
            </a:pPr>
            <a:r>
              <a:rPr lang="en-US" sz="1400" dirty="0">
                <a:solidFill>
                  <a:schemeClr val="tx1"/>
                </a:solidFill>
                <a:hlinkClick r:id="rId5"/>
              </a:rPr>
              <a:t>https://cept.org/Documents/ecc/62914/ecc-21-001-rev5_draft-agenda-55th-ecc-plenary</a:t>
            </a:r>
            <a:r>
              <a:rPr lang="en-US" sz="1400" dirty="0">
                <a:solidFill>
                  <a:schemeClr val="tx1"/>
                </a:solidFill>
              </a:rPr>
              <a:t> </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&lt;SE21&gt; </a:t>
            </a:r>
            <a:r>
              <a:rPr lang="en-US" altLang="en-US" sz="1800" b="0" dirty="0"/>
              <a:t> </a:t>
            </a:r>
            <a:r>
              <a:rPr lang="en-US" altLang="en-US" sz="1800" dirty="0">
                <a:solidFill>
                  <a:schemeClr val="tx1"/>
                </a:solidFill>
              </a:rPr>
              <a:t>next meeting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See ETSI ERM for Liaison statement they sent to SE21 on receiver resilience. </a:t>
            </a:r>
          </a:p>
          <a:p>
            <a:pPr lvl="1">
              <a:spcBef>
                <a:spcPts val="0"/>
              </a:spcBef>
              <a:spcAft>
                <a:spcPts val="0"/>
              </a:spcAft>
              <a:buFont typeface="Arial" panose="020B0604020202020204" pitchFamily="34" charset="0"/>
              <a:buChar char="•"/>
            </a:pPr>
            <a:r>
              <a:rPr lang="en-US" sz="1400" dirty="0">
                <a:ea typeface="Calibri" panose="020F0502020204030204" pitchFamily="34" charset="0"/>
              </a:rPr>
              <a:t>25Feb: SE21 has established a correspondence group for receiver resilience requirements. </a:t>
            </a:r>
          </a:p>
          <a:p>
            <a:pPr lvl="2">
              <a:spcBef>
                <a:spcPts val="0"/>
              </a:spcBef>
              <a:spcAft>
                <a:spcPts val="0"/>
              </a:spcAft>
              <a:buFont typeface="Arial" panose="020B0604020202020204" pitchFamily="34" charset="0"/>
              <a:buChar char="•"/>
            </a:pPr>
            <a:r>
              <a:rPr lang="en-US" sz="1400" dirty="0">
                <a:ea typeface="Calibri" panose="020F0502020204030204" pitchFamily="34" charset="0"/>
              </a:rPr>
              <a:t>ERM explicitly includes 2.4 GHz, implicitly it covers all license-exempt.</a:t>
            </a:r>
          </a:p>
          <a:p>
            <a:pPr>
              <a:spcBef>
                <a:spcPts val="0"/>
              </a:spcBef>
              <a:spcAft>
                <a:spcPts val="0"/>
              </a:spcAft>
              <a:buFont typeface="Arial" panose="020B0604020202020204" pitchFamily="34" charset="0"/>
              <a:buChar char="•"/>
            </a:pP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&lt;SE45&gt;</a:t>
            </a:r>
            <a:r>
              <a:rPr lang="en-US" altLang="en-US" sz="1800" b="0" dirty="0"/>
              <a:t> </a:t>
            </a:r>
            <a:r>
              <a:rPr lang="en-US" altLang="en-US" sz="1800" dirty="0"/>
              <a:t>next call/meeting #13, 01-02Jun21 </a:t>
            </a:r>
            <a:r>
              <a:rPr lang="en-US" altLang="en-US" sz="14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nothing to share</a:t>
            </a:r>
          </a:p>
          <a:p>
            <a:pPr lvl="1">
              <a:spcBef>
                <a:spcPts val="0"/>
              </a:spcBef>
              <a:spcAft>
                <a:spcPts val="0"/>
              </a:spcAft>
              <a:buFont typeface="Arial" panose="020B0604020202020204" pitchFamily="34" charset="0"/>
              <a:buChar char="•"/>
            </a:pPr>
            <a:r>
              <a:rPr lang="en-US" altLang="en-US" sz="1400" dirty="0"/>
              <a:t>28Jan: WGSE sent report to SE45 tasking them to do sharing study with urban rail, due summer 2024. </a:t>
            </a:r>
          </a:p>
          <a:p>
            <a:pPr lvl="2">
              <a:spcBef>
                <a:spcPts val="0"/>
              </a:spcBef>
              <a:spcAft>
                <a:spcPts val="0"/>
              </a:spcAft>
              <a:buFont typeface="Arial" panose="020B0604020202020204" pitchFamily="34" charset="0"/>
              <a:buChar char="•"/>
            </a:pPr>
            <a:r>
              <a:rPr lang="en-US" altLang="en-US" sz="1400" dirty="0"/>
              <a:t>Anticipate other WIs could be coming (e.g. upper 6 GHz and 5 GHz in general)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9"/>
              </a:rPr>
              <a:t>&lt;WGFM&gt;</a:t>
            </a:r>
            <a:r>
              <a:rPr lang="en-US" altLang="en-US" sz="1600" b="0" dirty="0"/>
              <a:t>  </a:t>
            </a:r>
            <a:r>
              <a:rPr lang="en-US" altLang="en-US" sz="1800" dirty="0">
                <a:solidFill>
                  <a:schemeClr val="tx1"/>
                </a:solidFill>
              </a:rPr>
              <a:t>next meeting #99, 24-28May21</a:t>
            </a:r>
            <a:endParaRPr lang="en-US" altLang="en-US" sz="1800" b="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nothing to share</a:t>
            </a:r>
            <a:r>
              <a:rPr lang="en-US" sz="1400" b="1" dirty="0">
                <a:solidFill>
                  <a:schemeClr val="tx1"/>
                </a:solidFill>
                <a:latin typeface="Times New Roman" panose="02020603050405020304" pitchFamily="18" charset="0"/>
                <a:ea typeface="SimSun" panose="02010600030101010101" pitchFamily="2" charset="-122"/>
              </a:rPr>
              <a:t> </a:t>
            </a: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10"/>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Nothing to share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512367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6795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1" y="1143000"/>
            <a:ext cx="7805226" cy="5281591"/>
          </a:xfrm>
        </p:spPr>
        <p:txBody>
          <a:bodyPr/>
          <a:lstStyle/>
          <a:p>
            <a:pPr>
              <a:buFont typeface="Arial" panose="020B0604020202020204" pitchFamily="34" charset="0"/>
              <a:buChar char="•"/>
            </a:pPr>
            <a:r>
              <a:rPr lang="en-US" sz="1800" b="0" i="0" u="none" strike="noStrike" baseline="0" dirty="0">
                <a:solidFill>
                  <a:srgbClr val="000000"/>
                </a:solidFill>
              </a:rPr>
              <a:t>Canada has opened up two consultations, comments due 07May21 for both. </a:t>
            </a:r>
          </a:p>
          <a:p>
            <a:pPr lvl="1">
              <a:buFont typeface="Arial" panose="020B0604020202020204" pitchFamily="34" charset="0"/>
              <a:buChar char="•"/>
            </a:pPr>
            <a:r>
              <a:rPr lang="en-US" sz="1800" dirty="0"/>
              <a:t>They are leaning to how the FCC has done for a database., no fees, etc. </a:t>
            </a:r>
            <a:endParaRPr lang="en-US" sz="1800" b="0" i="0" u="none" strike="noStrike" baseline="0" dirty="0">
              <a:solidFill>
                <a:srgbClr val="000000"/>
              </a:solidFill>
            </a:endParaRPr>
          </a:p>
          <a:p>
            <a:pPr>
              <a:buFont typeface="Arial" panose="020B0604020202020204" pitchFamily="34" charset="0"/>
              <a:buChar char="•"/>
            </a:pPr>
            <a:r>
              <a:rPr lang="en-US" sz="1600" b="0" dirty="0">
                <a:hlinkClick r:id="rId3"/>
              </a:rPr>
              <a:t>https://www.rabc-cccr.ca/ised-white-space-database-specification-dbs-01-issue-3-february-2021-draft-white-space-database-specifications/</a:t>
            </a:r>
            <a:r>
              <a:rPr lang="en-US" sz="1600" b="0" dirty="0"/>
              <a:t> </a:t>
            </a:r>
          </a:p>
          <a:p>
            <a:pPr lvl="1">
              <a:buFont typeface="Arial" panose="020B0604020202020204" pitchFamily="34" charset="0"/>
              <a:buChar char="•"/>
            </a:pPr>
            <a:r>
              <a:rPr lang="en-US" sz="1400" b="0" dirty="0">
                <a:effectLst/>
                <a:ea typeface="Calibri" panose="020F0502020204030204" pitchFamily="34" charset="0"/>
              </a:rPr>
              <a:t>This standard </a:t>
            </a:r>
            <a:r>
              <a:rPr lang="en-US" sz="1400" dirty="0">
                <a:ea typeface="Calibri" panose="020F0502020204030204" pitchFamily="34" charset="0"/>
              </a:rPr>
              <a:t>is </a:t>
            </a:r>
            <a:r>
              <a:rPr lang="en-US" sz="1400" b="0" dirty="0">
                <a:effectLst/>
                <a:ea typeface="Calibri" panose="020F0502020204030204" pitchFamily="34" charset="0"/>
              </a:rPr>
              <a:t>technical requirements for the designation of a database capable of identifying available channels for use by white space devices (WSDs) in the white space frequency bands (54-72 MHz, 76-88 MHz, 174-216 MHz, 470-608 MHz and 657-663 MHz).</a:t>
            </a:r>
            <a:endParaRPr lang="en-US" sz="1400" b="0" dirty="0"/>
          </a:p>
          <a:p>
            <a:pPr>
              <a:buFont typeface="Arial" panose="020B0604020202020204" pitchFamily="34" charset="0"/>
              <a:buChar char="•"/>
            </a:pPr>
            <a:r>
              <a:rPr lang="en-US" sz="1600" b="0" i="0" u="none" strike="noStrike" baseline="0" dirty="0">
                <a:solidFill>
                  <a:srgbClr val="000000"/>
                </a:solidFill>
                <a:hlinkClick r:id="rId4"/>
              </a:rPr>
              <a:t>https://www.rabc-cccr.ca/ised-radio-standard-specifications-rss-222-issue-3-february-2021-draft-white-space-devices-wsds/</a:t>
            </a:r>
            <a:r>
              <a:rPr lang="en-US" sz="1800" b="0" i="0" u="none" strike="noStrike" baseline="0" dirty="0">
                <a:solidFill>
                  <a:srgbClr val="000000"/>
                </a:solidFill>
              </a:rPr>
              <a:t> </a:t>
            </a:r>
          </a:p>
          <a:p>
            <a:pPr lvl="1">
              <a:buFont typeface="Arial" panose="020B0604020202020204" pitchFamily="34" charset="0"/>
              <a:buChar char="•"/>
            </a:pPr>
            <a:r>
              <a:rPr lang="en-US" sz="1400" b="0" dirty="0">
                <a:effectLst/>
                <a:ea typeface="Calibri" panose="020F0502020204030204" pitchFamily="34" charset="0"/>
              </a:rPr>
              <a:t>This standard is the certification requirements for </a:t>
            </a:r>
            <a:r>
              <a:rPr lang="en-US" sz="1400" b="0" dirty="0" err="1">
                <a:effectLst/>
                <a:ea typeface="Calibri" panose="020F0502020204030204" pitchFamily="34" charset="0"/>
              </a:rPr>
              <a:t>licence</a:t>
            </a:r>
            <a:r>
              <a:rPr lang="en-US" sz="1400" b="0" dirty="0">
                <a:effectLst/>
                <a:ea typeface="Calibri" panose="020F0502020204030204" pitchFamily="34" charset="0"/>
              </a:rPr>
              <a:t>-exempt, radio apparatus operating in the frequency bands 54-72 MHz, 76-88 MHz, 174-216 MHz, 470-608 MHz and 657-663 MHz, known as white space devices (WSDs)</a:t>
            </a:r>
          </a:p>
          <a:p>
            <a:pPr>
              <a:buFont typeface="Arial" panose="020B0604020202020204" pitchFamily="34" charset="0"/>
              <a:buChar char="•"/>
            </a:pPr>
            <a:r>
              <a:rPr lang="en-US" sz="1600" b="0" dirty="0">
                <a:effectLst/>
                <a:ea typeface="Calibri" panose="020F0502020204030204" pitchFamily="34" charset="0"/>
              </a:rPr>
              <a:t>Send questions to </a:t>
            </a:r>
            <a:r>
              <a:rPr lang="en-US" sz="1600" b="0" u="sng" dirty="0">
                <a:solidFill>
                  <a:srgbClr val="0000FF"/>
                </a:solidFill>
                <a:effectLst/>
                <a:ea typeface="Calibri" panose="020F0502020204030204" pitchFamily="34" charset="0"/>
                <a:hlinkClick r:id="rId5"/>
              </a:rPr>
              <a:t>ic.consultationradiostandards-consultationnormesradio.ic@canada.ca</a:t>
            </a:r>
            <a:endParaRPr lang="en-US" sz="1600" b="0" u="sng" dirty="0">
              <a:solidFill>
                <a:srgbClr val="0000FF"/>
              </a:solidFill>
              <a:effectLst/>
              <a:ea typeface="Calibri" panose="020F0502020204030204" pitchFamily="34" charset="0"/>
            </a:endParaRPr>
          </a:p>
          <a:p>
            <a:pPr>
              <a:buFont typeface="Arial" panose="020B0604020202020204" pitchFamily="34" charset="0"/>
              <a:buChar char="•"/>
            </a:pPr>
            <a:r>
              <a:rPr lang="en-US" sz="1800" b="0" i="1" u="sng" strike="noStrike" baseline="0" dirty="0">
                <a:solidFill>
                  <a:schemeClr val="tx1"/>
                </a:solidFill>
              </a:rPr>
              <a:t>There are other Canadian consultations coming in bands of interest to us. </a:t>
            </a:r>
          </a:p>
          <a:p>
            <a:pPr>
              <a:buFont typeface="Arial" panose="020B0604020202020204" pitchFamily="34" charset="0"/>
              <a:buChar char="•"/>
            </a:pPr>
            <a:endParaRPr lang="en-US" sz="1800" b="0" dirty="0">
              <a:solidFill>
                <a:schemeClr val="tx1"/>
              </a:solidFill>
            </a:endParaRPr>
          </a:p>
          <a:p>
            <a:pPr>
              <a:buFont typeface="Arial" panose="020B0604020202020204" pitchFamily="34" charset="0"/>
              <a:buChar char="•"/>
            </a:pPr>
            <a:r>
              <a:rPr lang="en-US" sz="1800" b="0" i="0" u="none" strike="noStrike" baseline="0" dirty="0">
                <a:solidFill>
                  <a:srgbClr val="000000"/>
                </a:solidFill>
              </a:rPr>
              <a:t>The China consultation we discussed a month ago, many inputs, e.g. on OOB limits is drawing many comments.  Need to watch this where it goes. </a:t>
            </a:r>
          </a:p>
          <a:p>
            <a:pPr>
              <a:buFont typeface="Arial" panose="020B0604020202020204" pitchFamily="34" charset="0"/>
              <a:buChar char="•"/>
            </a:pPr>
            <a:r>
              <a:rPr lang="en-US" sz="1800" b="0" i="0" strike="noStrike" baseline="0" dirty="0">
                <a:solidFill>
                  <a:schemeClr val="tx1"/>
                </a:solidFill>
              </a:rPr>
              <a:t> </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endParaRPr lang="en-US" sz="1800" b="0" i="0" strike="noStrike" baseline="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1775776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4205"/>
            <a:ext cx="7770813" cy="287126"/>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901331"/>
            <a:ext cx="8305800" cy="5557855"/>
          </a:xfrm>
        </p:spPr>
        <p:txBody>
          <a:bodyPr/>
          <a:lstStyle/>
          <a:p>
            <a:pPr marL="285750" indent="-285750">
              <a:spcBef>
                <a:spcPts val="0"/>
              </a:spcBef>
              <a:buFont typeface="Arial" panose="020B0604020202020204" pitchFamily="34" charset="0"/>
              <a:buChar char="•"/>
            </a:pPr>
            <a:r>
              <a:rPr lang="en-US" sz="1600" b="0" dirty="0">
                <a:solidFill>
                  <a:schemeClr val="tx1"/>
                </a:solidFill>
              </a:rPr>
              <a:t>M.1450 and M.1801 LMSC (EC) ballot has closed, passed and in process of being uploaded.  </a:t>
            </a: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802.15 THz SC will be bringing a submission soon for a Liaison statement from ITU-R WP 5A to external organizations - Use of the 252-296 GHz frequency range by land-mobile service applications, </a:t>
            </a:r>
            <a:r>
              <a:rPr lang="en-US" sz="1600" b="0" dirty="0">
                <a:solidFill>
                  <a:schemeClr val="tx1"/>
                </a:solidFill>
                <a:hlinkClick r:id="rId3"/>
              </a:rPr>
              <a:t>https://mentor.ieee.org/802.15/dcn/21/15-21-0002-00-0thz-liaison-statement-from-itu-r-wp5a.docx</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effectLst/>
                <a:ea typeface="Times New Roman" panose="02020603050405020304" pitchFamily="18" charset="0"/>
                <a:cs typeface="Times New Roman" panose="02020603050405020304" pitchFamily="18" charset="0"/>
              </a:rPr>
              <a:t>After the call, heard back from THz SC and  they are finishing up, the submission draft is at: </a:t>
            </a:r>
          </a:p>
          <a:p>
            <a:pPr marL="685800" lvl="1">
              <a:spcBef>
                <a:spcPts val="0"/>
              </a:spcBef>
              <a:buFont typeface="Arial" panose="020B0604020202020204" pitchFamily="34" charset="0"/>
              <a:buChar char="•"/>
            </a:pPr>
            <a:r>
              <a:rPr lang="en-GB" sz="14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4"/>
              </a:rPr>
              <a:t>https://mentor.ieee.org/802.15/dcn/21/15-21-0122-00-0thz-liaison-statement-to-itu-r-wp5a.docx</a:t>
            </a:r>
            <a:endParaRPr lang="en-US" sz="1400" b="0" dirty="0">
              <a:effectLst/>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600" dirty="0">
                <a:solidFill>
                  <a:schemeClr val="tx1"/>
                </a:solidFill>
              </a:rPr>
              <a:t>802.18 should see it for approval over the next couple of weeks.   Only 2 pages of text.</a:t>
            </a:r>
          </a:p>
          <a:p>
            <a:pPr marL="400050" lvl="1">
              <a:spcBef>
                <a:spcPts val="0"/>
              </a:spcBef>
              <a:spcAft>
                <a:spcPts val="0"/>
              </a:spcAft>
              <a:buFont typeface="Arial" panose="020B0604020202020204" pitchFamily="34" charset="0"/>
              <a:buChar char="•"/>
            </a:pPr>
            <a:r>
              <a:rPr lang="en-US" sz="1600" dirty="0">
                <a:solidFill>
                  <a:schemeClr val="tx1"/>
                </a:solidFill>
              </a:rPr>
              <a:t>Goal is to have approved at the EC closing meeting on 18Mar21</a:t>
            </a:r>
            <a:endParaRPr lang="en-US" sz="1600" b="0"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chemeClr val="tx1"/>
                </a:solidFill>
              </a:rPr>
              <a:t>Will try a small focused ad hoc. 3 folks stepped up. </a:t>
            </a: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  (sent some options to the volunteers) </a:t>
            </a:r>
            <a:endParaRPr lang="en-US" sz="1400" dirty="0">
              <a:solidFill>
                <a:schemeClr val="tx1"/>
              </a:solidFill>
              <a:effectLst/>
              <a:ea typeface="SimSun" panose="02010600030101010101" pitchFamily="2" charset="-122"/>
            </a:endParaRPr>
          </a:p>
          <a:p>
            <a:pPr lvl="1">
              <a:spcBef>
                <a:spcPts val="0"/>
              </a:spcBef>
              <a:buFont typeface="Arial" panose="020B0604020202020204" pitchFamily="34" charset="0"/>
              <a:buChar char="•"/>
            </a:pPr>
            <a:r>
              <a:rPr lang="en-US" sz="1400" dirty="0">
                <a:solidFill>
                  <a:schemeClr val="tx1"/>
                </a:solidFill>
              </a:rPr>
              <a:t>Do have a start on this power point</a:t>
            </a:r>
            <a:r>
              <a:rPr lang="en-US" sz="1400" dirty="0">
                <a:solidFill>
                  <a:schemeClr val="tx1"/>
                </a:solidFill>
                <a:ea typeface="SimSun" panose="02010600030101010101" pitchFamily="2" charset="-122"/>
              </a:rPr>
              <a:t> with 4+3 WRC-23 AIs  IEEE 802 should consider viewpoints on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5"/>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dirty="0">
                <a:solidFill>
                  <a:schemeClr val="tx1"/>
                </a:solidFill>
              </a:rPr>
              <a:t>btw- the initial AIs to consider IEEE 802 viewpoints: </a:t>
            </a:r>
          </a:p>
          <a:p>
            <a:pPr lvl="1">
              <a:spcBef>
                <a:spcPts val="0"/>
              </a:spcBef>
              <a:spcAft>
                <a:spcPts val="0"/>
              </a:spcAft>
              <a:buFont typeface="+mj-lt"/>
              <a:buAutoNum type="arabicParenBoth"/>
            </a:pPr>
            <a:r>
              <a:rPr lang="en-US" sz="1400" dirty="0">
                <a:effectLst/>
                <a:ea typeface="SimSun" panose="02010600030101010101" pitchFamily="2" charset="-122"/>
              </a:rPr>
              <a:t>1.1  -</a:t>
            </a:r>
            <a:r>
              <a:rPr lang="en-GB" sz="1400" dirty="0">
                <a:effectLst/>
                <a:ea typeface="Times New Roman" panose="02020603050405020304" pitchFamily="18" charset="0"/>
              </a:rPr>
              <a:t>800-4 990 MHz and Resolution 223.  Connection w/ITS going there?</a:t>
            </a:r>
            <a:endParaRPr lang="en-US" sz="1400" dirty="0">
              <a:effectLst/>
              <a:ea typeface="SimSun" panose="02010600030101010101" pitchFamily="2" charset="-122"/>
            </a:endParaRPr>
          </a:p>
          <a:p>
            <a:pPr lvl="1">
              <a:spcBef>
                <a:spcPts val="0"/>
              </a:spcBef>
              <a:spcAft>
                <a:spcPts val="0"/>
              </a:spcAft>
              <a:buFont typeface="+mj-lt"/>
              <a:buAutoNum type="arabicParenBoth"/>
            </a:pPr>
            <a:r>
              <a:rPr lang="en-US" sz="1400" dirty="0">
                <a:effectLst/>
                <a:ea typeface="SimSun" panose="02010600030101010101" pitchFamily="2" charset="-122"/>
              </a:rPr>
              <a:t>1.2</a:t>
            </a:r>
            <a:r>
              <a:rPr lang="en-GB" sz="1400" dirty="0">
                <a:ea typeface="SimSun" panose="02010600030101010101" pitchFamily="2" charset="-122"/>
              </a:rPr>
              <a:t>  -</a:t>
            </a:r>
            <a:r>
              <a:rPr lang="en-GB" sz="1400" dirty="0">
                <a:effectLst/>
                <a:ea typeface="Times New Roman" panose="02020603050405020304" pitchFamily="18" charset="0"/>
              </a:rPr>
              <a:t>300-3 400MHz, 3 600-3 800MHz, 6 425-7 025MHz, 7 025-7 125MHz and 10.0-10.5GHz for International Mobile Telecommunications (IMT) and resolution 245.</a:t>
            </a:r>
            <a:endParaRPr lang="en-US" sz="1400" dirty="0">
              <a:effectLst/>
              <a:ea typeface="SimSun" panose="02010600030101010101" pitchFamily="2" charset="-122"/>
            </a:endParaRPr>
          </a:p>
          <a:p>
            <a:pPr lvl="1">
              <a:spcBef>
                <a:spcPts val="0"/>
              </a:spcBef>
              <a:spcAft>
                <a:spcPts val="0"/>
              </a:spcAft>
              <a:buFont typeface="+mj-lt"/>
              <a:buAutoNum type="arabicParenBoth"/>
            </a:pPr>
            <a:r>
              <a:rPr lang="en-US" sz="1400" dirty="0">
                <a:effectLst/>
                <a:ea typeface="SimSun" panose="02010600030101010101" pitchFamily="2" charset="-122"/>
              </a:rPr>
              <a:t>1.5  -4</a:t>
            </a:r>
            <a:r>
              <a:rPr lang="en-GB" sz="1400" dirty="0">
                <a:effectLst/>
                <a:ea typeface="Times New Roman" panose="02020603050405020304" pitchFamily="18" charset="0"/>
              </a:rPr>
              <a:t>70-960 MHz in Region 1-consider possible regulatory actions, Resolution</a:t>
            </a:r>
            <a:r>
              <a:rPr lang="en-GB" sz="1400" b="1" dirty="0">
                <a:effectLst/>
                <a:ea typeface="Times New Roman" panose="02020603050405020304" pitchFamily="18" charset="0"/>
              </a:rPr>
              <a:t> 235.</a:t>
            </a:r>
            <a:endParaRPr lang="en-US" sz="1400" dirty="0">
              <a:effectLst/>
              <a:ea typeface="SimSun" panose="02010600030101010101" pitchFamily="2" charset="-122"/>
            </a:endParaRPr>
          </a:p>
          <a:p>
            <a:pPr lvl="1">
              <a:spcBef>
                <a:spcPts val="0"/>
              </a:spcBef>
              <a:spcAft>
                <a:spcPts val="0"/>
              </a:spcAft>
              <a:buFont typeface="+mj-lt"/>
              <a:buAutoNum type="arabicParenBoth"/>
            </a:pPr>
            <a:r>
              <a:rPr lang="en-GB" sz="1400" dirty="0">
                <a:effectLst/>
                <a:ea typeface="Times New Roman" panose="02020603050405020304" pitchFamily="18" charset="0"/>
              </a:rPr>
              <a:t>10</a:t>
            </a:r>
            <a:r>
              <a:rPr lang="en-GB" sz="1400" b="1" dirty="0">
                <a:ea typeface="Times New Roman" panose="02020603050405020304" pitchFamily="18" charset="0"/>
              </a:rPr>
              <a:t>   -</a:t>
            </a:r>
            <a:r>
              <a:rPr lang="en-GB" sz="1400" dirty="0">
                <a:solidFill>
                  <a:srgbClr val="444444"/>
                </a:solidFill>
                <a:effectLst/>
                <a:ea typeface="Times New Roman" panose="02020603050405020304" pitchFamily="18" charset="0"/>
              </a:rPr>
              <a:t>recommend to the Council items for inclusion in the agenda for the next WRC</a:t>
            </a:r>
            <a:endParaRPr lang="en-GB" sz="1600" dirty="0">
              <a:solidFill>
                <a:srgbClr val="444444"/>
              </a:solidFill>
              <a:effectLst/>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70010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53279"/>
          </a:xfrm>
        </p:spPr>
        <p:txBody>
          <a:bodyPr/>
          <a:lstStyle/>
          <a:p>
            <a:r>
              <a:rPr lang="en-US" altLang="en-US" sz="2400" dirty="0"/>
              <a:t>MSGs 6 GHz (&amp; FCC)</a:t>
            </a:r>
            <a:endParaRPr lang="en-US" sz="2400" dirty="0"/>
          </a:p>
        </p:txBody>
      </p:sp>
      <p:sp>
        <p:nvSpPr>
          <p:cNvPr id="3" name="Content Placeholder 2"/>
          <p:cNvSpPr>
            <a:spLocks noGrp="1"/>
          </p:cNvSpPr>
          <p:nvPr>
            <p:ph idx="1"/>
          </p:nvPr>
        </p:nvSpPr>
        <p:spPr>
          <a:xfrm>
            <a:off x="698889" y="883591"/>
            <a:ext cx="8368911" cy="5590235"/>
          </a:xfrm>
        </p:spPr>
        <p:txBody>
          <a:bodyPr/>
          <a:lstStyle/>
          <a:p>
            <a:pPr>
              <a:buFont typeface="Arial" panose="020B0604020202020204" pitchFamily="34" charset="0"/>
              <a:buChar char="•"/>
            </a:pPr>
            <a:r>
              <a:rPr lang="en-US" sz="1800" dirty="0"/>
              <a:t>Multi-stake holder groups on 6 GHz and what happens in the band.  </a:t>
            </a:r>
          </a:p>
          <a:p>
            <a:pPr>
              <a:buFont typeface="Arial" panose="020B0604020202020204" pitchFamily="34" charset="0"/>
              <a:buChar char="•"/>
            </a:pPr>
            <a:r>
              <a:rPr lang="en-US" sz="1800" dirty="0"/>
              <a:t>1. The </a:t>
            </a:r>
            <a:r>
              <a:rPr lang="en-US" sz="1800" dirty="0" err="1"/>
              <a:t>Winnforum</a:t>
            </a:r>
            <a:r>
              <a:rPr lang="en-US" sz="1800" dirty="0"/>
              <a:t> “6 GHz M.S. </a:t>
            </a:r>
            <a:r>
              <a:rPr lang="en-US" sz="1800" b="1" u="sng" dirty="0"/>
              <a:t>Committee</a:t>
            </a:r>
            <a:r>
              <a:rPr lang="en-US" sz="1800" dirty="0"/>
              <a:t>”, 	every 2 weeks </a:t>
            </a:r>
            <a:r>
              <a:rPr lang="en-US" sz="1800" b="0" dirty="0"/>
              <a:t>(met </a:t>
            </a:r>
            <a:r>
              <a:rPr lang="en-US" sz="1800" b="0" dirty="0" err="1"/>
              <a:t>wk</a:t>
            </a:r>
            <a:r>
              <a:rPr lang="en-US" sz="1800" b="0" dirty="0"/>
              <a:t> of 08Feb)</a:t>
            </a:r>
          </a:p>
          <a:p>
            <a:pPr lvl="2">
              <a:buFont typeface="Arial" panose="020B0604020202020204" pitchFamily="34" charset="0"/>
              <a:buChar char="•"/>
            </a:pPr>
            <a:r>
              <a:rPr lang="en-US" sz="1600" u="sng" dirty="0">
                <a:solidFill>
                  <a:srgbClr val="0563C1"/>
                </a:solidFill>
                <a:ea typeface="Calibri" panose="020F0502020204030204" pitchFamily="34" charset="0"/>
                <a:hlinkClick r:id="rId3"/>
              </a:rPr>
              <a:t>https://www.wirelessinnovation.org/6ghz-multistakeholder-committee</a:t>
            </a:r>
            <a:r>
              <a:rPr lang="en-US" sz="1600" dirty="0">
                <a:ea typeface="Calibri" panose="020F0502020204030204" pitchFamily="34" charset="0"/>
              </a:rPr>
              <a:t> </a:t>
            </a:r>
          </a:p>
          <a:p>
            <a:pPr lvl="2">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WS2 – did a report to FCC on ULS cleanup and will go into the FCC ex </a:t>
            </a:r>
            <a:r>
              <a:rPr lang="en-US" sz="1600" dirty="0" err="1">
                <a:solidFill>
                  <a:schemeClr val="tx1"/>
                </a:solidFill>
                <a:ea typeface="Times New Roman" panose="02020603050405020304" pitchFamily="18" charset="0"/>
              </a:rPr>
              <a:t>parte</a:t>
            </a:r>
            <a:r>
              <a:rPr lang="en-US" sz="16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WG – AFC, working on a document to send to another </a:t>
            </a:r>
            <a:r>
              <a:rPr lang="en-US" sz="1600" dirty="0" err="1">
                <a:solidFill>
                  <a:schemeClr val="tx1"/>
                </a:solidFill>
                <a:ea typeface="Times New Roman" panose="02020603050405020304" pitchFamily="18" charset="0"/>
              </a:rPr>
              <a:t>MSGroup</a:t>
            </a:r>
            <a:r>
              <a:rPr lang="en-US" sz="16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b="1" dirty="0">
                <a:solidFill>
                  <a:schemeClr val="tx1"/>
                </a:solidFill>
                <a:ea typeface="Times New Roman" panose="02020603050405020304" pitchFamily="18" charset="0"/>
              </a:rPr>
              <a:t>Anything to share? </a:t>
            </a:r>
            <a:r>
              <a:rPr lang="en-US" sz="1600" dirty="0">
                <a:solidFill>
                  <a:schemeClr val="tx1"/>
                </a:solidFill>
                <a:ea typeface="Times New Roman" panose="02020603050405020304" pitchFamily="18" charset="0"/>
              </a:rPr>
              <a:t> Meetings are pretty quick though need to watch WS1 closely on interference mitigation etc. </a:t>
            </a:r>
          </a:p>
          <a:p>
            <a:pPr marL="466725" lvl="1">
              <a:spcBef>
                <a:spcPts val="0"/>
              </a:spcBef>
              <a:spcAft>
                <a:spcPts val="0"/>
              </a:spcAft>
              <a:buFont typeface="Arial" panose="020B0604020202020204" pitchFamily="34" charset="0"/>
              <a:buChar char="•"/>
            </a:pPr>
            <a:r>
              <a:rPr lang="en-US" sz="1600" dirty="0" err="1">
                <a:solidFill>
                  <a:schemeClr val="tx1"/>
                </a:solidFill>
                <a:ea typeface="Times New Roman" panose="02020603050405020304" pitchFamily="18" charset="0"/>
              </a:rPr>
              <a:t>WinnForum</a:t>
            </a:r>
            <a:r>
              <a:rPr lang="en-US" sz="1600" dirty="0">
                <a:solidFill>
                  <a:schemeClr val="tx1"/>
                </a:solidFill>
                <a:ea typeface="Times New Roman" panose="02020603050405020304" pitchFamily="18" charset="0"/>
              </a:rPr>
              <a:t> is adding groups for more focus on restructuring, requirements, protocol and security.  These are in addition to the WSs above.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18Feb: Took a decision to start a test and certification work group, with a proposal of self-certification. </a:t>
            </a:r>
            <a:endParaRPr lang="en-US" sz="1400" b="0" dirty="0">
              <a:solidFill>
                <a:schemeClr val="tx1"/>
              </a:solidFill>
              <a:effectLst/>
              <a:ea typeface="Times New Roman" panose="02020603050405020304" pitchFamily="18" charset="0"/>
            </a:endParaRPr>
          </a:p>
          <a:p>
            <a:pPr>
              <a:buFont typeface="Arial" panose="020B0604020202020204" pitchFamily="34" charset="0"/>
              <a:buChar char="•"/>
            </a:pPr>
            <a:r>
              <a:rPr lang="en-US" sz="1600" dirty="0">
                <a:solidFill>
                  <a:schemeClr val="tx1"/>
                </a:solidFill>
                <a:ea typeface="Times New Roman" panose="02020603050405020304" pitchFamily="18" charset="0"/>
              </a:rPr>
              <a:t> </a:t>
            </a:r>
            <a:r>
              <a:rPr lang="en-US" sz="1800" dirty="0">
                <a:ea typeface="Calibri" panose="020F0502020204030204" pitchFamily="34" charset="0"/>
              </a:rPr>
              <a:t>2. From the FCC R&amp;O, an informal MSG (“Group”) has also been formed.</a:t>
            </a:r>
          </a:p>
          <a:p>
            <a:pPr lvl="2">
              <a:spcBef>
                <a:spcPts val="0"/>
              </a:spcBef>
              <a:buFont typeface="Arial" panose="020B0604020202020204" pitchFamily="34" charset="0"/>
              <a:buChar char="•"/>
            </a:pPr>
            <a:r>
              <a:rPr lang="en-US" b="0" i="0" dirty="0">
                <a:solidFill>
                  <a:srgbClr val="1155CC"/>
                </a:solidFill>
                <a:effectLst/>
                <a:hlinkClick r:id="rId4"/>
              </a:rPr>
              <a:t>https://groups.wirelessinnovation.org/wg/6MSG/dashboard</a:t>
            </a:r>
            <a:r>
              <a:rPr lang="en-US" b="0" i="0" dirty="0">
                <a:solidFill>
                  <a:srgbClr val="1155CC"/>
                </a:solidFill>
                <a:effectLst/>
              </a:rPr>
              <a:t>. </a:t>
            </a:r>
            <a:endParaRPr lang="en-US" kern="1200" dirty="0">
              <a:solidFill>
                <a:srgbClr val="000000"/>
              </a:solidFill>
              <a:effectLst/>
              <a:ea typeface="+mn-ea"/>
              <a:cs typeface="+mn-cs"/>
            </a:endParaRPr>
          </a:p>
          <a:p>
            <a:pPr lvl="1">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  </a:t>
            </a:r>
            <a:r>
              <a:rPr lang="en-US" sz="1400" dirty="0">
                <a:effectLst/>
                <a:ea typeface="SimSun" panose="02010600030101010101" pitchFamily="2" charset="-122"/>
              </a:rPr>
              <a:t> Meets biweekly, from 28Jan21 at 10:00 et, </a:t>
            </a:r>
            <a:endParaRPr lang="en-US" sz="1400" b="1" u="sng" dirty="0"/>
          </a:p>
          <a:p>
            <a:pPr lvl="1">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1">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 </a:t>
            </a:r>
            <a:endParaRPr lang="en-US" sz="14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600" b="0" dirty="0">
                <a:solidFill>
                  <a:schemeClr val="tx1"/>
                </a:solidFill>
                <a:ea typeface="Times New Roman" panose="02020603050405020304" pitchFamily="18" charset="0"/>
              </a:rPr>
              <a:t>Anything to share?  Not today.</a:t>
            </a: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255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a:spcBef>
                <a:spcPts val="0"/>
              </a:spcBef>
              <a:buFont typeface="Arial" panose="020B0604020202020204" pitchFamily="34" charset="0"/>
              <a:buChar char="•"/>
            </a:pPr>
            <a:r>
              <a:rPr lang="en-US" sz="1400" dirty="0"/>
              <a:t>Looked at .11 annex E but from -2016 version</a:t>
            </a:r>
            <a:r>
              <a:rPr lang="en-US" sz="1400" b="0" dirty="0"/>
              <a:t>, really need to get the -2020 version.</a:t>
            </a:r>
          </a:p>
          <a:p>
            <a:pPr lvl="1">
              <a:spcBef>
                <a:spcPts val="0"/>
              </a:spcBef>
              <a:buFont typeface="Arial" panose="020B0604020202020204" pitchFamily="34" charset="0"/>
              <a:buChar char="•"/>
            </a:pPr>
            <a:r>
              <a:rPr lang="en-US" sz="1200" dirty="0"/>
              <a:t>The -2016 version has some focus on 3 specific regions (USA, EU, Japan) and a global section. Somehow, we need to come up to just frequency bands in the standard and remove the country specific (for now…) </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from 23feb21.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Good discussion on proposed initial spreadsheet format, see latest with some notes at: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hlinkClick r:id="rId3"/>
              </a:rPr>
              <a:t>https://mentor.ieee.org/802.18/dcn/21/18-21-0020-01-0000-proposed-frequency-table-format.pptx</a:t>
            </a:r>
            <a:r>
              <a:rPr lang="en-US" sz="16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600" dirty="0">
                <a:solidFill>
                  <a:schemeClr val="tx1"/>
                </a:solidFill>
                <a:ea typeface="Times New Roman" panose="02020603050405020304" pitchFamily="18" charset="0"/>
              </a:rPr>
              <a:t>Need to consider creating lists for the future:  country/regions and final tool/maintenance.</a:t>
            </a:r>
          </a:p>
          <a:p>
            <a:pPr lvl="1">
              <a:spcBef>
                <a:spcPts val="0"/>
              </a:spcBef>
              <a:buFont typeface="Arial" panose="020B0604020202020204" pitchFamily="34" charset="0"/>
              <a:buChar char="•"/>
            </a:pPr>
            <a:r>
              <a:rPr lang="en-US" sz="1800" dirty="0">
                <a:solidFill>
                  <a:srgbClr val="00B0F0"/>
                </a:solidFill>
                <a:ea typeface="Times New Roman" panose="02020603050405020304" pitchFamily="18" charset="0"/>
              </a:rPr>
              <a:t>With initial data gathering spreadsheet format, who is going to populate it? </a:t>
            </a:r>
          </a:p>
          <a:p>
            <a:pPr lvl="1">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meeting-30Mar21. </a:t>
            </a:r>
            <a:r>
              <a:rPr lang="en-US" sz="1600" b="0" dirty="0">
                <a:solidFill>
                  <a:schemeClr val="tx1"/>
                </a:solidFill>
                <a:ea typeface="Times New Roman" panose="02020603050405020304" pitchFamily="18" charset="0"/>
              </a:rPr>
              <a:t> (call-in in backup slides here)</a:t>
            </a:r>
            <a:r>
              <a:rPr lang="en-US" sz="1600" b="0" dirty="0">
                <a:effectLst/>
                <a:ea typeface="Times New Roman" panose="02020603050405020304" pitchFamily="18" charset="0"/>
              </a:rPr>
              <a:t> (5</a:t>
            </a:r>
            <a:r>
              <a:rPr lang="en-US" sz="1600" b="0" baseline="30000" dirty="0">
                <a:effectLst/>
                <a:ea typeface="Times New Roman" panose="02020603050405020304" pitchFamily="18" charset="0"/>
              </a:rPr>
              <a:t>th</a:t>
            </a:r>
            <a:r>
              <a:rPr lang="en-US" sz="1600" b="0" dirty="0">
                <a:effectLst/>
                <a:ea typeface="Times New Roman" panose="02020603050405020304" pitchFamily="18" charset="0"/>
              </a:rPr>
              <a:t> Tuesday this month)</a:t>
            </a:r>
            <a:endParaRPr lang="en-US" sz="1600" b="0" dirty="0">
              <a:solidFill>
                <a:schemeClr val="tx1"/>
              </a:solidFill>
              <a:ea typeface="Times New Roman" panose="02020603050405020304" pitchFamily="18" charset="0"/>
            </a:endParaRPr>
          </a:p>
          <a:p>
            <a:pPr lvl="1">
              <a:spcBef>
                <a:spcPts val="0"/>
              </a:spcBef>
              <a:buFont typeface="Arial" panose="020B0604020202020204" pitchFamily="34" charset="0"/>
              <a:buChar char="•"/>
            </a:pPr>
            <a:endParaRPr lang="en-US" sz="14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28593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228578"/>
          </a:xfrm>
        </p:spPr>
        <p:txBody>
          <a:bodyPr/>
          <a:lstStyle/>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None today </a:t>
            </a:r>
          </a:p>
          <a:p>
            <a:pPr marL="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rPr>
              <a:t>Chair to call a focused ad hoc call on putting together IEEE 802 viewpoints on WRC-23 agenda items of interests to IEEE 802.</a:t>
            </a:r>
          </a:p>
          <a:p>
            <a:pPr marL="685800" lvl="1">
              <a:buClr>
                <a:srgbClr val="00B0F0"/>
              </a:buClr>
              <a:buFont typeface="Wingdings" panose="05000000000000000000" pitchFamily="2" charset="2"/>
              <a:buChar char="§"/>
            </a:pPr>
            <a:r>
              <a:rPr lang="en-US" sz="1400" dirty="0">
                <a:solidFill>
                  <a:srgbClr val="00B0F0"/>
                </a:solidFill>
              </a:rPr>
              <a:t>Need to get new meeting times options to the volunteers</a:t>
            </a:r>
          </a:p>
          <a:p>
            <a:pPr marL="285750">
              <a:buClr>
                <a:srgbClr val="00B0F0"/>
              </a:buClr>
              <a:buFont typeface="Wingdings" panose="05000000000000000000" pitchFamily="2" charset="2"/>
              <a:buChar char="q"/>
            </a:pPr>
            <a:r>
              <a:rPr lang="en-US" sz="1800" dirty="0">
                <a:solidFill>
                  <a:srgbClr val="00B0F0"/>
                </a:solidFill>
              </a:rPr>
              <a:t>Chair to check with .19 Chair if they will discuss anything  on table of frequency bands during their plenary?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0286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04mar21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43 (8 on LMSC)</a:t>
            </a:r>
            <a:r>
              <a:rPr lang="en-US" altLang="en-US" sz="1800" dirty="0">
                <a:solidFill>
                  <a:schemeClr val="tx1"/>
                </a:solidFill>
              </a:rPr>
              <a:t>;  Nearly Voters: 2; Aspirant members: 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04mar21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_19_ and voters on-line:  _14_</a:t>
            </a:r>
            <a:endParaRPr lang="en-US" sz="1600" dirty="0"/>
          </a:p>
          <a:p>
            <a:pPr>
              <a:buFont typeface="Arial" panose="020B0604020202020204" pitchFamily="34" charset="0"/>
              <a:buChar char="•"/>
            </a:pPr>
            <a:r>
              <a:rPr lang="en-US" sz="1800" dirty="0"/>
              <a:t>Next week is the 1</a:t>
            </a:r>
            <a:r>
              <a:rPr lang="en-US" sz="1800" baseline="30000" dirty="0"/>
              <a:t>st</a:t>
            </a:r>
            <a:r>
              <a:rPr lang="en-US" sz="1800" dirty="0"/>
              <a:t> of 2 calls for the IEEE 802 Electronic March 2021 plenary. </a:t>
            </a:r>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25mar21 –</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(new call-in starting 14Jan21)</a:t>
            </a:r>
            <a:endParaRPr lang="en-US" altLang="en-US" sz="1600" b="1" i="1" dirty="0"/>
          </a:p>
          <a:p>
            <a:pPr lvl="2">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15:36et  (20:36utc)</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05-18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(2000UTC – 1900UTC&gt;15mar)</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544467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_plenary_17mar21_2nd-meeting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a:t>
            </a:r>
            <a:r>
              <a:rPr lang="en-US" sz="1400" dirty="0">
                <a:effectLst/>
                <a:highlight>
                  <a:srgbClr val="CC6600"/>
                </a:highlight>
                <a:latin typeface="Consolas" panose="020B0609020204030204" pitchFamily="49" charset="0"/>
                <a:ea typeface="Times New Roman" panose="02020603050405020304" pitchFamily="18" charset="0"/>
              </a:rPr>
              <a:t>Wednesday, 17 March, 2021 15:00-16:00 America/</a:t>
            </a:r>
            <a:r>
              <a:rPr lang="en-US" sz="1400" dirty="0" err="1">
                <a:effectLst/>
                <a:highlight>
                  <a:srgbClr val="CC6600"/>
                </a:highligh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https://ieeesa.webex.com/ieeesa/j.php?MTID=m991efbc801f794b2e27f305a9321bb49</a:t>
            </a:r>
            <a:r>
              <a:rPr lang="en-US" sz="1400" dirty="0">
                <a:effectLst/>
                <a:latin typeface="Consolas" panose="020B0609020204030204" pitchFamily="49" charset="0"/>
                <a:ea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Jay Holcomb (Itron) is inviting you to a scheduled </a:t>
            </a:r>
            <a:r>
              <a:rPr lang="en-US" sz="1400" b="1" dirty="0" err="1">
                <a:solidFill>
                  <a:srgbClr val="000000"/>
                </a:solidFill>
                <a:effectLst/>
                <a:latin typeface="Consolas" panose="020B0609020204030204" pitchFamily="49" charset="0"/>
                <a:ea typeface="Calibri" panose="020F0502020204030204" pitchFamily="34" charset="0"/>
              </a:rPr>
              <a:t>Webex</a:t>
            </a:r>
            <a:r>
              <a:rPr lang="en-US" sz="1400" b="1" dirty="0">
                <a:solidFill>
                  <a:srgbClr val="000000"/>
                </a:solidFill>
                <a:effectLst/>
                <a:latin typeface="Consolas" panose="020B0609020204030204" pitchFamily="49" charset="0"/>
                <a:ea typeface="Calibri" panose="020F0502020204030204" pitchFamily="34" charset="0"/>
              </a:rPr>
              <a:t> meeting. </a:t>
            </a:r>
            <a:endParaRPr lang="en-US" sz="1400" dirty="0">
              <a:effectLst/>
              <a:latin typeface="Consolas" panose="020B0609020204030204" pitchFamily="49" charset="0"/>
              <a:ea typeface="Calibri" panose="020F0502020204030204" pitchFamily="34" charset="0"/>
            </a:endParaRPr>
          </a:p>
          <a:p>
            <a:pPr marL="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When it's time, join the </a:t>
            </a:r>
            <a:r>
              <a:rPr lang="en-US" sz="1400"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here.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Wednesday, March 17, 2021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(UTC-05:00)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(1900UTC)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FF0000"/>
                </a:solidFill>
                <a:effectLst/>
                <a:highlight>
                  <a:srgbClr val="CC6600"/>
                </a:highlight>
                <a:latin typeface="Consolas" panose="020B0609020204030204" pitchFamily="49" charset="0"/>
                <a:ea typeface="Calibri" panose="020F0502020204030204" pitchFamily="34" charset="0"/>
                <a:hlinkClick r:id="rId3"/>
              </a:rPr>
              <a:t>Join meeting</a:t>
            </a:r>
            <a:endParaRPr lang="en-US" sz="1400" dirty="0">
              <a:effectLst/>
              <a:highlight>
                <a:srgbClr val="CC6600"/>
              </a:highligh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More ways to join:</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from the meeting link</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3"/>
              </a:rPr>
              <a:t>https://ieeesa.webex.com/ieeesa/j.php?MTID=m991efbc801f794b2e27f305a9321bb49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meeting number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number (access code): 179 647 3051 </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Meeting password: rrtag2103</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Tap to join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4"/>
              </a:rPr>
              <a:t>+1-646-992-2010,,1796473051##</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5"/>
              </a:rPr>
              <a:t>+1-213-306-3065,,1796473051##</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+1-646-992-2010 United States Toll (New York City)</a:t>
            </a: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+1-213-306-3065 United States Toll (Los Angeles)</a:t>
            </a:r>
          </a:p>
          <a:p>
            <a:pPr marL="0" marR="0">
              <a:spcBef>
                <a:spcPts val="0"/>
              </a:spcBef>
              <a:spcAft>
                <a:spcPts val="0"/>
              </a:spcAft>
            </a:pPr>
            <a:r>
              <a:rPr lang="en-US" sz="1400" u="none" strike="noStrike" dirty="0">
                <a:solidFill>
                  <a:srgbClr val="00AFF9"/>
                </a:solidFill>
                <a:effectLst/>
                <a:latin typeface="Consolas" panose="020B0609020204030204" pitchFamily="49" charset="0"/>
                <a:ea typeface="Calibri" panose="020F0502020204030204" pitchFamily="34" charset="0"/>
                <a:hlinkClick r:id="rId6"/>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none" strike="noStrike" dirty="0">
                <a:solidFill>
                  <a:srgbClr val="005E7D"/>
                </a:solidFill>
                <a:effectLst/>
                <a:latin typeface="Consolas" panose="020B0609020204030204" pitchFamily="49" charset="0"/>
                <a:ea typeface="Calibri" panose="020F0502020204030204" pitchFamily="34" charset="0"/>
                <a:hlinkClick r:id="rId7"/>
              </a:rPr>
              <a:t>https://help.webex.com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CC6600"/>
                </a:highlight>
              </a:rPr>
              <a:t>march2021 2</a:t>
            </a:r>
            <a:r>
              <a:rPr lang="en-US" sz="2400" baseline="30000" dirty="0">
                <a:highlight>
                  <a:srgbClr val="CC6600"/>
                </a:highlight>
              </a:rPr>
              <a:t>nd</a:t>
            </a:r>
            <a:r>
              <a:rPr lang="en-US" sz="2400" dirty="0">
                <a:highlight>
                  <a:srgbClr val="CC6600"/>
                </a:highlight>
              </a:rPr>
              <a:t> plenary meeting</a:t>
            </a:r>
            <a:r>
              <a:rPr lang="en-US" sz="2400" dirty="0"/>
              <a:t>, </a:t>
            </a:r>
            <a:r>
              <a:rPr lang="en-US" sz="2400" dirty="0">
                <a:highlight>
                  <a:srgbClr val="CC6600"/>
                </a:highlight>
              </a:rPr>
              <a:t>17mar21</a:t>
            </a:r>
          </a:p>
        </p:txBody>
      </p:sp>
    </p:spTree>
    <p:extLst>
      <p:ext uri="{BB962C8B-B14F-4D97-AF65-F5344CB8AC3E}">
        <p14:creationId xmlns:p14="http://schemas.microsoft.com/office/powerpoint/2010/main" val="1316594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219993"/>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802.18-.19 frequency table ad hoc</a:t>
            </a:r>
          </a:p>
          <a:p>
            <a:pPr marL="0" marR="0">
              <a:spcBef>
                <a:spcPts val="0"/>
              </a:spcBef>
              <a:spcAft>
                <a:spcPts val="0"/>
              </a:spcAft>
            </a:pPr>
            <a:r>
              <a:rPr lang="en-US" sz="1200" b="1"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 Tuesday, 30 March, 2021 15:00-16:00 America/</a:t>
            </a:r>
            <a:r>
              <a:rPr lang="en-US" sz="12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https://ieeesa.webex.com/ieeesa/j.php?MTID=m8ca8fb73d1954524be0ba60530ec346a</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March 30, 2021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https://ieeesa.webex.com/ieeesa/j.php?MTID=m8ca8fb73d1954524be0ba60530ec346a</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129 729 9212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freqtable4b</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30mar21</a:t>
            </a:r>
          </a:p>
        </p:txBody>
      </p:sp>
    </p:spTree>
    <p:extLst>
      <p:ext uri="{BB962C8B-B14F-4D97-AF65-F5344CB8AC3E}">
        <p14:creationId xmlns:p14="http://schemas.microsoft.com/office/powerpoint/2010/main" val="516568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latin typeface="Calibri" panose="020F0502020204030204" pitchFamily="34" charset="0"/>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latin typeface="Calibri" panose="020F0502020204030204" pitchFamily="34" charset="0"/>
                <a:ea typeface="Calibri" panose="020F0502020204030204" pitchFamily="34" charset="0"/>
              </a:rPr>
              <a:t>.15 	Ben			</a:t>
            </a:r>
            <a:r>
              <a:rPr lang="en-GB" dirty="0">
                <a:solidFill>
                  <a:srgbClr val="1F497D"/>
                </a:solidFill>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04mar21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04mar21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04mar21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04mar21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04mar21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32</a:t>
            </a:fld>
            <a:endParaRPr lang="en-US" altLang="en-US" sz="1200" b="0" dirty="0"/>
          </a:p>
        </p:txBody>
      </p:sp>
      <p:sp>
        <p:nvSpPr>
          <p:cNvPr id="2" name="Date Placeholder 1"/>
          <p:cNvSpPr>
            <a:spLocks noGrp="1"/>
          </p:cNvSpPr>
          <p:nvPr>
            <p:ph type="dt" idx="15"/>
          </p:nvPr>
        </p:nvSpPr>
        <p:spPr/>
        <p:txBody>
          <a:bodyPr/>
          <a:lstStyle/>
          <a:p>
            <a:r>
              <a:rPr lang="en-US"/>
              <a:t>04mar21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04mar21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04mar21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34</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3"/>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04mar21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04mar21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5864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bg1"/>
                </a:solidFill>
              </a:rPr>
              <a:t>Attendance like normal with </a:t>
            </a:r>
            <a:r>
              <a:rPr lang="en-US" altLang="en-US" sz="1400" b="1" u="sng" dirty="0" err="1">
                <a:solidFill>
                  <a:schemeClr val="bg1"/>
                </a:solidFill>
              </a:rPr>
              <a:t>Webex</a:t>
            </a:r>
            <a:r>
              <a:rPr lang="en-US" altLang="en-US" sz="1400" b="1" u="sng" dirty="0">
                <a:solidFill>
                  <a:schemeClr val="bg1"/>
                </a:solidFill>
              </a:rPr>
              <a:t> check</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MSGs on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Set up WRC-23 AIs ad hoc</a:t>
            </a:r>
            <a:endParaRPr lang="en-US" altLang="en-US" sz="1600" dirty="0">
              <a:solidFill>
                <a:schemeClr val="tx1"/>
              </a:solidFill>
            </a:endParaRPr>
          </a:p>
          <a:p>
            <a:pPr lvl="1">
              <a:spcBef>
                <a:spcPts val="0"/>
              </a:spcBef>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Canada</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MSGs on 6 GHz (&amp; FCC)</a:t>
            </a:r>
          </a:p>
          <a:p>
            <a:pPr lvl="1">
              <a:spcBef>
                <a:spcPts val="0"/>
              </a:spcBef>
              <a:buFont typeface="Arial" panose="020B0604020202020204" pitchFamily="34" charset="0"/>
              <a:buChar char="•"/>
            </a:pPr>
            <a:r>
              <a:rPr lang="en-US" altLang="en-US" sz="1400" kern="0" dirty="0">
                <a:solidFill>
                  <a:schemeClr val="tx1"/>
                </a:solidFill>
              </a:rPr>
              <a:t>Multi stake-holder groups</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a:p>
            <a:pPr lvl="1">
              <a:spcBef>
                <a:spcPts val="0"/>
              </a:spcBef>
              <a:buFont typeface="Arial" panose="020B0604020202020204" pitchFamily="34" charset="0"/>
              <a:buChar char="•"/>
            </a:pP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To approve the agenda as presented on previous slide</a:t>
            </a:r>
          </a:p>
          <a:p>
            <a:pPr>
              <a:spcBef>
                <a:spcPts val="0"/>
              </a:spcBef>
            </a:pPr>
            <a:r>
              <a:rPr lang="en-US" altLang="en-US" sz="1600" b="1" dirty="0">
                <a:solidFill>
                  <a:schemeClr val="tx1"/>
                </a:solidFill>
              </a:rPr>
              <a:t>		</a:t>
            </a:r>
            <a:r>
              <a:rPr lang="en-US" altLang="en-US" sz="1600" b="0" dirty="0">
                <a:solidFill>
                  <a:schemeClr val="tx1"/>
                </a:solidFill>
              </a:rPr>
              <a:t>Moved by: 	Stuart K.</a:t>
            </a:r>
          </a:p>
          <a:p>
            <a:pPr>
              <a:spcBef>
                <a:spcPts val="0"/>
              </a:spcBef>
            </a:pPr>
            <a:r>
              <a:rPr lang="en-US" altLang="en-US" sz="1600" b="0" dirty="0">
                <a:solidFill>
                  <a:schemeClr val="tx1"/>
                </a:solidFill>
              </a:rPr>
              <a:t>		Seconded by:	Vijay A..</a:t>
            </a:r>
          </a:p>
          <a:p>
            <a:pPr>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600" u="sng" dirty="0"/>
              <a:t>Motion:</a:t>
            </a:r>
            <a:r>
              <a:rPr lang="en-US" altLang="en-US" sz="16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18 </a:t>
            </a:r>
            <a:r>
              <a:rPr lang="en-GB" sz="1600" b="0" dirty="0">
                <a:effectLst/>
                <a:ea typeface="SimSun" panose="02010600030101010101" pitchFamily="2" charset="-122"/>
              </a:rPr>
              <a:t>February 2021 in document </a:t>
            </a:r>
            <a:r>
              <a:rPr lang="en-GB" sz="1600" b="0" dirty="0">
                <a:solidFill>
                  <a:schemeClr val="bg1">
                    <a:lumMod val="75000"/>
                  </a:schemeClr>
                </a:solidFill>
                <a:ea typeface="SimSun" panose="02010600030101010101" pitchFamily="2" charset="-122"/>
                <a:hlinkClick r:id="rId3"/>
              </a:rPr>
              <a:t>https://mentor.ieee.org/802.18/dcn/21/18-21-0017-00-0000-minutes-18feb21-rrtag-teleconference.docx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19-Feb-2021 09:21:36 ET, </a:t>
            </a:r>
            <a:r>
              <a:rPr lang="en-US" sz="1600" b="0" dirty="0">
                <a:effectLst/>
                <a:ea typeface="SimSun" panose="02010600030101010101" pitchFamily="2" charset="-122"/>
              </a:rPr>
              <a:t>with editorial privilege for the 802.18 chair.</a:t>
            </a:r>
            <a:r>
              <a:rPr lang="en-US" altLang="en-US" sz="1600" b="0" dirty="0">
                <a:solidFill>
                  <a:schemeClr val="tx1"/>
                </a:solidFill>
              </a:rPr>
              <a:t>	Moved by:  	</a:t>
            </a:r>
            <a:r>
              <a:rPr lang="en-US" altLang="en-US" sz="1600" b="0" dirty="0">
                <a:solidFill>
                  <a:schemeClr val="bg1">
                    <a:lumMod val="75000"/>
                  </a:schemeClr>
                </a:solidFill>
              </a:rPr>
              <a:t> </a:t>
            </a:r>
            <a:r>
              <a:rPr lang="en-US" altLang="en-US" sz="1600" b="0" dirty="0">
                <a:solidFill>
                  <a:schemeClr val="tx1"/>
                </a:solidFill>
              </a:rPr>
              <a:t>Ben R. </a:t>
            </a:r>
          </a:p>
          <a:p>
            <a:pPr marL="0" indent="0">
              <a:spcBef>
                <a:spcPts val="0"/>
              </a:spcBef>
            </a:pPr>
            <a:r>
              <a:rPr lang="en-US" altLang="en-US" sz="1600" b="0" dirty="0">
                <a:solidFill>
                  <a:schemeClr val="tx1"/>
                </a:solidFill>
              </a:rPr>
              <a:t>	Seconded by:     Stuart  K.  </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a:p>
            <a:pPr lvl="2">
              <a:spcBef>
                <a:spcPts val="0"/>
              </a:spcBef>
              <a:buFont typeface="Arial" panose="020B0604020202020204" pitchFamily="34" charset="0"/>
              <a:buChar char="•"/>
            </a:pPr>
            <a:endParaRPr lang="en-US" altLang="en-US" sz="1600" b="0" dirty="0">
              <a:solidFill>
                <a:schemeClr val="bg1">
                  <a:lumMod val="75000"/>
                </a:schemeClr>
              </a:solidFill>
            </a:endParaRPr>
          </a:p>
          <a:p>
            <a:pPr marL="285750">
              <a:spcBef>
                <a:spcPts val="400"/>
              </a:spcBef>
              <a:buFont typeface="Arial" panose="020B0604020202020204" pitchFamily="34" charset="0"/>
              <a:buChar char="•"/>
            </a:pPr>
            <a:r>
              <a:rPr lang="en-US" altLang="en-US" sz="1600" u="sng" dirty="0"/>
              <a:t>Motion:</a:t>
            </a:r>
            <a:r>
              <a:rPr lang="en-US" altLang="en-US" sz="1600" dirty="0"/>
              <a:t> </a:t>
            </a:r>
            <a:r>
              <a:rPr lang="en-GB" sz="1600" b="0" dirty="0">
                <a:effectLst/>
                <a:ea typeface="SimSun" panose="02010600030101010101" pitchFamily="2" charset="-122"/>
              </a:rPr>
              <a:t>To approve the minutes from the IEEE 802.18 Teleconference 25</a:t>
            </a:r>
            <a:r>
              <a:rPr lang="en-GB" sz="1600" b="0" dirty="0">
                <a:ea typeface="SimSun" panose="02010600030101010101" pitchFamily="2" charset="-122"/>
              </a:rPr>
              <a:t> </a:t>
            </a:r>
            <a:r>
              <a:rPr lang="en-GB" sz="1600" b="0" dirty="0">
                <a:effectLst/>
                <a:ea typeface="SimSun" panose="02010600030101010101" pitchFamily="2" charset="-122"/>
              </a:rPr>
              <a:t>February 2021 in document </a:t>
            </a:r>
            <a:r>
              <a:rPr lang="en-GB" sz="1600" b="0" dirty="0">
                <a:solidFill>
                  <a:schemeClr val="bg1">
                    <a:lumMod val="75000"/>
                  </a:schemeClr>
                </a:solidFill>
                <a:ea typeface="SimSun" panose="02010600030101010101" pitchFamily="2" charset="-122"/>
                <a:hlinkClick r:id="rId4"/>
              </a:rPr>
              <a:t>https://mentor.ieee.org/802.18/dcn/21/18-21-0019-00-0000-minutes-25feb21-rrtag-teleconference.docx </a:t>
            </a:r>
            <a:r>
              <a:rPr lang="en-US" sz="1200" b="0" i="0" dirty="0">
                <a:solidFill>
                  <a:srgbClr val="000000"/>
                </a:solidFill>
                <a:effectLst/>
                <a:latin typeface="Verdana" panose="020B0604030504040204" pitchFamily="34" charset="0"/>
              </a:rPr>
              <a:t>26-Feb-2021 11:32:33 ET</a:t>
            </a:r>
            <a:r>
              <a:rPr lang="en-US" sz="1600" b="0" i="0" dirty="0">
                <a:solidFill>
                  <a:srgbClr val="000000"/>
                </a:solidFill>
                <a:effectLst/>
              </a:rPr>
              <a:t>, </a:t>
            </a:r>
            <a:r>
              <a:rPr lang="en-US" sz="1600" b="0" dirty="0">
                <a:effectLst/>
                <a:ea typeface="SimSun" panose="02010600030101010101" pitchFamily="2" charset="-122"/>
              </a:rPr>
              <a:t>with editorial privilege for the 802.18 chair.</a:t>
            </a:r>
            <a:endParaRPr lang="en-GB" sz="1600" b="0" dirty="0">
              <a:solidFill>
                <a:schemeClr val="bg1">
                  <a:lumMod val="75000"/>
                </a:schemeClr>
              </a:solidFill>
              <a:ea typeface="SimSun" panose="02010600030101010101" pitchFamily="2" charset="-122"/>
              <a:hlinkClick r:id="rId4"/>
            </a:endParaRPr>
          </a:p>
          <a:p>
            <a:pPr>
              <a:spcBef>
                <a:spcPts val="400"/>
              </a:spcBef>
              <a:buFont typeface="Arial" panose="020B0604020202020204" pitchFamily="34" charset="0"/>
              <a:buChar char="•"/>
            </a:pPr>
            <a:r>
              <a:rPr lang="en-US" altLang="en-US" sz="1600" b="0" dirty="0">
                <a:solidFill>
                  <a:schemeClr val="tx1"/>
                </a:solidFill>
              </a:rPr>
              <a:t>	Moved by:  	Vijay A.</a:t>
            </a:r>
          </a:p>
          <a:p>
            <a:pPr marL="0" indent="0">
              <a:spcBef>
                <a:spcPts val="0"/>
              </a:spcBef>
            </a:pPr>
            <a:r>
              <a:rPr lang="en-US" altLang="en-US" sz="1600" b="0" dirty="0">
                <a:solidFill>
                  <a:schemeClr val="tx1"/>
                </a:solidFill>
              </a:rPr>
              <a:t>	Seconded by:     Ben R.</a:t>
            </a:r>
          </a:p>
          <a:p>
            <a:pPr marL="0" indent="0">
              <a:spcBef>
                <a:spcPts val="0"/>
              </a:spcBef>
            </a:pPr>
            <a:r>
              <a:rPr lang="en-US" altLang="en-US" sz="1600" b="0" dirty="0">
                <a:solidFill>
                  <a:schemeClr val="tx1"/>
                </a:solidFill>
              </a:rPr>
              <a:t>	Discussion?  	None</a:t>
            </a:r>
          </a:p>
          <a:p>
            <a:pPr lvl="1">
              <a:spcBef>
                <a:spcPts val="0"/>
              </a:spcBef>
            </a:pPr>
            <a:r>
              <a:rPr lang="en-US" altLang="en-US" sz="1600" dirty="0">
                <a:solidFill>
                  <a:schemeClr val="tx1"/>
                </a:solidFill>
              </a:rPr>
              <a:t>Vote:  Approved by unanimous consent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04mar21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 – moving forward  </a:t>
            </a:r>
            <a:endParaRPr lang="en-US" altLang="en-US" sz="2400" i="1" u="sng" dirty="0">
              <a:solidFill>
                <a:srgbClr val="00B050"/>
              </a:solidFill>
            </a:endParaRPr>
          </a:p>
        </p:txBody>
      </p:sp>
      <p:sp>
        <p:nvSpPr>
          <p:cNvPr id="16387" name="Content Placeholder 2"/>
          <p:cNvSpPr>
            <a:spLocks noGrp="1"/>
          </p:cNvSpPr>
          <p:nvPr>
            <p:ph idx="1"/>
          </p:nvPr>
        </p:nvSpPr>
        <p:spPr>
          <a:xfrm>
            <a:off x="682624" y="952641"/>
            <a:ext cx="8382001" cy="5522771"/>
          </a:xfrm>
        </p:spPr>
        <p:txBody>
          <a:bodyPr/>
          <a:lstStyle/>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a:t>
            </a:r>
          </a:p>
          <a:p>
            <a:pPr lvl="1">
              <a:spcBef>
                <a:spcPts val="0"/>
              </a:spcBef>
              <a:buFont typeface="Arial" panose="020B0604020202020204" pitchFamily="34" charset="0"/>
              <a:buChar char="•"/>
            </a:pPr>
            <a:r>
              <a:rPr lang="en-US" altLang="en-US" sz="1600" b="1" dirty="0">
                <a:solidFill>
                  <a:schemeClr val="tx1"/>
                </a:solidFill>
              </a:rPr>
              <a:t>EC has updated times from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2">
              <a:spcBef>
                <a:spcPts val="0"/>
              </a:spcBef>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Learned no conflict with .24 for the 17</a:t>
            </a:r>
            <a:r>
              <a:rPr lang="en-US" sz="1600" baseline="30000" dirty="0">
                <a:effectLst/>
                <a:latin typeface="Times New Roman" panose="02020603050405020304" pitchFamily="18" charset="0"/>
                <a:ea typeface="SimSun" panose="02010600030101010101" pitchFamily="2" charset="-122"/>
              </a:rPr>
              <a:t>th</a:t>
            </a:r>
            <a:r>
              <a:rPr lang="en-US" sz="1600" dirty="0">
                <a:effectLst/>
                <a:latin typeface="Times New Roman" panose="02020603050405020304" pitchFamily="18" charset="0"/>
                <a:ea typeface="SimSun" panose="02010600030101010101" pitchFamily="2" charset="-122"/>
              </a:rPr>
              <a:t> call. So no known conflicts. </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1">
              <a:spcBef>
                <a:spcPts val="0"/>
              </a:spcBef>
              <a:buFont typeface="Arial" panose="020B0604020202020204" pitchFamily="34" charset="0"/>
              <a:buChar char="•"/>
            </a:pPr>
            <a:r>
              <a:rPr lang="en-US" altLang="en-US" sz="1600" dirty="0">
                <a:solidFill>
                  <a:schemeClr val="tx1"/>
                </a:solidFill>
              </a:rPr>
              <a:t>Being a plenary, it will take attending both calls for participation/voting member credit. </a:t>
            </a:r>
          </a:p>
          <a:p>
            <a:pPr lvl="1">
              <a:spcBef>
                <a:spcPts val="0"/>
              </a:spcBef>
              <a:buFont typeface="Arial" panose="020B0604020202020204" pitchFamily="34" charset="0"/>
              <a:buChar char="•"/>
            </a:pPr>
            <a:r>
              <a:rPr lang="en-US" altLang="en-US" sz="1600" b="0" dirty="0">
                <a:solidFill>
                  <a:schemeClr val="tx1"/>
                </a:solidFill>
              </a:rPr>
              <a:t>IMAT is set</a:t>
            </a:r>
            <a:r>
              <a:rPr lang="en-US" altLang="en-US" sz="1600" dirty="0">
                <a:solidFill>
                  <a:schemeClr val="tx1"/>
                </a:solidFill>
              </a:rPr>
              <a:t>up with the other WGs and TAGs like a normal plenary. </a:t>
            </a:r>
            <a:endParaRPr lang="en-US" altLang="en-US" sz="1600" b="0" dirty="0">
              <a:solidFill>
                <a:schemeClr val="tx1"/>
              </a:solidFill>
            </a:endParaRP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t>
            </a: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1800" b="0" dirty="0">
                <a:solidFill>
                  <a:schemeClr val="tx1"/>
                </a:solidFill>
              </a:rPr>
              <a:t>Nominations for 2 RR-TAG Vice-Chair closed 03Mar21; t</a:t>
            </a:r>
            <a:r>
              <a:rPr lang="en-US" altLang="en-US" sz="1600" b="0" dirty="0">
                <a:solidFill>
                  <a:schemeClr val="tx1"/>
                </a:solidFill>
              </a:rPr>
              <a:t>wo candidates have now self-nominated.</a:t>
            </a:r>
          </a:p>
          <a:p>
            <a:pPr lvl="1">
              <a:buFont typeface="Arial" panose="020B0604020202020204" pitchFamily="34" charset="0"/>
              <a:buChar char="•"/>
            </a:pPr>
            <a:r>
              <a:rPr lang="en-US" altLang="en-US" sz="1600" b="0" dirty="0">
                <a:solidFill>
                  <a:schemeClr val="tx1"/>
                </a:solidFill>
              </a:rPr>
              <a:t>Stuart Kerry (OK-Brit, self) </a:t>
            </a:r>
          </a:p>
          <a:p>
            <a:pPr lvl="1">
              <a:buFont typeface="Arial" panose="020B0604020202020204" pitchFamily="34" charset="0"/>
              <a:buChar char="•"/>
            </a:pPr>
            <a:r>
              <a:rPr lang="en-US" altLang="en-US" sz="1600" dirty="0">
                <a:solidFill>
                  <a:schemeClr val="tx1"/>
                </a:solidFill>
              </a:rPr>
              <a:t>Al </a:t>
            </a:r>
            <a:r>
              <a:rPr lang="en-US" altLang="en-US" sz="1600" dirty="0" err="1">
                <a:solidFill>
                  <a:schemeClr val="tx1"/>
                </a:solidFill>
              </a:rPr>
              <a:t>Petrick</a:t>
            </a:r>
            <a:r>
              <a:rPr lang="en-US" altLang="en-US" sz="1600" dirty="0">
                <a:solidFill>
                  <a:schemeClr val="tx1"/>
                </a:solidFill>
              </a:rPr>
              <a:t> (Skyworks Solutions)</a:t>
            </a:r>
            <a:endParaRPr lang="en-US" altLang="en-US" sz="1600" b="0" dirty="0">
              <a:solidFill>
                <a:schemeClr val="tx1"/>
              </a:solidFill>
            </a:endParaRPr>
          </a:p>
          <a:p>
            <a:pPr marL="1828800" lvl="4" indent="0"/>
            <a:endParaRPr lang="en-US" altLang="en-US" sz="10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04mar21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58046</TotalTime>
  <Words>8190</Words>
  <Application>Microsoft Office PowerPoint</Application>
  <PresentationFormat>On-screen Show (4:3)</PresentationFormat>
  <Paragraphs>846</Paragraphs>
  <Slides>34</Slides>
  <Notes>21</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6" baseType="lpstr">
      <vt:lpstr>Arial</vt:lpstr>
      <vt:lpstr>Calibri</vt:lpstr>
      <vt:lpstr>Consolas</vt:lpstr>
      <vt:lpstr>Helvetica</vt:lpstr>
      <vt:lpstr>Monotype Sorts</vt:lpstr>
      <vt:lpstr>Roboto</vt:lpstr>
      <vt:lpstr>Times New Roman</vt:lpstr>
      <vt:lpstr>Verdana</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 – moving forward  </vt:lpstr>
      <vt:lpstr>EU items to share -1</vt:lpstr>
      <vt:lpstr>EU items to share -2</vt:lpstr>
      <vt:lpstr>Other regions (outside EU-Stds and USA), items to share</vt:lpstr>
      <vt:lpstr>ITU-R items to share  -</vt:lpstr>
      <vt:lpstr>MSGs 6 GHz (&amp; FCC)</vt:lpstr>
      <vt:lpstr>Table of Frequency Bands – IEEE 802 Stds </vt:lpstr>
      <vt:lpstr>Table of Frequency Bands – IEEE 802 Stds </vt:lpstr>
      <vt:lpstr>General Discussion -</vt:lpstr>
      <vt:lpstr>Actions Required</vt:lpstr>
      <vt:lpstr>Any Other Business</vt:lpstr>
      <vt:lpstr>Adjourn</vt:lpstr>
      <vt:lpstr>PowerPoint Presentation</vt:lpstr>
      <vt:lpstr>PowerPoint Presentation</vt:lpstr>
      <vt:lpstr>PowerPoint Presentation</vt:lpstr>
      <vt:lpstr>PowerPoint Presentation</vt:lpstr>
      <vt:lpstr>Table of Frequency Bands – Ad Hoc</vt:lpstr>
      <vt:lpstr>Table of Frequency Bands – IEEE 802 Stds – background -1</vt:lpstr>
      <vt:lpstr>Table of Frequency Bands – background -2</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3662</cp:revision>
  <cp:lastPrinted>1601-01-01T00:00:00Z</cp:lastPrinted>
  <dcterms:created xsi:type="dcterms:W3CDTF">2016-03-03T14:54:45Z</dcterms:created>
  <dcterms:modified xsi:type="dcterms:W3CDTF">2021-03-05T16:06:17Z</dcterms:modified>
</cp:coreProperties>
</file>