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3"/>
  </p:notesMasterIdLst>
  <p:handoutMasterIdLst>
    <p:handoutMasterId r:id="rId24"/>
  </p:handoutMasterIdLst>
  <p:sldIdLst>
    <p:sldId id="256" r:id="rId2"/>
    <p:sldId id="341" r:id="rId3"/>
    <p:sldId id="329" r:id="rId4"/>
    <p:sldId id="604" r:id="rId5"/>
    <p:sldId id="624" r:id="rId6"/>
    <p:sldId id="605" r:id="rId7"/>
    <p:sldId id="516" r:id="rId8"/>
    <p:sldId id="744" r:id="rId9"/>
    <p:sldId id="750" r:id="rId10"/>
    <p:sldId id="650" r:id="rId11"/>
    <p:sldId id="747" r:id="rId12"/>
    <p:sldId id="498" r:id="rId13"/>
    <p:sldId id="746" r:id="rId14"/>
    <p:sldId id="402" r:id="rId15"/>
    <p:sldId id="403" r:id="rId16"/>
    <p:sldId id="751" r:id="rId17"/>
    <p:sldId id="743" r:id="rId18"/>
    <p:sldId id="742" r:id="rId19"/>
    <p:sldId id="737" r:id="rId20"/>
    <p:sldId id="739" r:id="rId21"/>
    <p:sldId id="740"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371" autoAdjust="0"/>
    <p:restoredTop sz="96206" autoAdjust="0"/>
  </p:normalViewPr>
  <p:slideViewPr>
    <p:cSldViewPr>
      <p:cViewPr varScale="1">
        <p:scale>
          <a:sx n="111" d="100"/>
          <a:sy n="111" d="100"/>
        </p:scale>
        <p:origin x="1272" y="108"/>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193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24-Feb-21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3586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11884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984644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23Feb21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23Feb21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23Feb21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802.18-21/0021r00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calendar.google.com/calendar/embed?src=c2gedttabtbj4bps23j4847004%40group.calendar.google.com&amp;ctz=America%2FNew_York" TargetMode="External"/><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urldefense.com/v3/__https:/help.webex.com__;!!F7jv3iA!iEKCO9aThdwg_d4kh_cRcJN2SSeaooilM1u6__-tETmy1c3cpDYhbrdpePS02n1QvA$" TargetMode="External"/><Relationship Id="rId3" Type="http://schemas.openxmlformats.org/officeDocument/2006/relationships/hyperlink" Target="https://ieeesa.webex.com/ieeesa/j.php?MTID=m8ca8fb73d1954524be0ba60530ec346a" TargetMode="External"/><Relationship Id="rId7" Type="http://schemas.openxmlformats.org/officeDocument/2006/relationships/hyperlink" Target="https://urldefense.com/v3/__https:/ieeesa.webex.com/ieeesa/globalcallin.php?MTID=m5489fe21003c95927cb0935993d63554__;!!F7jv3iA!iEKCO9aThdwg_d4kh_cRcJN2SSeaooilM1u6__-tETmy1c3cpDYhbrdpePT5WbdlqA$"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tel:%2B1-213-306-3065,,*01*1297299212%23%23*01*" TargetMode="External"/><Relationship Id="rId5" Type="http://schemas.openxmlformats.org/officeDocument/2006/relationships/hyperlink" Target="tel:%2B1-646-992-2010,,*01*1297299212%23%23*01*" TargetMode="External"/><Relationship Id="rId4" Type="http://schemas.openxmlformats.org/officeDocument/2006/relationships/hyperlink" Target="https://urldefense.com/v3/__https:/ieeesa.webex.com/ieeesa/j.php?MTID=m8ca8fb73d1954524be0ba60530ec346a__;!!F7jv3iA!iEKCO9aThdwg_d4kh_cRcJN2SSeaooilM1u6__-tETmy1c3cpDYhbrdpePTKHOfboA$"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007-00-0000-minutes-26jan21-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20-00-0000-proposed-frequency-table-format.ppt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23Feb21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Frequency Table of IEEE 802 Stds</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23 February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3828402823"/>
              </p:ext>
            </p:extLst>
          </p:nvPr>
        </p:nvGraphicFramePr>
        <p:xfrm>
          <a:off x="609600" y="3594100"/>
          <a:ext cx="7581900" cy="2438400"/>
        </p:xfrm>
        <a:graphic>
          <a:graphicData uri="http://schemas.openxmlformats.org/presentationml/2006/ole">
            <mc:AlternateContent xmlns:mc="http://schemas.openxmlformats.org/markup-compatibility/2006">
              <mc:Choice xmlns:v="urn:schemas-microsoft-com:vml" Requires="v">
                <p:oleObj name="Document" r:id="rId3" imgW="8245941" imgH="2667819" progId="Word.Document.8">
                  <p:embed/>
                </p:oleObj>
              </mc:Choice>
              <mc:Fallback>
                <p:oleObj name="Document" r:id="rId3" imgW="8245941" imgH="2667819" progId="Word.Document.8">
                  <p:embed/>
                  <p:pic>
                    <p:nvPicPr>
                      <p:cNvPr id="0" name="Picture 3"/>
                      <p:cNvPicPr>
                        <a:picLocks noChangeAspect="1" noChangeArrowheads="1"/>
                      </p:cNvPicPr>
                      <p:nvPr/>
                    </p:nvPicPr>
                    <p:blipFill>
                      <a:blip r:embed="rId4"/>
                      <a:srcRect/>
                      <a:stretch>
                        <a:fillRect/>
                      </a:stretch>
                    </p:blipFill>
                    <p:spPr bwMode="auto">
                      <a:xfrm>
                        <a:off x="609600" y="3594100"/>
                        <a:ext cx="7581900" cy="24384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Open Discussion</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23Feb21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F11F591E-B52C-4FD3-9909-58B382132AE2}"/>
              </a:ext>
            </a:extLst>
          </p:cNvPr>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Next steps: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Table rev01 will be posted and will be the format to use at this time.  </a:t>
            </a:r>
          </a:p>
          <a:p>
            <a:pPr marL="1085850" lvl="2">
              <a:spcBef>
                <a:spcPts val="0"/>
              </a:spcBef>
              <a:spcAft>
                <a:spcPts val="0"/>
              </a:spcAft>
              <a:buFont typeface="Arial" panose="020B0604020202020204" pitchFamily="34" charset="0"/>
              <a:buChar char="•"/>
            </a:pPr>
            <a:r>
              <a:rPr lang="en-US" sz="1600" dirty="0">
                <a:solidFill>
                  <a:srgbClr val="00B0F0"/>
                </a:solidFill>
                <a:ea typeface="Times New Roman" panose="02020603050405020304" pitchFamily="18" charset="0"/>
              </a:rPr>
              <a:t>.19 co-lead and .15 representative  will update the spreadsheet for a template to start filling in.  It will be sent out ahead so it can be reviewed on 30 March, our next ad hoc. </a:t>
            </a:r>
          </a:p>
          <a:p>
            <a:pPr marL="1085850" lvl="2">
              <a:spcBef>
                <a:spcPts val="0"/>
              </a:spcBef>
              <a:spcAft>
                <a:spcPts val="0"/>
              </a:spcAft>
              <a:buFont typeface="Arial" panose="020B0604020202020204" pitchFamily="34" charset="0"/>
              <a:buChar char="•"/>
            </a:pPr>
            <a:endParaRPr lang="en-US" sz="1600" dirty="0">
              <a:solidFill>
                <a:srgbClr val="00B0F0"/>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After above: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We will need folks to fill in the spreadsheet.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add to liaison reports to .11 and .15 asking for help for input and review.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Approach, what to adjust?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start and then refining/clarifying 2 more lists for future updates.</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Country/regions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Final format / tool for actually using long term and how it will be maintained.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Parking lot: </a:t>
            </a:r>
          </a:p>
          <a:p>
            <a:pPr marL="285750" marR="0" indent="-285750">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Before we took a look at Annex E of 802.11-2016.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The Annex E does focus on 3 regions (USA, EU and Japan), along with a global section.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Remember, </a:t>
            </a:r>
            <a:r>
              <a:rPr lang="en-US" sz="1600" b="0" dirty="0">
                <a:solidFill>
                  <a:schemeClr val="tx1"/>
                </a:solidFill>
                <a:ea typeface="Times New Roman" panose="02020603050405020304" pitchFamily="18" charset="0"/>
              </a:rPr>
              <a:t>&lt;1 GHz was not there, as it will be </a:t>
            </a:r>
            <a:r>
              <a:rPr lang="en-US" sz="1600" dirty="0">
                <a:solidFill>
                  <a:schemeClr val="tx1"/>
                </a:solidFill>
                <a:ea typeface="Times New Roman" panose="02020603050405020304" pitchFamily="18" charset="0"/>
              </a:rPr>
              <a:t>in the 802.11-2020 version when it is out. </a:t>
            </a:r>
            <a:r>
              <a:rPr lang="en-US" sz="1600" b="0" dirty="0">
                <a:solidFill>
                  <a:schemeClr val="tx1"/>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We need to get a copy out of 802.11-2020.</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Tree>
    <p:extLst>
      <p:ext uri="{BB962C8B-B14F-4D97-AF65-F5344CB8AC3E}">
        <p14:creationId xmlns:p14="http://schemas.microsoft.com/office/powerpoint/2010/main" val="2239288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
            </a:pPr>
            <a:r>
              <a:rPr lang="en-US" sz="1800" b="0" dirty="0">
                <a:solidFill>
                  <a:schemeClr val="tx1"/>
                </a:solidFill>
                <a:latin typeface="Times New Roman" panose="02020603050405020304" pitchFamily="18" charset="0"/>
                <a:ea typeface="Times New Roman" panose="02020603050405020304" pitchFamily="18" charset="0"/>
              </a:rPr>
              <a:t>.18 co-lead set up next ad hoc for 30mar21. – done see call in backup slides here. </a:t>
            </a:r>
          </a:p>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rPr>
              <a:t>.19 co-lead and .15 representative will update spreadsheet for a template to start filling in.  </a:t>
            </a:r>
          </a:p>
          <a:p>
            <a:pPr marL="685800" lvl="1">
              <a:buClr>
                <a:srgbClr val="00B0F0"/>
              </a:buClr>
              <a:buFont typeface="Wingdings" panose="05000000000000000000" pitchFamily="2" charset="2"/>
              <a:buChar char="q"/>
            </a:pPr>
            <a:r>
              <a:rPr lang="en-US" sz="1600" dirty="0">
                <a:solidFill>
                  <a:srgbClr val="00B0F0"/>
                </a:solidFill>
                <a:ea typeface="Times New Roman" panose="02020603050405020304" pitchFamily="18" charset="0"/>
              </a:rPr>
              <a:t>It will be sent out ahead so it can be reviewed on 30 March, our next ad hoc.</a:t>
            </a:r>
          </a:p>
          <a:p>
            <a:pPr marL="0" indent="0">
              <a:buClr>
                <a:srgbClr val="00B0F0"/>
              </a:buClr>
            </a:pPr>
            <a:endParaRPr lang="en-US" sz="2000" dirty="0">
              <a:solidFill>
                <a:srgbClr val="00B0F0"/>
              </a:solidFill>
              <a:ea typeface="Times New Roman" panose="02020603050405020304" pitchFamily="18" charset="0"/>
            </a:endParaRPr>
          </a:p>
          <a:p>
            <a:pPr>
              <a:buClr>
                <a:srgbClr val="00B0F0"/>
              </a:buClr>
              <a:buFont typeface="Arial" panose="020B0604020202020204" pitchFamily="34" charset="0"/>
              <a:buChar char="•"/>
            </a:pPr>
            <a:r>
              <a:rPr lang="en-US" sz="2000" b="0" dirty="0">
                <a:solidFill>
                  <a:schemeClr val="tx1"/>
                </a:solidFill>
                <a:ea typeface="Times New Roman" panose="02020603050405020304" pitchFamily="18" charset="0"/>
              </a:rPr>
              <a:t>Not discussed specifically, though for next time:  </a:t>
            </a:r>
          </a:p>
          <a:p>
            <a:pPr marL="285750" indent="-285750">
              <a:buClr>
                <a:srgbClr val="00B0F0"/>
              </a:buClr>
              <a:buFont typeface="Wingdings" panose="05000000000000000000" pitchFamily="2" charset="2"/>
              <a:buChar char="q"/>
            </a:pPr>
            <a:r>
              <a:rPr lang="en-US" sz="1800" b="0" dirty="0">
                <a:solidFill>
                  <a:schemeClr val="tx1"/>
                </a:solidFill>
                <a:latin typeface="Times New Roman" panose="02020603050405020304" pitchFamily="18" charset="0"/>
                <a:ea typeface="Times New Roman" panose="02020603050405020304" pitchFamily="18" charset="0"/>
              </a:rPr>
              <a:t>All – start to provide clear/concise (bulletized) input for our 2 lists :</a:t>
            </a:r>
          </a:p>
          <a:p>
            <a:pPr marL="685800" lvl="1">
              <a:buClr>
                <a:srgbClr val="00B0F0"/>
              </a:buClr>
              <a:buFont typeface="Wingdings" panose="05000000000000000000" pitchFamily="2" charset="2"/>
              <a:buChar char="q"/>
            </a:pPr>
            <a:r>
              <a:rPr lang="en-US" sz="1600" b="0" dirty="0">
                <a:solidFill>
                  <a:schemeClr val="tx1"/>
                </a:solidFill>
                <a:latin typeface="Times New Roman" panose="02020603050405020304" pitchFamily="18" charset="0"/>
                <a:ea typeface="Times New Roman" panose="02020603050405020304" pitchFamily="18" charset="0"/>
              </a:rPr>
              <a:t>How to handle countries/regions.</a:t>
            </a:r>
          </a:p>
          <a:p>
            <a:pPr marL="685800" lvl="1">
              <a:buClr>
                <a:srgbClr val="00B0F0"/>
              </a:buClr>
              <a:buFont typeface="Wingdings" panose="05000000000000000000" pitchFamily="2" charset="2"/>
              <a:buChar char="q"/>
            </a:pPr>
            <a:r>
              <a:rPr lang="en-US" sz="1600" b="0" dirty="0">
                <a:solidFill>
                  <a:schemeClr val="tx1"/>
                </a:solidFill>
                <a:latin typeface="Times New Roman" panose="02020603050405020304" pitchFamily="18" charset="0"/>
                <a:ea typeface="Times New Roman" panose="02020603050405020304" pitchFamily="18" charset="0"/>
              </a:rPr>
              <a:t>What a final method / tool is for using long term and how it will be maintained. </a:t>
            </a: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23Feb21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23Feb21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802.11™-2020</a:t>
            </a:r>
          </a:p>
          <a:p>
            <a:pPr marL="857250" lvl="2" indent="0" algn="r">
              <a:spcBef>
                <a:spcPts val="0"/>
              </a:spcBef>
              <a:spcAft>
                <a:spcPts val="0"/>
              </a:spcAft>
            </a:pPr>
            <a:r>
              <a:rPr lang="en-GB" dirty="0">
                <a:solidFill>
                  <a:srgbClr val="1F497D"/>
                </a:solidFill>
                <a:latin typeface="Calibri" panose="020F0502020204030204" pitchFamily="34" charset="0"/>
                <a:ea typeface="Calibri" panose="020F0502020204030204" pitchFamily="34" charset="0"/>
              </a:rPr>
              <a:t>(Dorothy for now for .11) </a:t>
            </a:r>
          </a:p>
          <a:p>
            <a:pPr marL="1085850" lvl="2">
              <a:spcBef>
                <a:spcPts val="0"/>
              </a:spcBef>
              <a:spcAft>
                <a:spcPts val="0"/>
              </a:spcAft>
              <a:buFont typeface="Arial" panose="020B0604020202020204" pitchFamily="34" charset="0"/>
              <a:buChar char="•"/>
            </a:pPr>
            <a:r>
              <a:rPr lang="en-GB" dirty="0">
                <a:solidFill>
                  <a:schemeClr val="tx1"/>
                </a:solidFill>
                <a:latin typeface="Calibri" panose="020F0502020204030204" pitchFamily="34" charset="0"/>
                <a:ea typeface="Calibri" panose="020F0502020204030204" pitchFamily="34" charset="0"/>
              </a:rPr>
              <a:t>.15 	Ben			</a:t>
            </a:r>
            <a:r>
              <a:rPr lang="en-GB" dirty="0">
                <a:solidFill>
                  <a:srgbClr val="1F497D"/>
                </a:solidFill>
                <a:latin typeface="Calibri" panose="020F0502020204030204" pitchFamily="34" charset="0"/>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to move forward / how often to meet?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23Feb21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_9_ total   (7 .18 voters)  </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30mar21</a:t>
            </a:r>
            <a:r>
              <a:rPr lang="en-US" sz="2000" b="0" dirty="0">
                <a:solidFill>
                  <a:schemeClr val="tx1"/>
                </a:solidFill>
              </a:rPr>
              <a:t>, 15:00 et.		</a:t>
            </a:r>
            <a:r>
              <a:rPr lang="en-US" sz="2000" b="0" dirty="0">
                <a:solidFill>
                  <a:schemeClr val="tx1"/>
                </a:solidFill>
                <a:sym typeface="Wingdings" panose="05000000000000000000" pitchFamily="2" charset="2"/>
              </a:rPr>
              <a:t> exception, the 5</a:t>
            </a:r>
            <a:r>
              <a:rPr lang="en-US" sz="2000" b="0" baseline="30000" dirty="0">
                <a:solidFill>
                  <a:schemeClr val="tx1"/>
                </a:solidFill>
                <a:sym typeface="Wingdings" panose="05000000000000000000" pitchFamily="2" charset="2"/>
              </a:rPr>
              <a:t>th</a:t>
            </a:r>
            <a:r>
              <a:rPr lang="en-US" sz="2000" b="0" dirty="0">
                <a:solidFill>
                  <a:schemeClr val="tx1"/>
                </a:solidFill>
                <a:sym typeface="Wingdings" panose="05000000000000000000" pitchFamily="2" charset="2"/>
              </a:rPr>
              <a:t> Tuesday.</a:t>
            </a:r>
            <a:endParaRPr lang="en-US" sz="2000" b="0" dirty="0">
              <a:solidFill>
                <a:schemeClr val="tx1"/>
              </a:solidFill>
            </a:endParaRPr>
          </a:p>
          <a:p>
            <a:pPr marL="685800" lvl="1">
              <a:buFont typeface="Arial" panose="020B0604020202020204" pitchFamily="34" charset="0"/>
              <a:buChar char="•"/>
            </a:pPr>
            <a:r>
              <a:rPr lang="en-US" sz="1600" dirty="0">
                <a:solidFill>
                  <a:schemeClr val="tx1"/>
                </a:solidFill>
              </a:rPr>
              <a:t>Call-in will be sent out, and is in back </a:t>
            </a:r>
            <a:r>
              <a:rPr lang="en-US" sz="1600">
                <a:solidFill>
                  <a:schemeClr val="tx1"/>
                </a:solidFill>
              </a:rPr>
              <a:t>up slides here. </a:t>
            </a:r>
            <a:endParaRPr lang="en-US" sz="1600" b="0" dirty="0">
              <a:solidFill>
                <a:schemeClr val="tx1"/>
              </a:solidFill>
            </a:endParaRPr>
          </a:p>
          <a:p>
            <a:pPr marL="285750" indent="-285750">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3"/>
              </a:rPr>
              <a:t>IEEE 802.18 TAG Calendar</a:t>
            </a:r>
            <a:endParaRPr lang="en-US" sz="18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16:00et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23Feb21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23Feb21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25feb21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1219993"/>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802.18-.19 frequency table ad hoc</a:t>
            </a:r>
          </a:p>
          <a:p>
            <a:pPr marL="0" marR="0">
              <a:spcBef>
                <a:spcPts val="0"/>
              </a:spcBef>
              <a:spcAft>
                <a:spcPts val="0"/>
              </a:spcAft>
            </a:pPr>
            <a:r>
              <a:rPr lang="en-US" sz="1200" b="1"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 Tuesday, 30 March, 2021 15:00-16:00 America/</a:t>
            </a:r>
            <a:r>
              <a:rPr lang="en-US" sz="1200" dirty="0" err="1">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p>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2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https://ieeesa.webex.com/ieeesa/j.php?MTID=m8ca8fb73d1954524be0ba60530ec346a</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is inviting you to a scheduled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March 30, 2021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https://ieeesa.webex.com/ieeesa/j.php?MTID=m8ca8fb73d1954524be0ba60530ec346a</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129 729 9212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freqtable4b</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+1-646-992-2010,,1297299212##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+1-213-306-3065,,1297299212##</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Global call-in numbers</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a:t>
            </a:r>
            <a:r>
              <a:rPr lang="en-US" sz="800" dirty="0" err="1">
                <a:solidFill>
                  <a:schemeClr val="tx1"/>
                </a:solidFill>
                <a:latin typeface="Times New Roman" pitchFamily="16" charset="0"/>
              </a:rPr>
              <a:t>Webex</a:t>
            </a:r>
            <a:r>
              <a:rPr lang="en-US" sz="800" dirty="0">
                <a:solidFill>
                  <a:schemeClr val="tx1"/>
                </a:solidFill>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FF00"/>
                </a:highlight>
              </a:rPr>
              <a:t>freq. table ad </a:t>
            </a:r>
            <a:r>
              <a:rPr lang="en-US" sz="2400" dirty="0" err="1">
                <a:highlight>
                  <a:srgbClr val="00FF00"/>
                </a:highlight>
              </a:rPr>
              <a:t>hoc</a:t>
            </a:r>
            <a:r>
              <a:rPr lang="en-US" sz="2400" dirty="0" err="1"/>
              <a:t>_telecon</a:t>
            </a:r>
            <a:r>
              <a:rPr lang="en-US" sz="2400" dirty="0"/>
              <a:t>. call-in, </a:t>
            </a:r>
            <a:r>
              <a:rPr lang="en-US" sz="2400" dirty="0">
                <a:highlight>
                  <a:srgbClr val="00FF00"/>
                </a:highlight>
              </a:rPr>
              <a:t>330mar21</a:t>
            </a:r>
          </a:p>
        </p:txBody>
      </p:sp>
    </p:spTree>
    <p:extLst>
      <p:ext uri="{BB962C8B-B14F-4D97-AF65-F5344CB8AC3E}">
        <p14:creationId xmlns:p14="http://schemas.microsoft.com/office/powerpoint/2010/main" val="15114514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23Feb21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4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4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4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800629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23Feb21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background</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23Feb21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Co-Lead Jay Holcomb (Itron) </a:t>
            </a:r>
          </a:p>
          <a:p>
            <a:pPr lvl="1">
              <a:defRPr/>
            </a:pPr>
            <a:r>
              <a:rPr lang="en-US" sz="1600" dirty="0"/>
              <a:t>Co-Lead Steve Shellhammer (Qualcomm)</a:t>
            </a:r>
          </a:p>
          <a:p>
            <a:pPr lvl="1">
              <a:defRPr/>
            </a:pPr>
            <a:endParaRPr lang="en-US" sz="1600" dirty="0"/>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23Feb21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background - 2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23Feb21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a:t>
            </a:r>
          </a:p>
        </p:txBody>
      </p:sp>
      <p:sp>
        <p:nvSpPr>
          <p:cNvPr id="3" name="Content Placeholder 2"/>
          <p:cNvSpPr>
            <a:spLocks noGrp="1"/>
          </p:cNvSpPr>
          <p:nvPr>
            <p:ph idx="1"/>
          </p:nvPr>
        </p:nvSpPr>
        <p:spPr>
          <a:xfrm>
            <a:off x="709973" y="1076178"/>
            <a:ext cx="8153400" cy="5477022"/>
          </a:xfrm>
        </p:spPr>
        <p:txBody>
          <a:bodyPr/>
          <a:lstStyle/>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Key starting priority:  start with frequency bands then list the standards</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Later we can build on that with what domains, licensed exempt or licensed and other areas as previously discussed. </a:t>
            </a:r>
            <a:r>
              <a:rPr lang="en-US" sz="18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23Feb21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3412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23Feb21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23Feb21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23Feb21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23Feb21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23Feb21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Any objection to approving </a:t>
            </a:r>
            <a:r>
              <a:rPr lang="en-GB" sz="1600" b="0" dirty="0">
                <a:effectLst/>
                <a:ea typeface="SimSun" panose="02010600030101010101" pitchFamily="2" charset="-122"/>
              </a:rPr>
              <a:t>minutes from the last frequency table ad hoc call, in document </a:t>
            </a:r>
            <a:r>
              <a:rPr lang="en-GB" sz="1600" b="0" dirty="0">
                <a:solidFill>
                  <a:schemeClr val="bg1">
                    <a:lumMod val="75000"/>
                  </a:schemeClr>
                </a:solidFill>
                <a:ea typeface="SimSun" panose="02010600030101010101" pitchFamily="2" charset="-122"/>
                <a:hlinkClick r:id="rId2"/>
              </a:rPr>
              <a:t>https://mentor.ieee.org/802.18/dcn/21/18-21-0007-00-0000-minutes-26jan21-adhoc-frequency-table.docx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27-Jan-2021 11:19:07 ET</a:t>
            </a:r>
            <a:r>
              <a:rPr lang="en-US" sz="1600" b="0" dirty="0">
                <a:effectLst/>
                <a:ea typeface="SimSun" panose="02010600030101010101" pitchFamily="2" charset="-122"/>
              </a:rPr>
              <a:t>, with editorial privilege for the 802.18/.19 chairs.</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notes,_jay</a:t>
            </a:r>
            <a:r>
              <a:rPr lang="en-US" altLang="en-US" sz="1400" kern="0" dirty="0">
                <a:solidFill>
                  <a:schemeClr val="tx1"/>
                </a:solidFill>
              </a:rPr>
              <a:t>____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Problem Statement/audience </a:t>
            </a:r>
          </a:p>
          <a:p>
            <a:pPr lvl="1">
              <a:spcBef>
                <a:spcPts val="0"/>
              </a:spcBef>
              <a:buFont typeface="Arial" panose="020B0604020202020204" pitchFamily="34" charset="0"/>
              <a:buChar char="•"/>
            </a:pPr>
            <a:r>
              <a:rPr lang="en-US" altLang="en-US" sz="1600" kern="0" dirty="0">
                <a:solidFill>
                  <a:schemeClr val="tx1"/>
                </a:solidFill>
              </a:rPr>
              <a:t>Submission on a format</a:t>
            </a:r>
          </a:p>
          <a:p>
            <a:pPr lvl="1">
              <a:spcBef>
                <a:spcPts val="0"/>
              </a:spcBef>
              <a:buFont typeface="Arial" panose="020B0604020202020204" pitchFamily="34" charset="0"/>
              <a:buChar char="•"/>
            </a:pPr>
            <a:r>
              <a:rPr lang="en-US" altLang="en-US" sz="1600" kern="0" dirty="0">
                <a:solidFill>
                  <a:schemeClr val="tx1"/>
                </a:solidFill>
              </a:rPr>
              <a:t>Open discussion, next steps, moving forward, etc. </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400" kern="0" dirty="0">
                <a:solidFill>
                  <a:schemeClr val="tx1"/>
                </a:solidFill>
              </a:rPr>
              <a:t>_______</a:t>
            </a:r>
          </a:p>
          <a:p>
            <a:pPr lvl="1">
              <a:buFont typeface="Arial" panose="020B0604020202020204" pitchFamily="34" charset="0"/>
              <a:buChar char="•"/>
            </a:pPr>
            <a:r>
              <a:rPr lang="en-US" sz="1400" kern="0" dirty="0">
                <a:ea typeface="SimSun" panose="02010600030101010101" pitchFamily="2" charset="-122"/>
              </a:rPr>
              <a:t>Anything new today</a:t>
            </a:r>
          </a:p>
          <a:p>
            <a:pPr>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Table of Frequency Bands – IEEE 802 Stds</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strike="dblStrike" dirty="0">
                <a:solidFill>
                  <a:srgbClr val="333333"/>
                </a:solidFill>
                <a:ea typeface="Times New Roman" panose="02020603050405020304" pitchFamily="18" charset="0"/>
              </a:rPr>
              <a:t>Possible</a:t>
            </a:r>
            <a:r>
              <a:rPr lang="en-US" sz="1800" dirty="0">
                <a:solidFill>
                  <a:srgbClr val="333333"/>
                </a:solidFill>
                <a:ea typeface="Times New Roman" panose="02020603050405020304" pitchFamily="18" charset="0"/>
              </a:rPr>
              <a:t>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dirty="0">
                <a:ea typeface="Calibri" panose="020F0502020204030204" pitchFamily="34" charset="0"/>
              </a:rPr>
              <a:t>Key: simple to start, there are many things that can be added over time after that. </a:t>
            </a:r>
            <a:endParaRPr lang="en-US" sz="1400" dirty="0">
              <a:effectLst/>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00050" lvl="1" indent="0">
              <a:spcBef>
                <a:spcPts val="0"/>
              </a:spcBef>
              <a:spcAft>
                <a:spcPts val="0"/>
              </a:spcAft>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strike="dblStrike" dirty="0">
                <a:solidFill>
                  <a:srgbClr val="333333"/>
                </a:solidFill>
                <a:ea typeface="Times New Roman" panose="02020603050405020304" pitchFamily="18" charset="0"/>
              </a:rPr>
              <a:t>Possible </a:t>
            </a:r>
            <a:r>
              <a:rPr lang="en-US" sz="1800" b="1" dirty="0">
                <a:solidFill>
                  <a:srgbClr val="333333"/>
                </a:solidFill>
                <a:ea typeface="Times New Roman" panose="02020603050405020304" pitchFamily="18" charset="0"/>
              </a:rPr>
              <a:t>Initial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u="sng" dirty="0">
                <a:effectLst/>
                <a:ea typeface="Calibri" panose="020F0502020204030204" pitchFamily="34" charset="0"/>
              </a:rPr>
              <a:t>17Dec20: Stop here for now, </a:t>
            </a:r>
            <a:r>
              <a:rPr lang="en-US" sz="1400" dirty="0">
                <a:effectLst/>
                <a:ea typeface="Calibri" panose="020F0502020204030204" pitchFamily="34" charset="0"/>
              </a:rPr>
              <a:t> then below are secondary audiences for later. </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23Feb21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Format proposal </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Submission on a possible format, and discussion.  </a:t>
            </a:r>
          </a:p>
          <a:p>
            <a:pPr marL="285750" marR="0" indent="-285750">
              <a:spcBef>
                <a:spcPts val="0"/>
              </a:spcBef>
              <a:spcAft>
                <a:spcPts val="0"/>
              </a:spcAft>
              <a:buFont typeface="Arial" panose="020B0604020202020204" pitchFamily="34" charset="0"/>
              <a:buChar char="•"/>
            </a:pPr>
            <a:endParaRPr lang="en-US" sz="1800" b="0" dirty="0">
              <a:solidFill>
                <a:schemeClr val="tx1"/>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b="0" u="sng" dirty="0">
                <a:solidFill>
                  <a:srgbClr val="0000FF"/>
                </a:solidFill>
                <a:effectLst/>
                <a:latin typeface="Calibri" panose="020F0502020204030204" pitchFamily="34" charset="0"/>
                <a:ea typeface="Calibri" panose="020F0502020204030204" pitchFamily="34" charset="0"/>
                <a:hlinkClick r:id="rId3"/>
              </a:rPr>
              <a:t>https://mentor.ieee.org/802.18/dcn/21/18-21-0020-00-0000-proposed-frequency-table-format.pptx</a:t>
            </a:r>
            <a:endParaRPr lang="en-US" sz="1800" b="0" dirty="0">
              <a:effectLst/>
              <a:latin typeface="Calibri" panose="020F0502020204030204" pitchFamily="34" charset="0"/>
              <a:ea typeface="Calibri" panose="020F0502020204030204" pitchFamily="34"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b="0" dirty="0">
                <a:solidFill>
                  <a:srgbClr val="333333"/>
                </a:solidFill>
                <a:ea typeface="Times New Roman" panose="02020603050405020304" pitchFamily="18" charset="0"/>
              </a:rPr>
              <a:t>See rev01 for updates from 23feb21 call.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23Feb21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56994</TotalTime>
  <Words>3416</Words>
  <Application>Microsoft Office PowerPoint</Application>
  <PresentationFormat>On-screen Show (4:3)</PresentationFormat>
  <Paragraphs>410</Paragraphs>
  <Slides>21</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31" baseType="lpstr">
      <vt:lpstr>Arial</vt:lpstr>
      <vt:lpstr>Calibri</vt:lpstr>
      <vt:lpstr>Consolas</vt:lpstr>
      <vt:lpstr>Helvetica</vt:lpstr>
      <vt:lpstr>Monotype Sorts</vt:lpstr>
      <vt:lpstr>Times New Roman</vt:lpstr>
      <vt:lpstr>Wingdings</vt:lpstr>
      <vt:lpstr>Office Theme</vt:lpstr>
      <vt:lpstr>Document</vt:lpstr>
      <vt:lpstr>Packager Shell Object</vt:lpstr>
      <vt:lpstr>Frequency Table of IEEE 802 Stds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Table of Frequency Bands – IEEE 802 Stds</vt:lpstr>
      <vt:lpstr>Format proposal </vt:lpstr>
      <vt:lpstr>Open Discussion</vt:lpstr>
      <vt:lpstr>Actions Required</vt:lpstr>
      <vt:lpstr>Any Other Business</vt:lpstr>
      <vt:lpstr>Table of Frequency Bands – Ad Hoc</vt:lpstr>
      <vt:lpstr>Adjourn</vt:lpstr>
      <vt:lpstr>PowerPoint Presentation</vt:lpstr>
      <vt:lpstr>PowerPoint Presentation</vt:lpstr>
      <vt:lpstr>PowerPoint Presentation</vt:lpstr>
      <vt:lpstr>Table of Frequency Bands – IEEE 802 Stds </vt:lpstr>
      <vt:lpstr>Table of Frequency Bands – IEEE 802 Stds - background</vt:lpstr>
      <vt:lpstr>Table of Frequency Bands – background - 2 </vt:lpstr>
      <vt:lpstr>Table of Frequency Bands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3551</cp:revision>
  <cp:lastPrinted>1601-01-01T00:00:00Z</cp:lastPrinted>
  <dcterms:created xsi:type="dcterms:W3CDTF">2016-03-03T14:54:45Z</dcterms:created>
  <dcterms:modified xsi:type="dcterms:W3CDTF">2021-02-24T14:31:14Z</dcterms:modified>
</cp:coreProperties>
</file>