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98" r:id="rId3"/>
    <p:sldId id="299" r:id="rId4"/>
  </p:sldIdLst>
  <p:sldSz cx="9753600" cy="7315200"/>
  <p:notesSz cx="7315200" cy="96012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80" userDrawn="1">
          <p15:clr>
            <a:srgbClr val="A4A3A4"/>
          </p15:clr>
        </p15:guide>
        <p15:guide id="2" pos="227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B6A2FE-DA2D-4D59-AFF5-CFC14FB54D4B}" v="3" dt="2021-02-23T20:31:30.6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831" autoAdjust="0"/>
    <p:restoredTop sz="94127" autoAdjust="0"/>
  </p:normalViewPr>
  <p:slideViewPr>
    <p:cSldViewPr>
      <p:cViewPr varScale="1">
        <p:scale>
          <a:sx n="101" d="100"/>
          <a:sy n="101" d="100"/>
        </p:scale>
        <p:origin x="2502" y="102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0" y="-549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80"/>
        <p:guide pos="227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50B6A2FE-DA2D-4D59-AFF5-CFC14FB54D4B}"/>
    <pc:docChg chg="undo custSel addSld modSld modMainMaster">
      <pc:chgData name="Steve Shellhammer" userId="0e71f22d-ee3e-49c0-82ff-dbc290af8082" providerId="ADAL" clId="{50B6A2FE-DA2D-4D59-AFF5-CFC14FB54D4B}" dt="2021-02-23T21:07:13.710" v="1232" actId="20577"/>
      <pc:docMkLst>
        <pc:docMk/>
      </pc:docMkLst>
      <pc:sldChg chg="modSp mod">
        <pc:chgData name="Steve Shellhammer" userId="0e71f22d-ee3e-49c0-82ff-dbc290af8082" providerId="ADAL" clId="{50B6A2FE-DA2D-4D59-AFF5-CFC14FB54D4B}" dt="2021-02-23T21:07:13.710" v="1232" actId="20577"/>
        <pc:sldMkLst>
          <pc:docMk/>
          <pc:sldMk cId="0" sldId="256"/>
        </pc:sldMkLst>
        <pc:spChg chg="mod">
          <ac:chgData name="Steve Shellhammer" userId="0e71f22d-ee3e-49c0-82ff-dbc290af8082" providerId="ADAL" clId="{50B6A2FE-DA2D-4D59-AFF5-CFC14FB54D4B}" dt="2021-02-23T21:07:13.710" v="123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50B6A2FE-DA2D-4D59-AFF5-CFC14FB54D4B}" dt="2021-02-23T21:05:21.709" v="1212" actId="20577"/>
        <pc:sldMkLst>
          <pc:docMk/>
          <pc:sldMk cId="2794644664" sldId="298"/>
        </pc:sldMkLst>
        <pc:spChg chg="mod">
          <ac:chgData name="Steve Shellhammer" userId="0e71f22d-ee3e-49c0-82ff-dbc290af8082" providerId="ADAL" clId="{50B6A2FE-DA2D-4D59-AFF5-CFC14FB54D4B}" dt="2021-02-23T21:04:42.174" v="1210" actId="14100"/>
          <ac:spMkLst>
            <pc:docMk/>
            <pc:sldMk cId="2794644664" sldId="298"/>
            <ac:spMk id="2" creationId="{752A3BE9-4CCF-4704-A719-6AAA827CA9B0}"/>
          </ac:spMkLst>
        </pc:spChg>
        <pc:spChg chg="mod">
          <ac:chgData name="Steve Shellhammer" userId="0e71f22d-ee3e-49c0-82ff-dbc290af8082" providerId="ADAL" clId="{50B6A2FE-DA2D-4D59-AFF5-CFC14FB54D4B}" dt="2021-02-23T21:04:37.597" v="1209" actId="1037"/>
          <ac:spMkLst>
            <pc:docMk/>
            <pc:sldMk cId="2794644664" sldId="298"/>
            <ac:spMk id="8" creationId="{A47866FA-56F4-4503-8805-84027550B6C5}"/>
          </ac:spMkLst>
        </pc:spChg>
        <pc:graphicFrameChg chg="mod modGraphic">
          <ac:chgData name="Steve Shellhammer" userId="0e71f22d-ee3e-49c0-82ff-dbc290af8082" providerId="ADAL" clId="{50B6A2FE-DA2D-4D59-AFF5-CFC14FB54D4B}" dt="2021-02-23T21:05:21.709" v="1212" actId="20577"/>
          <ac:graphicFrameMkLst>
            <pc:docMk/>
            <pc:sldMk cId="2794644664" sldId="298"/>
            <ac:graphicFrameMk id="7" creationId="{8EEEFEFC-2D22-47CE-8787-0F771139A701}"/>
          </ac:graphicFrameMkLst>
        </pc:graphicFrameChg>
      </pc:sldChg>
      <pc:sldChg chg="modSp new mod">
        <pc:chgData name="Steve Shellhammer" userId="0e71f22d-ee3e-49c0-82ff-dbc290af8082" providerId="ADAL" clId="{50B6A2FE-DA2D-4D59-AFF5-CFC14FB54D4B}" dt="2021-02-23T21:06:04.445" v="1230" actId="20577"/>
        <pc:sldMkLst>
          <pc:docMk/>
          <pc:sldMk cId="3994965838" sldId="299"/>
        </pc:sldMkLst>
        <pc:spChg chg="mod">
          <ac:chgData name="Steve Shellhammer" userId="0e71f22d-ee3e-49c0-82ff-dbc290af8082" providerId="ADAL" clId="{50B6A2FE-DA2D-4D59-AFF5-CFC14FB54D4B}" dt="2021-02-23T21:03:55.852" v="1197" actId="14100"/>
          <ac:spMkLst>
            <pc:docMk/>
            <pc:sldMk cId="3994965838" sldId="299"/>
            <ac:spMk id="2" creationId="{4CBD3E62-B4F9-44C9-82F4-9DF85253C337}"/>
          </ac:spMkLst>
        </pc:spChg>
        <pc:spChg chg="mod">
          <ac:chgData name="Steve Shellhammer" userId="0e71f22d-ee3e-49c0-82ff-dbc290af8082" providerId="ADAL" clId="{50B6A2FE-DA2D-4D59-AFF5-CFC14FB54D4B}" dt="2021-02-23T21:06:04.445" v="1230" actId="20577"/>
          <ac:spMkLst>
            <pc:docMk/>
            <pc:sldMk cId="3994965838" sldId="299"/>
            <ac:spMk id="3" creationId="{78303567-E371-43D7-8BBF-AD0043AB38F7}"/>
          </ac:spMkLst>
        </pc:spChg>
      </pc:sldChg>
      <pc:sldMasterChg chg="modSp mod">
        <pc:chgData name="Steve Shellhammer" userId="0e71f22d-ee3e-49c0-82ff-dbc290af8082" providerId="ADAL" clId="{50B6A2FE-DA2D-4D59-AFF5-CFC14FB54D4B}" dt="2021-02-23T20:28:35.920" v="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50B6A2FE-DA2D-4D59-AFF5-CFC14FB54D4B}" dt="2021-02-23T20:28:35.920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B87CCAAF-252C-4847-8D16-EDD6B40E4912}" type="datetimeFigureOut">
              <a:rPr lang="en-US" smtClean="0"/>
              <a:pPr/>
              <a:t>2/23/2021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65238" y="725488"/>
            <a:ext cx="478313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53463" indent="-365770">
              <a:buFont typeface="Courier New" panose="02070309020205020404" pitchFamily="49" charset="0"/>
              <a:buChar char="o"/>
              <a:defRPr/>
            </a:lvl2pPr>
            <a:lvl3pPr marL="1280195" indent="-304809">
              <a:buFont typeface="Arial" panose="020B0604020202020204" pitchFamily="34" charset="0"/>
              <a:buChar char="•"/>
              <a:defRPr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334003" y="380978"/>
            <a:ext cx="3733826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79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92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 802.18-21/0020r1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731520"/>
            <a:ext cx="8763000" cy="8940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Proposed Frequency Table Format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2021-02-23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99722ED-4876-47B0-B105-03719EFD9F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614721"/>
              </p:ext>
            </p:extLst>
          </p:nvPr>
        </p:nvGraphicFramePr>
        <p:xfrm>
          <a:off x="573725" y="2476500"/>
          <a:ext cx="7884475" cy="1028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1875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047999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Ben Rolfe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Blind Creek Associates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ben@blindcreek.com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28873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A3BE9-4CCF-4704-A719-6AAA827CA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59" y="646854"/>
            <a:ext cx="8288868" cy="541866"/>
          </a:xfrm>
        </p:spPr>
        <p:txBody>
          <a:bodyPr/>
          <a:lstStyle/>
          <a:p>
            <a:r>
              <a:rPr lang="en-US" sz="2800" dirty="0"/>
              <a:t>Proposed Frequency Table Format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8EEEFEFC-2D22-47CE-8787-0F771139A701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488752890"/>
                  </p:ext>
                </p:extLst>
              </p:nvPr>
            </p:nvGraphicFramePr>
            <p:xfrm>
              <a:off x="152400" y="1341120"/>
              <a:ext cx="9448798" cy="429768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914400">
                      <a:extLst>
                        <a:ext uri="{9D8B030D-6E8A-4147-A177-3AD203B41FA5}">
                          <a16:colId xmlns:a16="http://schemas.microsoft.com/office/drawing/2014/main" val="3269798953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997975302"/>
                        </a:ext>
                      </a:extLst>
                    </a:gridCol>
                    <a:gridCol w="838200">
                      <a:extLst>
                        <a:ext uri="{9D8B030D-6E8A-4147-A177-3AD203B41FA5}">
                          <a16:colId xmlns:a16="http://schemas.microsoft.com/office/drawing/2014/main" val="3591756454"/>
                        </a:ext>
                      </a:extLst>
                    </a:gridCol>
                    <a:gridCol w="1981200">
                      <a:extLst>
                        <a:ext uri="{9D8B030D-6E8A-4147-A177-3AD203B41FA5}">
                          <a16:colId xmlns:a16="http://schemas.microsoft.com/office/drawing/2014/main" val="2693269392"/>
                        </a:ext>
                      </a:extLst>
                    </a:gridCol>
                    <a:gridCol w="1066800">
                      <a:extLst>
                        <a:ext uri="{9D8B030D-6E8A-4147-A177-3AD203B41FA5}">
                          <a16:colId xmlns:a16="http://schemas.microsoft.com/office/drawing/2014/main" val="169573523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3117783413"/>
                        </a:ext>
                      </a:extLst>
                    </a:gridCol>
                    <a:gridCol w="1066800">
                      <a:extLst>
                        <a:ext uri="{9D8B030D-6E8A-4147-A177-3AD203B41FA5}">
                          <a16:colId xmlns:a16="http://schemas.microsoft.com/office/drawing/2014/main" val="3952789067"/>
                        </a:ext>
                      </a:extLst>
                    </a:gridCol>
                    <a:gridCol w="773818">
                      <a:extLst>
                        <a:ext uri="{9D8B030D-6E8A-4147-A177-3AD203B41FA5}">
                          <a16:colId xmlns:a16="http://schemas.microsoft.com/office/drawing/2014/main" val="3979587419"/>
                        </a:ext>
                      </a:extLst>
                    </a:gridCol>
                    <a:gridCol w="597780">
                      <a:extLst>
                        <a:ext uri="{9D8B030D-6E8A-4147-A177-3AD203B41FA5}">
                          <a16:colId xmlns:a16="http://schemas.microsoft.com/office/drawing/2014/main" val="334987129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Standard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PHY Amendment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Clause # in Std.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PHY Name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Standard or Project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BW Supported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Support</a:t>
                          </a:r>
                        </a:p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2.4 GHz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Support</a:t>
                          </a:r>
                        </a:p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 GHz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…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87643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OFDM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Standard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20 MHz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34120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High Throughput (HT)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Standard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20 &amp; 40 MHz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2202708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802.11ac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Very High Throughput (VHT)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Standard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160011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802.11ax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High Efficiency (HE)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Standard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68511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802.11be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Extreme High Throughput (EHT)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Project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391614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843275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43054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4240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076416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8EEEFEFC-2D22-47CE-8787-0F771139A701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488752890"/>
                  </p:ext>
                </p:extLst>
              </p:nvPr>
            </p:nvGraphicFramePr>
            <p:xfrm>
              <a:off x="152400" y="1341120"/>
              <a:ext cx="9448798" cy="429768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914400">
                      <a:extLst>
                        <a:ext uri="{9D8B030D-6E8A-4147-A177-3AD203B41FA5}">
                          <a16:colId xmlns:a16="http://schemas.microsoft.com/office/drawing/2014/main" val="3269798953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997975302"/>
                        </a:ext>
                      </a:extLst>
                    </a:gridCol>
                    <a:gridCol w="838200">
                      <a:extLst>
                        <a:ext uri="{9D8B030D-6E8A-4147-A177-3AD203B41FA5}">
                          <a16:colId xmlns:a16="http://schemas.microsoft.com/office/drawing/2014/main" val="3591756454"/>
                        </a:ext>
                      </a:extLst>
                    </a:gridCol>
                    <a:gridCol w="1981200">
                      <a:extLst>
                        <a:ext uri="{9D8B030D-6E8A-4147-A177-3AD203B41FA5}">
                          <a16:colId xmlns:a16="http://schemas.microsoft.com/office/drawing/2014/main" val="2693269392"/>
                        </a:ext>
                      </a:extLst>
                    </a:gridCol>
                    <a:gridCol w="1066800">
                      <a:extLst>
                        <a:ext uri="{9D8B030D-6E8A-4147-A177-3AD203B41FA5}">
                          <a16:colId xmlns:a16="http://schemas.microsoft.com/office/drawing/2014/main" val="169573523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3117783413"/>
                        </a:ext>
                      </a:extLst>
                    </a:gridCol>
                    <a:gridCol w="1066800">
                      <a:extLst>
                        <a:ext uri="{9D8B030D-6E8A-4147-A177-3AD203B41FA5}">
                          <a16:colId xmlns:a16="http://schemas.microsoft.com/office/drawing/2014/main" val="3952789067"/>
                        </a:ext>
                      </a:extLst>
                    </a:gridCol>
                    <a:gridCol w="773818">
                      <a:extLst>
                        <a:ext uri="{9D8B030D-6E8A-4147-A177-3AD203B41FA5}">
                          <a16:colId xmlns:a16="http://schemas.microsoft.com/office/drawing/2014/main" val="3979587419"/>
                        </a:ext>
                      </a:extLst>
                    </a:gridCol>
                    <a:gridCol w="597780">
                      <a:extLst>
                        <a:ext uri="{9D8B030D-6E8A-4147-A177-3AD203B41FA5}">
                          <a16:colId xmlns:a16="http://schemas.microsoft.com/office/drawing/2014/main" val="3349871295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Standard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PHY Amendment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Clause # in Std.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PHY Name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Standard or Project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BW Supported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Support</a:t>
                          </a:r>
                        </a:p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2.4 GHz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Support</a:t>
                          </a:r>
                        </a:p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 GHz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…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87643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OFDM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Standard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20 MHz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341206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High Throughput (HT)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Standard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20 &amp; 40 MHz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2202708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802.11ac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Very High Throughput (VHT)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Standard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160011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802.11ax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High Efficiency (HE)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Standard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6851147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802.11be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Extreme High Throughput (EHT)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Project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391614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33" t="-760656" r="-936667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843275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43054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4240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33" t="-1059016" r="-936667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076416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CF761-09D7-41D8-B28F-49508029E7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3CC7F-052E-4BFE-9926-5B6D81E7E9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6B9B62-951F-4B13-86B5-75C8E1E43E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47866FA-56F4-4503-8805-84027550B6C5}"/>
              </a:ext>
            </a:extLst>
          </p:cNvPr>
          <p:cNvSpPr txBox="1">
            <a:spLocks/>
          </p:cNvSpPr>
          <p:nvPr/>
        </p:nvSpPr>
        <p:spPr bwMode="auto">
          <a:xfrm>
            <a:off x="152400" y="5791200"/>
            <a:ext cx="9448799" cy="10239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56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133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Here we have just shown shorthand notion for the frequency bands (e.g., 2.4 GHz)</a:t>
            </a:r>
          </a:p>
          <a:p>
            <a:pPr lvl="1"/>
            <a:r>
              <a:rPr lang="en-US" sz="1600" b="1" kern="0" dirty="0"/>
              <a:t>In the actual table we can provide the actual lower and upper frequency band edges</a:t>
            </a:r>
          </a:p>
          <a:p>
            <a:r>
              <a:rPr lang="en-US" sz="1800" kern="0" dirty="0"/>
              <a:t>Maybe we add names for frequency bands, or that could be in another table/figure.</a:t>
            </a:r>
          </a:p>
        </p:txBody>
      </p:sp>
    </p:spTree>
    <p:extLst>
      <p:ext uri="{BB962C8B-B14F-4D97-AF65-F5344CB8AC3E}">
        <p14:creationId xmlns:p14="http://schemas.microsoft.com/office/powerpoint/2010/main" val="2794644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D3E62-B4F9-44C9-82F4-9DF85253C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63877"/>
          </a:xfrm>
        </p:spPr>
        <p:txBody>
          <a:bodyPr/>
          <a:lstStyle/>
          <a:p>
            <a:r>
              <a:rPr lang="en-US" dirty="0"/>
              <a:t>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03567-E371-43D7-8BBF-AD0043AB3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385153"/>
            <a:ext cx="8553027" cy="5235777"/>
          </a:xfrm>
        </p:spPr>
        <p:txBody>
          <a:bodyPr/>
          <a:lstStyle/>
          <a:p>
            <a:r>
              <a:rPr lang="en-US" sz="2400" dirty="0"/>
              <a:t>Include a citation to the appropriate annex in each standard where the supported frequency bands are listed</a:t>
            </a:r>
          </a:p>
          <a:p>
            <a:pPr lvl="1"/>
            <a:r>
              <a:rPr lang="en-US" sz="2000" b="1" dirty="0"/>
              <a:t>There is a frequency designation table in 802.15</a:t>
            </a:r>
          </a:p>
          <a:p>
            <a:r>
              <a:rPr lang="en-US" sz="2400" dirty="0"/>
              <a:t> Is this “Table” a spreadsheet or a database?</a:t>
            </a:r>
          </a:p>
          <a:p>
            <a:pPr lvl="1"/>
            <a:r>
              <a:rPr lang="en-US" sz="2000" b="1" dirty="0"/>
              <a:t>For now, it is a spreadsheet</a:t>
            </a:r>
          </a:p>
          <a:p>
            <a:pPr lvl="1"/>
            <a:r>
              <a:rPr lang="en-US" sz="2000" b="1" dirty="0"/>
              <a:t>It could be converted into a database after an initial version is ready</a:t>
            </a:r>
          </a:p>
          <a:p>
            <a:r>
              <a:rPr lang="en-US" sz="2400" dirty="0"/>
              <a:t>Hold off on countries and regions, for now</a:t>
            </a:r>
          </a:p>
          <a:p>
            <a:pPr lvl="1"/>
            <a:r>
              <a:rPr lang="en-US" sz="2000" b="1" dirty="0"/>
              <a:t>Point to the regulator specification for details of the frequency bands</a:t>
            </a:r>
          </a:p>
          <a:p>
            <a:pPr lvl="1"/>
            <a:r>
              <a:rPr lang="en-US" sz="2000" b="1" dirty="0"/>
              <a:t>This would work well in a database</a:t>
            </a:r>
          </a:p>
          <a:p>
            <a:pPr lvl="1"/>
            <a:r>
              <a:rPr lang="en-US" sz="2000" b="1" dirty="0"/>
              <a:t>Keep notes on regions/counties for next version</a:t>
            </a:r>
          </a:p>
          <a:p>
            <a:r>
              <a:rPr lang="en-US" sz="2400" dirty="0"/>
              <a:t>Focus on the frequency bands listed in the standards</a:t>
            </a:r>
          </a:p>
          <a:p>
            <a:r>
              <a:rPr lang="en-US" sz="2400" dirty="0"/>
              <a:t>Specify a frequency band with start and stop frequencies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785CA3-F4AC-423F-A118-D64E051220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2C731-5FE1-41B8-9986-AD311EA807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BD8C075-7F1F-48AA-832C-CAD7C6A21A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965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1131</TotalTime>
  <Words>321</Words>
  <Application>Microsoft Office PowerPoint</Application>
  <PresentationFormat>Custom</PresentationFormat>
  <Paragraphs>92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Cambria Math</vt:lpstr>
      <vt:lpstr>Courier New</vt:lpstr>
      <vt:lpstr>Times New Roman</vt:lpstr>
      <vt:lpstr>Office Theme</vt:lpstr>
      <vt:lpstr>Proposed Frequency Table Format</vt:lpstr>
      <vt:lpstr>Proposed Frequency Table Format</vt:lpstr>
      <vt:lpstr>Notes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165</cp:revision>
  <cp:lastPrinted>2015-01-08T23:35:49Z</cp:lastPrinted>
  <dcterms:created xsi:type="dcterms:W3CDTF">2014-10-30T17:06:39Z</dcterms:created>
  <dcterms:modified xsi:type="dcterms:W3CDTF">2021-02-23T21:07:18Z</dcterms:modified>
</cp:coreProperties>
</file>