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98" r:id="rId3"/>
    <p:sldId id="299" r:id="rId4"/>
  </p:sldIdLst>
  <p:sldSz cx="9753600" cy="7315200"/>
  <p:notesSz cx="7315200" cy="9601200"/>
  <p:defaultTextStyle>
    <a:defPPr>
      <a:defRPr lang="en-GB"/>
    </a:defPPr>
    <a:lvl1pPr algn="l" defTabSz="474916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85372" indent="-302066" algn="l" defTabSz="474916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208265" indent="-241653" algn="l" defTabSz="474916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91571" indent="-241653" algn="l" defTabSz="474916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174878" indent="-241653" algn="l" defTabSz="474916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416531" algn="l" defTabSz="966612" rtl="0" eaLnBrk="1" latinLnBrk="0" hangingPunct="1"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899837" algn="l" defTabSz="966612" rtl="0" eaLnBrk="1" latinLnBrk="0" hangingPunct="1"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383143" algn="l" defTabSz="966612" rtl="0" eaLnBrk="1" latinLnBrk="0" hangingPunct="1"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866449" algn="l" defTabSz="966612" rtl="0" eaLnBrk="1" latinLnBrk="0" hangingPunct="1"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04" userDrawn="1">
          <p15:clr>
            <a:srgbClr val="A4A3A4"/>
          </p15:clr>
        </p15:guide>
        <p15:guide id="2" pos="307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80" userDrawn="1">
          <p15:clr>
            <a:srgbClr val="A4A3A4"/>
          </p15:clr>
        </p15:guide>
        <p15:guide id="2" pos="227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0B6A2FE-DA2D-4D59-AFF5-CFC14FB54D4B}" v="3" dt="2021-02-23T20:31:30.67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4831" autoAdjust="0"/>
    <p:restoredTop sz="94127" autoAdjust="0"/>
  </p:normalViewPr>
  <p:slideViewPr>
    <p:cSldViewPr>
      <p:cViewPr varScale="1">
        <p:scale>
          <a:sx n="101" d="100"/>
          <a:sy n="101" d="100"/>
        </p:scale>
        <p:origin x="2502" y="102"/>
      </p:cViewPr>
      <p:guideLst>
        <p:guide orient="horz" pos="2304"/>
        <p:guide pos="3072"/>
      </p:guideLst>
    </p:cSldViewPr>
  </p:slideViewPr>
  <p:outlineViewPr>
    <p:cViewPr varScale="1">
      <p:scale>
        <a:sx n="170" d="200"/>
        <a:sy n="170" d="200"/>
      </p:scale>
      <p:origin x="0" y="-5499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980"/>
        <p:guide pos="227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microsoft.com/office/2016/11/relationships/changesInfo" Target="changesInfos/changesInfo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eve Shellhammer" userId="0e71f22d-ee3e-49c0-82ff-dbc290af8082" providerId="ADAL" clId="{50B6A2FE-DA2D-4D59-AFF5-CFC14FB54D4B}"/>
    <pc:docChg chg="undo custSel addSld modSld modMainMaster">
      <pc:chgData name="Steve Shellhammer" userId="0e71f22d-ee3e-49c0-82ff-dbc290af8082" providerId="ADAL" clId="{50B6A2FE-DA2D-4D59-AFF5-CFC14FB54D4B}" dt="2021-02-23T21:07:13.710" v="1232" actId="20577"/>
      <pc:docMkLst>
        <pc:docMk/>
      </pc:docMkLst>
      <pc:sldChg chg="modSp mod">
        <pc:chgData name="Steve Shellhammer" userId="0e71f22d-ee3e-49c0-82ff-dbc290af8082" providerId="ADAL" clId="{50B6A2FE-DA2D-4D59-AFF5-CFC14FB54D4B}" dt="2021-02-23T21:07:13.710" v="1232" actId="20577"/>
        <pc:sldMkLst>
          <pc:docMk/>
          <pc:sldMk cId="0" sldId="256"/>
        </pc:sldMkLst>
        <pc:spChg chg="mod">
          <ac:chgData name="Steve Shellhammer" userId="0e71f22d-ee3e-49c0-82ff-dbc290af8082" providerId="ADAL" clId="{50B6A2FE-DA2D-4D59-AFF5-CFC14FB54D4B}" dt="2021-02-23T21:07:13.710" v="1232" actId="20577"/>
          <ac:spMkLst>
            <pc:docMk/>
            <pc:sldMk cId="0" sldId="256"/>
            <ac:spMk id="3074" creationId="{00000000-0000-0000-0000-000000000000}"/>
          </ac:spMkLst>
        </pc:spChg>
      </pc:sldChg>
      <pc:sldChg chg="modSp mod">
        <pc:chgData name="Steve Shellhammer" userId="0e71f22d-ee3e-49c0-82ff-dbc290af8082" providerId="ADAL" clId="{50B6A2FE-DA2D-4D59-AFF5-CFC14FB54D4B}" dt="2021-02-23T21:05:21.709" v="1212" actId="20577"/>
        <pc:sldMkLst>
          <pc:docMk/>
          <pc:sldMk cId="2794644664" sldId="298"/>
        </pc:sldMkLst>
        <pc:spChg chg="mod">
          <ac:chgData name="Steve Shellhammer" userId="0e71f22d-ee3e-49c0-82ff-dbc290af8082" providerId="ADAL" clId="{50B6A2FE-DA2D-4D59-AFF5-CFC14FB54D4B}" dt="2021-02-23T21:04:42.174" v="1210" actId="14100"/>
          <ac:spMkLst>
            <pc:docMk/>
            <pc:sldMk cId="2794644664" sldId="298"/>
            <ac:spMk id="2" creationId="{752A3BE9-4CCF-4704-A719-6AAA827CA9B0}"/>
          </ac:spMkLst>
        </pc:spChg>
        <pc:spChg chg="mod">
          <ac:chgData name="Steve Shellhammer" userId="0e71f22d-ee3e-49c0-82ff-dbc290af8082" providerId="ADAL" clId="{50B6A2FE-DA2D-4D59-AFF5-CFC14FB54D4B}" dt="2021-02-23T21:04:37.597" v="1209" actId="1037"/>
          <ac:spMkLst>
            <pc:docMk/>
            <pc:sldMk cId="2794644664" sldId="298"/>
            <ac:spMk id="8" creationId="{A47866FA-56F4-4503-8805-84027550B6C5}"/>
          </ac:spMkLst>
        </pc:spChg>
        <pc:graphicFrameChg chg="mod modGraphic">
          <ac:chgData name="Steve Shellhammer" userId="0e71f22d-ee3e-49c0-82ff-dbc290af8082" providerId="ADAL" clId="{50B6A2FE-DA2D-4D59-AFF5-CFC14FB54D4B}" dt="2021-02-23T21:05:21.709" v="1212" actId="20577"/>
          <ac:graphicFrameMkLst>
            <pc:docMk/>
            <pc:sldMk cId="2794644664" sldId="298"/>
            <ac:graphicFrameMk id="7" creationId="{8EEEFEFC-2D22-47CE-8787-0F771139A701}"/>
          </ac:graphicFrameMkLst>
        </pc:graphicFrameChg>
      </pc:sldChg>
      <pc:sldChg chg="modSp new mod">
        <pc:chgData name="Steve Shellhammer" userId="0e71f22d-ee3e-49c0-82ff-dbc290af8082" providerId="ADAL" clId="{50B6A2FE-DA2D-4D59-AFF5-CFC14FB54D4B}" dt="2021-02-23T21:06:04.445" v="1230" actId="20577"/>
        <pc:sldMkLst>
          <pc:docMk/>
          <pc:sldMk cId="3994965838" sldId="299"/>
        </pc:sldMkLst>
        <pc:spChg chg="mod">
          <ac:chgData name="Steve Shellhammer" userId="0e71f22d-ee3e-49c0-82ff-dbc290af8082" providerId="ADAL" clId="{50B6A2FE-DA2D-4D59-AFF5-CFC14FB54D4B}" dt="2021-02-23T21:03:55.852" v="1197" actId="14100"/>
          <ac:spMkLst>
            <pc:docMk/>
            <pc:sldMk cId="3994965838" sldId="299"/>
            <ac:spMk id="2" creationId="{4CBD3E62-B4F9-44C9-82F4-9DF85253C337}"/>
          </ac:spMkLst>
        </pc:spChg>
        <pc:spChg chg="mod">
          <ac:chgData name="Steve Shellhammer" userId="0e71f22d-ee3e-49c0-82ff-dbc290af8082" providerId="ADAL" clId="{50B6A2FE-DA2D-4D59-AFF5-CFC14FB54D4B}" dt="2021-02-23T21:06:04.445" v="1230" actId="20577"/>
          <ac:spMkLst>
            <pc:docMk/>
            <pc:sldMk cId="3994965838" sldId="299"/>
            <ac:spMk id="3" creationId="{78303567-E371-43D7-8BBF-AD0043AB38F7}"/>
          </ac:spMkLst>
        </pc:spChg>
      </pc:sldChg>
      <pc:sldMasterChg chg="modSp mod">
        <pc:chgData name="Steve Shellhammer" userId="0e71f22d-ee3e-49c0-82ff-dbc290af8082" providerId="ADAL" clId="{50B6A2FE-DA2D-4D59-AFF5-CFC14FB54D4B}" dt="2021-02-23T20:28:35.920" v="1" actId="20577"/>
        <pc:sldMasterMkLst>
          <pc:docMk/>
          <pc:sldMasterMk cId="0" sldId="2147483648"/>
        </pc:sldMasterMkLst>
        <pc:spChg chg="mod">
          <ac:chgData name="Steve Shellhammer" userId="0e71f22d-ee3e-49c0-82ff-dbc290af8082" providerId="ADAL" clId="{50B6A2FE-DA2D-4D59-AFF5-CFC14FB54D4B}" dt="2021-02-23T20:28:35.920" v="1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55" cy="479567"/>
          </a:xfrm>
          <a:prstGeom prst="rect">
            <a:avLst/>
          </a:prstGeom>
        </p:spPr>
        <p:txBody>
          <a:bodyPr vert="horz" lIns="95390" tIns="47695" rIns="95390" bIns="47695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271" y="0"/>
            <a:ext cx="3170255" cy="479567"/>
          </a:xfrm>
          <a:prstGeom prst="rect">
            <a:avLst/>
          </a:prstGeom>
        </p:spPr>
        <p:txBody>
          <a:bodyPr vert="horz" lIns="95390" tIns="47695" rIns="95390" bIns="47695" rtlCol="0"/>
          <a:lstStyle>
            <a:lvl1pPr algn="r">
              <a:defRPr sz="1300"/>
            </a:lvl1pPr>
          </a:lstStyle>
          <a:p>
            <a:fld id="{B87CCAAF-252C-4847-8D16-EDD6B40E4912}" type="datetimeFigureOut">
              <a:rPr lang="en-US" smtClean="0"/>
              <a:pPr/>
              <a:t>2/23/2021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991"/>
            <a:ext cx="3170255" cy="479567"/>
          </a:xfrm>
          <a:prstGeom prst="rect">
            <a:avLst/>
          </a:prstGeom>
        </p:spPr>
        <p:txBody>
          <a:bodyPr vert="horz" lIns="95390" tIns="47695" rIns="95390" bIns="47695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271" y="9119991"/>
            <a:ext cx="3170255" cy="479567"/>
          </a:xfrm>
          <a:prstGeom prst="rect">
            <a:avLst/>
          </a:prstGeom>
        </p:spPr>
        <p:txBody>
          <a:bodyPr vert="horz" lIns="95390" tIns="47695" rIns="95390" bIns="47695" rtlCol="0" anchor="b"/>
          <a:lstStyle>
            <a:lvl1pPr algn="r">
              <a:defRPr sz="13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1"/>
            <a:ext cx="7315200" cy="96012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5390" tIns="47695" rIns="95390" bIns="47695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950299" y="100184"/>
            <a:ext cx="674914" cy="21843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53902" algn="l"/>
                <a:tab pos="1907804" algn="l"/>
                <a:tab pos="2861706" algn="l"/>
                <a:tab pos="3815608" algn="l"/>
                <a:tab pos="4769510" algn="l"/>
                <a:tab pos="5723412" algn="l"/>
                <a:tab pos="6677315" algn="l"/>
                <a:tab pos="7631217" algn="l"/>
                <a:tab pos="8585119" algn="l"/>
                <a:tab pos="9539021" algn="l"/>
                <a:tab pos="10492923" algn="l"/>
              </a:tabLst>
              <a:defRPr sz="15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89987" y="100184"/>
            <a:ext cx="870857" cy="21843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53902" algn="l"/>
                <a:tab pos="1907804" algn="l"/>
                <a:tab pos="2861706" algn="l"/>
                <a:tab pos="3815608" algn="l"/>
                <a:tab pos="4769510" algn="l"/>
                <a:tab pos="5723412" algn="l"/>
                <a:tab pos="6677315" algn="l"/>
                <a:tab pos="7631217" algn="l"/>
                <a:tab pos="8585119" algn="l"/>
                <a:tab pos="9539021" algn="l"/>
                <a:tab pos="10492923" algn="l"/>
              </a:tabLst>
              <a:defRPr sz="15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65238" y="725488"/>
            <a:ext cx="4783137" cy="358775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74690" y="4560818"/>
            <a:ext cx="5364146" cy="431939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7644" tIns="48071" rIns="97644" bIns="48071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652199" y="9295723"/>
            <a:ext cx="973015" cy="18722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76951" algn="l"/>
                <a:tab pos="1430853" algn="l"/>
                <a:tab pos="2384755" algn="l"/>
                <a:tab pos="3338657" algn="l"/>
                <a:tab pos="4292559" algn="l"/>
                <a:tab pos="5246461" algn="l"/>
                <a:tab pos="6200364" algn="l"/>
                <a:tab pos="7154266" algn="l"/>
                <a:tab pos="8108168" algn="l"/>
                <a:tab pos="9062070" algn="l"/>
                <a:tab pos="10015972" algn="l"/>
                <a:tab pos="10969874" algn="l"/>
              </a:tabLst>
              <a:defRPr sz="13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399693" y="9295722"/>
            <a:ext cx="539262" cy="3761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53902" algn="l"/>
                <a:tab pos="1907804" algn="l"/>
                <a:tab pos="2861706" algn="l"/>
                <a:tab pos="3815608" algn="l"/>
                <a:tab pos="4769510" algn="l"/>
                <a:tab pos="5723412" algn="l"/>
                <a:tab pos="6677315" algn="l"/>
                <a:tab pos="7631217" algn="l"/>
                <a:tab pos="8585119" algn="l"/>
                <a:tab pos="9539021" algn="l"/>
                <a:tab pos="10492923" algn="l"/>
              </a:tabLst>
              <a:defRPr sz="13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62001" y="9295723"/>
            <a:ext cx="777457" cy="20005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53902" algn="l"/>
                <a:tab pos="1907804" algn="l"/>
                <a:tab pos="2861706" algn="l"/>
                <a:tab pos="3815608" algn="l"/>
                <a:tab pos="4769510" algn="l"/>
                <a:tab pos="5723412" algn="l"/>
                <a:tab pos="6677315" algn="l"/>
                <a:tab pos="7631217" algn="l"/>
                <a:tab pos="8585119" algn="l"/>
                <a:tab pos="9539021" algn="l"/>
                <a:tab pos="10492923" algn="l"/>
              </a:tabLst>
            </a:pPr>
            <a:r>
              <a:rPr lang="en-US" sz="13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63675" y="9294081"/>
            <a:ext cx="5787851" cy="1642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5390" tIns="47695" rIns="95390" bIns="47695"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83288" y="307121"/>
            <a:ext cx="5948624" cy="1642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5390" tIns="47695" rIns="95390" bIns="47695"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7491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69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85372" indent="-302066" algn="l" defTabSz="47491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69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208265" indent="-241653" algn="l" defTabSz="47491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69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91571" indent="-241653" algn="l" defTabSz="47491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69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174878" indent="-241653" algn="l" defTabSz="47491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69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416531" algn="l" defTabSz="966612" rtl="0" eaLnBrk="1" latinLnBrk="0" hangingPunct="1">
      <a:defRPr sz="1269" kern="1200">
        <a:solidFill>
          <a:schemeClr val="tx1"/>
        </a:solidFill>
        <a:latin typeface="+mn-lt"/>
        <a:ea typeface="+mn-ea"/>
        <a:cs typeface="+mn-cs"/>
      </a:defRPr>
    </a:lvl6pPr>
    <a:lvl7pPr marL="2899837" algn="l" defTabSz="966612" rtl="0" eaLnBrk="1" latinLnBrk="0" hangingPunct="1">
      <a:defRPr sz="1269" kern="1200">
        <a:solidFill>
          <a:schemeClr val="tx1"/>
        </a:solidFill>
        <a:latin typeface="+mn-lt"/>
        <a:ea typeface="+mn-ea"/>
        <a:cs typeface="+mn-cs"/>
      </a:defRPr>
    </a:lvl7pPr>
    <a:lvl8pPr marL="3383143" algn="l" defTabSz="966612" rtl="0" eaLnBrk="1" latinLnBrk="0" hangingPunct="1">
      <a:defRPr sz="1269" kern="1200">
        <a:solidFill>
          <a:schemeClr val="tx1"/>
        </a:solidFill>
        <a:latin typeface="+mn-lt"/>
        <a:ea typeface="+mn-ea"/>
        <a:cs typeface="+mn-cs"/>
      </a:defRPr>
    </a:lvl8pPr>
    <a:lvl9pPr marL="3866449" algn="l" defTabSz="966612" rtl="0" eaLnBrk="1" latinLnBrk="0" hangingPunct="1">
      <a:defRPr sz="1269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217527" y="725921"/>
            <a:ext cx="4880149" cy="358854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5390" tIns="47695" rIns="95390" bIns="47695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690" y="4560817"/>
            <a:ext cx="5365820" cy="441793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Font typeface="Arial" panose="020B0604020202020204" pitchFamily="34" charset="0"/>
              <a:buChar char="•"/>
              <a:defRPr/>
            </a:lvl1pPr>
            <a:lvl2pPr marL="853463" indent="-365770">
              <a:buFont typeface="Courier New" panose="02070309020205020404" pitchFamily="49" charset="0"/>
              <a:buChar char="o"/>
              <a:defRPr/>
            </a:lvl2pPr>
            <a:lvl3pPr marL="1280195" indent="-304809">
              <a:buFont typeface="Arial" panose="020B0604020202020204" pitchFamily="34" charset="0"/>
              <a:buChar char="•"/>
              <a:defRPr/>
            </a:lvl3pPr>
            <a:lvl4pPr marL="1767887" indent="-304809">
              <a:buFont typeface="Arial" panose="020B0604020202020204" pitchFamily="34" charset="0"/>
              <a:buChar char="•"/>
              <a:defRPr/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715006" y="6907109"/>
            <a:ext cx="3396821" cy="24553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 sz="1707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Steve Shellhammer, Qualcomm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743373" y="355601"/>
            <a:ext cx="1999811" cy="29125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 sz="192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February 2021</a:t>
            </a:r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731520" y="731522"/>
            <a:ext cx="8288868" cy="113622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520" y="2113282"/>
            <a:ext cx="8288868" cy="438742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743373" y="355601"/>
            <a:ext cx="1999811" cy="29125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 sz="1920" b="1">
                <a:solidFill>
                  <a:srgbClr val="000000"/>
                </a:solidFill>
                <a:latin typeface="Calibri" panose="020F0502020204030204" pitchFamily="34" charset="0"/>
                <a:cs typeface="Arial Unicode MS" charset="0"/>
              </a:defRPr>
            </a:lvl1pPr>
          </a:lstStyle>
          <a:p>
            <a:r>
              <a:rPr lang="en-US" dirty="0"/>
              <a:t>February 2021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715006" y="6907108"/>
            <a:ext cx="3396821" cy="26263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 sz="1707">
                <a:solidFill>
                  <a:srgbClr val="000000"/>
                </a:solidFill>
                <a:latin typeface="Calibri" panose="020F0502020204030204" pitchFamily="34" charset="0"/>
                <a:cs typeface="Arial Unicode MS" charset="0"/>
              </a:defRPr>
            </a:lvl1pPr>
          </a:lstStyle>
          <a:p>
            <a:r>
              <a:rPr lang="en-GB" dirty="0"/>
              <a:t>Steve Shellhammer, Qualcomm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470401" y="6907109"/>
            <a:ext cx="728133" cy="38777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 sz="1707">
                <a:solidFill>
                  <a:srgbClr val="000000"/>
                </a:solidFill>
                <a:latin typeface="Calibri" panose="020F0502020204030204" pitchFamily="34" charset="0"/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731520" y="650240"/>
            <a:ext cx="8290560" cy="1694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706" dirty="0">
              <a:latin typeface="Calibri" panose="020F0502020204030204" pitchFamily="34" charset="0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29828" y="6907108"/>
            <a:ext cx="1022665" cy="26270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</a:pPr>
            <a:r>
              <a:rPr lang="en-GB" sz="1707" dirty="0">
                <a:solidFill>
                  <a:srgbClr val="000000"/>
                </a:solidFill>
                <a:latin typeface="Calibri" panose="020F0502020204030204" pitchFamily="34" charset="0"/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731520" y="6908800"/>
            <a:ext cx="8371840" cy="1694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987" dirty="0">
              <a:latin typeface="Calibri" panose="020F0502020204030204" pitchFamily="34" charset="0"/>
            </a:endParaRPr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334003" y="380978"/>
            <a:ext cx="3733826" cy="29125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79226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/>
            </a:pPr>
            <a:r>
              <a:rPr kumimoji="0" lang="en-GB" sz="192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MS Gothic" charset="-128"/>
                <a:cs typeface="Arial Unicode MS" charset="0"/>
              </a:rPr>
              <a:t>doc. 802.18-21/0020r1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hf hdr="0"/>
  <p:txStyles>
    <p:titleStyle>
      <a:lvl1pPr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840" b="1">
          <a:solidFill>
            <a:srgbClr val="000000"/>
          </a:solidFill>
          <a:latin typeface="Calibri" panose="020F0502020204030204" pitchFamily="34" charset="0"/>
          <a:ea typeface="+mj-ea"/>
          <a:cs typeface="+mj-cs"/>
        </a:defRPr>
      </a:lvl1pPr>
      <a:lvl2pPr marL="792502" indent="-304809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219232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706925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194618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682311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3170004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657697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4145390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65770" indent="-365770" algn="l" defTabSz="479226" rtl="0" eaLnBrk="1" fontAlgn="base" hangingPunct="1">
        <a:spcBef>
          <a:spcPts val="64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560" b="1">
          <a:solidFill>
            <a:srgbClr val="000000"/>
          </a:solidFill>
          <a:latin typeface="Calibri" panose="020F0502020204030204" pitchFamily="34" charset="0"/>
          <a:ea typeface="+mn-ea"/>
          <a:cs typeface="+mn-cs"/>
        </a:defRPr>
      </a:lvl1pPr>
      <a:lvl2pPr marL="792502" indent="-304809" algn="l" defTabSz="479226" rtl="0" eaLnBrk="1" fontAlgn="base" hangingPunct="1">
        <a:spcBef>
          <a:spcPts val="533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133">
          <a:solidFill>
            <a:srgbClr val="000000"/>
          </a:solidFill>
          <a:latin typeface="Calibri" panose="020F0502020204030204" pitchFamily="34" charset="0"/>
          <a:ea typeface="+mn-ea"/>
        </a:defRPr>
      </a:lvl2pPr>
      <a:lvl3pPr marL="1219232" indent="-243846" algn="l" defTabSz="479226" rtl="0" eaLnBrk="1" fontAlgn="base" hangingPunct="1">
        <a:spcBef>
          <a:spcPts val="48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panose="020F0502020204030204" pitchFamily="34" charset="0"/>
          <a:ea typeface="+mn-ea"/>
        </a:defRPr>
      </a:lvl3pPr>
      <a:lvl4pPr marL="1706925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Calibri" panose="020F0502020204030204" pitchFamily="34" charset="0"/>
          <a:ea typeface="+mn-ea"/>
        </a:defRPr>
      </a:lvl4pPr>
      <a:lvl5pPr marL="2194618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Calibri" panose="020F0502020204030204" pitchFamily="34" charset="0"/>
          <a:ea typeface="+mn-ea"/>
        </a:defRPr>
      </a:lvl5pPr>
      <a:lvl6pPr marL="2682311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+mn-lt"/>
          <a:ea typeface="+mn-ea"/>
        </a:defRPr>
      </a:lvl6pPr>
      <a:lvl7pPr marL="3170004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+mn-lt"/>
          <a:ea typeface="+mn-ea"/>
        </a:defRPr>
      </a:lvl7pPr>
      <a:lvl8pPr marL="3657697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+mn-lt"/>
          <a:ea typeface="+mn-ea"/>
        </a:defRPr>
      </a:lvl8pPr>
      <a:lvl9pPr marL="4145390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1pPr>
      <a:lvl2pPr marL="487693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2pPr>
      <a:lvl3pPr marL="975386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3pPr>
      <a:lvl4pPr marL="1463079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4pPr>
      <a:lvl5pPr marL="1950772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5pPr>
      <a:lvl6pPr marL="2438465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6pPr>
      <a:lvl7pPr marL="2926158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7pPr>
      <a:lvl8pPr marL="3413851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8pPr>
      <a:lvl9pPr marL="3901544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743373" y="355601"/>
            <a:ext cx="2457015" cy="291254"/>
          </a:xfrm>
        </p:spPr>
        <p:txBody>
          <a:bodyPr/>
          <a:lstStyle/>
          <a:p>
            <a:r>
              <a:rPr lang="en-US" dirty="0"/>
              <a:t>February 2021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867407" y="6907108"/>
            <a:ext cx="3244420" cy="193040"/>
          </a:xfrm>
        </p:spPr>
        <p:txBody>
          <a:bodyPr/>
          <a:lstStyle/>
          <a:p>
            <a:r>
              <a:rPr lang="en-GB" dirty="0"/>
              <a:t>Steve Shellhammer, Qualcomm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731520"/>
            <a:ext cx="8763000" cy="894080"/>
          </a:xfrm>
          <a:ln/>
        </p:spPr>
        <p:txBody>
          <a:bodyPr/>
          <a:lstStyle/>
          <a:p>
            <a:pPr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</a:pPr>
            <a:r>
              <a:rPr lang="en-GB" sz="3200" dirty="0"/>
              <a:t>Proposed Frequency Table Format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31520" y="1625600"/>
            <a:ext cx="8290560" cy="423334"/>
          </a:xfrm>
          <a:ln/>
        </p:spPr>
        <p:txBody>
          <a:bodyPr/>
          <a:lstStyle/>
          <a:p>
            <a:pPr marL="0" indent="0" algn="ctr">
              <a:spcBef>
                <a:spcPts val="533"/>
              </a:spcBef>
              <a:buNone/>
              <a:tabLst>
                <a:tab pos="973693" algn="l"/>
                <a:tab pos="1949079" algn="l"/>
                <a:tab pos="2924465" algn="l"/>
                <a:tab pos="3899851" algn="l"/>
                <a:tab pos="4875237" algn="l"/>
                <a:tab pos="5850623" algn="l"/>
                <a:tab pos="6826009" algn="l"/>
                <a:tab pos="7801395" algn="l"/>
                <a:tab pos="8776781" algn="l"/>
                <a:tab pos="9752167" algn="l"/>
                <a:tab pos="10727552" algn="l"/>
              </a:tabLst>
            </a:pPr>
            <a:r>
              <a:rPr lang="en-GB" sz="2133" dirty="0"/>
              <a:t>Date:</a:t>
            </a:r>
            <a:r>
              <a:rPr lang="en-GB" sz="2133" b="0" dirty="0"/>
              <a:t> 2021-02-23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68960" y="2069253"/>
            <a:ext cx="1544320" cy="406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8304" tIns="49152" rIns="98304" bIns="49152"/>
          <a:lstStyle/>
          <a:p>
            <a:pPr>
              <a:spcBef>
                <a:spcPts val="533"/>
              </a:spcBef>
              <a:tabLst>
                <a:tab pos="365770" algn="l"/>
                <a:tab pos="1341156" algn="l"/>
                <a:tab pos="2316542" algn="l"/>
                <a:tab pos="3291927" algn="l"/>
                <a:tab pos="4267313" algn="l"/>
                <a:tab pos="5242699" algn="l"/>
                <a:tab pos="6218085" algn="l"/>
                <a:tab pos="7193471" algn="l"/>
                <a:tab pos="8168857" algn="l"/>
                <a:tab pos="9144243" algn="l"/>
                <a:tab pos="10119629" algn="l"/>
                <a:tab pos="11095015" algn="l"/>
              </a:tabLst>
            </a:pPr>
            <a:r>
              <a:rPr lang="en-GB" sz="2133" dirty="0">
                <a:solidFill>
                  <a:srgbClr val="000000"/>
                </a:solidFill>
                <a:latin typeface="Calibri" panose="020F0502020204030204" pitchFamily="34" charset="0"/>
              </a:rPr>
              <a:t>Authors:</a:t>
            </a:r>
          </a:p>
        </p:txBody>
      </p: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499722ED-4876-47B0-B105-03719EFD9F4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8614721"/>
              </p:ext>
            </p:extLst>
          </p:nvPr>
        </p:nvGraphicFramePr>
        <p:xfrm>
          <a:off x="573725" y="2476500"/>
          <a:ext cx="7884475" cy="10287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21875">
                  <a:extLst>
                    <a:ext uri="{9D8B030D-6E8A-4147-A177-3AD203B41FA5}">
                      <a16:colId xmlns:a16="http://schemas.microsoft.com/office/drawing/2014/main" val="1982600515"/>
                    </a:ext>
                  </a:extLst>
                </a:gridCol>
                <a:gridCol w="2514601">
                  <a:extLst>
                    <a:ext uri="{9D8B030D-6E8A-4147-A177-3AD203B41FA5}">
                      <a16:colId xmlns:a16="http://schemas.microsoft.com/office/drawing/2014/main" val="2703258511"/>
                    </a:ext>
                  </a:extLst>
                </a:gridCol>
                <a:gridCol w="3047999">
                  <a:extLst>
                    <a:ext uri="{9D8B030D-6E8A-4147-A177-3AD203B41FA5}">
                      <a16:colId xmlns:a16="http://schemas.microsoft.com/office/drawing/2014/main" val="2006092477"/>
                    </a:ext>
                  </a:extLst>
                </a:gridCol>
              </a:tblGrid>
              <a:tr h="342900">
                <a:tc>
                  <a:txBody>
                    <a:bodyPr/>
                    <a:lstStyle/>
                    <a:p>
                      <a:pPr marL="0" marR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Name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Affiliations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Email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62973176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Steve Shellhammer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Qualcomm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shellhammer@ieee.org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49572813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Ben Rolfe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Blind Creek Associates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ben@blindcreek.com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12887309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2A3BE9-4CCF-4704-A719-6AAA827CA9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2959" y="646854"/>
            <a:ext cx="8288868" cy="541866"/>
          </a:xfrm>
        </p:spPr>
        <p:txBody>
          <a:bodyPr/>
          <a:lstStyle/>
          <a:p>
            <a:r>
              <a:rPr lang="en-US" sz="2800" dirty="0"/>
              <a:t>Proposed Frequency Table Format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7" name="Table 7">
                <a:extLst>
                  <a:ext uri="{FF2B5EF4-FFF2-40B4-BE49-F238E27FC236}">
                    <a16:creationId xmlns:a16="http://schemas.microsoft.com/office/drawing/2014/main" id="{8EEEFEFC-2D22-47CE-8787-0F771139A701}"/>
                  </a:ext>
                </a:extLst>
              </p:cNvPr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3488752890"/>
                  </p:ext>
                </p:extLst>
              </p:nvPr>
            </p:nvGraphicFramePr>
            <p:xfrm>
              <a:off x="152400" y="1341120"/>
              <a:ext cx="9448798" cy="4297680"/>
            </p:xfrm>
            <a:graphic>
              <a:graphicData uri="http://schemas.openxmlformats.org/drawingml/2006/table">
                <a:tbl>
                  <a:tblPr firstRow="1" bandRow="1">
                    <a:tableStyleId>{21E4AEA4-8DFA-4A89-87EB-49C32662AFE0}</a:tableStyleId>
                  </a:tblPr>
                  <a:tblGrid>
                    <a:gridCol w="914400">
                      <a:extLst>
                        <a:ext uri="{9D8B030D-6E8A-4147-A177-3AD203B41FA5}">
                          <a16:colId xmlns:a16="http://schemas.microsoft.com/office/drawing/2014/main" val="3269798953"/>
                        </a:ext>
                      </a:extLst>
                    </a:gridCol>
                    <a:gridCol w="1219200">
                      <a:extLst>
                        <a:ext uri="{9D8B030D-6E8A-4147-A177-3AD203B41FA5}">
                          <a16:colId xmlns:a16="http://schemas.microsoft.com/office/drawing/2014/main" val="997975302"/>
                        </a:ext>
                      </a:extLst>
                    </a:gridCol>
                    <a:gridCol w="838200">
                      <a:extLst>
                        <a:ext uri="{9D8B030D-6E8A-4147-A177-3AD203B41FA5}">
                          <a16:colId xmlns:a16="http://schemas.microsoft.com/office/drawing/2014/main" val="3591756454"/>
                        </a:ext>
                      </a:extLst>
                    </a:gridCol>
                    <a:gridCol w="1981200">
                      <a:extLst>
                        <a:ext uri="{9D8B030D-6E8A-4147-A177-3AD203B41FA5}">
                          <a16:colId xmlns:a16="http://schemas.microsoft.com/office/drawing/2014/main" val="2693269392"/>
                        </a:ext>
                      </a:extLst>
                    </a:gridCol>
                    <a:gridCol w="1066800">
                      <a:extLst>
                        <a:ext uri="{9D8B030D-6E8A-4147-A177-3AD203B41FA5}">
                          <a16:colId xmlns:a16="http://schemas.microsoft.com/office/drawing/2014/main" val="169573523"/>
                        </a:ext>
                      </a:extLst>
                    </a:gridCol>
                    <a:gridCol w="990600">
                      <a:extLst>
                        <a:ext uri="{9D8B030D-6E8A-4147-A177-3AD203B41FA5}">
                          <a16:colId xmlns:a16="http://schemas.microsoft.com/office/drawing/2014/main" val="3117783413"/>
                        </a:ext>
                      </a:extLst>
                    </a:gridCol>
                    <a:gridCol w="1066800">
                      <a:extLst>
                        <a:ext uri="{9D8B030D-6E8A-4147-A177-3AD203B41FA5}">
                          <a16:colId xmlns:a16="http://schemas.microsoft.com/office/drawing/2014/main" val="3952789067"/>
                        </a:ext>
                      </a:extLst>
                    </a:gridCol>
                    <a:gridCol w="773818">
                      <a:extLst>
                        <a:ext uri="{9D8B030D-6E8A-4147-A177-3AD203B41FA5}">
                          <a16:colId xmlns:a16="http://schemas.microsoft.com/office/drawing/2014/main" val="3979587419"/>
                        </a:ext>
                      </a:extLst>
                    </a:gridCol>
                    <a:gridCol w="597780">
                      <a:extLst>
                        <a:ext uri="{9D8B030D-6E8A-4147-A177-3AD203B41FA5}">
                          <a16:colId xmlns:a16="http://schemas.microsoft.com/office/drawing/2014/main" val="3349871295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sz="14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Standard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PHY Amendment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Clause # in Std.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PHY Name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Standard or Project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BW Supported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75386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Support</a:t>
                          </a:r>
                        </a:p>
                        <a:p>
                          <a:pPr marL="0" marR="0" lvl="0" indent="0" algn="ctr" defTabSz="975386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2.4 GHz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Support</a:t>
                          </a:r>
                        </a:p>
                        <a:p>
                          <a:pPr algn="ctr"/>
                          <a:r>
                            <a:rPr lang="en-US" sz="14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5 GHz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…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73876434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sz="14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802.11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802.11a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17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OFDM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Standard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20 MHz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No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Yes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400" dirty="0"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68341206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sz="14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802.11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802.11n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19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High Throughput (HT)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Standard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20 &amp; 40 MHz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Yes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Yes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400" dirty="0"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22202708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sz="14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802.11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802.11ac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21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Very High Throughput (VHT)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Standard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400" dirty="0"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Yes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Yes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400" dirty="0"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51600113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sz="14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802.11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802.11ax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27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High Efficiency (HE)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Standard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400" dirty="0"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Yes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Yes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400" dirty="0"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11685114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sz="14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802.11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802.11be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36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Extreme High Throughput (EHT)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Project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400" dirty="0"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Yes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Yes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400" dirty="0"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73916144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  <a:cs typeface="Calibri" panose="020F0502020204030204" pitchFamily="34" charset="0"/>
                                  </a:rPr>
                                  <m:t>⋮</m:t>
                                </m:r>
                              </m:oMath>
                            </m:oMathPara>
                          </a14:m>
                          <a:endParaRPr lang="en-US" sz="1400" dirty="0"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400" dirty="0"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400" dirty="0"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400" dirty="0"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400" dirty="0"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400" dirty="0"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400" dirty="0"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400" dirty="0"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400" dirty="0"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58432750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sz="14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802.15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400" dirty="0"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400" dirty="0"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400" dirty="0"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400" dirty="0"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400" dirty="0"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400" dirty="0"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400" dirty="0"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400" dirty="0"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79430540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 sz="1400" dirty="0"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400" dirty="0"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400" dirty="0"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400" dirty="0"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400" dirty="0"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400" dirty="0"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400" dirty="0"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400" dirty="0"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400" dirty="0"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1442402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l" defTabSz="975386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  <a:cs typeface="Calibri" panose="020F0502020204030204" pitchFamily="34" charset="0"/>
                                  </a:rPr>
                                  <m:t>⋮</m:t>
                                </m:r>
                              </m:oMath>
                            </m:oMathPara>
                          </a14:m>
                          <a:endParaRPr lang="en-US" sz="1400" dirty="0"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400" dirty="0"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400" dirty="0"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400" dirty="0"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400" dirty="0"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400" dirty="0"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400" dirty="0"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400" dirty="0"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400" dirty="0"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940764162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7" name="Table 7">
                <a:extLst>
                  <a:ext uri="{FF2B5EF4-FFF2-40B4-BE49-F238E27FC236}">
                    <a16:creationId xmlns:a16="http://schemas.microsoft.com/office/drawing/2014/main" id="{8EEEFEFC-2D22-47CE-8787-0F771139A701}"/>
                  </a:ext>
                </a:extLst>
              </p:cNvPr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3488752890"/>
                  </p:ext>
                </p:extLst>
              </p:nvPr>
            </p:nvGraphicFramePr>
            <p:xfrm>
              <a:off x="152400" y="1341120"/>
              <a:ext cx="9448798" cy="4297680"/>
            </p:xfrm>
            <a:graphic>
              <a:graphicData uri="http://schemas.openxmlformats.org/drawingml/2006/table">
                <a:tbl>
                  <a:tblPr firstRow="1" bandRow="1">
                    <a:tableStyleId>{21E4AEA4-8DFA-4A89-87EB-49C32662AFE0}</a:tableStyleId>
                  </a:tblPr>
                  <a:tblGrid>
                    <a:gridCol w="914400">
                      <a:extLst>
                        <a:ext uri="{9D8B030D-6E8A-4147-A177-3AD203B41FA5}">
                          <a16:colId xmlns:a16="http://schemas.microsoft.com/office/drawing/2014/main" val="3269798953"/>
                        </a:ext>
                      </a:extLst>
                    </a:gridCol>
                    <a:gridCol w="1219200">
                      <a:extLst>
                        <a:ext uri="{9D8B030D-6E8A-4147-A177-3AD203B41FA5}">
                          <a16:colId xmlns:a16="http://schemas.microsoft.com/office/drawing/2014/main" val="997975302"/>
                        </a:ext>
                      </a:extLst>
                    </a:gridCol>
                    <a:gridCol w="838200">
                      <a:extLst>
                        <a:ext uri="{9D8B030D-6E8A-4147-A177-3AD203B41FA5}">
                          <a16:colId xmlns:a16="http://schemas.microsoft.com/office/drawing/2014/main" val="3591756454"/>
                        </a:ext>
                      </a:extLst>
                    </a:gridCol>
                    <a:gridCol w="1981200">
                      <a:extLst>
                        <a:ext uri="{9D8B030D-6E8A-4147-A177-3AD203B41FA5}">
                          <a16:colId xmlns:a16="http://schemas.microsoft.com/office/drawing/2014/main" val="2693269392"/>
                        </a:ext>
                      </a:extLst>
                    </a:gridCol>
                    <a:gridCol w="1066800">
                      <a:extLst>
                        <a:ext uri="{9D8B030D-6E8A-4147-A177-3AD203B41FA5}">
                          <a16:colId xmlns:a16="http://schemas.microsoft.com/office/drawing/2014/main" val="169573523"/>
                        </a:ext>
                      </a:extLst>
                    </a:gridCol>
                    <a:gridCol w="990600">
                      <a:extLst>
                        <a:ext uri="{9D8B030D-6E8A-4147-A177-3AD203B41FA5}">
                          <a16:colId xmlns:a16="http://schemas.microsoft.com/office/drawing/2014/main" val="3117783413"/>
                        </a:ext>
                      </a:extLst>
                    </a:gridCol>
                    <a:gridCol w="1066800">
                      <a:extLst>
                        <a:ext uri="{9D8B030D-6E8A-4147-A177-3AD203B41FA5}">
                          <a16:colId xmlns:a16="http://schemas.microsoft.com/office/drawing/2014/main" val="3952789067"/>
                        </a:ext>
                      </a:extLst>
                    </a:gridCol>
                    <a:gridCol w="773818">
                      <a:extLst>
                        <a:ext uri="{9D8B030D-6E8A-4147-A177-3AD203B41FA5}">
                          <a16:colId xmlns:a16="http://schemas.microsoft.com/office/drawing/2014/main" val="3979587419"/>
                        </a:ext>
                      </a:extLst>
                    </a:gridCol>
                    <a:gridCol w="597780">
                      <a:extLst>
                        <a:ext uri="{9D8B030D-6E8A-4147-A177-3AD203B41FA5}">
                          <a16:colId xmlns:a16="http://schemas.microsoft.com/office/drawing/2014/main" val="3349871295"/>
                        </a:ext>
                      </a:extLst>
                    </a:gridCol>
                  </a:tblGrid>
                  <a:tr h="518160">
                    <a:tc>
                      <a:txBody>
                        <a:bodyPr/>
                        <a:lstStyle/>
                        <a:p>
                          <a:r>
                            <a:rPr lang="en-US" sz="14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Standard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PHY Amendment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Clause # in Std.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PHY Name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Standard or Project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BW Supported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75386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Support</a:t>
                          </a:r>
                        </a:p>
                        <a:p>
                          <a:pPr marL="0" marR="0" lvl="0" indent="0" algn="ctr" defTabSz="975386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2.4 GHz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Support</a:t>
                          </a:r>
                        </a:p>
                        <a:p>
                          <a:pPr algn="ctr"/>
                          <a:r>
                            <a:rPr lang="en-US" sz="14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5 GHz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…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73876434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sz="14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802.11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802.11a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17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OFDM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Standard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20 MHz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No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Yes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400" dirty="0"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683412062"/>
                      </a:ext>
                    </a:extLst>
                  </a:tr>
                  <a:tr h="518160">
                    <a:tc>
                      <a:txBody>
                        <a:bodyPr/>
                        <a:lstStyle/>
                        <a:p>
                          <a:r>
                            <a:rPr lang="en-US" sz="14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802.11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802.11n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19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High Throughput (HT)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Standard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20 &amp; 40 MHz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Yes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Yes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400" dirty="0"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222027088"/>
                      </a:ext>
                    </a:extLst>
                  </a:tr>
                  <a:tr h="518160">
                    <a:tc>
                      <a:txBody>
                        <a:bodyPr/>
                        <a:lstStyle/>
                        <a:p>
                          <a:r>
                            <a:rPr lang="en-US" sz="14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802.11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802.11ac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21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Very High Throughput (VHT)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Standard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400" dirty="0"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Yes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Yes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400" dirty="0"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51600113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sz="14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802.11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802.11ax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27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High Efficiency (HE)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Standard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400" dirty="0"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Yes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Yes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400" dirty="0"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116851147"/>
                      </a:ext>
                    </a:extLst>
                  </a:tr>
                  <a:tr h="518160">
                    <a:tc>
                      <a:txBody>
                        <a:bodyPr/>
                        <a:lstStyle/>
                        <a:p>
                          <a:r>
                            <a:rPr lang="en-US" sz="14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802.11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802.11be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36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Extreme High Throughput (EHT)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Project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400" dirty="0"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Yes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Yes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400" dirty="0"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73916144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333" t="-760656" r="-936667" b="-3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 sz="1400" dirty="0"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400" dirty="0"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400" dirty="0"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400" dirty="0"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400" dirty="0"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400" dirty="0"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400" dirty="0"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400" dirty="0"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58432750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sz="14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802.15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400" dirty="0"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400" dirty="0"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400" dirty="0"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400" dirty="0"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400" dirty="0"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400" dirty="0"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400" dirty="0"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400" dirty="0"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79430540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 sz="1400" dirty="0"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400" dirty="0"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400" dirty="0"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400" dirty="0"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400" dirty="0"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400" dirty="0"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400" dirty="0"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400" dirty="0"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400" dirty="0"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1442402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333" t="-1059016" r="-936667" b="-491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 sz="1400" dirty="0"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400" dirty="0"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400" dirty="0"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400" dirty="0"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400" dirty="0"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400" dirty="0"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400" dirty="0"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400" dirty="0"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940764162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5BCF761-09D7-41D8-B28F-49508029E71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E3CC7F-052E-4BFE-9926-5B6D81E7E92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Shellhammer, Qualcomm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76B9B62-951F-4B13-86B5-75C8E1E43E5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February 2021</a:t>
            </a:r>
            <a:endParaRPr lang="en-GB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A47866FA-56F4-4503-8805-84027550B6C5}"/>
              </a:ext>
            </a:extLst>
          </p:cNvPr>
          <p:cNvSpPr txBox="1">
            <a:spLocks/>
          </p:cNvSpPr>
          <p:nvPr/>
        </p:nvSpPr>
        <p:spPr bwMode="auto">
          <a:xfrm>
            <a:off x="152400" y="5791200"/>
            <a:ext cx="9448799" cy="102391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65770" indent="-365770" algn="l" defTabSz="479226" rtl="0" eaLnBrk="1" fontAlgn="base" hangingPunct="1">
              <a:spcBef>
                <a:spcPts val="64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560" b="1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853463" indent="-365770" algn="l" defTabSz="479226" rtl="0" eaLnBrk="1" fontAlgn="base" hangingPunct="1">
              <a:spcBef>
                <a:spcPts val="533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ourier New" panose="02070309020205020404" pitchFamily="49" charset="0"/>
              <a:buChar char="o"/>
              <a:defRPr sz="2133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2pPr>
            <a:lvl3pPr marL="1280195" indent="-304809" algn="l" defTabSz="479226" rtl="0" eaLnBrk="1" fontAlgn="base" hangingPunct="1">
              <a:spcBef>
                <a:spcPts val="48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3pPr>
            <a:lvl4pPr marL="1767887" indent="-304809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1707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4pPr>
            <a:lvl5pPr marL="2194618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5pPr>
            <a:lvl6pPr marL="2682311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6pPr>
            <a:lvl7pPr marL="3170004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7pPr>
            <a:lvl8pPr marL="3657697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8pPr>
            <a:lvl9pPr marL="4145390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lang="en-US" sz="1800" kern="0" dirty="0"/>
              <a:t>Here we have just shown shorthand notion for the frequency bands (e.g., 2.4 GHz)</a:t>
            </a:r>
          </a:p>
          <a:p>
            <a:pPr lvl="1"/>
            <a:r>
              <a:rPr lang="en-US" sz="1600" b="1" kern="0" dirty="0"/>
              <a:t>In the actual table we can provide the actual lower and upper frequency band edges</a:t>
            </a:r>
          </a:p>
          <a:p>
            <a:r>
              <a:rPr lang="en-US" sz="1800" kern="0" dirty="0"/>
              <a:t>Maybe we add names for frequency bands, or that could be in another table/figure.</a:t>
            </a:r>
          </a:p>
        </p:txBody>
      </p:sp>
    </p:spTree>
    <p:extLst>
      <p:ext uri="{BB962C8B-B14F-4D97-AF65-F5344CB8AC3E}">
        <p14:creationId xmlns:p14="http://schemas.microsoft.com/office/powerpoint/2010/main" val="27946446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BD3E62-B4F9-44C9-82F4-9DF85253C3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20" y="731523"/>
            <a:ext cx="8288868" cy="563877"/>
          </a:xfrm>
        </p:spPr>
        <p:txBody>
          <a:bodyPr/>
          <a:lstStyle/>
          <a:p>
            <a:r>
              <a:rPr lang="en-US" dirty="0"/>
              <a:t>Notes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303567-E371-43D7-8BBF-AD0043AB38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1520" y="1385153"/>
            <a:ext cx="8553027" cy="5235777"/>
          </a:xfrm>
        </p:spPr>
        <p:txBody>
          <a:bodyPr/>
          <a:lstStyle/>
          <a:p>
            <a:r>
              <a:rPr lang="en-US" sz="2400" dirty="0"/>
              <a:t>Include a citation to the appropriate annex in each standard where the supported frequency bands are listed</a:t>
            </a:r>
          </a:p>
          <a:p>
            <a:pPr lvl="1"/>
            <a:r>
              <a:rPr lang="en-US" sz="2000" b="1" dirty="0"/>
              <a:t>There is a frequency designation table in 802.15</a:t>
            </a:r>
          </a:p>
          <a:p>
            <a:r>
              <a:rPr lang="en-US" sz="2400" dirty="0"/>
              <a:t> Is this “Table” a spreadsheet or a database?</a:t>
            </a:r>
          </a:p>
          <a:p>
            <a:pPr lvl="1"/>
            <a:r>
              <a:rPr lang="en-US" sz="2000" b="1" dirty="0"/>
              <a:t>For now, it is a spreadsheet</a:t>
            </a:r>
          </a:p>
          <a:p>
            <a:pPr lvl="1"/>
            <a:r>
              <a:rPr lang="en-US" sz="2000" b="1" dirty="0"/>
              <a:t>It could be converted into a database after an initial version is ready</a:t>
            </a:r>
          </a:p>
          <a:p>
            <a:r>
              <a:rPr lang="en-US" sz="2400" dirty="0"/>
              <a:t>Hold off on countries and regions, for now</a:t>
            </a:r>
          </a:p>
          <a:p>
            <a:pPr lvl="1"/>
            <a:r>
              <a:rPr lang="en-US" sz="2000" b="1" dirty="0"/>
              <a:t>Point to the regulator specification for details of the frequency bands</a:t>
            </a:r>
          </a:p>
          <a:p>
            <a:pPr lvl="1"/>
            <a:r>
              <a:rPr lang="en-US" sz="2000" b="1" dirty="0"/>
              <a:t>This would work well in a database</a:t>
            </a:r>
          </a:p>
          <a:p>
            <a:pPr lvl="1"/>
            <a:r>
              <a:rPr lang="en-US" sz="2000" b="1" dirty="0"/>
              <a:t>Keep notes on regions/counties for next version</a:t>
            </a:r>
          </a:p>
          <a:p>
            <a:r>
              <a:rPr lang="en-US" sz="2400" dirty="0"/>
              <a:t>Focus on the frequency bands listed in the standards</a:t>
            </a:r>
          </a:p>
          <a:p>
            <a:r>
              <a:rPr lang="en-US" sz="2400" dirty="0"/>
              <a:t>Specify a frequency band with start and stop frequencies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3785CA3-F4AC-423F-A118-D64E0512204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42C731-5FE1-41B8-9986-AD311EA8071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Shellhammer, Qualcomm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BD8C075-7F1F-48AA-832C-CAD7C6A21A8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949658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1131</TotalTime>
  <Words>321</Words>
  <Application>Microsoft Office PowerPoint</Application>
  <PresentationFormat>Custom</PresentationFormat>
  <Paragraphs>92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Cambria Math</vt:lpstr>
      <vt:lpstr>Courier New</vt:lpstr>
      <vt:lpstr>Times New Roman</vt:lpstr>
      <vt:lpstr>Office Theme</vt:lpstr>
      <vt:lpstr>Proposed Frequency Table Format</vt:lpstr>
      <vt:lpstr>Proposed Frequency Table Format</vt:lpstr>
      <vt:lpstr>Notes</vt:lpstr>
    </vt:vector>
  </TitlesOfParts>
  <Company>Qualcomm Incorporated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Shellhammer, Steve</dc:creator>
  <cp:lastModifiedBy>Steve Shellhammer</cp:lastModifiedBy>
  <cp:revision>165</cp:revision>
  <cp:lastPrinted>2015-01-08T23:35:49Z</cp:lastPrinted>
  <dcterms:created xsi:type="dcterms:W3CDTF">2014-10-30T17:06:39Z</dcterms:created>
  <dcterms:modified xsi:type="dcterms:W3CDTF">2021-02-23T21:07:18Z</dcterms:modified>
</cp:coreProperties>
</file>