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516" r:id="rId8"/>
    <p:sldId id="596" r:id="rId9"/>
    <p:sldId id="690" r:id="rId10"/>
    <p:sldId id="748" r:id="rId11"/>
    <p:sldId id="749" r:id="rId12"/>
    <p:sldId id="750" r:id="rId13"/>
    <p:sldId id="756" r:id="rId14"/>
    <p:sldId id="752" r:id="rId15"/>
    <p:sldId id="758" r:id="rId16"/>
    <p:sldId id="763" r:id="rId17"/>
    <p:sldId id="717" r:id="rId18"/>
    <p:sldId id="650" r:id="rId19"/>
    <p:sldId id="498" r:id="rId20"/>
    <p:sldId id="402" r:id="rId21"/>
    <p:sldId id="403" r:id="rId22"/>
    <p:sldId id="736" r:id="rId23"/>
    <p:sldId id="761" r:id="rId24"/>
    <p:sldId id="746" r:id="rId25"/>
    <p:sldId id="762" r:id="rId26"/>
    <p:sldId id="737" r:id="rId27"/>
    <p:sldId id="739" r:id="rId28"/>
    <p:sldId id="728" r:id="rId29"/>
    <p:sldId id="425" r:id="rId30"/>
    <p:sldId id="652" r:id="rId31"/>
    <p:sldId id="689" r:id="rId32"/>
    <p:sldId id="549" r:id="rId33"/>
    <p:sldId id="656" r:id="rId34"/>
    <p:sldId id="655"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424"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26-Feb-21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58380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4873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042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25feb21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25feb21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25feb21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802.18-21/0018r01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client/introduction/" TargetMode="External"/><Relationship Id="rId9" Type="http://schemas.openxmlformats.org/officeDocument/2006/relationships/image" Target="../media/image4.wmf"/></Relationships>
</file>

<file path=ppt/slides/_rels/slide12.xml.rels><?xml version="1.0" encoding="UTF-8" standalone="yes"?>
<Relationships xmlns="http://schemas.openxmlformats.org/package/2006/relationships"><Relationship Id="rId3" Type="http://schemas.openxmlformats.org/officeDocument/2006/relationships/hyperlink" Target="http://www.ift.org.mx/industria/consultas-publicas/calendario"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002-00-0thz-liaison-statement-from-itu-r-wp5a.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slide" Target="slide28.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urldefense.com/v3/__https:/mentor.ieee.org/802.15/dcn/21/15-21-0122-00-0thz-liaison-statement-to-itu-r-wp5a.docx__;!!F7jv3iA!gXBjGtF56rTeXbEnuRnIcSL2Wfbl2JIxGaNOyWssp6MTIw8n4_AfP8iEPjvqarX8Zw$"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2/25/2021-03437/unlicensed-white-space-device-operations-in-the-television-bands?utm_campaign=subscription*mailing*list&amp;utm_source=federalregister.gov&amp;utm_medium=email__;Kys!!F7jv3iA!k8CDjempDela3EUygFUKbS7mMj7_yM1DcqfBOrQ_k4aPa4-5ZxmHO3NuJegT0bLJ4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1-03437?utm_campaign=subscription*mailing*list&amp;utm_source=federalregister.gov&amp;utm_medium=email__;Kys!!F7jv3iA!k8CDjempDela3EUygFUKbS7mMj7_yM1DcqfBOrQ_k4aPa4-5ZxmHO3NuJej1J-QruA$" TargetMode="External"/><Relationship Id="rId4" Type="http://schemas.openxmlformats.org/officeDocument/2006/relationships/hyperlink" Target="https://urldefense.com/v3/__https:/www.govinfo.gov/content/pkg/FR-2021-02-25/pdf/2021-03437.pdf?utm_campaign=subscription*mailing*list&amp;utm_source=federalregister.gov&amp;utm_medium=email__;Kys!!F7jv3iA!k8CDjempDela3EUygFUKbS7mMj7_yM1DcqfBOrQ_k4aPa4-5ZxmHO3NuJeg9u-IBO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innovationatwork.ieee.org/events/techtalk-panel-802/__;!!F7jv3iA!gOWjvaKN_R3rMOobSKCVZlqdvJVaFk8Svj0UEb0_YzjuvAGwskNQ00ANyVZAMp310A$"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991efbc801f794b2e27f305a9321bb49" TargetMode="External"/><Relationship Id="rId7" Type="http://schemas.openxmlformats.org/officeDocument/2006/relationships/hyperlink" Target="https://urldefense.com/v3/__https:/help.webex.com__;!!F7jv3iA!jfIDdkygwqiaaqYFsbOls2jimonYsFueAeL1ig-4WsiFA3coua6kdUy3Y9K3D9WoW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bc56cbdf9694c09e61450a3da6ccaa4f__;!!F7jv3iA!jfIDdkygwqiaaqYFsbOls2jimonYsFueAeL1ig-4WsiFA3coua6kdUy3Y9K74smhbA$" TargetMode="External"/><Relationship Id="rId5" Type="http://schemas.openxmlformats.org/officeDocument/2006/relationships/hyperlink" Target="tel:%2B1-213-306-3065,,*01*1796473051%23%23*01*" TargetMode="External"/><Relationship Id="rId4" Type="http://schemas.openxmlformats.org/officeDocument/2006/relationships/hyperlink" Target="tel:%2B1-646-992-2010,,*01*1796473051%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iEKCO9aThdwg_d4kh_cRcJN2SSeaooilM1u6__-tETmy1c3cpDYhbrdpePS02n1QvA$" TargetMode="External"/><Relationship Id="rId3" Type="http://schemas.openxmlformats.org/officeDocument/2006/relationships/hyperlink" Target="https://ieeesa.webex.com/ieeesa/j.php?MTID=m8ca8fb73d1954524be0ba60530ec346a" TargetMode="External"/><Relationship Id="rId7" Type="http://schemas.openxmlformats.org/officeDocument/2006/relationships/hyperlink" Target="https://urldefense.com/v3/__https:/ieeesa.webex.com/ieeesa/globalcallin.php?MTID=m5489fe21003c95927cb0935993d63554__;!!F7jv3iA!iEKCO9aThdwg_d4kh_cRcJN2SSeaooilM1u6__-tETmy1c3cpDYhbrdpePT5WbdlqA$"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tel:%2B1-213-306-3065,,*01*1297299212%23%23*01*" TargetMode="External"/><Relationship Id="rId5" Type="http://schemas.openxmlformats.org/officeDocument/2006/relationships/hyperlink" Target="tel:%2B1-646-992-2010,,*01*1297299212%23%23*01*" TargetMode="External"/><Relationship Id="rId4" Type="http://schemas.openxmlformats.org/officeDocument/2006/relationships/hyperlink" Target="https://urldefense.com/v3/__https:/ieeesa.webex.com/ieeesa/j.php?MTID=m8ca8fb73d1954524be0ba60530ec346a__;!!F7jv3iA!iEKCO9aThdwg_d4kh_cRcJN2SSeaooilM1u6__-tETmy1c3cpDYhbrdpePTKHOfboA$"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17-00-0000-minutes-11feb21-rrtag-teleconference.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25feb21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Date: 25 February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3156910966"/>
              </p:ext>
            </p:extLst>
          </p:nvPr>
        </p:nvGraphicFramePr>
        <p:xfrm>
          <a:off x="609600" y="3587750"/>
          <a:ext cx="7813675" cy="2466975"/>
        </p:xfrm>
        <a:graphic>
          <a:graphicData uri="http://schemas.openxmlformats.org/presentationml/2006/ole">
            <mc:AlternateContent xmlns:mc="http://schemas.openxmlformats.org/markup-compatibility/2006">
              <mc:Choice xmlns:v="urn:schemas-microsoft-com:vml" Requires="v">
                <p:oleObj name="Document" r:id="rId3" imgW="8525891" imgH="2697021" progId="Word.Document.8">
                  <p:embed/>
                </p:oleObj>
              </mc:Choice>
              <mc:Fallback>
                <p:oleObj name="Document" r:id="rId3" imgW="8525891" imgH="2697021" progId="Word.Document.8">
                  <p:embed/>
                  <p:pic>
                    <p:nvPicPr>
                      <p:cNvPr id="0" name="Picture 3"/>
                      <p:cNvPicPr>
                        <a:picLocks noChangeAspect="1" noChangeArrowheads="1"/>
                      </p:cNvPicPr>
                      <p:nvPr/>
                    </p:nvPicPr>
                    <p:blipFill>
                      <a:blip r:embed="rId4"/>
                      <a:srcRect/>
                      <a:stretch>
                        <a:fillRect/>
                      </a:stretch>
                    </p:blipFill>
                    <p:spPr bwMode="auto">
                      <a:xfrm>
                        <a:off x="609600" y="3587750"/>
                        <a:ext cx="7813675" cy="2466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 05-12Mar21</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At this point another ad hoc is not likely before #109.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marL="0" indent="0">
              <a:spcBef>
                <a:spcPts val="0"/>
              </a:spcBef>
            </a:pPr>
            <a:endParaRPr lang="en-US" sz="14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#72b, </a:t>
            </a:r>
            <a:r>
              <a:rPr lang="en-US" sz="1600" b="0" dirty="0">
                <a:solidFill>
                  <a:schemeClr val="tx1"/>
                </a:solidFill>
              </a:rPr>
              <a:t>03Nov20-</a:t>
            </a:r>
            <a:r>
              <a:rPr lang="en-US" sz="1600" dirty="0">
                <a:solidFill>
                  <a:schemeClr val="tx1"/>
                </a:solidFill>
              </a:rPr>
              <a:t>22Feb21, correspondence   </a:t>
            </a:r>
          </a:p>
          <a:p>
            <a:pPr lvl="1">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lvl="1">
              <a:spcBef>
                <a:spcPts val="0"/>
              </a:spcBef>
              <a:buFont typeface="Arial" panose="020B0604020202020204" pitchFamily="34" charset="0"/>
              <a:buChar char="•"/>
            </a:pP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RS COM meets next week, 01-05 Mar 21, and will consider outcome from ECC, e.g. the mandatory 6 GHz decision and the 5GHz Decision (04)08;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&lt;SE21&gt; </a:t>
            </a:r>
            <a:r>
              <a:rPr lang="en-US" altLang="en-US" sz="1800" b="0" dirty="0"/>
              <a:t> </a:t>
            </a:r>
            <a:r>
              <a:rPr lang="en-US" altLang="en-US" sz="1800" dirty="0">
                <a:solidFill>
                  <a:schemeClr val="tx1"/>
                </a:solidFill>
              </a:rPr>
              <a:t>now #112, 24-26Feb21; next meeting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SE21 has established a correspondence group for receiver resilience requirements. </a:t>
            </a:r>
          </a:p>
          <a:p>
            <a:pPr lvl="2">
              <a:spcBef>
                <a:spcPts val="0"/>
              </a:spcBef>
              <a:spcAft>
                <a:spcPts val="0"/>
              </a:spcAft>
              <a:buFont typeface="Arial" panose="020B0604020202020204" pitchFamily="34" charset="0"/>
              <a:buChar char="•"/>
            </a:pPr>
            <a:r>
              <a:rPr lang="en-US" sz="1400" dirty="0">
                <a:ea typeface="Calibri" panose="020F0502020204030204" pitchFamily="34" charset="0"/>
              </a:rPr>
              <a:t>ERM explicitly includes 2.4 GHz, implicitly it covers all license-exempt.</a:t>
            </a:r>
          </a:p>
          <a:p>
            <a:pPr lvl="3">
              <a:spcBef>
                <a:spcPts val="0"/>
              </a:spcBef>
              <a:spcAft>
                <a:spcPts val="0"/>
              </a:spcAft>
              <a:buFont typeface="Arial" panose="020B0604020202020204" pitchFamily="34" charset="0"/>
              <a:buChar char="•"/>
            </a:pP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call/meeting #13, 01-02Jun21 </a:t>
            </a:r>
            <a:r>
              <a:rPr lang="en-US" altLang="en-US" sz="14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nothing to share</a:t>
            </a:r>
          </a:p>
          <a:p>
            <a:pPr lvl="1">
              <a:spcBef>
                <a:spcPts val="0"/>
              </a:spcBef>
              <a:spcAft>
                <a:spcPts val="0"/>
              </a:spcAft>
              <a:buFont typeface="Arial" panose="020B0604020202020204" pitchFamily="34" charset="0"/>
              <a:buChar char="•"/>
            </a:pPr>
            <a:r>
              <a:rPr lang="en-US" altLang="en-US" sz="1400" dirty="0"/>
              <a:t>28Jan: WGSE sent report to SE45 tasking them to do sharing study with urban rail, due summer 2024. </a:t>
            </a:r>
          </a:p>
          <a:p>
            <a:pPr lvl="2">
              <a:spcBef>
                <a:spcPts val="0"/>
              </a:spcBef>
              <a:spcAft>
                <a:spcPts val="0"/>
              </a:spcAft>
              <a:buFont typeface="Arial" panose="020B0604020202020204" pitchFamily="34" charset="0"/>
              <a:buChar char="•"/>
            </a:pPr>
            <a:r>
              <a:rPr lang="en-US" altLang="en-US" sz="1400" dirty="0"/>
              <a:t>Anticipate other WIs could be coming (e.g. upper 6 GHz and 5 GHz in general) </a:t>
            </a:r>
          </a:p>
          <a:p>
            <a:pPr lvl="3">
              <a:spcBef>
                <a:spcPts val="0"/>
              </a:spcBef>
              <a:spcAft>
                <a:spcPts val="0"/>
              </a:spcAft>
              <a:buFont typeface="Arial" panose="020B0604020202020204" pitchFamily="34" charset="0"/>
              <a:buChar char="•"/>
            </a:pPr>
            <a:endParaRPr lang="en-US" altLang="en-US" sz="1000" dirty="0"/>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7"/>
              </a:rPr>
              <a:t>&lt;WGFM&gt;</a:t>
            </a:r>
            <a:r>
              <a:rPr lang="en-US" altLang="en-US" sz="1600" b="0" dirty="0"/>
              <a:t>  </a:t>
            </a:r>
            <a:r>
              <a:rPr lang="en-US" altLang="en-US" sz="1800" dirty="0">
                <a:solidFill>
                  <a:schemeClr val="tx1"/>
                </a:solidFill>
              </a:rPr>
              <a:t>next meeting #99, 24-28May21</a:t>
            </a:r>
            <a:endParaRPr lang="en-US" altLang="en-US" sz="1800" b="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nothing to share</a:t>
            </a:r>
            <a:r>
              <a:rPr lang="en-US" sz="1400" b="1" dirty="0">
                <a:solidFill>
                  <a:schemeClr val="tx1"/>
                </a:solidFill>
                <a:latin typeface="Times New Roman" panose="02020603050405020304" pitchFamily="18" charset="0"/>
                <a:ea typeface="SimSun" panose="02010600030101010101" pitchFamily="2" charset="-122"/>
              </a:rPr>
              <a:t> </a:t>
            </a:r>
          </a:p>
          <a:p>
            <a:pPr lvl="3">
              <a:spcBef>
                <a:spcPts val="0"/>
              </a:spcBef>
              <a:buFont typeface="Arial" panose="020B0604020202020204" pitchFamily="34" charset="0"/>
              <a:buChar char="•"/>
            </a:pPr>
            <a:endParaRPr lang="en-US" sz="1000" dirty="0">
              <a:effectLst/>
              <a:latin typeface="Times New Roman" panose="02020603050405020304" pitchFamily="18" charset="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Nothing to share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1" y="1143000"/>
            <a:ext cx="7805226" cy="5281591"/>
          </a:xfrm>
        </p:spPr>
        <p:txBody>
          <a:bodyPr/>
          <a:lstStyle/>
          <a:p>
            <a:pPr lvl="3">
              <a:buFont typeface="Arial" panose="020B0604020202020204" pitchFamily="34" charset="0"/>
              <a:buChar char="•"/>
            </a:pPr>
            <a:endParaRPr lang="en-US" sz="1200" b="0" i="0" u="none" strike="noStrike" baseline="0" dirty="0">
              <a:solidFill>
                <a:srgbClr val="000000"/>
              </a:solidFill>
            </a:endParaRPr>
          </a:p>
          <a:p>
            <a:pPr algn="l">
              <a:buFont typeface="Arial" panose="020B0604020202020204" pitchFamily="34" charset="0"/>
              <a:buChar char="•"/>
            </a:pPr>
            <a:r>
              <a:rPr lang="en-US" sz="1800" b="0" i="0" u="none" strike="noStrike" baseline="0" dirty="0">
                <a:solidFill>
                  <a:srgbClr val="000000"/>
                </a:solidFill>
              </a:rPr>
              <a:t>The Mexican Regulator – Instituto Federal de </a:t>
            </a:r>
            <a:r>
              <a:rPr lang="en-US" sz="1800" b="0" i="0" u="none" strike="noStrike" baseline="0" dirty="0" err="1">
                <a:solidFill>
                  <a:srgbClr val="000000"/>
                </a:solidFill>
              </a:rPr>
              <a:t>Telecomunicaciones</a:t>
            </a:r>
            <a:r>
              <a:rPr lang="en-US" sz="1800" b="0" i="0" u="none" strike="noStrike" baseline="0" dirty="0">
                <a:solidFill>
                  <a:srgbClr val="000000"/>
                </a:solidFill>
              </a:rPr>
              <a:t> (IFT) has a list of Public Consultations scheduled for 2021 on their website, </a:t>
            </a:r>
            <a:r>
              <a:rPr lang="en-US" sz="1800" b="0" i="0" u="none" strike="noStrike" baseline="0" dirty="0">
                <a:solidFill>
                  <a:srgbClr val="000000"/>
                </a:solidFill>
                <a:hlinkClick r:id="rId3"/>
              </a:rPr>
              <a:t>http://www.ift.org.mx/industria/consultas-publicas/calendario</a:t>
            </a:r>
            <a:r>
              <a:rPr lang="en-US" sz="1800" b="0" i="0" u="none" strike="noStrike" baseline="0" dirty="0">
                <a:solidFill>
                  <a:srgbClr val="000000"/>
                </a:solidFill>
              </a:rPr>
              <a:t> </a:t>
            </a:r>
            <a:r>
              <a:rPr lang="en-US" sz="1800" b="0" i="0" strike="noStrike" baseline="0" dirty="0">
                <a:solidFill>
                  <a:srgbClr val="000000"/>
                </a:solidFill>
              </a:rPr>
              <a:t>. The text is in Spanish language only.  Some of interest for IEEE 802: </a:t>
            </a:r>
            <a:endParaRPr lang="en-US" sz="1800" dirty="0">
              <a:effectLst/>
              <a:ea typeface="Calibri" panose="020F0502020204030204" pitchFamily="34" charset="0"/>
            </a:endParaRPr>
          </a:p>
          <a:p>
            <a:pPr lvl="1" algn="just">
              <a:buFont typeface="Arial" panose="020B0604020202020204" pitchFamily="34" charset="0"/>
              <a:buChar char="•"/>
            </a:pPr>
            <a:r>
              <a:rPr lang="en-US" sz="1600" b="0" i="0" u="none" strike="noStrike" baseline="0" dirty="0">
                <a:solidFill>
                  <a:srgbClr val="000000"/>
                </a:solidFill>
              </a:rPr>
              <a:t>Determination of use of the frequency band 57 – 64 GHz – March 2021 </a:t>
            </a:r>
          </a:p>
          <a:p>
            <a:pPr lvl="1" algn="just">
              <a:buFont typeface="Arial" panose="020B0604020202020204" pitchFamily="34" charset="0"/>
              <a:buChar char="•"/>
            </a:pPr>
            <a:r>
              <a:rPr lang="en-US" sz="1600" b="0" i="0" u="none" strike="noStrike" baseline="0" dirty="0">
                <a:solidFill>
                  <a:srgbClr val="000000"/>
                </a:solidFill>
              </a:rPr>
              <a:t>Update of the National Frequency Attribution Plan – March 2021 </a:t>
            </a:r>
          </a:p>
          <a:p>
            <a:pPr lvl="1" algn="just">
              <a:buFont typeface="Arial" panose="020B0604020202020204" pitchFamily="34" charset="0"/>
              <a:buChar char="•"/>
            </a:pPr>
            <a:r>
              <a:rPr lang="en-US" sz="1600" b="0" i="0" u="none" strike="noStrike" baseline="0" dirty="0">
                <a:solidFill>
                  <a:srgbClr val="000000"/>
                </a:solidFill>
              </a:rPr>
              <a:t>Determination of use of the frequency band 5925 – 7125 MHz – June 2021 </a:t>
            </a:r>
          </a:p>
          <a:p>
            <a:pPr lvl="1" algn="just">
              <a:buFont typeface="Arial" panose="020B0604020202020204" pitchFamily="34" charset="0"/>
              <a:buChar char="•"/>
            </a:pPr>
            <a:r>
              <a:rPr lang="en-US" sz="1600" b="0" i="0" u="none" strike="noStrike" baseline="0" dirty="0">
                <a:solidFill>
                  <a:srgbClr val="000000"/>
                </a:solidFill>
              </a:rPr>
              <a:t>Identification of spectrum requirements for intelligent transport systems in the band 5850 – 5925 MHz – June 2021 </a:t>
            </a:r>
          </a:p>
          <a:p>
            <a:pPr lvl="3">
              <a:buFont typeface="Arial" panose="020B0604020202020204" pitchFamily="34" charset="0"/>
              <a:buChar char="•"/>
            </a:pPr>
            <a:endParaRPr lang="en-US" sz="100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err="1">
                <a:solidFill>
                  <a:schemeClr val="tx1"/>
                </a:solidFill>
                <a:ea typeface="Calibri" panose="020F0502020204030204" pitchFamily="34" charset="0"/>
              </a:rPr>
              <a:t>Anatel</a:t>
            </a:r>
            <a:r>
              <a:rPr lang="en-US" sz="1800" dirty="0">
                <a:solidFill>
                  <a:schemeClr val="tx1"/>
                </a:solidFill>
                <a:ea typeface="Calibri" panose="020F0502020204030204" pitchFamily="34" charset="0"/>
              </a:rPr>
              <a:t>:  Brazil has voted to follow the US FCC @ 6 GHz. 1200 MHz and (subject to further review once we see the decision) following US FCC technical rules.</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Need to look closer at what happened with 5925 MHz OOB, which might be followed in other countries. </a:t>
            </a:r>
          </a:p>
          <a:p>
            <a:pPr marL="400050" lvl="1">
              <a:spcBef>
                <a:spcPts val="0"/>
              </a:spcBef>
              <a:spcAft>
                <a:spcPts val="0"/>
              </a:spcAft>
              <a:buFont typeface="Arial" panose="020B0604020202020204" pitchFamily="34" charset="0"/>
              <a:buChar char="•"/>
            </a:pPr>
            <a:endParaRPr lang="en-US" sz="14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MIC: Japan gathering studies on 6 GHz from other countries and starting to review them for looking ahead of WRC-23.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305800" cy="5463999"/>
          </a:xfrm>
        </p:spPr>
        <p:txBody>
          <a:bodyPr/>
          <a:lstStyle/>
          <a:p>
            <a:pPr marL="285750" indent="-285750">
              <a:spcBef>
                <a:spcPts val="0"/>
              </a:spcBef>
              <a:buFont typeface="Arial" panose="020B0604020202020204" pitchFamily="34" charset="0"/>
              <a:buChar char="•"/>
            </a:pPr>
            <a:r>
              <a:rPr lang="en-US" sz="1600" b="0" dirty="0">
                <a:solidFill>
                  <a:schemeClr val="tx1"/>
                </a:solidFill>
              </a:rPr>
              <a:t>M.1450 and M.1801 LMSC (EC) ballot has closed and has passed.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FYI: 802.15 THz SC will be bringing a submission soon for a Liaison statement from ITU-R WP 5A to external organizations - Use of the 252-296 GHz frequency range by land-mobile service applications, </a:t>
            </a:r>
            <a:r>
              <a:rPr lang="en-US" sz="1600" b="0" dirty="0">
                <a:solidFill>
                  <a:schemeClr val="tx1"/>
                </a:solidFill>
                <a:hlinkClick r:id="rId3"/>
              </a:rPr>
              <a:t>https://mentor.ieee.org/802.15/dcn/21/15-21-0002-00-0thz-liaison-statement-from-itu-r-wp5a.docx</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effectLst/>
                <a:ea typeface="Times New Roman" panose="02020603050405020304" pitchFamily="18" charset="0"/>
                <a:cs typeface="Times New Roman" panose="02020603050405020304" pitchFamily="18" charset="0"/>
              </a:rPr>
              <a:t>After the call, heard back from THz SC and  they are finishing up, the submission draft is at: </a:t>
            </a:r>
          </a:p>
          <a:p>
            <a:pPr marL="685800" lvl="1">
              <a:spcBef>
                <a:spcPts val="0"/>
              </a:spcBef>
              <a:buFont typeface="Arial" panose="020B0604020202020204" pitchFamily="34" charset="0"/>
              <a:buChar char="•"/>
            </a:pPr>
            <a:r>
              <a:rPr lang="en-GB" sz="14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4"/>
              </a:rPr>
              <a:t>https://mentor.ieee.org/802.15/dcn/21/15-21-0122-00-0thz-liaison-statement-to-itu-r-wp5a.docx</a:t>
            </a:r>
            <a:endParaRPr lang="en-US" sz="1400" b="0" dirty="0">
              <a:effectLst/>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chemeClr val="tx1"/>
                </a:solidFill>
              </a:rPr>
              <a:t>Will try a small focused ad hoc. 3 folks stepped up.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  (sent some options to the volunteers) </a:t>
            </a:r>
            <a:endParaRPr lang="en-US" sz="1400" dirty="0">
              <a:solidFill>
                <a:schemeClr val="tx1"/>
              </a:solidFill>
              <a:effectLst/>
              <a:ea typeface="SimSun" panose="02010600030101010101" pitchFamily="2" charset="-122"/>
            </a:endParaRPr>
          </a:p>
          <a:p>
            <a:pPr lvl="1">
              <a:spcBef>
                <a:spcPts val="0"/>
              </a:spcBef>
              <a:buFont typeface="Arial" panose="020B0604020202020204" pitchFamily="34" charset="0"/>
              <a:buChar char="•"/>
            </a:pPr>
            <a:r>
              <a:rPr lang="en-US" sz="1400" dirty="0">
                <a:solidFill>
                  <a:schemeClr val="tx1"/>
                </a:solidFill>
              </a:rPr>
              <a:t>Do have a start on this power point</a:t>
            </a:r>
            <a:r>
              <a:rPr lang="en-US" sz="1400" dirty="0">
                <a:solidFill>
                  <a:schemeClr val="tx1"/>
                </a:solidFill>
                <a:ea typeface="SimSun" panose="02010600030101010101" pitchFamily="2" charset="-122"/>
              </a:rPr>
              <a:t> with 4+3 WRC-23 AIs  IEEE 802 should consider viewpoints on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5"/>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dirty="0">
                <a:solidFill>
                  <a:schemeClr val="tx1"/>
                </a:solidFill>
              </a:rPr>
              <a:t>btw- the initial AIs to consider IEEE 802 viewpoints: </a:t>
            </a:r>
          </a:p>
          <a:p>
            <a:pPr lvl="1">
              <a:spcBef>
                <a:spcPts val="0"/>
              </a:spcBef>
              <a:buFont typeface="Arial" panose="020B0604020202020204" pitchFamily="34" charset="0"/>
              <a:buChar char="•"/>
            </a:pPr>
            <a:endParaRPr lang="en-US" sz="1400" dirty="0">
              <a:solidFill>
                <a:schemeClr val="tx1"/>
              </a:solidFill>
            </a:endParaRPr>
          </a:p>
          <a:p>
            <a:pPr lvl="1">
              <a:spcBef>
                <a:spcPts val="0"/>
              </a:spcBef>
              <a:spcAft>
                <a:spcPts val="0"/>
              </a:spcAft>
              <a:buFont typeface="+mj-lt"/>
              <a:buAutoNum type="arabicParenBoth"/>
            </a:pPr>
            <a:r>
              <a:rPr lang="en-US" sz="1600" dirty="0">
                <a:effectLst/>
                <a:ea typeface="SimSun" panose="02010600030101010101" pitchFamily="2" charset="-122"/>
              </a:rPr>
              <a:t>1.1  -</a:t>
            </a:r>
            <a:r>
              <a:rPr lang="en-GB" sz="1600" dirty="0">
                <a:effectLst/>
                <a:ea typeface="Times New Roman" panose="02020603050405020304" pitchFamily="18" charset="0"/>
              </a:rPr>
              <a:t>800-4 990 MHz and Resolution 223.  Connection w/ITS going there?</a:t>
            </a:r>
            <a:endParaRPr lang="en-US" sz="1600" dirty="0">
              <a:effectLst/>
              <a:ea typeface="SimSun" panose="02010600030101010101" pitchFamily="2" charset="-122"/>
            </a:endParaRPr>
          </a:p>
          <a:p>
            <a:pPr lvl="1">
              <a:spcBef>
                <a:spcPts val="0"/>
              </a:spcBef>
              <a:spcAft>
                <a:spcPts val="0"/>
              </a:spcAft>
              <a:buFont typeface="+mj-lt"/>
              <a:buAutoNum type="arabicParenBoth"/>
            </a:pPr>
            <a:r>
              <a:rPr lang="en-US" sz="1600" dirty="0">
                <a:effectLst/>
                <a:ea typeface="SimSun" panose="02010600030101010101" pitchFamily="2" charset="-122"/>
              </a:rPr>
              <a:t>1.2</a:t>
            </a:r>
            <a:r>
              <a:rPr lang="en-GB" sz="1600" dirty="0">
                <a:ea typeface="SimSun" panose="02010600030101010101" pitchFamily="2" charset="-122"/>
              </a:rPr>
              <a:t>  -</a:t>
            </a:r>
            <a:r>
              <a:rPr lang="en-GB" sz="1600" dirty="0">
                <a:effectLst/>
                <a:ea typeface="Times New Roman" panose="02020603050405020304" pitchFamily="18" charset="0"/>
              </a:rPr>
              <a:t>300-3 400MHz, 3 600-3 800MHz, 6 425-7 025MHz, 7 025-7 125MHz and 10.0-10.5GHz for International Mobile Telecommunications (IMT) and resolution 245.</a:t>
            </a:r>
            <a:endParaRPr lang="en-US" sz="1600" dirty="0">
              <a:effectLst/>
              <a:ea typeface="SimSun" panose="02010600030101010101" pitchFamily="2" charset="-122"/>
            </a:endParaRPr>
          </a:p>
          <a:p>
            <a:pPr lvl="1">
              <a:spcBef>
                <a:spcPts val="0"/>
              </a:spcBef>
              <a:spcAft>
                <a:spcPts val="0"/>
              </a:spcAft>
              <a:buFont typeface="+mj-lt"/>
              <a:buAutoNum type="arabicParenBoth"/>
            </a:pPr>
            <a:r>
              <a:rPr lang="en-US" sz="1600" dirty="0">
                <a:effectLst/>
                <a:ea typeface="SimSun" panose="02010600030101010101" pitchFamily="2" charset="-122"/>
              </a:rPr>
              <a:t>1.5  -4</a:t>
            </a:r>
            <a:r>
              <a:rPr lang="en-GB" sz="1600" dirty="0">
                <a:effectLst/>
                <a:ea typeface="Times New Roman" panose="02020603050405020304" pitchFamily="18" charset="0"/>
              </a:rPr>
              <a:t>70-960 MHz in Region 1-consider possible regulatory actions, Resolution</a:t>
            </a:r>
            <a:r>
              <a:rPr lang="en-GB" sz="1600" b="1" dirty="0">
                <a:effectLst/>
                <a:ea typeface="Times New Roman" panose="02020603050405020304" pitchFamily="18" charset="0"/>
              </a:rPr>
              <a:t> 235.</a:t>
            </a:r>
            <a:endParaRPr lang="en-US" sz="1600" dirty="0">
              <a:effectLst/>
              <a:ea typeface="SimSun" panose="02010600030101010101" pitchFamily="2" charset="-122"/>
            </a:endParaRPr>
          </a:p>
          <a:p>
            <a:pPr lvl="1">
              <a:spcBef>
                <a:spcPts val="0"/>
              </a:spcBef>
              <a:spcAft>
                <a:spcPts val="0"/>
              </a:spcAft>
              <a:buFont typeface="+mj-lt"/>
              <a:buAutoNum type="arabicParenBoth"/>
            </a:pPr>
            <a:r>
              <a:rPr lang="en-GB" sz="1600" dirty="0">
                <a:effectLst/>
                <a:ea typeface="Times New Roman" panose="02020603050405020304" pitchFamily="18" charset="0"/>
              </a:rPr>
              <a:t>10</a:t>
            </a:r>
            <a:r>
              <a:rPr lang="en-GB" sz="1600" b="1" dirty="0">
                <a:ea typeface="Times New Roman" panose="02020603050405020304" pitchFamily="18" charset="0"/>
              </a:rPr>
              <a:t>   -</a:t>
            </a:r>
            <a:r>
              <a:rPr lang="en-GB" sz="1600" dirty="0">
                <a:solidFill>
                  <a:srgbClr val="444444"/>
                </a:solidFill>
                <a:effectLst/>
                <a:ea typeface="Times New Roman" panose="02020603050405020304" pitchFamily="18" charset="0"/>
              </a:rPr>
              <a:t>recommend to the Council items for inclusion in the agenda for the next WRC</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a:t>
            </a:r>
            <a:r>
              <a:rPr lang="en-US" sz="1200" dirty="0">
                <a:solidFill>
                  <a:schemeClr val="tx1"/>
                </a:solidFill>
                <a:hlinkClick r:id="rId6"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MSGs 6 GHz (&amp; FCC)</a:t>
            </a:r>
            <a:endParaRPr lang="en-US" sz="2400" dirty="0"/>
          </a:p>
        </p:txBody>
      </p:sp>
      <p:sp>
        <p:nvSpPr>
          <p:cNvPr id="3" name="Content Placeholder 2"/>
          <p:cNvSpPr>
            <a:spLocks noGrp="1"/>
          </p:cNvSpPr>
          <p:nvPr>
            <p:ph idx="1"/>
          </p:nvPr>
        </p:nvSpPr>
        <p:spPr>
          <a:xfrm>
            <a:off x="698889" y="885178"/>
            <a:ext cx="8368911" cy="5590235"/>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r>
              <a:rPr lang="en-US" sz="1800" dirty="0"/>
              <a:t>1. The </a:t>
            </a:r>
            <a:r>
              <a:rPr lang="en-US" sz="1800" dirty="0" err="1"/>
              <a:t>Winnforum</a:t>
            </a:r>
            <a:r>
              <a:rPr lang="en-US" sz="1800" dirty="0"/>
              <a:t> “6 GHz M.S. </a:t>
            </a:r>
            <a:r>
              <a:rPr lang="en-US" sz="1800" b="1" u="sng" dirty="0"/>
              <a:t>Committee</a:t>
            </a:r>
            <a:r>
              <a:rPr lang="en-US" sz="1800" dirty="0"/>
              <a:t>”, 	every 2 weeks </a:t>
            </a:r>
            <a:r>
              <a:rPr lang="en-US" sz="1800" b="0" dirty="0"/>
              <a:t>(met </a:t>
            </a:r>
            <a:r>
              <a:rPr lang="en-US" sz="1800" b="0" dirty="0" err="1"/>
              <a:t>wk</a:t>
            </a:r>
            <a:r>
              <a:rPr lang="en-US" sz="1800" b="0" dirty="0"/>
              <a:t> of 08Feb)</a:t>
            </a:r>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2">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WS2 – did a report to FCC on ULS cleanup and will go into the FCC ex </a:t>
            </a:r>
            <a:r>
              <a:rPr lang="en-US" sz="1600" dirty="0" err="1">
                <a:solidFill>
                  <a:schemeClr val="tx1"/>
                </a:solidFill>
                <a:ea typeface="Times New Roman" panose="02020603050405020304" pitchFamily="18" charset="0"/>
              </a:rPr>
              <a:t>parte</a:t>
            </a:r>
            <a:r>
              <a:rPr lang="en-US" sz="16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WG – AFC, working on a document to send to another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Anything to share?  Not today</a:t>
            </a:r>
          </a:p>
          <a:p>
            <a:pPr marL="866775" lvl="2">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18Feb: Took a decision to start a test and certification work group, with a proposal of self-certification. </a:t>
            </a:r>
            <a:endParaRPr lang="en-US" sz="1400" b="0" dirty="0">
              <a:solidFill>
                <a:schemeClr val="tx1"/>
              </a:solidFill>
              <a:effectLst/>
              <a:ea typeface="Times New Roman" panose="02020603050405020304" pitchFamily="18" charset="0"/>
            </a:endParaRPr>
          </a:p>
          <a:p>
            <a:pPr>
              <a:buFont typeface="Arial" panose="020B0604020202020204" pitchFamily="34" charset="0"/>
              <a:buChar char="•"/>
            </a:pPr>
            <a:r>
              <a:rPr lang="en-US" sz="1600" dirty="0">
                <a:solidFill>
                  <a:schemeClr val="tx1"/>
                </a:solidFill>
                <a:ea typeface="Times New Roman" panose="02020603050405020304" pitchFamily="18" charset="0"/>
              </a:rPr>
              <a:t> </a:t>
            </a:r>
            <a:r>
              <a:rPr lang="en-US" sz="1800" dirty="0">
                <a:ea typeface="Calibri" panose="020F0502020204030204" pitchFamily="34" charset="0"/>
              </a:rPr>
              <a:t>2. From the FCC R&amp;O, an informal MSG (“Group”) has also been formed.</a:t>
            </a:r>
          </a:p>
          <a:p>
            <a:pPr lvl="2">
              <a:spcBef>
                <a:spcPts val="0"/>
              </a:spcBef>
              <a:buFont typeface="Arial" panose="020B0604020202020204" pitchFamily="34" charset="0"/>
              <a:buChar char="•"/>
            </a:pPr>
            <a:r>
              <a:rPr lang="en-US" b="0" i="0" dirty="0">
                <a:solidFill>
                  <a:srgbClr val="1155CC"/>
                </a:solidFill>
                <a:effectLst/>
                <a:hlinkClick r:id="rId4"/>
              </a:rPr>
              <a:t>https://groups.wirelessinnovation.org/wg/6MSG/dashboard</a:t>
            </a:r>
            <a:r>
              <a:rPr lang="en-US" b="0" i="0" dirty="0">
                <a:solidFill>
                  <a:srgbClr val="1155CC"/>
                </a:solidFill>
                <a:effectLst/>
              </a:rPr>
              <a:t>. </a:t>
            </a:r>
            <a:endParaRPr lang="en-US" kern="1200" dirty="0">
              <a:solidFill>
                <a:srgbClr val="000000"/>
              </a:solidFill>
              <a:effectLst/>
              <a:ea typeface="+mn-ea"/>
              <a:cs typeface="+mn-cs"/>
            </a:endParaRPr>
          </a:p>
          <a:p>
            <a:pPr lvl="1">
              <a:spcBef>
                <a:spcPts val="0"/>
              </a:spcBef>
              <a:buFont typeface="Arial" panose="020B0604020202020204" pitchFamily="34" charset="0"/>
              <a:buChar char="•"/>
            </a:pPr>
            <a:r>
              <a:rPr lang="en-US" sz="1600" dirty="0"/>
              <a:t>Work stream 1 - interference protection and resolution (</a:t>
            </a:r>
            <a:r>
              <a:rPr lang="en-US" sz="1600" dirty="0" err="1"/>
              <a:t>CableLabs</a:t>
            </a:r>
            <a:r>
              <a:rPr lang="en-US" sz="1600" dirty="0"/>
              <a:t>, EPRI, Lake </a:t>
            </a:r>
            <a:r>
              <a:rPr lang="en-US" sz="1600" dirty="0" err="1"/>
              <a:t>Cty</a:t>
            </a:r>
            <a:r>
              <a:rPr lang="en-US" sz="1600" dirty="0"/>
              <a:t>, APCO)  </a:t>
            </a:r>
            <a:r>
              <a:rPr lang="en-US" sz="1600" dirty="0">
                <a:effectLst/>
                <a:ea typeface="SimSun" panose="02010600030101010101" pitchFamily="2" charset="-122"/>
              </a:rPr>
              <a:t> Meets biweekly, from 28Jan21 at 10:00 et, </a:t>
            </a:r>
            <a:endParaRPr lang="en-US" sz="1600" b="1" u="sng" dirty="0"/>
          </a:p>
          <a:p>
            <a:pPr lvl="1">
              <a:spcBef>
                <a:spcPts val="0"/>
              </a:spcBef>
              <a:buFont typeface="Arial" panose="020B0604020202020204" pitchFamily="34" charset="0"/>
              <a:buChar char="•"/>
            </a:pPr>
            <a:r>
              <a:rPr lang="en-US" sz="1600" dirty="0"/>
              <a:t>Work stream 2 - correct incumbent data (ULS) (</a:t>
            </a:r>
            <a:r>
              <a:rPr lang="en-US" sz="1600" dirty="0" err="1"/>
              <a:t>Comsearch</a:t>
            </a:r>
            <a:r>
              <a:rPr lang="en-US" sz="1600" dirty="0"/>
              <a:t>, APCO) </a:t>
            </a:r>
          </a:p>
          <a:p>
            <a:pPr lvl="1">
              <a:spcBef>
                <a:spcPts val="0"/>
              </a:spcBef>
              <a:buFont typeface="Arial" panose="020B0604020202020204" pitchFamily="34" charset="0"/>
              <a:buChar char="•"/>
            </a:pPr>
            <a:r>
              <a:rPr lang="en-US" sz="1600" dirty="0"/>
              <a:t>Work stream 3 - AFC and how it provides protection, etc. (Charter, Google, UTC)</a:t>
            </a:r>
          </a:p>
          <a:p>
            <a:pPr lvl="1">
              <a:spcBef>
                <a:spcPts val="0"/>
              </a:spcBef>
              <a:buFont typeface="Arial" panose="020B0604020202020204" pitchFamily="34" charset="0"/>
              <a:buChar char="•"/>
            </a:pPr>
            <a:r>
              <a:rPr lang="en-US" sz="1600" dirty="0"/>
              <a:t>Overall Co-chairs:  NPSTC, UTC, WFA, WISPA.  Next overall meeting – 26Feb21</a:t>
            </a:r>
          </a:p>
          <a:p>
            <a:pPr>
              <a:spcBef>
                <a:spcPts val="0"/>
              </a:spcBef>
              <a:buFont typeface="Arial" panose="020B0604020202020204" pitchFamily="34" charset="0"/>
              <a:buChar char="•"/>
            </a:pPr>
            <a:endParaRPr lang="en-US" sz="16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600" b="0" dirty="0">
                <a:solidFill>
                  <a:schemeClr val="tx1"/>
                </a:solidFill>
                <a:ea typeface="Times New Roman" panose="02020603050405020304" pitchFamily="18" charset="0"/>
              </a:rPr>
              <a:t>Anything to share?  Not today</a:t>
            </a: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a:spcBef>
                <a:spcPts val="0"/>
              </a:spcBef>
              <a:buFont typeface="Arial" panose="020B0604020202020204" pitchFamily="34" charset="0"/>
              <a:buChar char="•"/>
            </a:pPr>
            <a:r>
              <a:rPr lang="en-US" sz="1400" dirty="0"/>
              <a:t>Looked at .11 annex E but from -2016 version</a:t>
            </a:r>
            <a:r>
              <a:rPr lang="en-US" sz="1400" b="0" dirty="0"/>
              <a:t>, really need to get the -2020 version.</a:t>
            </a:r>
          </a:p>
          <a:p>
            <a:pPr lvl="1">
              <a:spcBef>
                <a:spcPts val="0"/>
              </a:spcBef>
              <a:buFont typeface="Arial" panose="020B0604020202020204" pitchFamily="34" charset="0"/>
              <a:buChar char="•"/>
            </a:pPr>
            <a:r>
              <a:rPr lang="en-US" sz="1200" dirty="0"/>
              <a:t>The -2016 version has some focus on 3 specific regions (USA, EU, Japan) and a global section. Somehow, we need to come up to just frequency bands in the standard and remove the country specific (for now…) </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from 23feb21, this week.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Good discussion on proposed initial spreadsheet format, see latest with some notes at: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hlinkClick r:id="rId3"/>
              </a:rPr>
              <a:t>https://mentor.ieee.org/802.18/dcn/21/18-21-0020-01-0000-proposed-frequency-table-format.pptx</a:t>
            </a:r>
            <a:r>
              <a:rPr lang="en-US" sz="16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Need to consider creating lists for the future:  country/regions and final tool/maintenance.</a:t>
            </a:r>
          </a:p>
          <a:p>
            <a:pPr lvl="1">
              <a:spcBef>
                <a:spcPts val="0"/>
              </a:spcBef>
              <a:buFont typeface="Arial" panose="020B0604020202020204" pitchFamily="34" charset="0"/>
              <a:buChar char="•"/>
            </a:pPr>
            <a:r>
              <a:rPr lang="en-US" sz="1800" dirty="0">
                <a:solidFill>
                  <a:srgbClr val="00B0F0"/>
                </a:solidFill>
                <a:ea typeface="Times New Roman" panose="02020603050405020304" pitchFamily="18" charset="0"/>
              </a:rPr>
              <a:t>With initial data gathering spreadsheet format, who is going to populate it? </a:t>
            </a:r>
          </a:p>
          <a:p>
            <a:pPr lvl="1">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meeting-30Mar21. </a:t>
            </a:r>
            <a:r>
              <a:rPr lang="en-US" sz="1600" b="0" dirty="0">
                <a:solidFill>
                  <a:schemeClr val="tx1"/>
                </a:solidFill>
                <a:ea typeface="Times New Roman" panose="02020603050405020304" pitchFamily="18" charset="0"/>
              </a:rPr>
              <a:t> (call-in in backup slides here)</a:t>
            </a:r>
            <a:r>
              <a:rPr lang="en-US" sz="1600" b="0" dirty="0">
                <a:effectLst/>
                <a:ea typeface="Times New Roman" panose="02020603050405020304" pitchFamily="18" charset="0"/>
              </a:rPr>
              <a:t> (5</a:t>
            </a:r>
            <a:r>
              <a:rPr lang="en-US" sz="1600" b="0" baseline="30000" dirty="0">
                <a:effectLst/>
                <a:ea typeface="Times New Roman" panose="02020603050405020304" pitchFamily="18" charset="0"/>
              </a:rPr>
              <a:t>th</a:t>
            </a:r>
            <a:r>
              <a:rPr lang="en-US" sz="1600" b="0" dirty="0">
                <a:effectLst/>
                <a:ea typeface="Times New Roman" panose="02020603050405020304" pitchFamily="18" charset="0"/>
              </a:rPr>
              <a:t> Tuesday this month)</a:t>
            </a:r>
            <a:endParaRPr lang="en-US" sz="1600" b="0" dirty="0">
              <a:solidFill>
                <a:schemeClr val="tx1"/>
              </a:solidFill>
              <a:ea typeface="Times New Roman" panose="02020603050405020304" pitchFamily="18" charset="0"/>
            </a:endParaRPr>
          </a:p>
          <a:p>
            <a:pPr lvl="1">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today,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marL="685800" lvl="1">
              <a:spcBef>
                <a:spcPts val="0"/>
              </a:spcBef>
              <a:spcAft>
                <a:spcPts val="0"/>
              </a:spcAft>
              <a:buFont typeface="Arial" panose="020B0604020202020204" pitchFamily="34" charset="0"/>
              <a:buChar char="•"/>
            </a:pPr>
            <a:endParaRPr lang="en-US" sz="1200" b="0" dirty="0">
              <a:solidFill>
                <a:srgbClr val="333333"/>
              </a:solidFill>
              <a:ea typeface="Times New Roman" panose="02020603050405020304" pitchFamily="18" charset="0"/>
            </a:endParaRP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80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80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80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endParaRPr lang="en-US" sz="12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66675" marR="0">
              <a:spcBef>
                <a:spcPts val="0"/>
              </a:spcBef>
              <a:spcAft>
                <a:spcPts val="0"/>
              </a:spcAft>
              <a:buFont typeface="Arial" panose="020B0604020202020204" pitchFamily="34" charset="0"/>
              <a:buChar char="•"/>
            </a:pPr>
            <a:r>
              <a:rPr lang="en-US" sz="1600" b="1" dirty="0">
                <a:solidFill>
                  <a:srgbClr val="191919"/>
                </a:solidFill>
                <a:effectLst/>
                <a:ea typeface="Times New Roman" panose="02020603050405020304" pitchFamily="18" charset="0"/>
              </a:rPr>
              <a:t>FCC Proposed Rule: </a:t>
            </a:r>
          </a:p>
          <a:p>
            <a:pPr marL="6667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Unlicensed White Space Device Operations in the Television Bands</a:t>
            </a:r>
          </a:p>
          <a:p>
            <a:pPr marL="66675" marR="0">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400" b="1" dirty="0">
                <a:effectLst/>
                <a:ea typeface="Times New Roman" panose="02020603050405020304" pitchFamily="18" charset="0"/>
              </a:rPr>
              <a:t>FR Document:</a:t>
            </a:r>
            <a:r>
              <a:rPr lang="en-US" sz="1400" dirty="0">
                <a:solidFill>
                  <a:srgbClr val="000000"/>
                </a:solidFill>
                <a:effectLst/>
                <a:ea typeface="Times New Roman" panose="02020603050405020304" pitchFamily="18" charset="0"/>
              </a:rPr>
              <a:t> </a:t>
            </a:r>
            <a:r>
              <a:rPr lang="en-US" sz="1400" u="sng" dirty="0">
                <a:solidFill>
                  <a:srgbClr val="3071A9"/>
                </a:solidFill>
                <a:effectLst/>
                <a:ea typeface="Times New Roman" panose="02020603050405020304" pitchFamily="18" charset="0"/>
                <a:hlinkClick r:id="rId3"/>
              </a:rPr>
              <a:t>2021-03437</a:t>
            </a:r>
            <a:r>
              <a:rPr lang="en-US" sz="1400" dirty="0">
                <a:solidFill>
                  <a:srgbClr val="000000"/>
                </a:solidFill>
                <a:effectLst/>
                <a:ea typeface="Times New Roman" panose="02020603050405020304" pitchFamily="18" charset="0"/>
              </a:rPr>
              <a:t>; </a:t>
            </a:r>
            <a:r>
              <a:rPr lang="en-US" sz="1400" b="1" dirty="0">
                <a:solidFill>
                  <a:srgbClr val="000000"/>
                </a:solidFill>
                <a:effectLst/>
                <a:ea typeface="Times New Roman" panose="02020603050405020304" pitchFamily="18" charset="0"/>
              </a:rPr>
              <a:t>Citation:</a:t>
            </a:r>
            <a:r>
              <a:rPr lang="en-US" sz="1400" dirty="0">
                <a:solidFill>
                  <a:srgbClr val="000000"/>
                </a:solidFill>
                <a:effectLst/>
                <a:ea typeface="Times New Roman" panose="02020603050405020304" pitchFamily="18" charset="0"/>
              </a:rPr>
              <a:t> 86 FR 11490; </a:t>
            </a:r>
            <a:r>
              <a:rPr lang="en-US" sz="1400" b="0" u="sng" dirty="0">
                <a:solidFill>
                  <a:srgbClr val="3071A9"/>
                </a:solidFill>
                <a:effectLst/>
                <a:ea typeface="Times New Roman" panose="02020603050405020304" pitchFamily="18" charset="0"/>
                <a:hlinkClick r:id="rId4"/>
              </a:rPr>
              <a:t>PDF</a:t>
            </a:r>
            <a:r>
              <a:rPr lang="en-US" sz="1400" b="1" dirty="0">
                <a:solidFill>
                  <a:srgbClr val="000000"/>
                </a:solidFill>
                <a:effectLst/>
                <a:ea typeface="Times New Roman" panose="02020603050405020304" pitchFamily="18" charset="0"/>
              </a:rPr>
              <a:t> </a:t>
            </a:r>
            <a:r>
              <a:rPr lang="en-US" sz="1400" dirty="0">
                <a:solidFill>
                  <a:srgbClr val="000000"/>
                </a:solidFill>
                <a:effectLst/>
                <a:ea typeface="Times New Roman" panose="02020603050405020304" pitchFamily="18" charset="0"/>
              </a:rPr>
              <a:t>Pages 11490-11494 </a:t>
            </a:r>
            <a:r>
              <a:rPr lang="en-US" sz="1400" i="1" dirty="0">
                <a:solidFill>
                  <a:srgbClr val="000000"/>
                </a:solidFill>
                <a:effectLst/>
                <a:ea typeface="Times New Roman" panose="02020603050405020304" pitchFamily="18" charset="0"/>
              </a:rPr>
              <a:t>(5 pages)</a:t>
            </a:r>
            <a:r>
              <a:rPr lang="en-US" sz="140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5"/>
              </a:rPr>
              <a:t>Permalink</a:t>
            </a:r>
            <a:r>
              <a:rPr lang="en-US" sz="1400" b="1" dirty="0">
                <a:solidFill>
                  <a:srgbClr val="000000"/>
                </a:solidFill>
                <a:effectLst/>
                <a:ea typeface="Times New Roman" panose="02020603050405020304" pitchFamily="18" charset="0"/>
              </a:rPr>
              <a:t> </a:t>
            </a:r>
            <a:endParaRPr lang="en-US" sz="14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rgbClr val="000000"/>
                </a:solidFill>
                <a:effectLst/>
                <a:ea typeface="Times New Roman" panose="02020603050405020304" pitchFamily="18" charset="0"/>
              </a:rPr>
              <a:t>Abstract:</a:t>
            </a:r>
            <a:r>
              <a:rPr lang="en-US" sz="1800" dirty="0">
                <a:solidFill>
                  <a:srgbClr val="000000"/>
                </a:solidFill>
                <a:effectLst/>
                <a:ea typeface="Times New Roman" panose="02020603050405020304" pitchFamily="18" charset="0"/>
              </a:rPr>
              <a:t> In this document, the Commission seeks comment on the use of a terrain-based propagation model such as Longley-Rice for determining white space channel availability and seeks to develop a record on whether or not to implement such a model. In particular, the Commission seeks comment on the effect use of such a model would have on availability of channels for white space devices, how a terrain-based model such as Longley-Rice could be implemented within the current white space device... </a:t>
            </a:r>
            <a:endParaRPr lang="en-US" sz="1200" dirty="0">
              <a:effectLst/>
              <a:ea typeface="Calibri" panose="020F0502020204030204" pitchFamily="34" charset="0"/>
            </a:endParaRPr>
          </a:p>
          <a:p>
            <a:pPr marL="0" marR="0" indent="0">
              <a:spcBef>
                <a:spcPts val="0"/>
              </a:spcBef>
              <a:spcAft>
                <a:spcPts val="0"/>
              </a:spcAft>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a:p>
            <a:pPr marL="685800" lvl="1">
              <a:buClr>
                <a:srgbClr val="00B0F0"/>
              </a:buClr>
              <a:buFont typeface="Wingdings" panose="05000000000000000000" pitchFamily="2" charset="2"/>
              <a:buChar char="§"/>
            </a:pPr>
            <a:r>
              <a:rPr lang="en-US" sz="1400" dirty="0">
                <a:solidFill>
                  <a:srgbClr val="00B0F0"/>
                </a:solidFill>
              </a:rPr>
              <a:t>Need to get new meeting times options to the volunteers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0286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The next IEEE Tech-Talk</a:t>
            </a:r>
          </a:p>
          <a:p>
            <a:pPr marL="0" marR="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Can register at: </a:t>
            </a:r>
          </a:p>
          <a:p>
            <a:pPr marL="0" marR="0">
              <a:spcBef>
                <a:spcPts val="0"/>
              </a:spcBef>
              <a:spcAft>
                <a:spcPts val="0"/>
              </a:spcAft>
              <a:buFont typeface="Arial" panose="020B0604020202020204" pitchFamily="34" charset="0"/>
              <a:buChar char="•"/>
            </a:pPr>
            <a:r>
              <a:rPr lang="en-US" sz="18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3"/>
              </a:rPr>
              <a:t>https://innovationatwork.ieee.org/events/techtalk-panel-802/</a:t>
            </a: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pic>
        <p:nvPicPr>
          <p:cNvPr id="1029" name="Picture 5">
            <a:extLst>
              <a:ext uri="{FF2B5EF4-FFF2-40B4-BE49-F238E27FC236}">
                <a16:creationId xmlns:a16="http://schemas.microsoft.com/office/drawing/2014/main" id="{790B3541-2E02-4728-99D0-8AE73419F87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9700" y="1550595"/>
            <a:ext cx="571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25feb21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_16_ and voters on-line:  _10_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04mar21 –</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(new call-in starting 14Jan21)</a:t>
            </a:r>
            <a:endParaRPr lang="en-US" altLang="en-US" sz="1600" b="1" i="1" dirty="0"/>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15:56et  (20:56utc)</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05-18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 – 1900UTC&gt;15mar)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544467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_plenary_17mar21_2nd-meeting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a:t>
            </a:r>
            <a:r>
              <a:rPr lang="en-US" sz="1400" dirty="0">
                <a:effectLst/>
                <a:highlight>
                  <a:srgbClr val="CC6600"/>
                </a:highlight>
                <a:latin typeface="Consolas" panose="020B0609020204030204" pitchFamily="49" charset="0"/>
                <a:ea typeface="Times New Roman" panose="02020603050405020304" pitchFamily="18" charset="0"/>
              </a:rPr>
              <a:t>Wednesday, 17 March, 2021 15:00-16:00 America/</a:t>
            </a:r>
            <a:r>
              <a:rPr lang="en-US" sz="1400" dirty="0" err="1">
                <a:effectLst/>
                <a:highlight>
                  <a:srgbClr val="CC6600"/>
                </a:highligh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https://ieeesa.webex.com/ieeesa/j.php?MTID=m991efbc801f794b2e27f305a9321bb49</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Jay Holcomb (Itron) is inviting you to a scheduled </a:t>
            </a:r>
            <a:r>
              <a:rPr lang="en-US" sz="1400" b="1" dirty="0" err="1">
                <a:solidFill>
                  <a:srgbClr val="000000"/>
                </a:solidFill>
                <a:effectLst/>
                <a:latin typeface="Consolas" panose="020B0609020204030204" pitchFamily="49" charset="0"/>
                <a:ea typeface="Calibri" panose="020F0502020204030204" pitchFamily="34" charset="0"/>
              </a:rPr>
              <a:t>Webex</a:t>
            </a:r>
            <a:r>
              <a:rPr lang="en-US" sz="1400" b="1" dirty="0">
                <a:solidFill>
                  <a:srgbClr val="000000"/>
                </a:solidFill>
                <a:effectLst/>
                <a:latin typeface="Consolas" panose="020B0609020204030204" pitchFamily="49" charset="0"/>
                <a:ea typeface="Calibri" panose="020F0502020204030204" pitchFamily="34" charset="0"/>
              </a:rPr>
              <a:t> meeting. </a:t>
            </a:r>
            <a:endParaRPr lang="en-US" sz="1400" dirty="0">
              <a:effectLst/>
              <a:latin typeface="Consolas" panose="020B0609020204030204" pitchFamily="49" charset="0"/>
              <a:ea typeface="Calibri" panose="020F0502020204030204" pitchFamily="34" charset="0"/>
            </a:endParaRPr>
          </a:p>
          <a:p>
            <a:pPr marL="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Wednesday, March 17, 2021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(UTC-05:00)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(1900UTC)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FF0000"/>
                </a:solidFill>
                <a:effectLst/>
                <a:highlight>
                  <a:srgbClr val="CC6600"/>
                </a:highlight>
                <a:latin typeface="Consolas" panose="020B0609020204030204" pitchFamily="49" charset="0"/>
                <a:ea typeface="Calibri" panose="020F0502020204030204" pitchFamily="34" charset="0"/>
                <a:hlinkClick r:id="rId3"/>
              </a:rPr>
              <a:t>Join meeting</a:t>
            </a:r>
            <a:endParaRPr lang="en-US" sz="1400" dirty="0">
              <a:effectLst/>
              <a:highlight>
                <a:srgbClr val="CC66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More ways to join:</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from the meeting link</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3"/>
              </a:rPr>
              <a:t>https://ieeesa.webex.com/ieeesa/j.php?MTID=m991efbc801f794b2e27f305a9321bb49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meeting number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number (access code): 179 647 3051 </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password: rrtag2103</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Tap to join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4"/>
              </a:rPr>
              <a:t>+1-646-992-2010,,1796473051##</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5"/>
              </a:rPr>
              <a:t>+1-213-306-3065,,1796473051##</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+1-646-992-2010 United States Toll (New York City)</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+1-213-306-3065 United States Toll (Los Angeles)</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6"/>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none" strike="noStrike" dirty="0">
                <a:solidFill>
                  <a:srgbClr val="005E7D"/>
                </a:solidFill>
                <a:effectLst/>
                <a:latin typeface="Consolas" panose="020B0609020204030204" pitchFamily="49" charset="0"/>
                <a:ea typeface="Calibri" panose="020F0502020204030204" pitchFamily="34" charset="0"/>
                <a:hlinkClick r:id="rId7"/>
              </a:rPr>
              <a:t>https://help.webex.com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CC6600"/>
                </a:highlight>
              </a:rPr>
              <a:t>march2021 2</a:t>
            </a:r>
            <a:r>
              <a:rPr lang="en-US" sz="2400" baseline="30000" dirty="0">
                <a:highlight>
                  <a:srgbClr val="CC6600"/>
                </a:highlight>
              </a:rPr>
              <a:t>nd</a:t>
            </a:r>
            <a:r>
              <a:rPr lang="en-US" sz="2400" dirty="0">
                <a:highlight>
                  <a:srgbClr val="CC6600"/>
                </a:highlight>
              </a:rPr>
              <a:t> plenary meeting</a:t>
            </a:r>
            <a:r>
              <a:rPr lang="en-US" sz="2400" dirty="0"/>
              <a:t>, </a:t>
            </a:r>
            <a:r>
              <a:rPr lang="en-US" sz="2400" dirty="0">
                <a:highlight>
                  <a:srgbClr val="CC6600"/>
                </a:highlight>
              </a:rPr>
              <a:t>17mar21</a:t>
            </a:r>
          </a:p>
        </p:txBody>
      </p:sp>
    </p:spTree>
    <p:extLst>
      <p:ext uri="{BB962C8B-B14F-4D97-AF65-F5344CB8AC3E}">
        <p14:creationId xmlns:p14="http://schemas.microsoft.com/office/powerpoint/2010/main" val="1316594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219993"/>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802.18-.19 frequency table ad hoc</a:t>
            </a:r>
          </a:p>
          <a:p>
            <a:pPr marL="0" marR="0">
              <a:spcBef>
                <a:spcPts val="0"/>
              </a:spcBef>
              <a:spcAft>
                <a:spcPts val="0"/>
              </a:spcAft>
            </a:pPr>
            <a:r>
              <a:rPr lang="en-US" sz="1200" b="1"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 Tuesday, 30 March, 2021 15:00-16:00 America/</a:t>
            </a:r>
            <a:r>
              <a:rPr lang="en-US" sz="12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https://ieeesa.webex.com/ieeesa/j.php?MTID=m8ca8fb73d1954524be0ba60530ec346a</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March 30, 2021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https://ieeesa.webex.com/ieeesa/j.php?MTID=m8ca8fb73d1954524be0ba60530ec346a</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129 729 9212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freqtable4b</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30mar21</a:t>
            </a:r>
          </a:p>
        </p:txBody>
      </p:sp>
    </p:spTree>
    <p:extLst>
      <p:ext uri="{BB962C8B-B14F-4D97-AF65-F5344CB8AC3E}">
        <p14:creationId xmlns:p14="http://schemas.microsoft.com/office/powerpoint/2010/main" val="516568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latin typeface="Calibri" panose="020F0502020204030204" pitchFamily="34" charset="0"/>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latin typeface="Calibri" panose="020F0502020204030204" pitchFamily="34" charset="0"/>
                <a:ea typeface="Calibri" panose="020F0502020204030204" pitchFamily="34" charset="0"/>
              </a:rPr>
              <a:t>.15 	Ben			</a:t>
            </a:r>
            <a:r>
              <a:rPr lang="en-GB" dirty="0">
                <a:solidFill>
                  <a:srgbClr val="1F497D"/>
                </a:solidFill>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25feb21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25feb21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25feb21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25feb21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32</a:t>
            </a:fld>
            <a:endParaRPr lang="en-US" altLang="en-US" sz="1200" b="0" dirty="0"/>
          </a:p>
        </p:txBody>
      </p:sp>
      <p:sp>
        <p:nvSpPr>
          <p:cNvPr id="2" name="Date Placeholder 1"/>
          <p:cNvSpPr>
            <a:spLocks noGrp="1"/>
          </p:cNvSpPr>
          <p:nvPr>
            <p:ph type="dt" idx="15"/>
          </p:nvPr>
        </p:nvSpPr>
        <p:spPr/>
        <p:txBody>
          <a:bodyPr/>
          <a:lstStyle/>
          <a:p>
            <a:r>
              <a:rPr lang="en-US"/>
              <a:t>25feb21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25feb21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25feb21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3"/>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25feb21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5864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like normal with </a:t>
            </a:r>
            <a:r>
              <a:rPr lang="en-US" altLang="en-US" sz="1400" b="1" u="sng" dirty="0" err="1">
                <a:solidFill>
                  <a:schemeClr val="bg1"/>
                </a:solidFill>
              </a:rPr>
              <a:t>Webex</a:t>
            </a:r>
            <a:r>
              <a:rPr lang="en-US" altLang="en-US" sz="1400" b="1" u="sng" dirty="0">
                <a:solidFill>
                  <a:schemeClr val="bg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MSGs on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Set up WRC-23 AIs ad hoc</a:t>
            </a:r>
            <a:endParaRPr lang="en-US" altLang="en-US" sz="1600" dirty="0">
              <a:solidFill>
                <a:schemeClr val="tx1"/>
              </a:solidFill>
            </a:endParaRPr>
          </a:p>
          <a:p>
            <a:pPr lvl="1">
              <a:spcBef>
                <a:spcPts val="0"/>
              </a:spcBef>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Mexico</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on 6 GHz (&amp; FCC)</a:t>
            </a:r>
          </a:p>
          <a:p>
            <a:pPr lvl="1">
              <a:spcBef>
                <a:spcPts val="0"/>
              </a:spcBef>
              <a:buFont typeface="Arial" panose="020B0604020202020204" pitchFamily="34" charset="0"/>
              <a:buChar char="•"/>
            </a:pPr>
            <a:r>
              <a:rPr lang="en-US" altLang="en-US" sz="1400" kern="0" dirty="0">
                <a:solidFill>
                  <a:schemeClr val="tx1"/>
                </a:solidFill>
              </a:rPr>
              <a:t>Multi stake-holder groups</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White Space NPRM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solidFill>
                  <a:schemeClr val="tx1"/>
                </a:solidFill>
              </a:rPr>
              <a:t>To approve the agenda as presented on previous slide</a:t>
            </a:r>
          </a:p>
          <a:p>
            <a:pPr>
              <a:spcBef>
                <a:spcPts val="0"/>
              </a:spcBef>
            </a:pP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18 </a:t>
            </a:r>
            <a:r>
              <a:rPr lang="en-GB" sz="1600" b="0" dirty="0">
                <a:effectLst/>
                <a:ea typeface="SimSun" panose="02010600030101010101" pitchFamily="2" charset="-122"/>
              </a:rPr>
              <a:t>February 2021 in document </a:t>
            </a:r>
            <a:r>
              <a:rPr lang="en-GB" sz="1600" b="0" dirty="0">
                <a:solidFill>
                  <a:schemeClr val="bg1">
                    <a:lumMod val="75000"/>
                  </a:schemeClr>
                </a:solidFill>
                <a:ea typeface="SimSun" panose="02010600030101010101" pitchFamily="2" charset="-122"/>
                <a:hlinkClick r:id="rId3"/>
              </a:rPr>
              <a:t>https://mentor.ieee.org/802.18/dcn/21/18-21-0017-00-0000-minutes-11feb21-rrtag-teleconference.docx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19-Feb-2021 09:21:36 ET</a:t>
            </a:r>
            <a:r>
              <a:rPr lang="en-US" sz="1600" b="0" i="0" dirty="0">
                <a:solidFill>
                  <a:srgbClr val="000000"/>
                </a:solidFill>
                <a:effectLst/>
              </a:rPr>
              <a: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Steve P.</a:t>
            </a:r>
          </a:p>
          <a:p>
            <a:pPr marL="0" indent="0">
              <a:spcBef>
                <a:spcPts val="0"/>
              </a:spcBef>
            </a:pPr>
            <a:r>
              <a:rPr lang="en-US" altLang="en-US" sz="1800" b="0" dirty="0">
                <a:solidFill>
                  <a:schemeClr val="bg1">
                    <a:lumMod val="75000"/>
                  </a:schemeClr>
                </a:solidFill>
              </a:rPr>
              <a:t>	Seconded by:  Stuart  K.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r>
              <a:rPr lang="en-US" altLang="en-US" sz="1800" b="0" dirty="0">
                <a:solidFill>
                  <a:schemeClr val="tx1"/>
                </a:solidFill>
              </a:rPr>
              <a:t>File name needs correcting will update and bring up next week. </a:t>
            </a: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25feb21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 – moving forward  </a:t>
            </a:r>
            <a:endParaRPr lang="en-US" altLang="en-US" sz="2400" i="1" u="sng" dirty="0">
              <a:solidFill>
                <a:srgbClr val="00B050"/>
              </a:solidFill>
            </a:endParaRPr>
          </a:p>
        </p:txBody>
      </p:sp>
      <p:sp>
        <p:nvSpPr>
          <p:cNvPr id="16387" name="Content Placeholder 2"/>
          <p:cNvSpPr>
            <a:spLocks noGrp="1"/>
          </p:cNvSpPr>
          <p:nvPr>
            <p:ph idx="1"/>
          </p:nvPr>
        </p:nvSpPr>
        <p:spPr>
          <a:xfrm>
            <a:off x="682624" y="1066799"/>
            <a:ext cx="8382001" cy="5408614"/>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a:t>
            </a:r>
          </a:p>
          <a:p>
            <a:pPr lvl="1">
              <a:spcBef>
                <a:spcPts val="0"/>
              </a:spcBef>
              <a:buFont typeface="Arial" panose="020B0604020202020204" pitchFamily="34" charset="0"/>
              <a:buChar char="•"/>
            </a:pPr>
            <a:r>
              <a:rPr lang="en-US" altLang="en-US" sz="1600" b="1" dirty="0">
                <a:solidFill>
                  <a:schemeClr val="tx1"/>
                </a:solidFill>
              </a:rPr>
              <a:t>EC has updated times from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2">
              <a:spcBef>
                <a:spcPts val="0"/>
              </a:spcBef>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Learned no conflict with .24 for the 17</a:t>
            </a:r>
            <a:r>
              <a:rPr lang="en-US" sz="1600" baseline="30000" dirty="0">
                <a:effectLst/>
                <a:latin typeface="Times New Roman" panose="02020603050405020304" pitchFamily="18" charset="0"/>
                <a:ea typeface="SimSun" panose="02010600030101010101" pitchFamily="2" charset="-122"/>
              </a:rPr>
              <a:t>th</a:t>
            </a:r>
            <a:r>
              <a:rPr lang="en-US" sz="1600" dirty="0">
                <a:effectLst/>
                <a:latin typeface="Times New Roman" panose="02020603050405020304" pitchFamily="18" charset="0"/>
                <a:ea typeface="SimSun" panose="02010600030101010101" pitchFamily="2" charset="-122"/>
              </a:rPr>
              <a:t> call. So no known conflicts. </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1">
              <a:spcBef>
                <a:spcPts val="0"/>
              </a:spcBef>
              <a:buFont typeface="Arial" panose="020B0604020202020204" pitchFamily="34" charset="0"/>
              <a:buChar char="•"/>
            </a:pPr>
            <a:r>
              <a:rPr lang="en-US" altLang="en-US" sz="1600" dirty="0">
                <a:solidFill>
                  <a:schemeClr val="tx1"/>
                </a:solidFill>
              </a:rPr>
              <a:t>Being a plenary, it will take attending both calls for participation/voting member credit. </a:t>
            </a:r>
          </a:p>
          <a:p>
            <a:pPr lvl="1">
              <a:spcBef>
                <a:spcPts val="0"/>
              </a:spcBef>
              <a:buFont typeface="Arial" panose="020B0604020202020204" pitchFamily="34" charset="0"/>
              <a:buChar char="•"/>
            </a:pPr>
            <a:r>
              <a:rPr lang="en-US" altLang="en-US" sz="1600" b="0" dirty="0">
                <a:solidFill>
                  <a:schemeClr val="tx1"/>
                </a:solidFill>
              </a:rPr>
              <a:t>IMAT is set</a:t>
            </a:r>
            <a:r>
              <a:rPr lang="en-US" altLang="en-US" sz="1600" dirty="0">
                <a:solidFill>
                  <a:schemeClr val="tx1"/>
                </a:solidFill>
              </a:rPr>
              <a:t>up with the other WGs and TAGs like a normal plenary. </a:t>
            </a:r>
            <a:endParaRPr lang="en-US" altLang="en-US" sz="1600" b="0" dirty="0">
              <a:solidFill>
                <a:schemeClr val="tx1"/>
              </a:solidFill>
            </a:endParaRP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and then moving out the Hotel Irvine to a later date that was planned for January 2022.  (Hotel Irvine has indicated they will probably not be ready to open in January 2022.) </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b="0" dirty="0">
                <a:solidFill>
                  <a:schemeClr val="tx1"/>
                </a:solidFill>
              </a:rPr>
              <a:t>Nominations for 2 RR-TAG Vice-Chair open until 03Mar21; see email, and 11Feb21 agenda and minutes for more. </a:t>
            </a:r>
          </a:p>
          <a:p>
            <a:pPr marL="1828800" lvl="4" indent="0"/>
            <a:endParaRPr lang="en-US" altLang="en-US" sz="1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25feb21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57791</TotalTime>
  <Words>7995</Words>
  <Application>Microsoft Office PowerPoint</Application>
  <PresentationFormat>On-screen Show (4:3)</PresentationFormat>
  <Paragraphs>845</Paragraphs>
  <Slides>34</Slides>
  <Notes>21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7" baseType="lpstr">
      <vt:lpstr>Arial</vt:lpstr>
      <vt:lpstr>Calibri</vt:lpstr>
      <vt:lpstr>Consolas</vt:lpstr>
      <vt:lpstr>Helvetica</vt:lpstr>
      <vt:lpstr>Monotype Sorts</vt:lpstr>
      <vt:lpstr>Roboto</vt:lpstr>
      <vt:lpstr>Segoe UI</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moving forward  </vt:lpstr>
      <vt:lpstr>EU items to share -1</vt:lpstr>
      <vt:lpstr>EU items to share -2</vt:lpstr>
      <vt:lpstr>Other regions (outside EU-Stds and USA), items to share</vt:lpstr>
      <vt:lpstr>ITU-R items to share  -</vt:lpstr>
      <vt:lpstr>MSGs 6 GHz (&amp; FCC)</vt:lpstr>
      <vt:lpstr>Table of Frequency Bands – IEEE 802 Stds </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PowerPoint Presentation</vt:lpstr>
      <vt:lpstr>Table of Frequency Bands – Ad Hoc</vt:lpstr>
      <vt:lpstr>Table of Frequency Bands – IEEE 802 Stds – background -1</vt:lpstr>
      <vt:lpstr>Table of Frequency Bands – background -2</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3636</cp:revision>
  <cp:lastPrinted>1601-01-01T00:00:00Z</cp:lastPrinted>
  <dcterms:created xsi:type="dcterms:W3CDTF">2016-03-03T14:54:45Z</dcterms:created>
  <dcterms:modified xsi:type="dcterms:W3CDTF">2021-02-26T16:31:53Z</dcterms:modified>
</cp:coreProperties>
</file>