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8" r:id="rId16"/>
    <p:sldId id="717" r:id="rId17"/>
    <p:sldId id="650" r:id="rId18"/>
    <p:sldId id="498" r:id="rId19"/>
    <p:sldId id="402" r:id="rId20"/>
    <p:sldId id="403" r:id="rId21"/>
    <p:sldId id="736" r:id="rId22"/>
    <p:sldId id="761" r:id="rId23"/>
    <p:sldId id="746" r:id="rId24"/>
    <p:sldId id="762" r:id="rId25"/>
    <p:sldId id="737" r:id="rId26"/>
    <p:sldId id="739" r:id="rId27"/>
    <p:sldId id="728"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20" autoAdjust="0"/>
    <p:restoredTop sz="91127" autoAdjust="0"/>
  </p:normalViewPr>
  <p:slideViewPr>
    <p:cSldViewPr>
      <p:cViewPr varScale="1">
        <p:scale>
          <a:sx n="112" d="100"/>
          <a:sy n="112" d="100"/>
        </p:scale>
        <p:origin x="1242" y="9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hyperlink" Target="http://www.ift.org.mx/industria/consultas-publicas/calendario"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slide" Target="slide27.xml"/><Relationship Id="rId4" Type="http://schemas.openxmlformats.org/officeDocument/2006/relationships/hyperlink" Target="https://mentor.ieee.org/802.18/dcn/20/18-20-0107-00-0000-res-811-wrc-19-wrc-23-agenda-item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2/25/2021-03437/unlicensed-white-space-device-operations-in-the-television-bands?utm_campaign=subscription*mailing*list&amp;utm_source=federalregister.gov&amp;utm_medium=email__;Kys!!F7jv3iA!k8CDjempDela3EUygFUKbS7mMj7_yM1DcqfBOrQ_k4aPa4-5ZxmHO3NuJegT0bLJ4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03437?utm_campaign=subscription*mailing*list&amp;utm_source=federalregister.gov&amp;utm_medium=email__;Kys!!F7jv3iA!k8CDjempDela3EUygFUKbS7mMj7_yM1DcqfBOrQ_k4aPa4-5ZxmHO3NuJej1J-QruA$" TargetMode="External"/><Relationship Id="rId4" Type="http://schemas.openxmlformats.org/officeDocument/2006/relationships/hyperlink" Target="https://urldefense.com/v3/__https:/www.govinfo.gov/content/pkg/FR-2021-02-25/pdf/2021-03437.pdf?utm_campaign=subscription*mailing*list&amp;utm_source=federalregister.gov&amp;utm_medium=email__;Kys!!F7jv3iA!k8CDjempDela3EUygFUKbS7mMj7_yM1DcqfBOrQ_k4aPa4-5ZxmHO3NuJeg9u-IBO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7-00-0000-minutes-11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25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156910966"/>
              </p:ext>
            </p:extLst>
          </p:nvPr>
        </p:nvGraphicFramePr>
        <p:xfrm>
          <a:off x="609600" y="3587750"/>
          <a:ext cx="7813675" cy="2466975"/>
        </p:xfrm>
        <a:graphic>
          <a:graphicData uri="http://schemas.openxmlformats.org/presentationml/2006/ole">
            <mc:AlternateContent xmlns:mc="http://schemas.openxmlformats.org/markup-compatibility/2006">
              <mc:Choice xmlns:v="urn:schemas-microsoft-com:vml" Requires="v">
                <p:oleObj name="Document" r:id="rId3" imgW="8525891" imgH="2697021" progId="Word.Document.8">
                  <p:embed/>
                </p:oleObj>
              </mc:Choice>
              <mc:Fallback>
                <p:oleObj name="Document" r:id="rId3" imgW="8525891" imgH="2697021" progId="Word.Document.8">
                  <p:embed/>
                  <p:pic>
                    <p:nvPicPr>
                      <p:cNvPr id="0" name="Picture 3"/>
                      <p:cNvPicPr>
                        <a:picLocks noChangeAspect="1" noChangeArrowheads="1"/>
                      </p:cNvPicPr>
                      <p:nvPr/>
                    </p:nvPicPr>
                    <p:blipFill>
                      <a:blip r:embed="rId4"/>
                      <a:srcRect/>
                      <a:stretch>
                        <a:fillRect/>
                      </a:stretch>
                    </p:blipFill>
                    <p:spPr bwMode="auto">
                      <a:xfrm>
                        <a:off x="609600" y="3587750"/>
                        <a:ext cx="7813675" cy="2466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 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At this point another ad hoc is not likely before #109.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marL="0" indent="0">
              <a:spcBef>
                <a:spcPts val="0"/>
              </a:spcBef>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a:t>
            </a:r>
            <a:r>
              <a:rPr lang="en-US" sz="1600" b="0" dirty="0">
                <a:solidFill>
                  <a:schemeClr val="tx1"/>
                </a:solidFill>
              </a:rPr>
              <a:t>03Nov20-</a:t>
            </a:r>
            <a:r>
              <a:rPr lang="en-US" sz="1600" dirty="0">
                <a:solidFill>
                  <a:schemeClr val="tx1"/>
                </a:solidFill>
              </a:rPr>
              <a:t>22Feb21, correspondence   </a:t>
            </a:r>
          </a:p>
          <a:p>
            <a:pPr lvl="1">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&lt;SE21&gt; </a:t>
            </a:r>
            <a:r>
              <a:rPr lang="en-US" altLang="en-US" sz="1800" b="0" dirty="0"/>
              <a:t> </a:t>
            </a:r>
            <a:r>
              <a:rPr lang="en-US" altLang="en-US" sz="1800" dirty="0">
                <a:solidFill>
                  <a:schemeClr val="tx1"/>
                </a:solidFill>
              </a:rPr>
              <a:t>next meeting #112, 24-26Feb21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SE21 has established a correspondence group for receiver resilience requirements. </a:t>
            </a:r>
          </a:p>
          <a:p>
            <a:pPr lvl="2">
              <a:spcBef>
                <a:spcPts val="0"/>
              </a:spcBef>
              <a:spcAft>
                <a:spcPts val="0"/>
              </a:spcAft>
              <a:buFont typeface="Arial" panose="020B0604020202020204" pitchFamily="34" charset="0"/>
              <a:buChar char="•"/>
            </a:pPr>
            <a:r>
              <a:rPr lang="en-US" sz="1400" dirty="0">
                <a:ea typeface="Calibri" panose="020F0502020204030204" pitchFamily="34" charset="0"/>
              </a:rPr>
              <a:t>ERM explicitly includes 2.4 GHz, implicitly it covers all license-exempt.</a:t>
            </a:r>
          </a:p>
          <a:p>
            <a:pPr lvl="2">
              <a:spcBef>
                <a:spcPts val="0"/>
              </a:spcBef>
              <a:spcAft>
                <a:spcPts val="0"/>
              </a:spcAft>
              <a:buFont typeface="Arial" panose="020B0604020202020204" pitchFamily="34" charset="0"/>
              <a:buChar char="•"/>
            </a:pP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bg1">
                    <a:lumMod val="75000"/>
                  </a:schemeClr>
                </a:solidFill>
              </a:rPr>
              <a:t>nothing to share  today</a:t>
            </a:r>
          </a:p>
          <a:p>
            <a:pPr lvl="1">
              <a:spcBef>
                <a:spcPts val="0"/>
              </a:spcBef>
              <a:spcAft>
                <a:spcPts val="0"/>
              </a:spcAft>
              <a:buFont typeface="Arial" panose="020B0604020202020204" pitchFamily="34" charset="0"/>
              <a:buChar char="•"/>
            </a:pPr>
            <a:r>
              <a:rPr lang="en-US" altLang="en-US" sz="1400" dirty="0"/>
              <a:t> 28Jan: WGSE sent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7"/>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Outcome on #98:___</a:t>
            </a:r>
          </a:p>
          <a:p>
            <a:pPr lvl="1">
              <a:buFont typeface="Arial" panose="020B0604020202020204" pitchFamily="34" charset="0"/>
              <a:buChar char="•"/>
            </a:pPr>
            <a:endParaRPr lang="en-US" sz="1400" dirty="0">
              <a:latin typeface="Times New Roman" panose="02020603050405020304" pitchFamily="18" charset="0"/>
              <a:ea typeface="SimSun" panose="02010600030101010101" pitchFamily="2" charset="-122"/>
            </a:endParaRPr>
          </a:p>
          <a:p>
            <a:pPr lvl="1">
              <a:buFont typeface="Arial" panose="020B0604020202020204" pitchFamily="34" charset="0"/>
              <a:buChar char="•"/>
            </a:pPr>
            <a:endParaRPr lang="en-US" sz="1400" dirty="0">
              <a:latin typeface="Times New Roman" panose="02020603050405020304" pitchFamily="18" charset="0"/>
              <a:ea typeface="SimSun" panose="02010600030101010101" pitchFamily="2" charset="-122"/>
            </a:endParaRPr>
          </a:p>
          <a:p>
            <a:pPr lvl="1">
              <a:spcBef>
                <a:spcPts val="0"/>
              </a:spcBef>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rPr>
              <a:t>18Feb: </a:t>
            </a:r>
            <a:r>
              <a:rPr lang="en-US" sz="1400" dirty="0">
                <a:solidFill>
                  <a:schemeClr val="tx1"/>
                </a:solidFill>
              </a:rPr>
              <a:t>Item 5.5 in draft minutes is affirmation on 5 GHz decision (04)08 pushed up here from FM57.  There are also inputs on 5.8 GHz.</a:t>
            </a:r>
          </a:p>
          <a:p>
            <a:pPr lvl="1">
              <a:spcBef>
                <a:spcPts val="0"/>
              </a:spcBef>
              <a:buFont typeface="Arial" panose="020B0604020202020204" pitchFamily="34" charset="0"/>
              <a:buChar char="•"/>
            </a:pPr>
            <a:r>
              <a:rPr lang="en-US" sz="1400" dirty="0">
                <a:solidFill>
                  <a:schemeClr val="tx1"/>
                </a:solidFill>
              </a:rPr>
              <a:t>#1-Final minutes will be out shortly.  There are notes on conflicts that are being pushed up to the ECC </a:t>
            </a:r>
          </a:p>
          <a:p>
            <a:pPr lvl="1">
              <a:spcBef>
                <a:spcPts val="0"/>
              </a:spcBef>
              <a:buFont typeface="Arial" panose="020B0604020202020204" pitchFamily="34" charset="0"/>
              <a:buChar char="•"/>
            </a:pPr>
            <a:r>
              <a:rPr lang="en-US" sz="1400" dirty="0">
                <a:solidFill>
                  <a:schemeClr val="tx1"/>
                </a:solidFill>
              </a:rPr>
              <a:t>#2- ERM  doc came out on receive performance.   This is fundamental and affects all bands (including shared bands) and affects many industries.</a:t>
            </a:r>
            <a:endParaRPr lang="en-US" sz="1400" dirty="0">
              <a:effectLst/>
              <a:latin typeface="Times New Roman" panose="02020603050405020304" pitchFamily="18" charset="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marL="0" indent="0"/>
            <a:endParaRPr lang="en-US" sz="2000" dirty="0">
              <a:effectLst/>
              <a:ea typeface="Calibri" panose="020F0502020204030204" pitchFamily="34" charset="0"/>
            </a:endParaRPr>
          </a:p>
          <a:p>
            <a:pPr algn="l">
              <a:buFont typeface="Arial" panose="020B0604020202020204" pitchFamily="34" charset="0"/>
              <a:buChar char="•"/>
            </a:pPr>
            <a:r>
              <a:rPr lang="en-US" sz="1800" b="0" i="0" u="none" strike="noStrike" baseline="0" dirty="0">
                <a:solidFill>
                  <a:srgbClr val="000000"/>
                </a:solidFill>
              </a:rPr>
              <a:t>The Mexican Regulator – Instituto Federal de </a:t>
            </a:r>
            <a:r>
              <a:rPr lang="en-US" sz="1800" b="0" i="0" u="none" strike="noStrike" baseline="0" dirty="0" err="1">
                <a:solidFill>
                  <a:srgbClr val="000000"/>
                </a:solidFill>
              </a:rPr>
              <a:t>Telecomunicaciones</a:t>
            </a:r>
            <a:r>
              <a:rPr lang="en-US" sz="1800" b="0" i="0" u="none" strike="noStrike" baseline="0" dirty="0">
                <a:solidFill>
                  <a:srgbClr val="000000"/>
                </a:solidFill>
              </a:rPr>
              <a:t> (IFT) has a list of Public Consultations scheduled for 2021 on their website, </a:t>
            </a:r>
            <a:r>
              <a:rPr lang="en-US" sz="1800" b="0" i="0" u="none" strike="noStrike" baseline="0" dirty="0">
                <a:solidFill>
                  <a:srgbClr val="000000"/>
                </a:solidFill>
                <a:hlinkClick r:id="rId3"/>
              </a:rPr>
              <a:t>http://www.ift.org.mx/industria/consultas-publicas/calendario</a:t>
            </a:r>
            <a:r>
              <a:rPr lang="en-US" sz="1800" b="0" i="0" u="none" strike="noStrike" baseline="0" dirty="0">
                <a:solidFill>
                  <a:srgbClr val="000000"/>
                </a:solidFill>
              </a:rPr>
              <a:t> </a:t>
            </a:r>
            <a:r>
              <a:rPr lang="en-US" sz="1800" b="0" i="0" strike="noStrike" baseline="0" dirty="0">
                <a:solidFill>
                  <a:srgbClr val="000000"/>
                </a:solidFill>
              </a:rPr>
              <a:t>. The text is in Spanish language only.  Some of interest for IEEE 802: </a:t>
            </a:r>
            <a:endParaRPr lang="en-US" sz="1800" dirty="0">
              <a:effectLst/>
              <a:ea typeface="Calibri" panose="020F0502020204030204" pitchFamily="34" charset="0"/>
            </a:endParaRPr>
          </a:p>
          <a:p>
            <a:pPr lvl="1" algn="just">
              <a:buFont typeface="Arial" panose="020B0604020202020204" pitchFamily="34" charset="0"/>
              <a:buChar char="•"/>
            </a:pPr>
            <a:r>
              <a:rPr lang="en-US" sz="1600" b="0" i="0" u="none" strike="noStrike" baseline="0" dirty="0">
                <a:solidFill>
                  <a:srgbClr val="000000"/>
                </a:solidFill>
              </a:rPr>
              <a:t>Determination of use of the frequency band 57 – 64 GHz – March 2021 </a:t>
            </a:r>
          </a:p>
          <a:p>
            <a:pPr lvl="1" algn="just">
              <a:buFont typeface="Arial" panose="020B0604020202020204" pitchFamily="34" charset="0"/>
              <a:buChar char="•"/>
            </a:pPr>
            <a:r>
              <a:rPr lang="en-US" sz="1600" b="0" i="0" u="none" strike="noStrike" baseline="0" dirty="0">
                <a:solidFill>
                  <a:srgbClr val="000000"/>
                </a:solidFill>
              </a:rPr>
              <a:t>Update of the National Frequency Attribution Plan – March 2021 </a:t>
            </a:r>
          </a:p>
          <a:p>
            <a:pPr lvl="1" algn="just">
              <a:buFont typeface="Arial" panose="020B0604020202020204" pitchFamily="34" charset="0"/>
              <a:buChar char="•"/>
            </a:pPr>
            <a:r>
              <a:rPr lang="en-US" sz="1600" b="0" i="0" u="none" strike="noStrike" baseline="0" dirty="0">
                <a:solidFill>
                  <a:srgbClr val="000000"/>
                </a:solidFill>
              </a:rPr>
              <a:t>Determination of use of the frequency band 5925 – 7125 MHz – June 2021 </a:t>
            </a:r>
          </a:p>
          <a:p>
            <a:pPr lvl="1" algn="just">
              <a:buFont typeface="Arial" panose="020B0604020202020204" pitchFamily="34" charset="0"/>
              <a:buChar char="•"/>
            </a:pPr>
            <a:r>
              <a:rPr lang="en-US" sz="1600" b="0" i="0" u="none" strike="noStrike" baseline="0" dirty="0">
                <a:solidFill>
                  <a:srgbClr val="000000"/>
                </a:solidFill>
              </a:rPr>
              <a:t>Identification of spectrum requirements for intelligent transport systems in the band 5850 – 5925 MHz – June 2021 </a:t>
            </a:r>
          </a:p>
          <a:p>
            <a:pPr>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M.1450 and M.1801 LMSC (EC) ballot has closed and has passed.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FYI: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3"/>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endParaRPr lang="en-US" sz="1400" dirty="0">
              <a:solidFill>
                <a:schemeClr val="tx1"/>
              </a:solidFill>
              <a:effectLst/>
              <a:ea typeface="SimSun" panose="02010600030101010101" pitchFamily="2" charset="-122"/>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4"/>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the initial AIs to consider IEEE 802 viewpoints: </a:t>
            </a:r>
          </a:p>
          <a:p>
            <a:pPr lvl="1">
              <a:spcBef>
                <a:spcPts val="0"/>
              </a:spcBef>
              <a:buFont typeface="Arial" panose="020B0604020202020204" pitchFamily="34" charset="0"/>
              <a:buChar char="•"/>
            </a:pPr>
            <a:endParaRPr lang="en-US" sz="1400" dirty="0">
              <a:solidFill>
                <a:schemeClr val="tx1"/>
              </a:solidFill>
            </a:endParaRPr>
          </a:p>
          <a:p>
            <a:pPr lvl="1">
              <a:spcBef>
                <a:spcPts val="0"/>
              </a:spcBef>
              <a:spcAft>
                <a:spcPts val="0"/>
              </a:spcAft>
              <a:buFont typeface="+mj-lt"/>
              <a:buAutoNum type="arabicParenBoth"/>
            </a:pPr>
            <a:r>
              <a:rPr lang="en-US" sz="1600" dirty="0">
                <a:effectLst/>
                <a:ea typeface="SimSun" panose="02010600030101010101" pitchFamily="2" charset="-122"/>
              </a:rPr>
              <a:t>1.1  -</a:t>
            </a:r>
            <a:r>
              <a:rPr lang="en-GB" sz="1600" dirty="0">
                <a:effectLst/>
                <a:ea typeface="Times New Roman" panose="02020603050405020304" pitchFamily="18" charset="0"/>
              </a:rPr>
              <a:t>800-4 990 MHz and Resolution 223.  Connection w/ITS going there?</a:t>
            </a: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1.2</a:t>
            </a:r>
            <a:r>
              <a:rPr lang="en-GB" sz="1600" dirty="0">
                <a:ea typeface="SimSun" panose="02010600030101010101" pitchFamily="2" charset="-122"/>
              </a:rPr>
              <a:t>  -</a:t>
            </a:r>
            <a:r>
              <a:rPr lang="en-GB" sz="1600" dirty="0">
                <a:effectLst/>
                <a:ea typeface="Times New Roman" panose="02020603050405020304" pitchFamily="18" charset="0"/>
              </a:rPr>
              <a:t>300-3 400MHz, 3 600-3 800MHz, 6 425-7 025MHz, 7 025-7 125MHz and 10.0-10.5GHz for International Mobile Telecommunications (IMT) and resolution 245.</a:t>
            </a: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1.5  -4</a:t>
            </a:r>
            <a:r>
              <a:rPr lang="en-GB" sz="1600" dirty="0">
                <a:effectLst/>
                <a:ea typeface="Times New Roman" panose="02020603050405020304" pitchFamily="18" charset="0"/>
              </a:rPr>
              <a:t>70-960 MHz in Region 1-consider possible regulatory actions, Resolution</a:t>
            </a:r>
            <a:r>
              <a:rPr lang="en-GB" sz="1600" b="1" dirty="0">
                <a:effectLst/>
                <a:ea typeface="Times New Roman" panose="02020603050405020304" pitchFamily="18" charset="0"/>
              </a:rPr>
              <a:t> 235.</a:t>
            </a:r>
            <a:endParaRPr lang="en-US" sz="1600" dirty="0">
              <a:effectLst/>
              <a:ea typeface="SimSun" panose="02010600030101010101" pitchFamily="2" charset="-122"/>
            </a:endParaRPr>
          </a:p>
          <a:p>
            <a:pPr lvl="1">
              <a:spcBef>
                <a:spcPts val="0"/>
              </a:spcBef>
              <a:spcAft>
                <a:spcPts val="0"/>
              </a:spcAft>
              <a:buFont typeface="+mj-lt"/>
              <a:buAutoNum type="arabicParenBoth"/>
            </a:pPr>
            <a:r>
              <a:rPr lang="en-GB" sz="1600" dirty="0">
                <a:effectLst/>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ffectLst/>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MSGs 6 GHz (&amp; FCC)</a:t>
            </a:r>
            <a:endParaRPr lang="en-US" sz="2400" dirty="0"/>
          </a:p>
        </p:txBody>
      </p:sp>
      <p:sp>
        <p:nvSpPr>
          <p:cNvPr id="3" name="Content Placeholder 2"/>
          <p:cNvSpPr>
            <a:spLocks noGrp="1"/>
          </p:cNvSpPr>
          <p:nvPr>
            <p:ph idx="1"/>
          </p:nvPr>
        </p:nvSpPr>
        <p:spPr>
          <a:xfrm>
            <a:off x="698889" y="885178"/>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b="1"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WG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18Feb: Took a decision to start a test and certification work group, with a proposal of self-certification. </a:t>
            </a:r>
            <a:endParaRPr lang="en-US" sz="1400" b="0" dirty="0">
              <a:solidFill>
                <a:schemeClr val="tx1"/>
              </a:solidFill>
              <a:effectLst/>
              <a:ea typeface="Times New Roman" panose="02020603050405020304" pitchFamily="18" charset="0"/>
            </a:endParaRPr>
          </a:p>
          <a:p>
            <a:pPr>
              <a:buFont typeface="Arial" panose="020B0604020202020204" pitchFamily="34" charset="0"/>
              <a:buChar char="•"/>
            </a:pPr>
            <a:r>
              <a:rPr lang="en-US" sz="1600" dirty="0">
                <a:solidFill>
                  <a:schemeClr val="tx1"/>
                </a:solidFill>
                <a:ea typeface="Times New Roman" panose="02020603050405020304" pitchFamily="18" charset="0"/>
              </a:rPr>
              <a:t> </a:t>
            </a:r>
            <a:r>
              <a:rPr lang="en-US" sz="18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b="0" i="0" dirty="0">
                <a:solidFill>
                  <a:srgbClr val="1155CC"/>
                </a:solidFill>
                <a:effectLst/>
                <a:hlinkClick r:id="rId4"/>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spcBef>
                <a:spcPts val="0"/>
              </a:spcBef>
              <a:buFont typeface="Arial" panose="020B0604020202020204" pitchFamily="34" charset="0"/>
              <a:buChar char="•"/>
            </a:pPr>
            <a:r>
              <a:rPr lang="en-US" sz="1600" dirty="0"/>
              <a:t>Work stream 1 - interference protection and resolution (</a:t>
            </a:r>
            <a:r>
              <a:rPr lang="en-US" sz="1600" dirty="0" err="1"/>
              <a:t>CableLabs</a:t>
            </a:r>
            <a:r>
              <a:rPr lang="en-US" sz="1600" dirty="0"/>
              <a:t>, EPRI, Lake </a:t>
            </a:r>
            <a:r>
              <a:rPr lang="en-US" sz="1600" dirty="0" err="1"/>
              <a:t>Cty</a:t>
            </a:r>
            <a:r>
              <a:rPr lang="en-US" sz="1600" dirty="0"/>
              <a:t>, APCO)  </a:t>
            </a:r>
            <a:r>
              <a:rPr lang="en-US" sz="1600" dirty="0">
                <a:effectLst/>
                <a:ea typeface="SimSun" panose="02010600030101010101" pitchFamily="2" charset="-122"/>
              </a:rPr>
              <a:t> Meets biweekly, from 28Jan21 at 10:00 et, </a:t>
            </a:r>
            <a:endParaRPr lang="en-US" sz="1600" b="1" u="sng" dirty="0"/>
          </a:p>
          <a:p>
            <a:pPr lvl="1">
              <a:spcBef>
                <a:spcPts val="0"/>
              </a:spcBef>
              <a:buFont typeface="Arial" panose="020B0604020202020204" pitchFamily="34" charset="0"/>
              <a:buChar char="•"/>
            </a:pPr>
            <a:r>
              <a:rPr lang="en-US" sz="1600" dirty="0"/>
              <a:t>Work stream 2 - correct incumbent data (ULS) (</a:t>
            </a:r>
            <a:r>
              <a:rPr lang="en-US" sz="1600" dirty="0" err="1"/>
              <a:t>Comsearch</a:t>
            </a:r>
            <a:r>
              <a:rPr lang="en-US" sz="1600" dirty="0"/>
              <a:t>, APCO) </a:t>
            </a:r>
          </a:p>
          <a:p>
            <a:pPr lvl="1">
              <a:spcBef>
                <a:spcPts val="0"/>
              </a:spcBef>
              <a:buFont typeface="Arial" panose="020B0604020202020204" pitchFamily="34" charset="0"/>
              <a:buChar char="•"/>
            </a:pPr>
            <a:r>
              <a:rPr lang="en-US" sz="16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  Next overall meeting – 26Feb21</a:t>
            </a:r>
          </a:p>
          <a:p>
            <a:pPr>
              <a:spcBef>
                <a:spcPts val="0"/>
              </a:spcBef>
              <a:buFont typeface="Arial" panose="020B0604020202020204" pitchFamily="34" charset="0"/>
              <a:buChar char="•"/>
            </a:pPr>
            <a:endParaRPr lang="en-US" sz="16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a:spcBef>
                <a:spcPts val="0"/>
              </a:spcBef>
              <a:buFont typeface="Arial" panose="020B0604020202020204" pitchFamily="34" charset="0"/>
              <a:buChar char="•"/>
            </a:pPr>
            <a:r>
              <a:rPr lang="en-US" sz="1400" dirty="0"/>
              <a:t>Looked at .11 annex E but from -2016 version</a:t>
            </a:r>
            <a:r>
              <a:rPr lang="en-US" sz="1400" b="0" dirty="0"/>
              <a:t>, really need to get the -2020 version.</a:t>
            </a:r>
          </a:p>
          <a:p>
            <a:pPr lvl="1">
              <a:spcBef>
                <a:spcPts val="0"/>
              </a:spcBef>
              <a:buFont typeface="Arial" panose="020B0604020202020204" pitchFamily="34" charset="0"/>
              <a:buChar char="•"/>
            </a:pPr>
            <a:r>
              <a:rPr lang="en-US" sz="12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from 23feb21, this week.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hlinkClick r:id="rId3"/>
              </a:rPr>
              <a:t>https://mentor.ieee.org/802.18/dcn/21/18-21-0020-01-0000-proposed-frequency-table-format.pptx</a:t>
            </a:r>
            <a:r>
              <a:rPr lang="en-US" sz="16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rgbClr val="00B0F0"/>
                </a:solidFill>
                <a:ea typeface="Times New Roman" panose="02020603050405020304" pitchFamily="18" charset="0"/>
              </a:rPr>
              <a:t>With initial data gathering spreadsheet format, who is going to populate it? </a:t>
            </a: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meeting-30Mar21. </a:t>
            </a:r>
            <a:r>
              <a:rPr lang="en-US" sz="1600" b="0" dirty="0">
                <a:solidFill>
                  <a:schemeClr val="tx1"/>
                </a:solidFill>
                <a:ea typeface="Times New Roman" panose="02020603050405020304" pitchFamily="18" charset="0"/>
              </a:rPr>
              <a:t> (call-in in backup slides here)</a:t>
            </a:r>
            <a:r>
              <a:rPr lang="en-US" sz="1600" b="0" dirty="0">
                <a:effectLst/>
                <a:ea typeface="Times New Roman" panose="02020603050405020304" pitchFamily="18" charset="0"/>
              </a:rPr>
              <a:t> (5</a:t>
            </a:r>
            <a:r>
              <a:rPr lang="en-US" sz="1600" b="0" baseline="30000" dirty="0">
                <a:effectLst/>
                <a:ea typeface="Times New Roman" panose="02020603050405020304" pitchFamily="18" charset="0"/>
              </a:rPr>
              <a:t>th</a:t>
            </a:r>
            <a:r>
              <a:rPr lang="en-US" sz="1600" b="0" dirty="0">
                <a:effectLst/>
                <a:ea typeface="Times New Roman" panose="02020603050405020304" pitchFamily="18" charset="0"/>
              </a:rPr>
              <a:t> Tuesday this month)</a:t>
            </a:r>
            <a:endParaRPr lang="en-US" sz="1600" b="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66675" marR="0">
              <a:spcBef>
                <a:spcPts val="0"/>
              </a:spcBef>
              <a:spcAft>
                <a:spcPts val="0"/>
              </a:spcAft>
              <a:buFont typeface="Arial" panose="020B0604020202020204" pitchFamily="34" charset="0"/>
              <a:buChar char="•"/>
            </a:pPr>
            <a:r>
              <a:rPr lang="en-US" sz="1600" b="1" dirty="0">
                <a:solidFill>
                  <a:srgbClr val="191919"/>
                </a:solidFill>
                <a:effectLst/>
                <a:ea typeface="Times New Roman" panose="02020603050405020304" pitchFamily="18" charset="0"/>
              </a:rPr>
              <a:t>FCC Proposed Rule: </a:t>
            </a:r>
          </a:p>
          <a:p>
            <a:pPr marL="6667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Unlicensed White Space Device Operations in the Television Bands</a:t>
            </a:r>
          </a:p>
          <a:p>
            <a:pPr marL="66675" marR="0">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1" dirty="0">
                <a:effectLst/>
                <a:ea typeface="Times New Roman" panose="02020603050405020304" pitchFamily="18" charset="0"/>
              </a:rPr>
              <a:t>FR Document:</a:t>
            </a:r>
            <a:r>
              <a:rPr lang="en-US" sz="1400" dirty="0">
                <a:solidFill>
                  <a:srgbClr val="000000"/>
                </a:solidFill>
                <a:effectLst/>
                <a:ea typeface="Times New Roman" panose="02020603050405020304" pitchFamily="18" charset="0"/>
              </a:rPr>
              <a:t> </a:t>
            </a:r>
            <a:r>
              <a:rPr lang="en-US" sz="1400" u="sng" dirty="0">
                <a:solidFill>
                  <a:srgbClr val="3071A9"/>
                </a:solidFill>
                <a:effectLst/>
                <a:ea typeface="Times New Roman" panose="02020603050405020304" pitchFamily="18" charset="0"/>
                <a:hlinkClick r:id="rId3"/>
              </a:rPr>
              <a:t>2021-03437</a:t>
            </a:r>
            <a:r>
              <a:rPr lang="en-US" sz="1400" dirty="0">
                <a:solidFill>
                  <a:srgbClr val="000000"/>
                </a:solidFill>
                <a:effectLst/>
                <a:ea typeface="Times New Roman" panose="02020603050405020304" pitchFamily="18" charset="0"/>
              </a:rPr>
              <a:t>; </a:t>
            </a:r>
            <a:r>
              <a:rPr lang="en-US" sz="1400" b="1" dirty="0">
                <a:solidFill>
                  <a:srgbClr val="000000"/>
                </a:solidFill>
                <a:effectLst/>
                <a:ea typeface="Times New Roman" panose="02020603050405020304" pitchFamily="18" charset="0"/>
              </a:rPr>
              <a:t>Citation:</a:t>
            </a:r>
            <a:r>
              <a:rPr lang="en-US" sz="1400" dirty="0">
                <a:solidFill>
                  <a:srgbClr val="000000"/>
                </a:solidFill>
                <a:effectLst/>
                <a:ea typeface="Times New Roman" panose="02020603050405020304" pitchFamily="18" charset="0"/>
              </a:rPr>
              <a:t> 86 FR 11490; </a:t>
            </a:r>
            <a:r>
              <a:rPr lang="en-US" sz="1400" b="0" u="sng" dirty="0">
                <a:solidFill>
                  <a:srgbClr val="3071A9"/>
                </a:solidFill>
                <a:effectLst/>
                <a:ea typeface="Times New Roman" panose="02020603050405020304" pitchFamily="18" charset="0"/>
                <a:hlinkClick r:id="rId4"/>
              </a:rPr>
              <a:t>PDF</a:t>
            </a:r>
            <a:r>
              <a:rPr lang="en-US" sz="1400" b="1" dirty="0">
                <a:solidFill>
                  <a:srgbClr val="000000"/>
                </a:solidFill>
                <a:effectLst/>
                <a:ea typeface="Times New Roman" panose="02020603050405020304" pitchFamily="18" charset="0"/>
              </a:rPr>
              <a:t> </a:t>
            </a:r>
            <a:r>
              <a:rPr lang="en-US" sz="1400" dirty="0">
                <a:solidFill>
                  <a:srgbClr val="000000"/>
                </a:solidFill>
                <a:effectLst/>
                <a:ea typeface="Times New Roman" panose="02020603050405020304" pitchFamily="18" charset="0"/>
              </a:rPr>
              <a:t>Pages 11490-11494 </a:t>
            </a:r>
            <a:r>
              <a:rPr lang="en-US" sz="1400" i="1" dirty="0">
                <a:solidFill>
                  <a:srgbClr val="000000"/>
                </a:solidFill>
                <a:effectLst/>
                <a:ea typeface="Times New Roman" panose="02020603050405020304" pitchFamily="18" charset="0"/>
              </a:rPr>
              <a:t>(5 pages)</a:t>
            </a:r>
            <a:r>
              <a:rPr lang="en-US" sz="140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r>
              <a:rPr lang="en-US" sz="1400" b="1" dirty="0">
                <a:solidFill>
                  <a:srgbClr val="000000"/>
                </a:solidFill>
                <a:effectLst/>
                <a:ea typeface="Times New Roman" panose="02020603050405020304" pitchFamily="18" charset="0"/>
              </a:rPr>
              <a:t> </a:t>
            </a: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ea typeface="Times New Roman" panose="02020603050405020304" pitchFamily="18" charset="0"/>
              </a:rPr>
              <a:t>Abstract:</a:t>
            </a:r>
            <a:r>
              <a:rPr lang="en-US" sz="1800" dirty="0">
                <a:solidFill>
                  <a:srgbClr val="000000"/>
                </a:solidFill>
                <a:effectLst/>
                <a:ea typeface="Times New Roman" panose="02020603050405020304" pitchFamily="18" charset="0"/>
              </a:rPr>
              <a:t> In this document, the Commission seeks comment on the use of a terrain-based propagation model such as Longley-Rice for determining white space channel availability and seeks to develop a record on whether or not to implement such a model. In particular, the Commission seeks comment on the effect use of such a model would have on availability of channels for white space devices, how a terrain-based model such as Longley-Rice could be implemented within the current white space device... </a:t>
            </a:r>
            <a:endParaRPr lang="en-US" sz="1200" dirty="0">
              <a:effectLst/>
              <a:ea typeface="Calibri" panose="020F0502020204030204" pitchFamily="34"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685800" lvl="1">
              <a:buClr>
                <a:srgbClr val="00B0F0"/>
              </a:buClr>
              <a:buFont typeface="Wingdings" panose="05000000000000000000" pitchFamily="2" charset="2"/>
              <a:buChar char="§"/>
            </a:pPr>
            <a:r>
              <a:rPr lang="en-US" sz="1400" dirty="0">
                <a:solidFill>
                  <a:srgbClr val="00B0F0"/>
                </a:solidFill>
              </a:rPr>
              <a:t>Need to get new meeting times options to the volunteers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04mar21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15:___________________26et  (20:26utc)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latin typeface="Calibri" panose="020F0502020204030204" pitchFamily="34" charset="0"/>
                <a:ea typeface="Calibri" panose="020F0502020204030204" pitchFamily="34" charset="0"/>
              </a:rPr>
              <a:t>.15 	Ben			</a:t>
            </a:r>
            <a:r>
              <a:rPr lang="en-GB" dirty="0">
                <a:solidFill>
                  <a:srgbClr val="1F497D"/>
                </a:solidFill>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25feb21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25feb21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25feb21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25feb21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Mexico</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White Pace NPRM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Hassan Y.</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18 </a:t>
            </a:r>
            <a:r>
              <a:rPr lang="en-GB" sz="1600" b="0" dirty="0">
                <a:effectLst/>
                <a:ea typeface="SimSun" panose="02010600030101010101" pitchFamily="2" charset="-122"/>
              </a:rPr>
              <a:t>February 2021 in document </a:t>
            </a:r>
            <a:r>
              <a:rPr lang="en-GB" sz="1600" b="0" dirty="0">
                <a:solidFill>
                  <a:schemeClr val="bg1">
                    <a:lumMod val="75000"/>
                  </a:schemeClr>
                </a:solidFill>
                <a:ea typeface="SimSun" panose="02010600030101010101" pitchFamily="2" charset="-122"/>
                <a:hlinkClick r:id="rId3"/>
              </a:rPr>
              <a:t>https://mentor.ieee.org/802.18/dcn/21/18-21-0017-00-0000-minutes-11feb21-rrtag-teleconference.docx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19-Feb-2021 09:21:36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Steve P.</a:t>
            </a:r>
          </a:p>
          <a:p>
            <a:pPr marL="0" indent="0">
              <a:spcBef>
                <a:spcPts val="0"/>
              </a:spcBef>
            </a:pPr>
            <a:r>
              <a:rPr lang="en-US" altLang="en-US" sz="1800" b="0" dirty="0">
                <a:solidFill>
                  <a:schemeClr val="bg1">
                    <a:lumMod val="75000"/>
                  </a:schemeClr>
                </a:solidFill>
              </a:rPr>
              <a:t>	Seconded by:  Stuart  K.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25feb21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408614"/>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2">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Learned no conflict with .24 for the 17</a:t>
            </a:r>
            <a:r>
              <a:rPr lang="en-US" sz="1600" baseline="30000" dirty="0">
                <a:effectLst/>
                <a:latin typeface="Times New Roman" panose="02020603050405020304" pitchFamily="18" charset="0"/>
                <a:ea typeface="SimSun" panose="02010600030101010101" pitchFamily="2" charset="-122"/>
              </a:rPr>
              <a:t>th</a:t>
            </a:r>
            <a:r>
              <a:rPr lang="en-US" sz="1600" dirty="0">
                <a:effectLst/>
                <a:latin typeface="Times New Roman" panose="02020603050405020304" pitchFamily="18" charset="0"/>
                <a:ea typeface="SimSun" panose="02010600030101010101" pitchFamily="2" charset="-122"/>
              </a:rPr>
              <a:t> call. So no known conflicts.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p>
          <a:p>
            <a:pPr lvl="1">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b="0" dirty="0">
                <a:solidFill>
                  <a:schemeClr val="tx1"/>
                </a:solidFill>
              </a:rPr>
              <a:t>Nominations for 2 RR-TAG Vice-Chair open until 03Mar21; see email, and 11Feb21 agenda and minutes for more. </a:t>
            </a: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25feb21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57649</TotalTime>
  <Words>7725</Words>
  <Application>Microsoft Office PowerPoint</Application>
  <PresentationFormat>On-screen Show (4:3)</PresentationFormat>
  <Paragraphs>808</Paragraphs>
  <Slides>33</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5" baseType="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EU items to share -1</vt:lpstr>
      <vt:lpstr>EU items to share -2</vt:lpstr>
      <vt:lpstr>Other regions (outside EU-Stds and USA), items to share</vt:lpstr>
      <vt:lpstr>ITU-R items to share  -</vt:lpstr>
      <vt:lpstr>MSGs 6 GHz (&amp; FCC)</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Ad Hoc</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3625</cp:revision>
  <cp:lastPrinted>1601-01-01T00:00:00Z</cp:lastPrinted>
  <dcterms:created xsi:type="dcterms:W3CDTF">2016-03-03T14:54:45Z</dcterms:created>
  <dcterms:modified xsi:type="dcterms:W3CDTF">2021-02-25T15:07:49Z</dcterms:modified>
</cp:coreProperties>
</file>