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5"/>
  </p:notesMasterIdLst>
  <p:handoutMasterIdLst>
    <p:handoutMasterId r:id="rId36"/>
  </p:handoutMasterIdLst>
  <p:sldIdLst>
    <p:sldId id="256" r:id="rId2"/>
    <p:sldId id="341" r:id="rId3"/>
    <p:sldId id="329" r:id="rId4"/>
    <p:sldId id="604" r:id="rId5"/>
    <p:sldId id="624" r:id="rId6"/>
    <p:sldId id="605" r:id="rId7"/>
    <p:sldId id="516" r:id="rId8"/>
    <p:sldId id="596" r:id="rId9"/>
    <p:sldId id="690" r:id="rId10"/>
    <p:sldId id="748" r:id="rId11"/>
    <p:sldId id="749" r:id="rId12"/>
    <p:sldId id="750" r:id="rId13"/>
    <p:sldId id="756" r:id="rId14"/>
    <p:sldId id="752" r:id="rId15"/>
    <p:sldId id="758" r:id="rId16"/>
    <p:sldId id="717" r:id="rId17"/>
    <p:sldId id="650" r:id="rId18"/>
    <p:sldId id="498" r:id="rId19"/>
    <p:sldId id="402" r:id="rId20"/>
    <p:sldId id="403" r:id="rId21"/>
    <p:sldId id="736" r:id="rId22"/>
    <p:sldId id="746" r:id="rId23"/>
    <p:sldId id="761" r:id="rId24"/>
    <p:sldId id="737" r:id="rId25"/>
    <p:sldId id="739" r:id="rId26"/>
    <p:sldId id="728" r:id="rId27"/>
    <p:sldId id="602" r:id="rId28"/>
    <p:sldId id="425" r:id="rId29"/>
    <p:sldId id="652" r:id="rId30"/>
    <p:sldId id="689" r:id="rId31"/>
    <p:sldId id="549" r:id="rId32"/>
    <p:sldId id="656" r:id="rId33"/>
    <p:sldId id="655"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242" autoAdjust="0"/>
  </p:normalViewPr>
  <p:slideViewPr>
    <p:cSldViewPr>
      <p:cViewPr varScale="1">
        <p:scale>
          <a:sx n="101" d="100"/>
          <a:sy n="101" d="100"/>
        </p:scale>
        <p:origin x="1404" y="108"/>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775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18-Feb-21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1112693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5882308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0825364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583805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487383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5"/>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6"/>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8"/>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0"/>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14"/>
              </a:rPr>
              <a:t>Butscheidt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370855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1630957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649985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50423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18feb21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18feb21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18feb21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802.18-21/0016r00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21/15-21-0002-00-0thz-liaison-statement-from-itu-r-wp5a.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slide" Target="slide26.xml"/><Relationship Id="rId4" Type="http://schemas.openxmlformats.org/officeDocument/2006/relationships/hyperlink" Target="https://mentor.ieee.org/802.18/dcn/20/18-20-0107-00-0000-res-811-wrc-19-wrc-23-agenda-items.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2.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com/v3/__https:/help.webex.com__;!!F7jv3iA!jXoFOPJicB094ht6MKcAr9XqBTTsx3jhZc5Pmgg4b6Pq65oM2AKf1Bq8gmcIHS-nPQ$" TargetMode="External"/><Relationship Id="rId3" Type="http://schemas.openxmlformats.org/officeDocument/2006/relationships/hyperlink" Target="https://ieeesa.webex.com/ieeesa/j.php?MTID=m6f2f81c8e60c1dd28e45c6a2024e5cfe" TargetMode="External"/><Relationship Id="rId7" Type="http://schemas.openxmlformats.org/officeDocument/2006/relationships/hyperlink" Target="https://urldefense.com/v3/__https:/ieeesa.webex.com/ieeesa/globalcallin.php?MTID=mbefaf5eede5daf62608badbf2154b00f__;!!F7jv3iA!jXoFOPJicB094ht6MKcAr9XqBTTsx3jhZc5Pmgg4b6Pq65oM2AKf1Bq8gmfJw2hFRA$"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tel:%2B1-213-306-3065,,*01*1798447958%23%23*01*" TargetMode="External"/><Relationship Id="rId5" Type="http://schemas.openxmlformats.org/officeDocument/2006/relationships/hyperlink" Target="tel:%2B1-646-992-2010,,*01*1798447958%23%23*01*" TargetMode="External"/><Relationship Id="rId4" Type="http://schemas.openxmlformats.org/officeDocument/2006/relationships/hyperlink" Target="https://urldefense.com/v3/__https:/ieeesa.webex.com/ieeesa/j.php?MTID=m6f2f81c8e60c1dd28e45c6a2024e5cfe__;!!F7jv3iA!jXoFOPJicB094ht6MKcAr9XqBTTsx3jhZc5Pmgg4b6Pq65oM2AKf1Bq8gmfZvFlABA$"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ieeesa.webex.com/ieeesa/j.php?MTID=m991efbc801f794b2e27f305a9321bb49" TargetMode="External"/><Relationship Id="rId7" Type="http://schemas.openxmlformats.org/officeDocument/2006/relationships/hyperlink" Target="https://urldefense.com/v3/__https:/help.webex.com__;!!F7jv3iA!jfIDdkygwqiaaqYFsbOls2jimonYsFueAeL1ig-4WsiFA3coua6kdUy3Y9K3D9WoWA$"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bc56cbdf9694c09e61450a3da6ccaa4f__;!!F7jv3iA!jfIDdkygwqiaaqYFsbOls2jimonYsFueAeL1ig-4WsiFA3coua6kdUy3Y9K74smhbA$" TargetMode="External"/><Relationship Id="rId5" Type="http://schemas.openxmlformats.org/officeDocument/2006/relationships/hyperlink" Target="tel:%2B1-213-306-3065,,*01*1796473051%23%23*01*" TargetMode="External"/><Relationship Id="rId4" Type="http://schemas.openxmlformats.org/officeDocument/2006/relationships/hyperlink" Target="tel:%2B1-646-992-2010,,*01*1796473051%23%23*01*"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9.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13-00-0000-minutes-11feb21-rrtag-teleconference.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18feb21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Date: 18 February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name="Document" r:id="rId3" imgW="8249760" imgH="2657520" progId="Word.Document.8">
                  <p:embed/>
                </p:oleObj>
              </mc:Choice>
              <mc:Fallback>
                <p:oleObj name="Document" r:id="rId3" imgW="8249760" imgH="2657520" progId="Word.Document.8">
                  <p:embed/>
                  <p:pic>
                    <p:nvPicPr>
                      <p:cNvPr id="0" name="Picture 3"/>
                      <p:cNvPicPr>
                        <a:picLocks noChangeAspect="1" noChangeArrowheads="1"/>
                      </p:cNvPicPr>
                      <p:nvPr/>
                    </p:nvPicPr>
                    <p:blipFill>
                      <a:blip r:embed="rId4"/>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3"/>
              </a:rPr>
              <a:t>&lt;</a:t>
            </a:r>
            <a:r>
              <a:rPr lang="en-US" altLang="en-US" sz="1600" b="0" dirty="0" err="1">
                <a:hlinkClick r:id="rId3"/>
              </a:rPr>
              <a:t>ojeu</a:t>
            </a:r>
            <a:r>
              <a:rPr lang="en-US" altLang="en-US" sz="1600" b="0" dirty="0">
                <a:hlinkClick r:id="rId3"/>
              </a:rPr>
              <a:t>&gt;</a:t>
            </a:r>
            <a:r>
              <a:rPr lang="en-US" altLang="en-US" sz="1600" b="0" dirty="0"/>
              <a:t>   </a:t>
            </a:r>
            <a:r>
              <a:rPr lang="en-US" altLang="en-US" sz="1600" b="0" dirty="0">
                <a:hlinkClick r:id="rId4"/>
              </a:rPr>
              <a:t>&lt;</a:t>
            </a:r>
            <a:r>
              <a:rPr lang="en-US" altLang="en-US" sz="1600" b="0" dirty="0" err="1">
                <a:hlinkClick r:id="rId4"/>
              </a:rPr>
              <a:t>HStds</a:t>
            </a:r>
            <a:r>
              <a:rPr lang="en-US" altLang="en-US" sz="1600" b="0" dirty="0">
                <a:hlinkClick r:id="rId4"/>
              </a:rPr>
              <a:t>&gt;</a:t>
            </a:r>
            <a:r>
              <a:rPr lang="en-US" altLang="en-US" sz="1600" b="0" dirty="0"/>
              <a:t> </a:t>
            </a:r>
            <a:endParaRPr lang="en-US" sz="16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a:t>
            </a:r>
            <a:r>
              <a:rPr lang="en-US" sz="1800" dirty="0">
                <a:solidFill>
                  <a:schemeClr val="tx1"/>
                </a:solidFill>
                <a:sym typeface="Wingdings" panose="05000000000000000000" pitchFamily="2" charset="2"/>
              </a:rPr>
              <a:t>#109, 05-12Mar21</a:t>
            </a: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At this point another ad hoc is not likely before #109.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marL="0" indent="0">
              <a:spcBef>
                <a:spcPts val="0"/>
              </a:spcBef>
            </a:pPr>
            <a:endParaRPr lang="en-US" sz="14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6"/>
              </a:rPr>
              <a:t>&lt;ERM&gt;</a:t>
            </a:r>
            <a:r>
              <a:rPr lang="en-US" sz="1600" b="0" dirty="0"/>
              <a:t> </a:t>
            </a:r>
            <a:r>
              <a:rPr lang="en-US" sz="1600" dirty="0">
                <a:solidFill>
                  <a:schemeClr val="tx1"/>
                </a:solidFill>
              </a:rPr>
              <a:t>next meeting #72b, 03Nov20-22Feb21, correspondence   </a:t>
            </a:r>
            <a:endParaRPr lang="en-US" sz="1600" b="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no meetings on schedule</a:t>
            </a:r>
            <a:endParaRPr lang="en-US" sz="1600" dirty="0">
              <a:solidFill>
                <a:schemeClr val="tx1"/>
              </a:solidFill>
              <a:highlight>
                <a:srgbClr val="C0C0C0"/>
              </a:highlight>
            </a:endParaRPr>
          </a:p>
          <a:p>
            <a:pPr lvl="1">
              <a:spcBef>
                <a:spcPts val="0"/>
              </a:spcBef>
              <a:buFont typeface="Arial" panose="020B0604020202020204" pitchFamily="34" charset="0"/>
              <a:buChar char="•"/>
            </a:pPr>
            <a:endParaRPr lang="en-US" sz="1400" b="0" u="none" strike="noStrike" dirty="0">
              <a:solidFill>
                <a:srgbClr val="000000"/>
              </a:solidFill>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18feb21</a:t>
            </a:r>
            <a:endParaRPr lang="en-GB" dirty="0"/>
          </a:p>
        </p:txBody>
      </p:sp>
    </p:spTree>
    <p:extLst>
      <p:ext uri="{BB962C8B-B14F-4D97-AF65-F5344CB8AC3E}">
        <p14:creationId xmlns:p14="http://schemas.microsoft.com/office/powerpoint/2010/main" val="106159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85800" y="943750"/>
            <a:ext cx="8378520" cy="5219040"/>
          </a:xfrm>
        </p:spPr>
        <p:txBody>
          <a:bodyPr/>
          <a:lstStyle/>
          <a:p>
            <a:pPr>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next call, #55, 01-05Mar21</a:t>
            </a:r>
            <a:endParaRPr lang="en-US" sz="1800" u="sng" dirty="0">
              <a:solidFill>
                <a:schemeClr val="tx1"/>
              </a:solidFill>
            </a:endParaRPr>
          </a:p>
          <a:p>
            <a:pPr lvl="3">
              <a:buFont typeface="Arial" panose="020B0604020202020204" pitchFamily="34" charset="0"/>
              <a:buChar char="•"/>
            </a:pPr>
            <a:endParaRPr lang="en-US" sz="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last call/meeting  </a:t>
            </a:r>
            <a:r>
              <a:rPr lang="en-US" sz="1800" dirty="0"/>
              <a:t>#88, 19-23Apr21</a:t>
            </a:r>
            <a:r>
              <a:rPr lang="en-US" sz="1400" dirty="0">
                <a:sym typeface="Wingdings" panose="05000000000000000000" pitchFamily="2" charset="2"/>
              </a:rPr>
              <a:t> </a:t>
            </a: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call/meeting #13, 01-02Jun21 </a:t>
            </a:r>
            <a:r>
              <a:rPr lang="en-US" altLang="en-US" sz="1400" b="0" dirty="0"/>
              <a:t>(13:30-18:30CEST)</a:t>
            </a:r>
          </a:p>
          <a:p>
            <a:pPr lvl="1">
              <a:spcBef>
                <a:spcPts val="0"/>
              </a:spcBef>
              <a:spcAft>
                <a:spcPts val="0"/>
              </a:spcAft>
              <a:buFont typeface="Arial" panose="020B0604020202020204" pitchFamily="34" charset="0"/>
              <a:buChar char="•"/>
            </a:pPr>
            <a:r>
              <a:rPr lang="en-US" altLang="en-US" sz="1400" dirty="0">
                <a:solidFill>
                  <a:schemeClr val="bg1">
                    <a:lumMod val="75000"/>
                  </a:schemeClr>
                </a:solidFill>
              </a:rPr>
              <a:t>nothing to share </a:t>
            </a:r>
          </a:p>
          <a:p>
            <a:pPr lvl="1">
              <a:spcBef>
                <a:spcPts val="0"/>
              </a:spcBef>
              <a:spcAft>
                <a:spcPts val="0"/>
              </a:spcAft>
              <a:buFont typeface="Arial" panose="020B0604020202020204" pitchFamily="34" charset="0"/>
              <a:buChar char="•"/>
            </a:pPr>
            <a:r>
              <a:rPr lang="en-US" altLang="en-US" sz="1400" dirty="0"/>
              <a:t> </a:t>
            </a:r>
          </a:p>
          <a:p>
            <a:pPr lvl="1">
              <a:spcBef>
                <a:spcPts val="0"/>
              </a:spcBef>
              <a:spcAft>
                <a:spcPts val="0"/>
              </a:spcAft>
              <a:buFont typeface="Arial" panose="020B0604020202020204" pitchFamily="34" charset="0"/>
              <a:buChar char="•"/>
            </a:pPr>
            <a:r>
              <a:rPr lang="en-US" altLang="en-US" sz="1400" dirty="0"/>
              <a:t>28Jan: WGSE sent report to SE45 tasking them to do sharing study with urban rail, due summer 2024. </a:t>
            </a:r>
          </a:p>
          <a:p>
            <a:pPr lvl="1">
              <a:spcBef>
                <a:spcPts val="0"/>
              </a:spcBef>
              <a:spcAft>
                <a:spcPts val="0"/>
              </a:spcAft>
              <a:buFont typeface="Arial" panose="020B0604020202020204" pitchFamily="34" charset="0"/>
              <a:buChar char="•"/>
            </a:pPr>
            <a:r>
              <a:rPr lang="en-US" altLang="en-US" sz="1400" dirty="0"/>
              <a:t>Anticipate other WIs could be coming (e.g. upper 6 GHz and 5 GHz in general) </a:t>
            </a:r>
          </a:p>
          <a:p>
            <a:pPr lvl="1">
              <a:spcBef>
                <a:spcPts val="0"/>
              </a:spcBef>
              <a:spcAft>
                <a:spcPts val="0"/>
              </a:spcAft>
              <a:buFont typeface="Arial" panose="020B0604020202020204" pitchFamily="34" charset="0"/>
              <a:buChar char="•"/>
            </a:pPr>
            <a:endParaRPr lang="en-US" altLang="en-US" sz="1400" dirty="0"/>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&lt;WGFM&gt;</a:t>
            </a:r>
            <a:r>
              <a:rPr lang="en-US" altLang="en-US" sz="1800" b="0" dirty="0"/>
              <a:t>  </a:t>
            </a:r>
            <a:r>
              <a:rPr lang="en-US" altLang="en-US" sz="1800" dirty="0">
                <a:solidFill>
                  <a:schemeClr val="tx1"/>
                </a:solidFill>
              </a:rPr>
              <a:t>next meeting #99, 24-28May21</a:t>
            </a:r>
            <a:endParaRPr lang="en-US" altLang="en-US" sz="1800" b="0" dirty="0">
              <a:solidFill>
                <a:schemeClr val="tx1"/>
              </a:solidFill>
            </a:endParaRPr>
          </a:p>
          <a:p>
            <a:pPr lvl="1">
              <a:spcBef>
                <a:spcPts val="0"/>
              </a:spcBef>
              <a:spcAft>
                <a:spcPts val="0"/>
              </a:spcAft>
              <a:buFont typeface="Arial" panose="020B0604020202020204" pitchFamily="34" charset="0"/>
              <a:buChar char="•"/>
            </a:pPr>
            <a:r>
              <a:rPr lang="en-US" sz="1400" dirty="0">
                <a:solidFill>
                  <a:schemeClr val="tx1"/>
                </a:solidFill>
                <a:ea typeface="SimSun" panose="02010600030101010101" pitchFamily="2" charset="-122"/>
              </a:rPr>
              <a:t> </a:t>
            </a:r>
          </a:p>
          <a:p>
            <a:pPr lvl="1">
              <a:spcBef>
                <a:spcPts val="0"/>
              </a:spcBef>
              <a:spcAft>
                <a:spcPts val="0"/>
              </a:spcAft>
              <a:buFont typeface="Arial" panose="020B0604020202020204" pitchFamily="34" charset="0"/>
              <a:buChar char="•"/>
            </a:pPr>
            <a:r>
              <a:rPr lang="en-US" sz="1400" dirty="0">
                <a:solidFill>
                  <a:schemeClr val="tx1"/>
                </a:solidFill>
                <a:ea typeface="SimSun" panose="02010600030101010101" pitchFamily="2" charset="-122"/>
              </a:rPr>
              <a:t> </a:t>
            </a:r>
          </a:p>
          <a:p>
            <a:pPr lvl="1">
              <a:spcBef>
                <a:spcPts val="0"/>
              </a:spcBef>
              <a:spcAft>
                <a:spcPts val="0"/>
              </a:spcAft>
              <a:buFont typeface="Arial" panose="020B0604020202020204" pitchFamily="34" charset="0"/>
              <a:buChar char="•"/>
            </a:pPr>
            <a:r>
              <a:rPr lang="en-US" sz="1400" dirty="0">
                <a:solidFill>
                  <a:schemeClr val="tx1"/>
                </a:solidFill>
                <a:ea typeface="SimSun" panose="02010600030101010101" pitchFamily="2" charset="-122"/>
              </a:rPr>
              <a:t> </a:t>
            </a:r>
          </a:p>
          <a:p>
            <a:pPr lvl="1">
              <a:spcBef>
                <a:spcPts val="0"/>
              </a:spcBef>
              <a:spcAft>
                <a:spcPts val="0"/>
              </a:spcAft>
              <a:buFont typeface="Arial" panose="020B0604020202020204" pitchFamily="34" charset="0"/>
              <a:buChar char="•"/>
            </a:pPr>
            <a:r>
              <a:rPr lang="en-US" sz="1400" dirty="0">
                <a:solidFill>
                  <a:schemeClr val="tx1"/>
                </a:solidFill>
                <a:ea typeface="SimSun" panose="02010600030101010101" pitchFamily="2" charset="-122"/>
              </a:rPr>
              <a:t>04feb:  Need to r</a:t>
            </a:r>
            <a:r>
              <a:rPr lang="en-US" sz="1400" b="0" dirty="0">
                <a:solidFill>
                  <a:schemeClr val="tx1"/>
                </a:solidFill>
                <a:ea typeface="SimSun" panose="02010600030101010101" pitchFamily="2" charset="-122"/>
              </a:rPr>
              <a:t>e-affirm 5 GHz band. This is input from FM57 that had some differences to work through, so differences moving to WGFM;  also, wrc-19 output; and 5.8 GHz w/national modifications</a:t>
            </a:r>
          </a:p>
          <a:p>
            <a:pPr lvl="2">
              <a:spcBef>
                <a:spcPts val="0"/>
              </a:spcBef>
              <a:spcAft>
                <a:spcPts val="0"/>
              </a:spcAft>
              <a:buFont typeface="Arial" panose="020B0604020202020204" pitchFamily="34" charset="0"/>
              <a:buChar char="•"/>
            </a:pPr>
            <a:r>
              <a:rPr lang="en-US" sz="1200" dirty="0">
                <a:solidFill>
                  <a:schemeClr val="tx1"/>
                </a:solidFill>
                <a:ea typeface="SimSun" panose="02010600030101010101" pitchFamily="2" charset="-122"/>
              </a:rPr>
              <a:t>More info in the FM 57 output that will go to WGFM. </a:t>
            </a:r>
            <a:endParaRPr lang="en-US" sz="1200" b="0" dirty="0">
              <a:solidFill>
                <a:schemeClr val="tx1"/>
              </a:solidFill>
              <a:ea typeface="SimSun" panose="02010600030101010101" pitchFamily="2" charset="-122"/>
            </a:endParaRPr>
          </a:p>
          <a:p>
            <a:pPr>
              <a:spcBef>
                <a:spcPts val="0"/>
              </a:spcBef>
              <a:spcAft>
                <a:spcPts val="0"/>
              </a:spcAft>
              <a:buFont typeface="Arial" panose="020B0604020202020204" pitchFamily="34" charset="0"/>
              <a:buChar char="•"/>
            </a:pPr>
            <a:endParaRPr lang="en-US" sz="1800" b="0" dirty="0">
              <a:ea typeface="SimSun" panose="02010600030101010101" pitchFamily="2" charset="-122"/>
            </a:endParaRPr>
          </a:p>
          <a:p>
            <a:pPr marL="0" marR="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&lt;FM57&gt;</a:t>
            </a:r>
            <a:r>
              <a:rPr lang="en-US" altLang="en-US" sz="1800" b="0" dirty="0"/>
              <a:t>  </a:t>
            </a:r>
            <a:r>
              <a:rPr lang="en-US" altLang="en-US" sz="1800" dirty="0"/>
              <a:t>next call </a:t>
            </a:r>
            <a:r>
              <a:rPr lang="en-US" sz="1800" dirty="0">
                <a:sym typeface="Wingdings" panose="05000000000000000000" pitchFamily="2" charset="2"/>
              </a:rPr>
              <a:t>#14 now 19-22Apr21</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Nothing to share</a:t>
            </a:r>
          </a:p>
          <a:p>
            <a:pPr lvl="1">
              <a:spcBef>
                <a:spcPts val="0"/>
              </a:spcBef>
              <a:buFont typeface="Arial" panose="020B0604020202020204" pitchFamily="34" charset="0"/>
              <a:buChar char="•"/>
            </a:pPr>
            <a:endParaRPr lang="en-US" sz="1400" dirty="0">
              <a:effectLst/>
              <a:ea typeface="Calibri" panose="020F0502020204030204" pitchFamily="34" charset="0"/>
            </a:endParaRPr>
          </a:p>
          <a:p>
            <a:pPr lvl="1">
              <a:spcBef>
                <a:spcPts val="0"/>
              </a:spcBef>
              <a:buFont typeface="Arial" panose="020B0604020202020204" pitchFamily="34" charset="0"/>
              <a:buChar char="•"/>
            </a:pPr>
            <a:r>
              <a:rPr lang="en-US" sz="1400" dirty="0">
                <a:effectLst/>
                <a:ea typeface="Calibri" panose="020F0502020204030204" pitchFamily="34" charset="0"/>
              </a:rPr>
              <a:t>21Jan: Have affirmed ECC Decision (04)08 decision on all 5 GHz RLAN usage.   New meeting </a:t>
            </a:r>
            <a:r>
              <a:rPr lang="en-US" sz="1400" dirty="0">
                <a:ea typeface="Calibri" panose="020F0502020204030204" pitchFamily="34" charset="0"/>
              </a:rPr>
              <a:t>11-13 </a:t>
            </a:r>
            <a:r>
              <a:rPr lang="en-US" sz="1400" dirty="0">
                <a:effectLst/>
                <a:ea typeface="Calibri" panose="020F0502020204030204" pitchFamily="34" charset="0"/>
              </a:rPr>
              <a:t>May being setup to pick this up</a:t>
            </a:r>
            <a:r>
              <a:rPr lang="en-US" sz="1400" dirty="0">
                <a:ea typeface="Calibri" panose="020F0502020204030204" pitchFamily="34" charset="0"/>
              </a:rPr>
              <a:t>, as it will likely take till then to be ready. </a:t>
            </a:r>
            <a:endParaRPr lang="en-US" sz="1400" dirty="0">
              <a:effectLst/>
              <a:ea typeface="Calibri" panose="020F0502020204030204" pitchFamily="34" charset="0"/>
            </a:endParaRPr>
          </a:p>
          <a:p>
            <a:pPr lvl="1">
              <a:spcBef>
                <a:spcPts val="0"/>
              </a:spcBef>
              <a:buFont typeface="Arial" panose="020B0604020202020204" pitchFamily="34" charset="0"/>
              <a:buChar char="•"/>
            </a:pPr>
            <a:r>
              <a:rPr lang="en-US" sz="1400" dirty="0">
                <a:ea typeface="Calibri" panose="020F0502020204030204" pitchFamily="34" charset="0"/>
              </a:rPr>
              <a:t>Some disagreement on power out from Resolution 229 WRC-19, so being moved up to WGFM.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18feb21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512367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6795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685801" y="1143000"/>
            <a:ext cx="7805226" cy="5281591"/>
          </a:xfrm>
        </p:spPr>
        <p:txBody>
          <a:bodyPr/>
          <a:lstStyle/>
          <a:p>
            <a:pPr marL="0" indent="0"/>
            <a:endParaRPr lang="en-US" sz="2000" dirty="0">
              <a:effectLst/>
              <a:ea typeface="Calibri" panose="020F0502020204030204" pitchFamily="34" charset="0"/>
            </a:endParaRPr>
          </a:p>
          <a:p>
            <a:pPr>
              <a:buFont typeface="Arial" panose="020B0604020202020204" pitchFamily="34" charset="0"/>
              <a:buChar char="•"/>
            </a:pPr>
            <a:r>
              <a:rPr lang="en-US" sz="2000" dirty="0">
                <a:effectLst/>
                <a:ea typeface="Calibri" panose="020F0502020204030204" pitchFamily="34" charset="0"/>
              </a:rPr>
              <a:t> </a:t>
            </a:r>
          </a:p>
          <a:p>
            <a:pPr>
              <a:buFont typeface="Arial" panose="020B0604020202020204" pitchFamily="34" charset="0"/>
              <a:buChar char="•"/>
            </a:pPr>
            <a:r>
              <a:rPr lang="en-US" sz="2000" dirty="0">
                <a:ea typeface="Calibri" panose="020F0502020204030204" pitchFamily="34" charset="0"/>
              </a:rPr>
              <a:t> </a:t>
            </a:r>
            <a:endParaRPr lang="en-US" sz="2000" dirty="0">
              <a:effectLst/>
              <a:ea typeface="Calibri" panose="020F0502020204030204" pitchFamily="34" charset="0"/>
            </a:endParaRPr>
          </a:p>
          <a:p>
            <a:pPr>
              <a:buFont typeface="Arial" panose="020B0604020202020204" pitchFamily="34" charset="0"/>
              <a:buChar char="•"/>
            </a:pPr>
            <a:endParaRPr lang="en-US" sz="1800" b="0" i="0" u="none" strike="noStrike" baseline="0" dirty="0">
              <a:solidFill>
                <a:srgbClr val="000000"/>
              </a:solidFill>
            </a:endParaRPr>
          </a:p>
          <a:p>
            <a:pPr>
              <a:buFont typeface="Arial" panose="020B0604020202020204" pitchFamily="34" charset="0"/>
              <a:buChar char="•"/>
            </a:pPr>
            <a:r>
              <a:rPr lang="en-US" sz="1800" b="0" dirty="0">
                <a:ea typeface="Calibri" panose="020F0502020204030204" pitchFamily="34" charset="0"/>
              </a:rPr>
              <a:t> </a:t>
            </a:r>
          </a:p>
          <a:p>
            <a:pPr>
              <a:buFont typeface="Arial" panose="020B0604020202020204" pitchFamily="34" charset="0"/>
              <a:buChar char="•"/>
            </a:pPr>
            <a:endParaRPr lang="en-US" sz="1800" dirty="0">
              <a:solidFill>
                <a:schemeClr val="tx1"/>
              </a:solidFill>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18feb21</a:t>
            </a:r>
            <a:endParaRPr lang="en-GB" dirty="0"/>
          </a:p>
        </p:txBody>
      </p:sp>
    </p:spTree>
    <p:extLst>
      <p:ext uri="{BB962C8B-B14F-4D97-AF65-F5344CB8AC3E}">
        <p14:creationId xmlns:p14="http://schemas.microsoft.com/office/powerpoint/2010/main" val="1775776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205"/>
            <a:ext cx="7770813" cy="287126"/>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901331"/>
            <a:ext cx="8305800" cy="5463999"/>
          </a:xfrm>
        </p:spPr>
        <p:txBody>
          <a:bodyPr/>
          <a:lstStyle/>
          <a:p>
            <a:pPr marL="285750" indent="-285750">
              <a:spcBef>
                <a:spcPts val="0"/>
              </a:spcBef>
              <a:buFont typeface="Arial" panose="020B0604020202020204" pitchFamily="34" charset="0"/>
              <a:buChar char="•"/>
            </a:pPr>
            <a:r>
              <a:rPr lang="en-US" sz="1600" b="0" dirty="0">
                <a:solidFill>
                  <a:schemeClr val="tx1"/>
                </a:solidFill>
              </a:rPr>
              <a:t>M.1450 and M.1801 submissions are in LMSC (EC) ballot.</a:t>
            </a:r>
          </a:p>
          <a:p>
            <a:pPr marL="285750" indent="-285750">
              <a:spcBef>
                <a:spcPts val="0"/>
              </a:spcBef>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r>
              <a:rPr lang="en-US" sz="1600" b="0" dirty="0">
                <a:solidFill>
                  <a:schemeClr val="tx1"/>
                </a:solidFill>
              </a:rPr>
              <a:t>FYI: 802.15 THz SC will be bringing a submission soon for a Liaison statement from ITU-R WP 5A to external organizations - Use of the 252-296 GHz frequency range by land-mobile service applications, </a:t>
            </a:r>
            <a:r>
              <a:rPr lang="en-US" sz="1600" b="0" dirty="0">
                <a:solidFill>
                  <a:schemeClr val="tx1"/>
                </a:solidFill>
                <a:hlinkClick r:id="rId3"/>
              </a:rPr>
              <a:t>https://mentor.ieee.org/802.15/dcn/21/15-21-0002-00-0thz-liaison-statement-from-itu-r-wp5a.docx</a:t>
            </a:r>
            <a:r>
              <a:rPr lang="en-US" sz="1600" b="0" dirty="0">
                <a:solidFill>
                  <a:schemeClr val="tx1"/>
                </a:solidFill>
              </a:rPr>
              <a:t> </a:t>
            </a:r>
            <a:endParaRPr lang="en-US" sz="1600" b="0" dirty="0">
              <a:effectLst/>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r>
              <a:rPr lang="en-US" sz="1600" b="0" dirty="0">
                <a:solidFill>
                  <a:schemeClr val="tx1"/>
                </a:solidFill>
              </a:rPr>
              <a:t>WRC-23 agenda items IEEE 802 viewpoints.</a:t>
            </a:r>
          </a:p>
          <a:p>
            <a:pPr lvl="1">
              <a:spcBef>
                <a:spcPts val="0"/>
              </a:spcBef>
              <a:buFont typeface="Arial" panose="020B0604020202020204" pitchFamily="34" charset="0"/>
              <a:buChar char="•"/>
            </a:pPr>
            <a:r>
              <a:rPr lang="en-US" sz="1400" dirty="0">
                <a:solidFill>
                  <a:schemeClr val="tx1"/>
                </a:solidFill>
              </a:rPr>
              <a:t>Will try a small focused ad hoc. 3 folks stepped up. </a:t>
            </a:r>
          </a:p>
          <a:p>
            <a:pPr lvl="1">
              <a:spcBef>
                <a:spcPts val="0"/>
              </a:spcBef>
              <a:buFont typeface="Arial" panose="020B0604020202020204" pitchFamily="34" charset="0"/>
              <a:buChar char="•"/>
            </a:pPr>
            <a:r>
              <a:rPr lang="en-US" sz="1400" dirty="0">
                <a:solidFill>
                  <a:srgbClr val="00B0F0"/>
                </a:solidFill>
              </a:rPr>
              <a:t>Chair to call a focused ad hoc call on putting together IEEE 802 viewpoints on WRC-23 agenda items of interests to IEEE 802</a:t>
            </a:r>
            <a:r>
              <a:rPr lang="en-US" sz="1400" dirty="0">
                <a:solidFill>
                  <a:schemeClr val="tx1"/>
                </a:solidFill>
              </a:rPr>
              <a:t>.  (sent some options to the volunteers) </a:t>
            </a:r>
          </a:p>
          <a:p>
            <a:pPr lvl="1">
              <a:spcBef>
                <a:spcPts val="0"/>
              </a:spcBef>
              <a:buFont typeface="Arial" panose="020B0604020202020204" pitchFamily="34" charset="0"/>
              <a:buChar char="•"/>
            </a:pPr>
            <a:r>
              <a:rPr lang="en-US" sz="1400" dirty="0">
                <a:solidFill>
                  <a:schemeClr val="tx1"/>
                </a:solidFill>
                <a:effectLst/>
                <a:ea typeface="SimSun" panose="02010600030101010101" pitchFamily="2" charset="-122"/>
              </a:rPr>
              <a:t>Need to start up document with 4+3 WRC-23 </a:t>
            </a:r>
            <a:r>
              <a:rPr lang="en-US" sz="1400" dirty="0">
                <a:solidFill>
                  <a:schemeClr val="tx1"/>
                </a:solidFill>
                <a:ea typeface="SimSun" panose="02010600030101010101" pitchFamily="2" charset="-122"/>
              </a:rPr>
              <a:t>AIs </a:t>
            </a:r>
            <a:r>
              <a:rPr lang="en-US" sz="1400" dirty="0">
                <a:solidFill>
                  <a:schemeClr val="tx1"/>
                </a:solidFill>
                <a:effectLst/>
                <a:ea typeface="SimSun" panose="02010600030101010101" pitchFamily="2" charset="-122"/>
              </a:rPr>
              <a:t> IEEE 802 should consider viewpoints on. </a:t>
            </a:r>
          </a:p>
          <a:p>
            <a:pPr lvl="2">
              <a:spcBef>
                <a:spcPts val="0"/>
              </a:spcBef>
              <a:buFont typeface="Arial" panose="020B0604020202020204" pitchFamily="34" charset="0"/>
              <a:buChar char="•"/>
            </a:pPr>
            <a:r>
              <a:rPr lang="en-US" sz="1400" dirty="0">
                <a:solidFill>
                  <a:schemeClr val="tx1"/>
                </a:solidFill>
              </a:rPr>
              <a:t>Do have a start on this power point.</a:t>
            </a:r>
          </a:p>
          <a:p>
            <a:pPr lvl="1">
              <a:spcBef>
                <a:spcPts val="0"/>
              </a:spcBef>
              <a:buFont typeface="Arial" panose="020B0604020202020204" pitchFamily="34" charset="0"/>
              <a:buChar char="•"/>
            </a:pPr>
            <a:r>
              <a:rPr lang="en-US" sz="1400" dirty="0">
                <a:solidFill>
                  <a:schemeClr val="tx1"/>
                </a:solidFill>
              </a:rPr>
              <a:t>Updated WRC-23 Agenda Item list:  </a:t>
            </a:r>
            <a:r>
              <a:rPr lang="en-US" sz="1400" dirty="0">
                <a:solidFill>
                  <a:srgbClr val="00B0F0"/>
                </a:solidFill>
                <a:hlinkClick r:id="rId4"/>
              </a:rPr>
              <a:t>https://mentor.ieee.org/802.18/dcn/20/18-20-0107-01-0000-res-811-wrc-19-wrc-23-agenda-items.docx</a:t>
            </a:r>
            <a:r>
              <a:rPr lang="en-US" sz="1400" dirty="0">
                <a:solidFill>
                  <a:srgbClr val="00B0F0"/>
                </a:solidFill>
              </a:rPr>
              <a:t> </a:t>
            </a:r>
          </a:p>
          <a:p>
            <a:pPr lvl="1">
              <a:spcBef>
                <a:spcPts val="0"/>
              </a:spcBef>
              <a:buFont typeface="Arial" panose="020B0604020202020204" pitchFamily="34" charset="0"/>
              <a:buChar char="•"/>
            </a:pPr>
            <a:r>
              <a:rPr lang="en-US" sz="1400" dirty="0">
                <a:solidFill>
                  <a:schemeClr val="tx1"/>
                </a:solidFill>
              </a:rPr>
              <a:t>Btw- initial AIs to consider IEEE 802 viewpoints: </a:t>
            </a:r>
          </a:p>
          <a:p>
            <a:pPr marL="1600200" marR="0" lvl="3" indent="-228600">
              <a:spcBef>
                <a:spcPts val="0"/>
              </a:spcBef>
              <a:spcAft>
                <a:spcPts val="0"/>
              </a:spcAft>
              <a:buFont typeface="+mj-lt"/>
              <a:buAutoNum type="arabicParenBoth"/>
            </a:pPr>
            <a:r>
              <a:rPr lang="en-US" sz="1400" dirty="0">
                <a:effectLst/>
                <a:ea typeface="SimSun" panose="02010600030101010101" pitchFamily="2" charset="-122"/>
              </a:rPr>
              <a:t>1.1 </a:t>
            </a:r>
            <a:r>
              <a:rPr lang="en-GB" sz="1200" dirty="0">
                <a:effectLst/>
                <a:ea typeface="Times New Roman" panose="02020603050405020304" pitchFamily="18" charset="0"/>
              </a:rPr>
              <a:t>800-4 990 MHz and Resolution 223.  Connection w/ITS going there?</a:t>
            </a:r>
            <a:endParaRPr lang="en-US" sz="1200" dirty="0">
              <a:effectLst/>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ea typeface="SimSun" panose="02010600030101010101" pitchFamily="2" charset="-122"/>
              </a:rPr>
              <a:t>1.2</a:t>
            </a:r>
            <a:r>
              <a:rPr lang="en-GB" sz="1200" dirty="0">
                <a:ea typeface="SimSun" panose="02010600030101010101" pitchFamily="2" charset="-122"/>
              </a:rPr>
              <a:t> </a:t>
            </a:r>
            <a:r>
              <a:rPr lang="en-GB" sz="1200" dirty="0">
                <a:effectLst/>
                <a:ea typeface="Times New Roman" panose="02020603050405020304" pitchFamily="18" charset="0"/>
              </a:rPr>
              <a:t> 300-3 400MHz, 3 600-3 800MHz, 6 425-7 025MHz, 7 025-7 125MHz and 10.0-10.5GHz for International Mobile Telecommunications (IMT) and resolution 245.</a:t>
            </a:r>
            <a:endParaRPr lang="en-US" sz="1200" dirty="0">
              <a:effectLst/>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ea typeface="SimSun" panose="02010600030101010101" pitchFamily="2" charset="-122"/>
              </a:rPr>
              <a:t>1.5  4</a:t>
            </a:r>
            <a:r>
              <a:rPr lang="en-GB" sz="1200" dirty="0">
                <a:effectLst/>
                <a:ea typeface="Times New Roman" panose="02020603050405020304" pitchFamily="18" charset="0"/>
              </a:rPr>
              <a:t>70-960 MHz in Region 1-consider possible regulatory actions, Resolution</a:t>
            </a:r>
            <a:r>
              <a:rPr lang="en-GB" sz="1200" b="1" dirty="0">
                <a:effectLst/>
                <a:ea typeface="Times New Roman" panose="02020603050405020304" pitchFamily="18" charset="0"/>
              </a:rPr>
              <a:t> 235.</a:t>
            </a:r>
            <a:endParaRPr lang="en-US" sz="1200" dirty="0">
              <a:effectLst/>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ea typeface="Times New Roman" panose="02020603050405020304" pitchFamily="18" charset="0"/>
              </a:rPr>
              <a:t>10</a:t>
            </a:r>
            <a:r>
              <a:rPr lang="en-GB" sz="1200" b="1" dirty="0">
                <a:effectLst/>
                <a:ea typeface="Times New Roman" panose="02020603050405020304" pitchFamily="18" charset="0"/>
              </a:rPr>
              <a:t>	  </a:t>
            </a:r>
            <a:r>
              <a:rPr lang="en-GB" sz="1200" dirty="0">
                <a:solidFill>
                  <a:srgbClr val="444444"/>
                </a:solidFill>
                <a:effectLst/>
                <a:ea typeface="Times New Roman" panose="02020603050405020304" pitchFamily="18" charset="0"/>
              </a:rPr>
              <a:t>recommend to the Council items for inclusion in the agenda for the next WRC,</a:t>
            </a:r>
            <a:endParaRPr lang="en-GB" sz="1100" dirty="0">
              <a:solidFill>
                <a:srgbClr val="444444"/>
              </a:solidFill>
              <a:effectLst/>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18feb21</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685800" y="6120632"/>
            <a:ext cx="75547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5" action="ppaction://hlinksldjump"/>
              </a:rPr>
              <a:t>see back up slides later</a:t>
            </a:r>
            <a:r>
              <a:rPr lang="en-US" sz="1200" dirty="0">
                <a:solidFill>
                  <a:schemeClr val="tx1"/>
                </a:solidFill>
                <a:hlinkClick r:id="rId5" action="ppaction://hlinksldjump"/>
              </a:rPr>
              <a:t>. </a:t>
            </a:r>
            <a:endParaRPr lang="en-US" sz="300" dirty="0"/>
          </a:p>
        </p:txBody>
      </p:sp>
    </p:spTree>
    <p:extLst>
      <p:ext uri="{BB962C8B-B14F-4D97-AF65-F5344CB8AC3E}">
        <p14:creationId xmlns:p14="http://schemas.microsoft.com/office/powerpoint/2010/main" val="70010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53279"/>
          </a:xfrm>
        </p:spPr>
        <p:txBody>
          <a:bodyPr/>
          <a:lstStyle/>
          <a:p>
            <a:r>
              <a:rPr lang="en-US" altLang="en-US" sz="2400" dirty="0"/>
              <a:t>MSGs 6 GHz (&amp; FCC)</a:t>
            </a:r>
            <a:endParaRPr lang="en-US" sz="2400" dirty="0"/>
          </a:p>
        </p:txBody>
      </p:sp>
      <p:sp>
        <p:nvSpPr>
          <p:cNvPr id="3" name="Content Placeholder 2"/>
          <p:cNvSpPr>
            <a:spLocks noGrp="1"/>
          </p:cNvSpPr>
          <p:nvPr>
            <p:ph idx="1"/>
          </p:nvPr>
        </p:nvSpPr>
        <p:spPr>
          <a:xfrm>
            <a:off x="698889" y="885178"/>
            <a:ext cx="8368911" cy="5590235"/>
          </a:xfrm>
        </p:spPr>
        <p:txBody>
          <a:bodyPr/>
          <a:lstStyle/>
          <a:p>
            <a:pPr>
              <a:buFont typeface="Arial" panose="020B0604020202020204" pitchFamily="34" charset="0"/>
              <a:buChar char="•"/>
            </a:pPr>
            <a:r>
              <a:rPr lang="en-US" sz="1800" dirty="0"/>
              <a:t>Multi-stake holder groups on 6 GHz and what happens in the band.  </a:t>
            </a:r>
          </a:p>
          <a:p>
            <a:pPr>
              <a:buFont typeface="Arial" panose="020B0604020202020204" pitchFamily="34" charset="0"/>
              <a:buChar char="•"/>
            </a:pPr>
            <a:r>
              <a:rPr lang="en-US" sz="1800" dirty="0"/>
              <a:t>1. The </a:t>
            </a:r>
            <a:r>
              <a:rPr lang="en-US" sz="1800" dirty="0" err="1"/>
              <a:t>Winnforum</a:t>
            </a:r>
            <a:r>
              <a:rPr lang="en-US" sz="1800" dirty="0"/>
              <a:t> “6 GHz M.S. </a:t>
            </a:r>
            <a:r>
              <a:rPr lang="en-US" sz="1800" b="1" u="sng" dirty="0"/>
              <a:t>Committee</a:t>
            </a:r>
            <a:r>
              <a:rPr lang="en-US" sz="1800" dirty="0"/>
              <a:t>”, 							</a:t>
            </a:r>
          </a:p>
          <a:p>
            <a:pPr lvl="2">
              <a:buFont typeface="Arial" panose="020B0604020202020204" pitchFamily="34" charset="0"/>
              <a:buChar char="•"/>
            </a:pPr>
            <a:r>
              <a:rPr lang="en-US" sz="1600" u="sng" dirty="0">
                <a:solidFill>
                  <a:srgbClr val="0563C1"/>
                </a:solidFill>
                <a:ea typeface="Calibri" panose="020F0502020204030204" pitchFamily="34" charset="0"/>
                <a:hlinkClick r:id="rId3"/>
              </a:rPr>
              <a:t>https://www.wirelessinnovation.org/6ghz-multistakeholder-committee</a:t>
            </a:r>
            <a:r>
              <a:rPr lang="en-US" sz="1600" dirty="0">
                <a:ea typeface="Calibri" panose="020F0502020204030204" pitchFamily="34" charset="0"/>
              </a:rPr>
              <a:t> </a:t>
            </a:r>
            <a:endParaRPr lang="en-US"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WS1 – is where there is more activity than the other WSs,  WS1 meets every week. </a:t>
            </a: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WS2 – did a report to FCC on ULS cleanup and will go into the FCC ex </a:t>
            </a:r>
            <a:r>
              <a:rPr lang="en-US" sz="1600" dirty="0" err="1">
                <a:solidFill>
                  <a:schemeClr val="tx1"/>
                </a:solidFill>
                <a:ea typeface="Times New Roman" panose="02020603050405020304" pitchFamily="18" charset="0"/>
              </a:rPr>
              <a:t>parte</a:t>
            </a:r>
            <a:r>
              <a:rPr lang="en-US" sz="1600" dirty="0">
                <a:solidFill>
                  <a:schemeClr val="tx1"/>
                </a:solidFill>
                <a:ea typeface="Times New Roman" panose="02020603050405020304" pitchFamily="18" charset="0"/>
              </a:rPr>
              <a:t> record.</a:t>
            </a: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WS3 – AFC, working on a document to send to another </a:t>
            </a:r>
            <a:r>
              <a:rPr lang="en-US" sz="1600" dirty="0" err="1">
                <a:solidFill>
                  <a:schemeClr val="tx1"/>
                </a:solidFill>
                <a:ea typeface="Times New Roman" panose="02020603050405020304" pitchFamily="18" charset="0"/>
              </a:rPr>
              <a:t>MSGroup</a:t>
            </a:r>
            <a:r>
              <a:rPr lang="en-US" sz="1600" dirty="0">
                <a:solidFill>
                  <a:schemeClr val="tx1"/>
                </a:solidFill>
                <a:ea typeface="Times New Roman" panose="02020603050405020304" pitchFamily="18" charset="0"/>
              </a:rPr>
              <a:t> in another organization.</a:t>
            </a:r>
          </a:p>
          <a:p>
            <a:pPr marL="466725" lvl="1">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Anything to share? </a:t>
            </a:r>
            <a:endParaRPr lang="en-US" sz="1400" b="0" dirty="0">
              <a:solidFill>
                <a:schemeClr val="tx1"/>
              </a:solidFill>
              <a:effectLst/>
              <a:ea typeface="Times New Roman" panose="02020603050405020304" pitchFamily="18" charset="0"/>
            </a:endParaRP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 </a:t>
            </a:r>
            <a:r>
              <a:rPr lang="en-US" sz="1400" b="0" dirty="0">
                <a:solidFill>
                  <a:schemeClr val="tx1"/>
                </a:solidFill>
                <a:effectLst/>
                <a:ea typeface="Times New Roman" panose="02020603050405020304" pitchFamily="18" charset="0"/>
              </a:rPr>
              <a:t> </a:t>
            </a:r>
          </a:p>
          <a:p>
            <a:pPr>
              <a:buFont typeface="Arial" panose="020B0604020202020204" pitchFamily="34" charset="0"/>
              <a:buChar char="•"/>
            </a:pPr>
            <a:r>
              <a:rPr lang="en-US" sz="1600" dirty="0">
                <a:solidFill>
                  <a:schemeClr val="tx1"/>
                </a:solidFill>
                <a:ea typeface="Times New Roman" panose="02020603050405020304" pitchFamily="18" charset="0"/>
              </a:rPr>
              <a:t> </a:t>
            </a:r>
            <a:r>
              <a:rPr lang="en-US" sz="1800" dirty="0">
                <a:ea typeface="Calibri" panose="020F0502020204030204" pitchFamily="34" charset="0"/>
              </a:rPr>
              <a:t>2. From the FCC R&amp;O, an informal MSG (“Group”) has also been formed.</a:t>
            </a:r>
          </a:p>
          <a:p>
            <a:pPr lvl="2">
              <a:spcBef>
                <a:spcPts val="0"/>
              </a:spcBef>
              <a:buFont typeface="Arial" panose="020B0604020202020204" pitchFamily="34" charset="0"/>
              <a:buChar char="•"/>
            </a:pPr>
            <a:r>
              <a:rPr lang="en-US" b="0" i="0" dirty="0">
                <a:solidFill>
                  <a:srgbClr val="1155CC"/>
                </a:solidFill>
                <a:effectLst/>
                <a:hlinkClick r:id="rId4"/>
              </a:rPr>
              <a:t>https://groups.wirelessinnovation.org/wg/6MSG/dashboard</a:t>
            </a:r>
            <a:r>
              <a:rPr lang="en-US" b="0" i="0" dirty="0">
                <a:solidFill>
                  <a:srgbClr val="1155CC"/>
                </a:solidFill>
                <a:effectLst/>
              </a:rPr>
              <a:t>. </a:t>
            </a:r>
            <a:endParaRPr lang="en-US" kern="1200" dirty="0">
              <a:solidFill>
                <a:srgbClr val="000000"/>
              </a:solidFill>
              <a:effectLst/>
              <a:ea typeface="+mn-ea"/>
              <a:cs typeface="+mn-cs"/>
            </a:endParaRPr>
          </a:p>
          <a:p>
            <a:pPr lvl="1">
              <a:spcBef>
                <a:spcPts val="0"/>
              </a:spcBef>
              <a:buFont typeface="Arial" panose="020B0604020202020204" pitchFamily="34" charset="0"/>
              <a:buChar char="•"/>
            </a:pPr>
            <a:r>
              <a:rPr lang="en-US" sz="1600" dirty="0"/>
              <a:t>Work stream 1 - interference protection and resolution (</a:t>
            </a:r>
            <a:r>
              <a:rPr lang="en-US" sz="1600" dirty="0" err="1"/>
              <a:t>CableLabs</a:t>
            </a:r>
            <a:r>
              <a:rPr lang="en-US" sz="1600" dirty="0"/>
              <a:t>, EPRI, Lake </a:t>
            </a:r>
            <a:r>
              <a:rPr lang="en-US" sz="1600" dirty="0" err="1"/>
              <a:t>Cty</a:t>
            </a:r>
            <a:r>
              <a:rPr lang="en-US" sz="1600" dirty="0"/>
              <a:t>, APCO)  </a:t>
            </a:r>
            <a:r>
              <a:rPr lang="en-US" sz="1600" dirty="0">
                <a:effectLst/>
                <a:ea typeface="SimSun" panose="02010600030101010101" pitchFamily="2" charset="-122"/>
              </a:rPr>
              <a:t> Meets biweekly, from 28Jan21 at 10:00 et, </a:t>
            </a:r>
            <a:endParaRPr lang="en-US" sz="1600" b="1" u="sng" dirty="0"/>
          </a:p>
          <a:p>
            <a:pPr lvl="1">
              <a:spcBef>
                <a:spcPts val="0"/>
              </a:spcBef>
              <a:buFont typeface="Arial" panose="020B0604020202020204" pitchFamily="34" charset="0"/>
              <a:buChar char="•"/>
            </a:pPr>
            <a:r>
              <a:rPr lang="en-US" sz="1600" dirty="0"/>
              <a:t>Work stream 2 - correct incumbent data (ULS) (</a:t>
            </a:r>
            <a:r>
              <a:rPr lang="en-US" sz="1600" dirty="0" err="1"/>
              <a:t>Comsearch</a:t>
            </a:r>
            <a:r>
              <a:rPr lang="en-US" sz="1600" dirty="0"/>
              <a:t>, APCO) </a:t>
            </a:r>
          </a:p>
          <a:p>
            <a:pPr lvl="1">
              <a:spcBef>
                <a:spcPts val="0"/>
              </a:spcBef>
              <a:buFont typeface="Arial" panose="020B0604020202020204" pitchFamily="34" charset="0"/>
              <a:buChar char="•"/>
            </a:pPr>
            <a:r>
              <a:rPr lang="en-US" sz="1600" dirty="0"/>
              <a:t>Work stream 3 - AFC and how it provides protection, etc. (Charter, Google, UTC)</a:t>
            </a:r>
          </a:p>
          <a:p>
            <a:pPr lvl="1">
              <a:spcBef>
                <a:spcPts val="0"/>
              </a:spcBef>
              <a:buFont typeface="Arial" panose="020B0604020202020204" pitchFamily="34" charset="0"/>
              <a:buChar char="•"/>
            </a:pPr>
            <a:r>
              <a:rPr lang="en-US" sz="1600" dirty="0"/>
              <a:t>Overall Co-chairs:  NPSTC, UTC, WFA, WISPA.  Next overall meeting – 26Feb21</a:t>
            </a:r>
          </a:p>
          <a:p>
            <a:pPr>
              <a:spcBef>
                <a:spcPts val="0"/>
              </a:spcBef>
              <a:buFont typeface="Arial" panose="020B0604020202020204" pitchFamily="34" charset="0"/>
              <a:buChar char="•"/>
            </a:pPr>
            <a:endParaRPr lang="en-US" sz="16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600" b="0" dirty="0">
                <a:solidFill>
                  <a:schemeClr val="tx1"/>
                </a:solidFill>
                <a:ea typeface="Times New Roman" panose="02020603050405020304" pitchFamily="18" charset="0"/>
              </a:rPr>
              <a:t>Anything to share? </a:t>
            </a:r>
            <a:endParaRPr lang="en-US" sz="1400" b="0" dirty="0"/>
          </a:p>
          <a:p>
            <a:pPr lvl="1">
              <a:spcBef>
                <a:spcPts val="0"/>
              </a:spcBef>
              <a:buFont typeface="Arial" panose="020B0604020202020204" pitchFamily="34" charset="0"/>
              <a:buChar char="•"/>
            </a:pPr>
            <a:r>
              <a:rPr lang="en-US" sz="1400" dirty="0"/>
              <a:t> </a:t>
            </a:r>
            <a:r>
              <a:rPr lang="en-US" sz="1400" b="0" dirty="0"/>
              <a:t> </a:t>
            </a:r>
          </a:p>
          <a:p>
            <a:pPr marL="466725" lvl="1">
              <a:spcBef>
                <a:spcPts val="0"/>
              </a:spcBef>
              <a:spcAft>
                <a:spcPts val="0"/>
              </a:spcAft>
              <a:buFont typeface="Arial" panose="020B0604020202020204" pitchFamily="34" charset="0"/>
              <a:buChar char="•"/>
            </a:pPr>
            <a:endParaRPr lang="en-US" sz="1600" b="0" dirty="0">
              <a:solidFill>
                <a:schemeClr val="tx1"/>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18feb21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255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endParaRPr lang="en-US" sz="7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b="1" dirty="0">
                <a:solidFill>
                  <a:srgbClr val="333333"/>
                </a:solidFill>
                <a:ea typeface="Times New Roman" panose="02020603050405020304" pitchFamily="18" charset="0"/>
              </a:rPr>
              <a:t>Initial Audiences: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4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2457450" lvl="5">
              <a:spcBef>
                <a:spcPts val="0"/>
              </a:spcBef>
              <a:spcAft>
                <a:spcPts val="0"/>
              </a:spcAft>
              <a:buFont typeface="Arial" panose="020B0604020202020204" pitchFamily="34" charset="0"/>
              <a:buChar char="•"/>
            </a:pPr>
            <a:endParaRPr lang="en-US" sz="12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Has reviewed the .15 </a:t>
            </a:r>
            <a:r>
              <a:rPr lang="en-US" sz="1600" b="0" dirty="0">
                <a:ea typeface="Calibri" panose="020F0502020204030204" pitchFamily="34" charset="0"/>
              </a:rPr>
              <a:t> </a:t>
            </a:r>
            <a:r>
              <a:rPr lang="en-US" sz="1200" b="0" dirty="0">
                <a:ea typeface="Calibri" panose="020F0502020204030204" pitchFamily="34" charset="0"/>
                <a:hlinkClick r:id="rId3"/>
              </a:rPr>
              <a:t>https://mentor.ieee.org/802.18/dcn/21/18-21-0005-00-0000-freq-table-802-15-work.xlsx</a:t>
            </a:r>
            <a:r>
              <a:rPr lang="en-US" sz="1200" b="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Good discussion and will hide the num channel column (maybe something for later on).  The use category column seems useful, but subjective. </a:t>
            </a:r>
          </a:p>
          <a:p>
            <a:pPr marL="685800" lvl="1">
              <a:spcBef>
                <a:spcPts val="0"/>
              </a:spcBef>
              <a:spcAft>
                <a:spcPts val="0"/>
              </a:spcAft>
              <a:buFont typeface="Arial" panose="020B0604020202020204" pitchFamily="34" charset="0"/>
              <a:buChar char="•"/>
            </a:pPr>
            <a:r>
              <a:rPr lang="en-US" sz="1400" dirty="0">
                <a:solidFill>
                  <a:srgbClr val="00B0F0"/>
                </a:solidFill>
                <a:ea typeface="Calibri" panose="020F0502020204030204" pitchFamily="34" charset="0"/>
              </a:rPr>
              <a:t>Action: 2 members to break workbook to 2 work sheets, again trying to keep simple,</a:t>
            </a:r>
          </a:p>
          <a:p>
            <a:pPr lvl="3">
              <a:spcBef>
                <a:spcPts val="0"/>
              </a:spcBef>
              <a:buFont typeface="Arial" panose="020B0604020202020204" pitchFamily="34" charset="0"/>
              <a:buChar char="•"/>
            </a:pPr>
            <a:endParaRPr lang="en-US" sz="800" b="0" dirty="0"/>
          </a:p>
          <a:p>
            <a:pPr>
              <a:spcBef>
                <a:spcPts val="0"/>
              </a:spcBef>
              <a:buFont typeface="Arial" panose="020B0604020202020204" pitchFamily="34" charset="0"/>
              <a:buChar char="•"/>
            </a:pPr>
            <a:r>
              <a:rPr lang="en-US" sz="1600" dirty="0"/>
              <a:t>Looked at .11 annex E but from -2016 version</a:t>
            </a:r>
            <a:r>
              <a:rPr lang="en-US" sz="1600" b="0" dirty="0"/>
              <a:t>, really need to get the -2020 version.</a:t>
            </a:r>
          </a:p>
          <a:p>
            <a:pPr lvl="1">
              <a:spcBef>
                <a:spcPts val="0"/>
              </a:spcBef>
              <a:buFont typeface="Arial" panose="020B0604020202020204" pitchFamily="34" charset="0"/>
              <a:buChar char="•"/>
            </a:pPr>
            <a:r>
              <a:rPr lang="en-US" sz="1400" dirty="0"/>
              <a:t>The -2016 version has some focus on 3 specific regions (USA, EU, Japan) and a global section. Somehow, we need to come up to just frequency bands in the standard and remove the country specific (for now…) </a:t>
            </a: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23Feb21.  (call-in is in backup slides here)</a:t>
            </a:r>
          </a:p>
          <a:p>
            <a:pPr lvl="1">
              <a:spcBef>
                <a:spcPts val="0"/>
              </a:spcBef>
              <a:buFont typeface="Arial" panose="020B0604020202020204" pitchFamily="34" charset="0"/>
              <a:buChar char="•"/>
            </a:pPr>
            <a:endParaRPr lang="en-US" sz="14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18feb21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285933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228578"/>
          </a:xfrm>
        </p:spPr>
        <p:txBody>
          <a:bodyPr/>
          <a:lstStyle/>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None today</a:t>
            </a:r>
          </a:p>
          <a:p>
            <a:pPr marL="238125" marR="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p>
          <a:p>
            <a:pPr marL="238125" marR="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18feb21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dirty="0">
                <a:solidFill>
                  <a:srgbClr val="00B0F0"/>
                </a:solidFill>
              </a:rPr>
              <a:t>Chair to call a focused ad hoc call on putting together IEEE 802 viewpoints on WRC-23 agenda items of interests to IEEE 802.</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18feb21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bg1">
                    <a:lumMod val="75000"/>
                  </a:schemeClr>
                </a:solidFill>
                <a:ea typeface="Calibri" panose="020F0502020204030204" pitchFamily="34" charset="0"/>
              </a:rPr>
              <a:t>none heard</a:t>
            </a:r>
          </a:p>
          <a:p>
            <a:pPr marL="0" marR="0">
              <a:spcBef>
                <a:spcPts val="0"/>
              </a:spcBef>
              <a:spcAft>
                <a:spcPts val="0"/>
              </a:spcAft>
              <a:buFont typeface="Arial" panose="020B0604020202020204" pitchFamily="34" charset="0"/>
              <a:buChar char="•"/>
            </a:pPr>
            <a:endParaRPr lang="en-US" sz="1800" b="0" dirty="0">
              <a:solidFill>
                <a:schemeClr val="tx1"/>
              </a:solidFill>
            </a:endParaRP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18feb21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 and voters on-line:  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20may21</a:t>
            </a:r>
            <a:r>
              <a:rPr lang="en-US" sz="1400"/>
              <a:t>):     </a:t>
            </a:r>
            <a:r>
              <a:rPr lang="en-US" sz="1800"/>
              <a:t>25feb21 </a:t>
            </a:r>
            <a:r>
              <a:rPr lang="en-US" sz="1800" dirty="0"/>
              <a:t>–</a:t>
            </a:r>
            <a:r>
              <a:rPr lang="en-US" sz="1800" i="1" u="sng" dirty="0"/>
              <a:t>15:00–&lt;15:55</a:t>
            </a:r>
            <a:r>
              <a:rPr lang="en-US" sz="1800" dirty="0"/>
              <a:t> ET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https://mentor.ieee.org/802.18/dcn/16/18-16-0038-17-0000-teleconference-call-in-info.pptx</a:t>
            </a:r>
            <a:r>
              <a:rPr lang="en-US" sz="1600" dirty="0"/>
              <a:t>  (new call-in starting 14Jan21)</a:t>
            </a:r>
            <a:endParaRPr lang="en-US" altLang="en-US" sz="1600" b="1" i="1" dirty="0"/>
          </a:p>
          <a:p>
            <a:pPr lvl="2">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15:47et  (20:47utc)</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05-18 March 2021</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18feb21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							</a:t>
            </a:r>
          </a:p>
          <a:p>
            <a:pPr>
              <a:buFont typeface="Arial" panose="020B0604020202020204" pitchFamily="34" charset="0"/>
              <a:buChar char="•"/>
            </a:pPr>
            <a:r>
              <a:rPr lang="en-US" altLang="en-US" sz="2000" dirty="0"/>
              <a:t>Voters: </a:t>
            </a:r>
            <a:r>
              <a:rPr lang="en-US" altLang="en-US" sz="1800" dirty="0"/>
              <a:t>43 (8 on LMSC)</a:t>
            </a:r>
            <a:r>
              <a:rPr lang="en-US" altLang="en-US" sz="1800" dirty="0">
                <a:solidFill>
                  <a:schemeClr val="tx1"/>
                </a:solidFill>
              </a:rPr>
              <a:t>;  Nearly Voters: 2; Aspirant members: 13</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11nov19</a:t>
            </a:r>
          </a:p>
          <a:p>
            <a:pPr lvl="8">
              <a:defRPr/>
            </a:pPr>
            <a:r>
              <a:rPr lang="en-US" sz="1200" dirty="0">
                <a:hlinkClick r:id="rId5"/>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18feb21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79553452"/>
              </p:ext>
            </p:extLst>
          </p:nvPr>
        </p:nvGraphicFramePr>
        <p:xfrm>
          <a:off x="6116638" y="4954588"/>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6638" y="4954588"/>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1155469"/>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14-Jan-21 until 19*-May-21 from 15:00 to 16:00 America/</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 bug in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to 20</a:t>
            </a:r>
            <a:r>
              <a:rPr lang="en-US" sz="1200" baseline="30000" dirty="0">
                <a:effectLst/>
                <a:latin typeface="Consolas" panose="020B0609020204030204" pitchFamily="49" charset="0"/>
                <a:ea typeface="Times New Roman" panose="02020603050405020304" pitchFamily="18" charset="0"/>
                <a:cs typeface="Times New Roman" panose="02020603050405020304" pitchFamily="18" charset="0"/>
              </a:rPr>
              <a:t>th</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200" dirty="0">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https://ieeesa.webex.com/ieeesa/j.php?MTID=mac8a92e41db417f3b4a55e5686090488</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invites you to join this </a:t>
            </a:r>
            <a:r>
              <a:rPr lang="en-US" sz="12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179 964 7312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password: rrtag21a</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(2000UTC – 1900UTC&gt;15mar)</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49FD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http://help.webex.com</a:t>
            </a: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1050" dirty="0">
                <a:latin typeface="Times New Roman" pitchFamily="16" charset="0"/>
              </a:rPr>
              <a:t>IMPORTANT NOTICE: Please note that this </a:t>
            </a:r>
            <a:r>
              <a:rPr lang="en-US" sz="1050" dirty="0" err="1">
                <a:latin typeface="Times New Roman" pitchFamily="16" charset="0"/>
              </a:rPr>
              <a:t>Webex</a:t>
            </a:r>
            <a:r>
              <a:rPr lang="en-US" sz="105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24147626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meeting changed: 802.18-.19 frequency table ad hoc</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400"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Tuesday, 23 February, 2021 15:00-16:00 America/</a:t>
            </a:r>
            <a:r>
              <a:rPr lang="en-US" sz="1400" dirty="0" err="1">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New_York</a:t>
            </a:r>
            <a:r>
              <a:rPr lang="en-US" sz="1400"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a:t>
            </a:r>
            <a:br>
              <a:rPr lang="en-US" sz="1400"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https://ieeesa.webex.com/ieeesa/j.php?MTID=m6f2f81c8e60c1dd28e45c6a2024e5cfe</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changed the </a:t>
            </a:r>
            <a:r>
              <a:rPr lang="en-US" sz="14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information.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When it's time, join the </a:t>
            </a:r>
            <a:r>
              <a:rPr lang="en-US" sz="1400"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here.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Tuesday, February 23, 2021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(2000UTC)</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FF0000"/>
                </a:solidFill>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hlinkClick r:id="rId4"/>
              </a:rPr>
              <a:t>Join meeting</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https://ieeesa.webex.com/ieeesa/j.php?MTID=m6f2f81c8e60c1dd28e45c6a2024e5cfe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179 844 7958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freqtable3</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+1-646-992-2010,,1798447958##</a:t>
            </a:r>
            <a:r>
              <a:rPr lang="en-US" sz="14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+1-213-306-3065,,1798447958##</a:t>
            </a:r>
            <a:r>
              <a:rPr lang="en-US" sz="14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Global call-in numbers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4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a:t>
            </a:r>
            <a:r>
              <a:rPr lang="en-US" sz="800" dirty="0" err="1">
                <a:solidFill>
                  <a:schemeClr val="tx1"/>
                </a:solidFill>
                <a:latin typeface="Times New Roman" pitchFamily="16" charset="0"/>
              </a:rPr>
              <a:t>Webex</a:t>
            </a:r>
            <a:r>
              <a:rPr lang="en-US" sz="800" dirty="0">
                <a:solidFill>
                  <a:schemeClr val="tx1"/>
                </a:solidFill>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00FF00"/>
                </a:highlight>
              </a:rPr>
              <a:t>freq. table ad </a:t>
            </a:r>
            <a:r>
              <a:rPr lang="en-US" sz="2400" dirty="0" err="1">
                <a:highlight>
                  <a:srgbClr val="00FF00"/>
                </a:highlight>
              </a:rPr>
              <a:t>hoc</a:t>
            </a:r>
            <a:r>
              <a:rPr lang="en-US" sz="2400" dirty="0" err="1"/>
              <a:t>_telecon</a:t>
            </a:r>
            <a:r>
              <a:rPr lang="en-US" sz="2400" dirty="0"/>
              <a:t>. call-in, </a:t>
            </a:r>
            <a:r>
              <a:rPr lang="en-US" sz="2400" dirty="0">
                <a:highlight>
                  <a:srgbClr val="00FF00"/>
                </a:highlight>
              </a:rPr>
              <a:t>23feb21</a:t>
            </a:r>
          </a:p>
        </p:txBody>
      </p:sp>
    </p:spTree>
    <p:extLst>
      <p:ext uri="{BB962C8B-B14F-4D97-AF65-F5344CB8AC3E}">
        <p14:creationId xmlns:p14="http://schemas.microsoft.com/office/powerpoint/2010/main" val="5165683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5444676"/>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_plenary_17mar21_2nd-meeting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a:t>
            </a:r>
            <a:r>
              <a:rPr lang="en-US" sz="1400" dirty="0">
                <a:effectLst/>
                <a:highlight>
                  <a:srgbClr val="CC6600"/>
                </a:highlight>
                <a:latin typeface="Consolas" panose="020B0609020204030204" pitchFamily="49" charset="0"/>
                <a:ea typeface="Times New Roman" panose="02020603050405020304" pitchFamily="18" charset="0"/>
              </a:rPr>
              <a:t>Wednesday, 17 March, 2021 15:00-16:00 America/</a:t>
            </a:r>
            <a:r>
              <a:rPr lang="en-US" sz="1400" dirty="0" err="1">
                <a:effectLst/>
                <a:highlight>
                  <a:srgbClr val="CC6600"/>
                </a:highligh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https://ieeesa.webex.com/ieeesa/j.php?MTID=m991efbc801f794b2e27f305a9321bb49</a:t>
            </a:r>
            <a:r>
              <a:rPr lang="en-US" sz="1400" dirty="0">
                <a:effectLst/>
                <a:latin typeface="Consolas" panose="020B0609020204030204" pitchFamily="49" charset="0"/>
                <a:ea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Jay Holcomb (Itron) is inviting you to a scheduled </a:t>
            </a:r>
            <a:r>
              <a:rPr lang="en-US" sz="1400" b="1" dirty="0" err="1">
                <a:solidFill>
                  <a:srgbClr val="000000"/>
                </a:solidFill>
                <a:effectLst/>
                <a:latin typeface="Consolas" panose="020B0609020204030204" pitchFamily="49" charset="0"/>
                <a:ea typeface="Calibri" panose="020F0502020204030204" pitchFamily="34" charset="0"/>
              </a:rPr>
              <a:t>Webex</a:t>
            </a:r>
            <a:r>
              <a:rPr lang="en-US" sz="1400" b="1" dirty="0">
                <a:solidFill>
                  <a:srgbClr val="000000"/>
                </a:solidFill>
                <a:effectLst/>
                <a:latin typeface="Consolas" panose="020B0609020204030204" pitchFamily="49" charset="0"/>
                <a:ea typeface="Calibri" panose="020F0502020204030204" pitchFamily="34" charset="0"/>
              </a:rPr>
              <a:t> meeting. </a:t>
            </a:r>
            <a:endParaRPr lang="en-US" sz="1400" dirty="0">
              <a:effectLst/>
              <a:latin typeface="Consolas" panose="020B0609020204030204" pitchFamily="49" charset="0"/>
              <a:ea typeface="Calibri" panose="020F0502020204030204" pitchFamily="34" charset="0"/>
            </a:endParaRPr>
          </a:p>
          <a:p>
            <a:pPr marL="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When it's time, join the </a:t>
            </a:r>
            <a:r>
              <a:rPr lang="en-US" sz="1400"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here.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Wednesday, March 17, 2021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(UTC-05:00)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(1900UTC)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none" strike="noStrike" dirty="0">
                <a:solidFill>
                  <a:srgbClr val="FF0000"/>
                </a:solidFill>
                <a:effectLst/>
                <a:highlight>
                  <a:srgbClr val="CC6600"/>
                </a:highlight>
                <a:latin typeface="Consolas" panose="020B0609020204030204" pitchFamily="49" charset="0"/>
                <a:ea typeface="Calibri" panose="020F0502020204030204" pitchFamily="34" charset="0"/>
                <a:hlinkClick r:id="rId3"/>
              </a:rPr>
              <a:t>Join meeting</a:t>
            </a:r>
            <a:endParaRPr lang="en-US" sz="1400" dirty="0">
              <a:effectLst/>
              <a:highlight>
                <a:srgbClr val="CC6600"/>
              </a:highligh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More ways to join:</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from the meeting link</a:t>
            </a: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3"/>
              </a:rPr>
              <a:t>https://ieeesa.webex.com/ieeesa/j.php?MTID=m991efbc801f794b2e27f305a9321bb49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meeting number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Meeting number (access code): 179 647 3051 </a:t>
            </a: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Meeting password: rrtag2103</a:t>
            </a: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Tap to join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4"/>
              </a:rPr>
              <a:t>+1-646-992-2010,,1796473051##</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5"/>
              </a:rPr>
              <a:t>+1-213-306-3065,,1796473051##</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+1-646-992-2010 United States Toll (New York City)</a:t>
            </a: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+1-213-306-3065 United States Toll (Los Angeles)</a:t>
            </a: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6"/>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none" strike="noStrike" dirty="0">
                <a:solidFill>
                  <a:srgbClr val="005E7D"/>
                </a:solidFill>
                <a:effectLst/>
                <a:latin typeface="Consolas" panose="020B0609020204030204" pitchFamily="49" charset="0"/>
                <a:ea typeface="Calibri" panose="020F0502020204030204" pitchFamily="34" charset="0"/>
                <a:hlinkClick r:id="rId7"/>
              </a:rPr>
              <a:t>https://help.webex.com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a:t>
            </a:r>
            <a:r>
              <a:rPr lang="en-US" sz="800" dirty="0" err="1">
                <a:solidFill>
                  <a:schemeClr val="tx1"/>
                </a:solidFill>
                <a:latin typeface="Times New Roman" pitchFamily="16" charset="0"/>
              </a:rPr>
              <a:t>Webex</a:t>
            </a:r>
            <a:r>
              <a:rPr lang="en-US" sz="800" dirty="0">
                <a:solidFill>
                  <a:schemeClr val="tx1"/>
                </a:solidFill>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CC6600"/>
                </a:highlight>
              </a:rPr>
              <a:t>march2021 2</a:t>
            </a:r>
            <a:r>
              <a:rPr lang="en-US" sz="2400" baseline="30000" dirty="0">
                <a:highlight>
                  <a:srgbClr val="CC6600"/>
                </a:highlight>
              </a:rPr>
              <a:t>nd</a:t>
            </a:r>
            <a:r>
              <a:rPr lang="en-US" sz="2400" dirty="0">
                <a:highlight>
                  <a:srgbClr val="CC6600"/>
                </a:highlight>
              </a:rPr>
              <a:t> plenary meeting</a:t>
            </a:r>
            <a:r>
              <a:rPr lang="en-US" sz="2400" dirty="0"/>
              <a:t>, </a:t>
            </a:r>
            <a:r>
              <a:rPr lang="en-US" sz="2400" dirty="0">
                <a:highlight>
                  <a:srgbClr val="CC6600"/>
                </a:highlight>
              </a:rPr>
              <a:t>17mar21</a:t>
            </a:r>
          </a:p>
        </p:txBody>
      </p:sp>
    </p:spTree>
    <p:extLst>
      <p:ext uri="{BB962C8B-B14F-4D97-AF65-F5344CB8AC3E}">
        <p14:creationId xmlns:p14="http://schemas.microsoft.com/office/powerpoint/2010/main" val="13165949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18feb21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18feb21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18feb21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685800" y="1372393"/>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19:00 UTC through 02 Sept 2021</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r>
              <a:rPr lang="en-US" dirty="0">
                <a:solidFill>
                  <a:schemeClr val="tx1"/>
                </a:solidFill>
              </a:rPr>
              <a:t>	</a:t>
            </a:r>
            <a:r>
              <a:rPr lang="en-US" dirty="0">
                <a:solidFill>
                  <a:schemeClr val="bg1">
                    <a:lumMod val="75000"/>
                  </a:schemeClr>
                </a:solidFill>
              </a:rPr>
              <a:t>Stuart K. 	</a:t>
            </a:r>
          </a:p>
          <a:p>
            <a:pPr lvl="1">
              <a:buFont typeface="Arial" panose="020B0604020202020204" pitchFamily="34" charset="0"/>
              <a:buChar char="•"/>
            </a:pPr>
            <a:r>
              <a:rPr lang="en-US" dirty="0">
                <a:solidFill>
                  <a:schemeClr val="bg1">
                    <a:lumMod val="75000"/>
                  </a:schemeClr>
                </a:solidFill>
              </a:rPr>
              <a:t>Seconded by:  Vijay A.</a:t>
            </a:r>
          </a:p>
          <a:p>
            <a:pPr lvl="1">
              <a:buFont typeface="Arial" panose="020B0604020202020204" pitchFamily="34" charset="0"/>
              <a:buChar char="•"/>
            </a:pPr>
            <a:r>
              <a:rPr lang="en-US" dirty="0">
                <a:solidFill>
                  <a:schemeClr val="bg1">
                    <a:lumMod val="75000"/>
                  </a:schemeClr>
                </a:solidFill>
              </a:rPr>
              <a:t>Discussion?  	None</a:t>
            </a:r>
          </a:p>
          <a:p>
            <a:pPr lvl="1">
              <a:buFont typeface="Arial" panose="020B0604020202020204" pitchFamily="34" charset="0"/>
              <a:buChar char="•"/>
            </a:pPr>
            <a:r>
              <a:rPr lang="en-US" dirty="0">
                <a:solidFill>
                  <a:schemeClr val="bg1">
                    <a:lumMod val="75000"/>
                  </a:schemeClr>
                </a:solidFill>
              </a:rPr>
              <a:t>Passed by Unanimous Consent</a:t>
            </a:r>
          </a:p>
          <a:p>
            <a:pPr lvl="1">
              <a:buFont typeface="Arial" panose="020B0604020202020204" pitchFamily="34" charset="0"/>
              <a:buChar char="•"/>
            </a:pPr>
            <a:r>
              <a:rPr lang="en-US" dirty="0">
                <a:solidFill>
                  <a:schemeClr val="bg1">
                    <a:lumMod val="75000"/>
                  </a:schemeClr>
                </a:solidFill>
              </a:rPr>
              <a:t>Motion passed, 21 voters with 29 attendees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18feb21</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18feb21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18feb21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18feb21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18feb21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31</a:t>
            </a:fld>
            <a:endParaRPr lang="en-US" altLang="en-US" sz="1200" b="0" dirty="0"/>
          </a:p>
        </p:txBody>
      </p:sp>
      <p:sp>
        <p:nvSpPr>
          <p:cNvPr id="2" name="Date Placeholder 1"/>
          <p:cNvSpPr>
            <a:spLocks noGrp="1"/>
          </p:cNvSpPr>
          <p:nvPr>
            <p:ph type="dt" idx="15"/>
          </p:nvPr>
        </p:nvSpPr>
        <p:spPr/>
        <p:txBody>
          <a:bodyPr/>
          <a:lstStyle/>
          <a:p>
            <a:r>
              <a:rPr lang="en-US"/>
              <a:t>18feb21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18feb21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18feb21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18feb21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3"/>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18feb21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18feb21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18feb21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586410"/>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bg1"/>
                </a:solidFill>
              </a:rPr>
              <a:t>Attendance like normal with </a:t>
            </a:r>
            <a:r>
              <a:rPr lang="en-US" altLang="en-US" sz="1400" b="1" u="sng" dirty="0" err="1">
                <a:solidFill>
                  <a:schemeClr val="bg1"/>
                </a:solidFill>
              </a:rPr>
              <a:t>Webex</a:t>
            </a:r>
            <a:r>
              <a:rPr lang="en-US" altLang="en-US" sz="1400" b="1" u="sng" dirty="0">
                <a:solidFill>
                  <a:schemeClr val="bg1"/>
                </a:solidFill>
              </a:rPr>
              <a:t> check</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MSGs on 6 GHz (&amp; FCC )</a:t>
            </a:r>
          </a:p>
          <a:p>
            <a:pPr lvl="1">
              <a:spcBef>
                <a:spcPts val="0"/>
              </a:spcBef>
              <a:buFont typeface="Arial" panose="020B0604020202020204" pitchFamily="34" charset="0"/>
              <a:buChar char="•"/>
            </a:pPr>
            <a:r>
              <a:rPr lang="en-US" altLang="en-US" sz="1400" dirty="0">
                <a:solidFill>
                  <a:schemeClr val="tx1"/>
                </a:solidFill>
              </a:rPr>
              <a:t>Table of Frequency Bands</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400" dirty="0">
                <a:solidFill>
                  <a:schemeClr val="tx1"/>
                </a:solidFill>
              </a:rPr>
              <a:t>Set up WRC-23 AIs ad hoc</a:t>
            </a:r>
            <a:endParaRPr lang="en-US" altLang="en-US" sz="1600" dirty="0">
              <a:solidFill>
                <a:schemeClr val="tx1"/>
              </a:solidFill>
            </a:endParaRPr>
          </a:p>
          <a:p>
            <a:pPr lvl="1">
              <a:spcBef>
                <a:spcPts val="0"/>
              </a:spcBef>
              <a:buFont typeface="Arial" panose="020B0604020202020204" pitchFamily="34" charset="0"/>
              <a:buChar char="•"/>
            </a:pPr>
            <a:r>
              <a:rPr lang="en-US" sz="1600" dirty="0">
                <a:effectLst/>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MSGs on 6 GHz (&amp; FCC)</a:t>
            </a:r>
          </a:p>
          <a:p>
            <a:pPr lvl="1">
              <a:spcBef>
                <a:spcPts val="0"/>
              </a:spcBef>
              <a:buFont typeface="Arial" panose="020B0604020202020204" pitchFamily="34" charset="0"/>
              <a:buChar char="•"/>
            </a:pPr>
            <a:r>
              <a:rPr lang="en-US" altLang="en-US" sz="1400" kern="0" dirty="0">
                <a:solidFill>
                  <a:schemeClr val="tx1"/>
                </a:solidFill>
              </a:rPr>
              <a:t>Multi stake-holder groups</a:t>
            </a:r>
          </a:p>
          <a:p>
            <a:pPr marL="0" indent="0">
              <a:spcBef>
                <a:spcPts val="0"/>
              </a:spcBef>
            </a:pPr>
            <a:endParaRPr lang="en-US" altLang="en-US" sz="18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Table of Frequency Bands </a:t>
            </a:r>
            <a:r>
              <a:rPr lang="en-US" sz="1400" b="0" dirty="0"/>
              <a:t>– IEEE 802 Stds</a:t>
            </a:r>
            <a:endParaRPr lang="en-US" altLang="en-US" sz="1400" b="0" dirty="0">
              <a:solidFill>
                <a:schemeClr val="tx1"/>
              </a:solidFill>
            </a:endParaRP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 </a:t>
            </a: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solidFill>
                  <a:schemeClr val="tx1"/>
                </a:solidFill>
              </a:rPr>
              <a:t>To approve the agenda as presented on previous slide</a:t>
            </a:r>
          </a:p>
          <a:p>
            <a:pPr>
              <a:spcBef>
                <a:spcPts val="0"/>
              </a:spcBef>
            </a:pPr>
            <a:r>
              <a:rPr lang="en-US" altLang="en-US" sz="1800" b="1" dirty="0">
                <a:solidFill>
                  <a:schemeClr val="tx1"/>
                </a:solidFill>
              </a:rPr>
              <a:t>		</a:t>
            </a:r>
            <a:r>
              <a:rPr lang="en-US" altLang="en-US" sz="1800" b="0" dirty="0">
                <a:solidFill>
                  <a:schemeClr val="tx1"/>
                </a:solidFill>
              </a:rPr>
              <a:t>Moved by: 	</a:t>
            </a:r>
            <a:r>
              <a:rPr lang="en-US" altLang="en-US" sz="1800" b="0" dirty="0">
                <a:solidFill>
                  <a:schemeClr val="bg1">
                    <a:lumMod val="85000"/>
                  </a:schemeClr>
                </a:solidFill>
              </a:rPr>
              <a:t>Stuart K.</a:t>
            </a:r>
          </a:p>
          <a:p>
            <a:pPr>
              <a:spcBef>
                <a:spcPts val="0"/>
              </a:spcBef>
            </a:pPr>
            <a:r>
              <a:rPr lang="en-US" altLang="en-US" sz="1800" b="0" dirty="0">
                <a:solidFill>
                  <a:schemeClr val="bg1">
                    <a:lumMod val="85000"/>
                  </a:schemeClr>
                </a:solidFill>
              </a:rPr>
              <a:t>		Seconded by:	Vijay A.</a:t>
            </a:r>
          </a:p>
          <a:p>
            <a:pPr>
              <a:spcBef>
                <a:spcPts val="0"/>
              </a:spcBef>
            </a:pPr>
            <a:r>
              <a:rPr lang="en-US" altLang="en-US" sz="1800" b="0" dirty="0">
                <a:solidFill>
                  <a:schemeClr val="bg1">
                    <a:lumMod val="85000"/>
                  </a:schemeClr>
                </a:solidFill>
              </a:rPr>
              <a:t>		Discussion?  	None</a:t>
            </a:r>
          </a:p>
          <a:p>
            <a:pPr lvl="1">
              <a:spcBef>
                <a:spcPts val="0"/>
              </a:spcBef>
            </a:pPr>
            <a:r>
              <a:rPr lang="en-US" altLang="en-US" sz="1800" dirty="0">
                <a:solidFill>
                  <a:schemeClr val="bg1">
                    <a:lumMod val="8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Teleconference 04 February 2021 in document </a:t>
            </a:r>
            <a:r>
              <a:rPr lang="en-GB" sz="1600" b="0" dirty="0">
                <a:solidFill>
                  <a:schemeClr val="bg1">
                    <a:lumMod val="75000"/>
                  </a:schemeClr>
                </a:solidFill>
                <a:ea typeface="SimSun" panose="02010600030101010101" pitchFamily="2" charset="-122"/>
                <a:hlinkClick r:id="rId3"/>
              </a:rPr>
              <a:t>https://mentor.ieee.org/802.18/dcn/21/18-21-0013-00-0000-minutes-11feb21-rrtag-teleconference.docx</a:t>
            </a:r>
            <a:r>
              <a:rPr lang="en-GB" sz="1600" b="0" dirty="0">
                <a:solidFill>
                  <a:schemeClr val="bg1">
                    <a:lumMod val="75000"/>
                  </a:schemeClr>
                </a:solidFill>
                <a:ea typeface="SimSun" panose="02010600030101010101" pitchFamily="2" charset="-122"/>
              </a:rPr>
              <a:t>   </a:t>
            </a:r>
            <a:r>
              <a:rPr lang="en-US" sz="1050" b="0" i="0" dirty="0">
                <a:solidFill>
                  <a:srgbClr val="000000"/>
                </a:solidFill>
                <a:effectLst/>
                <a:latin typeface="Verdana" panose="020B0604030504040204" pitchFamily="34" charset="0"/>
              </a:rPr>
              <a:t>12-Feb-2021 08:54:13 ET </a:t>
            </a:r>
            <a:r>
              <a:rPr lang="en-US" sz="1600" b="0" i="0" dirty="0">
                <a:solidFill>
                  <a:srgbClr val="000000"/>
                </a:solidFill>
                <a:effectLst/>
              </a:rPr>
              <a:t>, </a:t>
            </a:r>
            <a:r>
              <a:rPr lang="en-US" sz="1600" b="0" dirty="0">
                <a:effectLst/>
                <a:ea typeface="SimSun" panose="02010600030101010101" pitchFamily="2" charset="-122"/>
              </a:rPr>
              <a:t>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85000"/>
                  </a:schemeClr>
                </a:solidFill>
              </a:rPr>
              <a:t>Stuart K.</a:t>
            </a:r>
          </a:p>
          <a:p>
            <a:pPr marL="0" indent="0">
              <a:spcBef>
                <a:spcPts val="0"/>
              </a:spcBef>
            </a:pPr>
            <a:r>
              <a:rPr lang="en-US" altLang="en-US" sz="1800" b="0" dirty="0">
                <a:solidFill>
                  <a:schemeClr val="bg1">
                    <a:lumMod val="85000"/>
                  </a:schemeClr>
                </a:solidFill>
              </a:rPr>
              <a:t>	Seconded by:  Vijay A. </a:t>
            </a:r>
          </a:p>
          <a:p>
            <a:pPr marL="0" indent="0">
              <a:spcBef>
                <a:spcPts val="0"/>
              </a:spcBef>
            </a:pPr>
            <a:r>
              <a:rPr lang="en-US" altLang="en-US" sz="1800" b="0" dirty="0">
                <a:solidFill>
                  <a:schemeClr val="bg1">
                    <a:lumMod val="85000"/>
                  </a:schemeClr>
                </a:solidFill>
              </a:rPr>
              <a:t>	Discussion?  	None</a:t>
            </a:r>
          </a:p>
          <a:p>
            <a:pPr lvl="1">
              <a:spcBef>
                <a:spcPts val="0"/>
              </a:spcBef>
            </a:pPr>
            <a:r>
              <a:rPr lang="en-US" altLang="en-US" sz="1800" dirty="0">
                <a:solidFill>
                  <a:schemeClr val="bg1">
                    <a:lumMod val="85000"/>
                  </a:schemeClr>
                </a:solidFill>
              </a:rPr>
              <a:t>Vote:  Approved by unanimous consent</a:t>
            </a:r>
          </a:p>
          <a:p>
            <a:pPr lvl="2">
              <a:spcBef>
                <a:spcPts val="0"/>
              </a:spcBef>
              <a:buFont typeface="Arial" panose="020B0604020202020204" pitchFamily="34" charset="0"/>
              <a:buChar char="•"/>
            </a:pPr>
            <a:endParaRPr lang="en-US" altLang="en-US" sz="1200" b="0" dirty="0">
              <a:solidFill>
                <a:schemeClr val="bg1">
                  <a:lumMod val="75000"/>
                </a:schemeClr>
              </a:solidFill>
            </a:endParaRPr>
          </a:p>
          <a:p>
            <a:pPr marL="685800" lvl="1">
              <a:spcBef>
                <a:spcPts val="400"/>
              </a:spcBef>
              <a:buFont typeface="Arial" panose="020B0604020202020204" pitchFamily="34" charset="0"/>
              <a:buChar char="•"/>
            </a:pPr>
            <a:endParaRPr lang="en-US" altLang="en-US" sz="1400" b="0"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18feb21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 – moving forward  </a:t>
            </a:r>
            <a:endParaRPr lang="en-US" altLang="en-US" sz="2400" i="1" u="sng" dirty="0">
              <a:solidFill>
                <a:srgbClr val="00B050"/>
              </a:solidFill>
            </a:endParaRPr>
          </a:p>
        </p:txBody>
      </p:sp>
      <p:sp>
        <p:nvSpPr>
          <p:cNvPr id="16387" name="Content Placeholder 2"/>
          <p:cNvSpPr>
            <a:spLocks noGrp="1"/>
          </p:cNvSpPr>
          <p:nvPr>
            <p:ph idx="1"/>
          </p:nvPr>
        </p:nvSpPr>
        <p:spPr>
          <a:xfrm>
            <a:off x="682624" y="1066799"/>
            <a:ext cx="8382001" cy="5408614"/>
          </a:xfrm>
        </p:spPr>
        <p:txBody>
          <a:bodyPr/>
          <a:lstStyle/>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2021, </a:t>
            </a:r>
            <a:r>
              <a:rPr lang="en-US" altLang="en-US" sz="1800" b="0" dirty="0">
                <a:solidFill>
                  <a:schemeClr val="tx1"/>
                </a:solidFill>
              </a:rPr>
              <a:t>the EC on 01Dec20 </a:t>
            </a:r>
            <a:r>
              <a:rPr lang="en-US" altLang="en-US" sz="1800" dirty="0">
                <a:solidFill>
                  <a:schemeClr val="tx1"/>
                </a:solidFill>
              </a:rPr>
              <a:t>approved to cancel the in-person part</a:t>
            </a:r>
            <a:r>
              <a:rPr lang="en-US" altLang="en-US" sz="1800" b="0" dirty="0">
                <a:solidFill>
                  <a:schemeClr val="tx1"/>
                </a:solidFill>
              </a:rPr>
              <a:t> of the March 2021 Plenary originally at Hyatt Denver and to hold an electronic session for the plenary.  The EC is taking up the rule exceptions needed. </a:t>
            </a:r>
          </a:p>
          <a:p>
            <a:pPr lvl="1">
              <a:spcBef>
                <a:spcPts val="0"/>
              </a:spcBef>
              <a:buFont typeface="Arial" panose="020B0604020202020204" pitchFamily="34" charset="0"/>
              <a:buChar char="•"/>
            </a:pPr>
            <a:r>
              <a:rPr lang="en-US" altLang="en-US" sz="1600" b="1" dirty="0">
                <a:solidFill>
                  <a:schemeClr val="tx1"/>
                </a:solidFill>
              </a:rPr>
              <a:t>EC has updated times from 05Mar21 (Friday) to 18Mar21 (Thursday) </a:t>
            </a:r>
            <a:r>
              <a:rPr lang="en-US" altLang="en-US" sz="1600" b="1" strike="dblStrike" dirty="0">
                <a:solidFill>
                  <a:schemeClr val="tx1"/>
                </a:solidFill>
              </a:rPr>
              <a:t>19Mar21</a:t>
            </a:r>
            <a:endParaRPr lang="en-US" altLang="en-US" sz="1600" dirty="0">
              <a:solidFill>
                <a:schemeClr val="tx1"/>
              </a:solidFill>
            </a:endParaRPr>
          </a:p>
          <a:p>
            <a:pPr lvl="1">
              <a:spcBef>
                <a:spcPts val="0"/>
              </a:spcBef>
              <a:buFont typeface="Arial" panose="020B0604020202020204" pitchFamily="34" charset="0"/>
              <a:buChar char="•"/>
            </a:pPr>
            <a:r>
              <a:rPr lang="en-US" altLang="en-US" sz="1600" dirty="0">
                <a:solidFill>
                  <a:schemeClr val="tx1"/>
                </a:solidFill>
              </a:rPr>
              <a:t>802.18’s meetings will be Thursday 11Mar21 and </a:t>
            </a:r>
            <a:r>
              <a:rPr lang="en-US" altLang="en-US" sz="1600" b="1" u="sng" dirty="0">
                <a:solidFill>
                  <a:schemeClr val="tx1"/>
                </a:solidFill>
              </a:rPr>
              <a:t>Wednesday 17Mar21</a:t>
            </a:r>
            <a:r>
              <a:rPr lang="en-US" altLang="en-US" sz="1600" dirty="0">
                <a:solidFill>
                  <a:schemeClr val="tx1"/>
                </a:solidFill>
              </a:rPr>
              <a:t>, 1500-1600 et. </a:t>
            </a:r>
          </a:p>
          <a:p>
            <a:pPr lvl="1">
              <a:spcBef>
                <a:spcPts val="0"/>
              </a:spcBef>
              <a:buFont typeface="Arial" panose="020B0604020202020204" pitchFamily="34" charset="0"/>
              <a:buChar char="•"/>
            </a:pPr>
            <a:r>
              <a:rPr lang="en-US" altLang="en-US" sz="1600" b="0" dirty="0">
                <a:solidFill>
                  <a:schemeClr val="tx1"/>
                </a:solidFill>
              </a:rPr>
              <a:t>11</a:t>
            </a:r>
            <a:r>
              <a:rPr lang="en-US" altLang="en-US" sz="1600" b="0" baseline="30000" dirty="0">
                <a:solidFill>
                  <a:schemeClr val="tx1"/>
                </a:solidFill>
              </a:rPr>
              <a:t>th</a:t>
            </a:r>
            <a:r>
              <a:rPr lang="en-US" altLang="en-US" sz="1600" b="0" dirty="0">
                <a:solidFill>
                  <a:schemeClr val="tx1"/>
                </a:solidFill>
              </a:rPr>
              <a:t> will be normal call-in; call-in for 17</a:t>
            </a:r>
            <a:r>
              <a:rPr lang="en-US" altLang="en-US" sz="1600" b="0" baseline="30000" dirty="0">
                <a:solidFill>
                  <a:schemeClr val="tx1"/>
                </a:solidFill>
              </a:rPr>
              <a:t>th</a:t>
            </a:r>
            <a:r>
              <a:rPr lang="en-US" altLang="en-US" sz="1600" baseline="30000" dirty="0">
                <a:solidFill>
                  <a:schemeClr val="tx1"/>
                </a:solidFill>
              </a:rPr>
              <a:t> </a:t>
            </a:r>
            <a:r>
              <a:rPr lang="en-US" altLang="en-US" sz="1600" b="0" dirty="0">
                <a:solidFill>
                  <a:schemeClr val="tx1"/>
                </a:solidFill>
              </a:rPr>
              <a:t> is in backup slides here.</a:t>
            </a:r>
          </a:p>
          <a:p>
            <a:pPr lvl="1">
              <a:spcBef>
                <a:spcPts val="0"/>
              </a:spcBef>
              <a:buFont typeface="Arial" panose="020B0604020202020204" pitchFamily="34" charset="0"/>
              <a:buChar char="•"/>
            </a:pPr>
            <a:r>
              <a:rPr lang="en-US" altLang="en-US" sz="1600" dirty="0">
                <a:solidFill>
                  <a:schemeClr val="tx1"/>
                </a:solidFill>
              </a:rPr>
              <a:t>Being a plenary, it will take attending both calls for participation/voting member credit. </a:t>
            </a:r>
          </a:p>
          <a:p>
            <a:pPr lvl="1">
              <a:spcBef>
                <a:spcPts val="0"/>
              </a:spcBef>
              <a:buFont typeface="Arial" panose="020B0604020202020204" pitchFamily="34" charset="0"/>
              <a:buChar char="•"/>
            </a:pPr>
            <a:r>
              <a:rPr lang="en-US" altLang="en-US" sz="1600" b="0" dirty="0">
                <a:solidFill>
                  <a:schemeClr val="tx1"/>
                </a:solidFill>
              </a:rPr>
              <a:t>IMAT is set</a:t>
            </a:r>
            <a:r>
              <a:rPr lang="en-US" altLang="en-US" sz="1600" dirty="0">
                <a:solidFill>
                  <a:schemeClr val="tx1"/>
                </a:solidFill>
              </a:rPr>
              <a:t>up with the other WGs and TAGs like a normal plenary. </a:t>
            </a:r>
            <a:endParaRPr lang="en-US" altLang="en-US" sz="1600" b="0" dirty="0">
              <a:solidFill>
                <a:schemeClr val="tx1"/>
              </a:solidFill>
            </a:endParaRPr>
          </a:p>
          <a:p>
            <a:pPr lvl="4">
              <a:buFont typeface="Arial" panose="020B0604020202020204" pitchFamily="34" charset="0"/>
              <a:buChar char="•"/>
            </a:pPr>
            <a:endParaRPr lang="en-US" altLang="en-US" sz="10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 </a:t>
            </a:r>
            <a:r>
              <a:rPr lang="en-US" altLang="en-US" sz="1800" b="0" dirty="0">
                <a:solidFill>
                  <a:schemeClr val="tx1"/>
                </a:solidFill>
              </a:rPr>
              <a:t>at the Hilton in Panama City, Panama, the WCSC on 03Feb21 </a:t>
            </a:r>
            <a:r>
              <a:rPr lang="en-US" altLang="en-US" sz="1800" dirty="0">
                <a:solidFill>
                  <a:schemeClr val="tx1"/>
                </a:solidFill>
              </a:rPr>
              <a:t>approved  to cancel the in-person 802W interim</a:t>
            </a:r>
            <a:r>
              <a:rPr lang="en-US" altLang="en-US" sz="1800" b="0" dirty="0">
                <a:solidFill>
                  <a:schemeClr val="tx1"/>
                </a:solidFill>
              </a:rPr>
              <a:t>.  This leaves the WGs and TAGs to hold interims as they wish. </a:t>
            </a:r>
          </a:p>
          <a:p>
            <a:pPr lvl="1">
              <a:buFont typeface="Arial" panose="020B0604020202020204" pitchFamily="34" charset="0"/>
              <a:buChar char="•"/>
            </a:pPr>
            <a:r>
              <a:rPr lang="en-US" altLang="en-US" sz="1600" dirty="0">
                <a:solidFill>
                  <a:schemeClr val="tx1"/>
                </a:solidFill>
              </a:rPr>
              <a:t>Note: Working to move the Hilton in Panama to January 2022 Wireless Interim and then moving out the Hotel Irvine to a later date that was planned for January 2022.  (Hotel Irvine has indicated they will probably not be ready to open in January 2022.) </a:t>
            </a:r>
          </a:p>
          <a:p>
            <a:pPr lvl="1">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800" b="0" dirty="0">
                <a:solidFill>
                  <a:schemeClr val="tx1"/>
                </a:solidFill>
              </a:rPr>
              <a:t>Nominations for RR-TAG Vice-Chair open until 03Mar21, see email and 11Feb21 agenda and minutes for more.</a:t>
            </a:r>
          </a:p>
          <a:p>
            <a:pPr marL="1828800" lvl="4" indent="0"/>
            <a:endParaRPr lang="en-US" altLang="en-US" sz="10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18feb21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57433</TotalTime>
  <Words>7323</Words>
  <Application>Microsoft Office PowerPoint</Application>
  <PresentationFormat>On-screen Show (4:3)</PresentationFormat>
  <Paragraphs>783</Paragraphs>
  <Slides>33</Slides>
  <Notes>19</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33</vt:i4>
      </vt:variant>
    </vt:vector>
  </HeadingPairs>
  <TitlesOfParts>
    <vt:vector size="45" baseType="lpstr">
      <vt:lpstr>Arial</vt:lpstr>
      <vt:lpstr>Calibri</vt:lpstr>
      <vt:lpstr>Consolas</vt:lpstr>
      <vt:lpstr>Helvetica</vt:lpstr>
      <vt:lpstr>Monotype Sorts</vt:lpstr>
      <vt:lpstr>Roboto</vt:lpstr>
      <vt:lpstr>Times New Roman</vt:lpstr>
      <vt:lpstr>Verdana</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 – moving forward  </vt:lpstr>
      <vt:lpstr>EU items to share -1</vt:lpstr>
      <vt:lpstr>EU items to share -2</vt:lpstr>
      <vt:lpstr>Other regions (outside EU-Stds and USA), items to share</vt:lpstr>
      <vt:lpstr>ITU-R items to share  -</vt:lpstr>
      <vt:lpstr>MSGs 6 GHz (&amp; FCC)</vt:lpstr>
      <vt:lpstr>Table of Frequency Bands – IEEE 802 Stds </vt:lpstr>
      <vt:lpstr>General Discussion -</vt:lpstr>
      <vt:lpstr>Actions Required</vt:lpstr>
      <vt:lpstr>Any Other Business</vt:lpstr>
      <vt:lpstr>Adjourn</vt:lpstr>
      <vt:lpstr>PowerPoint Presentation</vt:lpstr>
      <vt:lpstr>PowerPoint Presentation</vt:lpstr>
      <vt:lpstr>PowerPoint Presentation</vt:lpstr>
      <vt:lpstr>PowerPoint Presentation</vt:lpstr>
      <vt:lpstr>Table of Frequency Bands – IEEE 802 Stds – background -1</vt:lpstr>
      <vt:lpstr>Table of Frequency Bands – background -2</vt:lpstr>
      <vt:lpstr>ITU-R links &amp; general info</vt:lpstr>
      <vt:lpstr>Teleconferences</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3598</cp:revision>
  <cp:lastPrinted>1601-01-01T00:00:00Z</cp:lastPrinted>
  <dcterms:created xsi:type="dcterms:W3CDTF">2016-03-03T14:54:45Z</dcterms:created>
  <dcterms:modified xsi:type="dcterms:W3CDTF">2021-02-18T16:18:41Z</dcterms:modified>
</cp:coreProperties>
</file>