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8"/>
  </p:notesMasterIdLst>
  <p:handoutMasterIdLst>
    <p:handoutMasterId r:id="rId39"/>
  </p:handoutMasterIdLst>
  <p:sldIdLst>
    <p:sldId id="256" r:id="rId2"/>
    <p:sldId id="341" r:id="rId3"/>
    <p:sldId id="329" r:id="rId4"/>
    <p:sldId id="604" r:id="rId5"/>
    <p:sldId id="624" r:id="rId6"/>
    <p:sldId id="605" r:id="rId7"/>
    <p:sldId id="516" r:id="rId8"/>
    <p:sldId id="596" r:id="rId9"/>
    <p:sldId id="690" r:id="rId10"/>
    <p:sldId id="763" r:id="rId11"/>
    <p:sldId id="748" r:id="rId12"/>
    <p:sldId id="749" r:id="rId13"/>
    <p:sldId id="750" r:id="rId14"/>
    <p:sldId id="756" r:id="rId15"/>
    <p:sldId id="762" r:id="rId16"/>
    <p:sldId id="752" r:id="rId17"/>
    <p:sldId id="759" r:id="rId18"/>
    <p:sldId id="758" r:id="rId19"/>
    <p:sldId id="717" r:id="rId20"/>
    <p:sldId id="650" r:id="rId21"/>
    <p:sldId id="498" r:id="rId22"/>
    <p:sldId id="402" r:id="rId23"/>
    <p:sldId id="403" r:id="rId24"/>
    <p:sldId id="736" r:id="rId25"/>
    <p:sldId id="746" r:id="rId26"/>
    <p:sldId id="761" r:id="rId27"/>
    <p:sldId id="737" r:id="rId28"/>
    <p:sldId id="739" r:id="rId29"/>
    <p:sldId id="728" r:id="rId30"/>
    <p:sldId id="602" r:id="rId31"/>
    <p:sldId id="425" r:id="rId32"/>
    <p:sldId id="652" r:id="rId33"/>
    <p:sldId id="689" r:id="rId34"/>
    <p:sldId id="549" r:id="rId35"/>
    <p:sldId id="656" r:id="rId36"/>
    <p:sldId id="655"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42" autoAdjust="0"/>
  </p:normalViewPr>
  <p:slideViewPr>
    <p:cSldViewPr>
      <p:cViewPr varScale="1">
        <p:scale>
          <a:sx n="110" d="100"/>
          <a:sy n="110" d="100"/>
        </p:scale>
        <p:origin x="768" y="10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11-Feb-21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0423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16794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93842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4873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27184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64998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11feb21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11feb21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11feb21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802.18-21/0012r00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14-00-0000-itu-ahg-recommended-modifications-to-itu-r-m-1450-5.docx" TargetMode="External"/><Relationship Id="rId7" Type="http://schemas.openxmlformats.org/officeDocument/2006/relationships/slide" Target="slide29.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mentor.ieee.org/802.15/dcn/21/15-21-0002-00-0thz-liaison-statement-from-itu-r-wp5a.docx" TargetMode="External"/><Relationship Id="rId4" Type="http://schemas.openxmlformats.org/officeDocument/2006/relationships/hyperlink" Target="https://mentor.ieee.org/802.18/dcn/21/18-21-0015-00-0000-itu-ahg-recommended-modifications-to-itu-r-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14-00-0000-itu-ahg-recommended-modifications-to-itu-r-m-1450-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1/18-21-0015-00-0000-itu-ahg-recommended-modifications-to-itu-r-m-1801-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groups.wirelessinnovation.org/wg/6MSG/dashboard"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jXoFOPJicB094ht6MKcAr9XqBTTsx3jhZc5Pmgg4b6Pq65oM2AKf1Bq8gmcIHS-nPQ$" TargetMode="External"/><Relationship Id="rId3" Type="http://schemas.openxmlformats.org/officeDocument/2006/relationships/hyperlink" Target="https://ieeesa.webex.com/ieeesa/j.php?MTID=m6f2f81c8e60c1dd28e45c6a2024e5cfe" TargetMode="External"/><Relationship Id="rId7" Type="http://schemas.openxmlformats.org/officeDocument/2006/relationships/hyperlink" Target="https://urldefense.com/v3/__https:/ieeesa.webex.com/ieeesa/globalcallin.php?MTID=mbefaf5eede5daf62608badbf2154b00f__;!!F7jv3iA!jXoFOPJicB094ht6MKcAr9XqBTTsx3jhZc5Pmgg4b6Pq65oM2AKf1Bq8gmfJw2hFR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tel:%2B1-213-306-3065,,*01*1798447958%23%23*01*" TargetMode="External"/><Relationship Id="rId5" Type="http://schemas.openxmlformats.org/officeDocument/2006/relationships/hyperlink" Target="tel:%2B1-646-992-2010,,*01*1798447958%23%23*01*" TargetMode="External"/><Relationship Id="rId4" Type="http://schemas.openxmlformats.org/officeDocument/2006/relationships/hyperlink" Target="https://urldefense.com/v3/__https:/ieeesa.webex.com/ieeesa/j.php?MTID=m6f2f81c8e60c1dd28e45c6a2024e5cfe__;!!F7jv3iA!jXoFOPJicB094ht6MKcAr9XqBTTsx3jhZc5Pmgg4b6Pq65oM2AKf1Bq8gmfZvFlABA$"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help.webex.com__;!!F7jv3iA!jfIDdkygwqiaaqYFsbOls2jimonYsFueAeL1ig-4WsiFA3coua6kdUy3Y9K3D9WoW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5" Type="http://schemas.openxmlformats.org/officeDocument/2006/relationships/hyperlink" Target="tel:%2B1-213-306-3065,,*01*1796473051%23%23*01*" TargetMode="External"/><Relationship Id="rId4" Type="http://schemas.openxmlformats.org/officeDocument/2006/relationships/hyperlink" Target="tel:%2B1-646-992-2010,,*01*1796473051%23%23*01*"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11-00-0000-minutes-04feb21-rrtag-teleconference.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11feb21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11 February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a:t>
            </a:r>
            <a:endParaRPr lang="en-US" altLang="en-US" sz="2400" i="1" u="sng" dirty="0">
              <a:solidFill>
                <a:srgbClr val="00B050"/>
              </a:solidFill>
            </a:endParaRPr>
          </a:p>
        </p:txBody>
      </p:sp>
      <p:sp>
        <p:nvSpPr>
          <p:cNvPr id="16387" name="Content Placeholder 2"/>
          <p:cNvSpPr>
            <a:spLocks noGrp="1"/>
          </p:cNvSpPr>
          <p:nvPr>
            <p:ph idx="1"/>
          </p:nvPr>
        </p:nvSpPr>
        <p:spPr>
          <a:xfrm>
            <a:off x="682625" y="1142999"/>
            <a:ext cx="7859714" cy="4648201"/>
          </a:xfrm>
        </p:spPr>
        <p:txBody>
          <a:bodyPr/>
          <a:lstStyle/>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EC monthly calls will start using UTC for the time.   The meeting call did use UTC as the base so local time shifts.   How UTC will be used overall is tbd. </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Nominations, per email to list server on 07feb21, are open for two 802.18 / RR-TAG Vice-Chair openings.   Nominations are due to the 802.18 Chair by 03 March 2021 AOE.   RR-TAG ballot will be at the March Plenary with results to EC closing meeting for confirmation.   (requirements / expectations for a VC are in these agenda back up slides) </a:t>
            </a:r>
          </a:p>
          <a:p>
            <a:pPr lvl="1">
              <a:buFont typeface="Arial" panose="020B0604020202020204" pitchFamily="34" charset="0"/>
              <a:buChar char="•"/>
            </a:pPr>
            <a:r>
              <a:rPr lang="en-US" altLang="en-US" sz="1600" dirty="0">
                <a:solidFill>
                  <a:schemeClr val="tx1"/>
                </a:solidFill>
              </a:rPr>
              <a:t>Vice-Chairs need to be an IEEE SA member and need to file with the IEEE 802 recording secretary 2 letters, endorsement and affiliation.  </a:t>
            </a:r>
            <a:endParaRPr lang="en-US" altLang="en-US" sz="16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11feb21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04736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Calls coming up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05Feb – EN 303 687 </a:t>
            </a:r>
            <a:r>
              <a:rPr lang="en-US" sz="1400" b="0" i="0" dirty="0">
                <a:solidFill>
                  <a:srgbClr val="4D5156"/>
                </a:solidFill>
                <a:effectLst/>
                <a:latin typeface="arial" panose="020B0604020202020204" pitchFamily="34" charset="0"/>
              </a:rPr>
              <a:t>6 GHz RLAN </a:t>
            </a:r>
            <a:r>
              <a:rPr lang="en-US" sz="1400" b="0" i="0" dirty="0" err="1">
                <a:solidFill>
                  <a:srgbClr val="4D5156"/>
                </a:solidFill>
                <a:effectLst/>
                <a:latin typeface="arial" panose="020B0604020202020204" pitchFamily="34" charset="0"/>
              </a:rPr>
              <a:t>Harmonised</a:t>
            </a:r>
            <a:r>
              <a:rPr lang="en-US" sz="1400" b="0" i="0" dirty="0">
                <a:solidFill>
                  <a:srgbClr val="4D5156"/>
                </a:solidFill>
                <a:effectLst/>
                <a:latin typeface="arial" panose="020B0604020202020204" pitchFamily="34" charset="0"/>
              </a:rPr>
              <a:t> Standard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Another BRAN ad hoc is anticipated before #109, watch for announcement.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#72b, 03Nov20-22Feb21, correspondence   </a:t>
            </a:r>
            <a:endParaRPr lang="en-US" sz="16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1">
              <a:spcBef>
                <a:spcPts val="0"/>
              </a:spcBef>
              <a:buFont typeface="Arial" panose="020B0604020202020204" pitchFamily="34" charset="0"/>
              <a:buChar char="•"/>
            </a:pP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3">
              <a:buFont typeface="Arial" panose="020B0604020202020204" pitchFamily="34" charset="0"/>
              <a:buChar char="•"/>
            </a:pPr>
            <a:endParaRPr lang="en-US" sz="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___coming___</a:t>
            </a:r>
          </a:p>
          <a:p>
            <a:pPr lvl="1">
              <a:spcBef>
                <a:spcPts val="0"/>
              </a:spcBef>
              <a:spcAft>
                <a:spcPts val="0"/>
              </a:spcAft>
              <a:buFont typeface="Arial" panose="020B0604020202020204" pitchFamily="34" charset="0"/>
              <a:buChar char="•"/>
            </a:pPr>
            <a:r>
              <a:rPr lang="en-US" altLang="en-US" sz="1400" dirty="0">
                <a:solidFill>
                  <a:schemeClr val="bg1">
                    <a:lumMod val="75000"/>
                  </a:schemeClr>
                </a:solidFill>
              </a:rPr>
              <a:t>nothing to share </a:t>
            </a:r>
          </a:p>
          <a:p>
            <a:pPr lvl="1">
              <a:spcBef>
                <a:spcPts val="0"/>
              </a:spcBef>
              <a:spcAft>
                <a:spcPts val="0"/>
              </a:spcAft>
              <a:buFont typeface="Arial" panose="020B0604020202020204" pitchFamily="34" charset="0"/>
              <a:buChar char="•"/>
            </a:pPr>
            <a:r>
              <a:rPr lang="en-US" altLang="en-US" sz="1400" dirty="0"/>
              <a:t> 28Jan: WGSE sent report to SE45 tasking them to do sharing study with urban rail, due summer 2024. </a:t>
            </a:r>
          </a:p>
          <a:p>
            <a:pPr lvl="1">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lvl="1">
              <a:spcBef>
                <a:spcPts val="0"/>
              </a:spcBef>
              <a:spcAft>
                <a:spcPts val="0"/>
              </a:spcAft>
              <a:buFont typeface="Arial" panose="020B0604020202020204" pitchFamily="34" charset="0"/>
              <a:buChar char="•"/>
            </a:pPr>
            <a:endParaRPr lang="en-US" altLang="en-US" sz="14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This week:  ____</a:t>
            </a:r>
          </a:p>
          <a:p>
            <a:pPr lvl="1">
              <a:spcBef>
                <a:spcPts val="0"/>
              </a:spcBef>
              <a:spcAft>
                <a:spcPts val="0"/>
              </a:spcAft>
              <a:buFont typeface="Arial" panose="020B0604020202020204" pitchFamily="34" charset="0"/>
              <a:buChar char="•"/>
            </a:pPr>
            <a:endParaRPr lang="en-US" sz="1400" dirty="0">
              <a:solidFill>
                <a:schemeClr val="tx1"/>
              </a:solidFill>
              <a:ea typeface="SimSun" panose="02010600030101010101" pitchFamily="2" charset="-122"/>
            </a:endParaRPr>
          </a:p>
          <a:p>
            <a:pPr lvl="1">
              <a:spcBef>
                <a:spcPts val="0"/>
              </a:spcBef>
              <a:spcAft>
                <a:spcPts val="0"/>
              </a:spcAft>
              <a:buFont typeface="Arial" panose="020B0604020202020204" pitchFamily="34" charset="0"/>
              <a:buChar char="•"/>
            </a:pPr>
            <a:endParaRPr lang="en-US" sz="1400" dirty="0">
              <a:solidFill>
                <a:schemeClr val="tx1"/>
              </a:solidFill>
              <a:ea typeface="SimSun" panose="02010600030101010101" pitchFamily="2" charset="-122"/>
            </a:endParaRP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04feb:  Need to r</a:t>
            </a:r>
            <a:r>
              <a:rPr lang="en-US" sz="1400" b="0" dirty="0">
                <a:solidFill>
                  <a:schemeClr val="tx1"/>
                </a:solidFill>
                <a:ea typeface="SimSun" panose="02010600030101010101" pitchFamily="2" charset="-122"/>
              </a:rPr>
              <a:t>e-affirm 5 GHz band. This is input from FM57 that had some differences to work through, so differences moving to WGFM;  also, wrc-19 output; and 5.8 GHz w/national modifications</a:t>
            </a:r>
          </a:p>
          <a:p>
            <a:pPr lvl="2">
              <a:spcBef>
                <a:spcPts val="0"/>
              </a:spcBef>
              <a:spcAft>
                <a:spcPts val="0"/>
              </a:spcAft>
              <a:buFont typeface="Arial" panose="020B0604020202020204" pitchFamily="34" charset="0"/>
              <a:buChar char="•"/>
            </a:pPr>
            <a:r>
              <a:rPr lang="en-US" sz="1200" dirty="0">
                <a:solidFill>
                  <a:schemeClr val="tx1"/>
                </a:solidFill>
                <a:ea typeface="SimSun" panose="02010600030101010101" pitchFamily="2" charset="-122"/>
              </a:rPr>
              <a:t>More info in the FM 57 output that will go to WGFM. </a:t>
            </a:r>
            <a:endParaRPr lang="en-US" sz="1200" b="0" dirty="0">
              <a:solidFill>
                <a:schemeClr val="tx1"/>
              </a:solidFill>
              <a:ea typeface="SimSun" panose="02010600030101010101" pitchFamily="2" charset="-122"/>
            </a:endParaRPr>
          </a:p>
          <a:p>
            <a:pPr>
              <a:spcBef>
                <a:spcPts val="0"/>
              </a:spcBef>
              <a:spcAft>
                <a:spcPts val="0"/>
              </a:spcAft>
              <a:buFont typeface="Arial" panose="020B0604020202020204" pitchFamily="34" charset="0"/>
              <a:buChar char="•"/>
            </a:pP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bg1">
                    <a:lumMod val="75000"/>
                  </a:schemeClr>
                </a:solidFill>
                <a:ea typeface="Calibri" panose="020F0502020204030204" pitchFamily="34" charset="0"/>
              </a:rPr>
              <a:t>Nothing to share</a:t>
            </a:r>
          </a:p>
          <a:p>
            <a:pPr lvl="1">
              <a:spcBef>
                <a:spcPts val="0"/>
              </a:spcBef>
              <a:buFont typeface="Arial" panose="020B0604020202020204" pitchFamily="34" charset="0"/>
              <a:buChar char="•"/>
            </a:pPr>
            <a:r>
              <a:rPr lang="en-US" sz="1400" dirty="0">
                <a:effectLst/>
                <a:ea typeface="Calibri" panose="020F0502020204030204" pitchFamily="34" charset="0"/>
              </a:rPr>
              <a:t>21Jan: Have affirmed ECC Decision (04)08 decision on all 5 GHz RLAN usage.   New meeting </a:t>
            </a:r>
            <a:r>
              <a:rPr lang="en-US" sz="1400" dirty="0">
                <a:ea typeface="Calibri" panose="020F0502020204030204" pitchFamily="34" charset="0"/>
              </a:rPr>
              <a:t>11-13 </a:t>
            </a:r>
            <a:r>
              <a:rPr lang="en-US" sz="1400" dirty="0">
                <a:effectLst/>
                <a:ea typeface="Calibri" panose="020F0502020204030204" pitchFamily="34" charset="0"/>
              </a:rPr>
              <a:t>May being setup to pick this up</a:t>
            </a:r>
            <a:r>
              <a:rPr lang="en-US" sz="1400" dirty="0">
                <a:ea typeface="Calibri" panose="020F0502020204030204" pitchFamily="34" charset="0"/>
              </a:rPr>
              <a:t>, as it will likely take till then to be ready. </a:t>
            </a: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a typeface="Calibri" panose="020F0502020204030204" pitchFamily="34" charset="0"/>
              </a:rPr>
              <a:t>Some disagreement on power out from Resolution 229 WRC-19, so being moved up to WGFM.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1" y="1143000"/>
            <a:ext cx="7805226" cy="5281591"/>
          </a:xfrm>
        </p:spPr>
        <p:txBody>
          <a:bodyPr/>
          <a:lstStyle/>
          <a:p>
            <a:pPr marL="0" indent="0"/>
            <a:endParaRPr lang="en-US" sz="2000" dirty="0">
              <a:effectLst/>
              <a:ea typeface="Calibri" panose="020F0502020204030204" pitchFamily="34" charset="0"/>
            </a:endParaRPr>
          </a:p>
          <a:p>
            <a:pPr>
              <a:buFont typeface="Arial" panose="020B0604020202020204" pitchFamily="34" charset="0"/>
              <a:buChar char="•"/>
            </a:pPr>
            <a:r>
              <a:rPr lang="en-US" sz="2000" dirty="0">
                <a:effectLst/>
                <a:ea typeface="Calibri" panose="020F0502020204030204" pitchFamily="34" charset="0"/>
              </a:rPr>
              <a:t>Colombia and Mexico have initiated consultations on Unlicensed 6 GHz use.</a:t>
            </a:r>
          </a:p>
          <a:p>
            <a:pPr>
              <a:buFont typeface="Arial" panose="020B0604020202020204" pitchFamily="34" charset="0"/>
              <a:buChar char="•"/>
            </a:pPr>
            <a:endParaRPr lang="en-US" sz="1800" b="0" i="0" u="none" strike="noStrike" baseline="0" dirty="0">
              <a:solidFill>
                <a:srgbClr val="000000"/>
              </a:solidFill>
            </a:endParaRPr>
          </a:p>
          <a:p>
            <a:pPr>
              <a:buFont typeface="Arial" panose="020B0604020202020204" pitchFamily="34" charset="0"/>
              <a:buChar char="•"/>
            </a:pPr>
            <a:r>
              <a:rPr lang="en-US" sz="1800" b="0" dirty="0">
                <a:ea typeface="Calibri" panose="020F0502020204030204" pitchFamily="34" charset="0"/>
              </a:rPr>
              <a:t> </a:t>
            </a:r>
          </a:p>
          <a:p>
            <a:pPr>
              <a:buFont typeface="Arial" panose="020B0604020202020204" pitchFamily="34" charset="0"/>
              <a:buChar char="•"/>
            </a:pPr>
            <a:endParaRPr lang="en-US" sz="18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305800" cy="5463999"/>
          </a:xfrm>
        </p:spPr>
        <p:txBody>
          <a:bodyPr/>
          <a:lstStyle/>
          <a:p>
            <a:pPr marL="285750" indent="-285750">
              <a:spcBef>
                <a:spcPts val="0"/>
              </a:spcBef>
              <a:buFont typeface="Arial" panose="020B0604020202020204" pitchFamily="34" charset="0"/>
              <a:buChar char="•"/>
            </a:pPr>
            <a:r>
              <a:rPr lang="en-US" sz="1600" b="0" dirty="0">
                <a:solidFill>
                  <a:schemeClr val="tx1"/>
                </a:solidFill>
              </a:rPr>
              <a:t>The 802.11 ITU-R ad hoc on M.1450 and M.1801 have updated submissions to WP 5A, for 802.18 (then LMSC) approval on 11Feb21, today.   Current .18 drafts are: </a:t>
            </a:r>
          </a:p>
          <a:p>
            <a:pPr marL="685800" lvl="1">
              <a:spcBef>
                <a:spcPts val="0"/>
              </a:spcBef>
              <a:buFont typeface="Arial" panose="020B0604020202020204" pitchFamily="34" charset="0"/>
              <a:buChar char="•"/>
            </a:pPr>
            <a:r>
              <a:rPr lang="en-US" sz="1200" dirty="0">
                <a:solidFill>
                  <a:schemeClr val="tx1"/>
                </a:solidFill>
                <a:hlinkClick r:id="rId3"/>
              </a:rPr>
              <a:t>https://mentor.ieee.org/802.18/dcn/21/18-21-0014-00-0000-itu-ahg-recommended-modifications-to-itu-r-m-1450-5.docx</a:t>
            </a:r>
            <a:r>
              <a:rPr lang="en-US" sz="1200" dirty="0">
                <a:solidFill>
                  <a:schemeClr val="tx1"/>
                </a:solidFill>
              </a:rPr>
              <a:t>  </a:t>
            </a:r>
          </a:p>
          <a:p>
            <a:pPr marL="685800" lvl="1">
              <a:spcBef>
                <a:spcPts val="0"/>
              </a:spcBef>
              <a:buFont typeface="Arial" panose="020B0604020202020204" pitchFamily="34" charset="0"/>
              <a:buChar char="•"/>
            </a:pPr>
            <a:r>
              <a:rPr lang="en-US" sz="1200" b="0" dirty="0">
                <a:solidFill>
                  <a:schemeClr val="tx1"/>
                </a:solidFill>
                <a:hlinkClick r:id="rId4"/>
              </a:rPr>
              <a:t>https://mentor.ieee.org/802.18/dcn/21/18-21-0015-00-0000-itu-ahg-recommended-modifications-to-itu-r-m-1801-2.docx</a:t>
            </a:r>
            <a:r>
              <a:rPr lang="en-US" sz="1200" b="0" dirty="0">
                <a:solidFill>
                  <a:schemeClr val="tx1"/>
                </a:solidFill>
              </a:rPr>
              <a:t> </a:t>
            </a:r>
          </a:p>
          <a:p>
            <a:pPr marL="685800" lvl="1">
              <a:spcBef>
                <a:spcPts val="0"/>
              </a:spcBef>
              <a:buFont typeface="Arial" panose="020B0604020202020204" pitchFamily="34" charset="0"/>
              <a:buChar char="•"/>
            </a:pPr>
            <a:endParaRPr lang="en-US" sz="1600" b="0" dirty="0">
              <a:solidFill>
                <a:schemeClr val="tx1"/>
              </a:solidFill>
            </a:endParaRPr>
          </a:p>
          <a:p>
            <a:pPr marL="685800" lvl="1">
              <a:spcBef>
                <a:spcPts val="0"/>
              </a:spcBef>
              <a:buFont typeface="Arial" panose="020B0604020202020204" pitchFamily="34" charset="0"/>
              <a:buChar char="•"/>
            </a:pPr>
            <a:r>
              <a:rPr lang="en-US" sz="1600" b="0" dirty="0">
                <a:solidFill>
                  <a:schemeClr val="tx1"/>
                </a:solidFill>
              </a:rPr>
              <a:t>We will review and if possible, vote for approval to send to the EC and then to WP 5A.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FYI: 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5"/>
              </a:rPr>
              <a:t>https://mentor.ieee.org/802.15/dcn/21/15-21-0002-00-0thz-liaison-statement-from-itu-r-wp5a.docx</a:t>
            </a:r>
            <a:r>
              <a:rPr lang="en-US" sz="1600" b="0" dirty="0">
                <a:solidFill>
                  <a:schemeClr val="tx1"/>
                </a:solidFill>
              </a:rPr>
              <a:t> </a:t>
            </a:r>
            <a:endParaRPr lang="en-US" sz="16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200" b="0" dirty="0">
                <a:solidFill>
                  <a:schemeClr val="tx1"/>
                </a:solidFill>
              </a:rPr>
              <a:t>WRC-23 agenda items IEEE 802 viewpoints.</a:t>
            </a:r>
          </a:p>
          <a:p>
            <a:pPr lvl="1">
              <a:spcBef>
                <a:spcPts val="0"/>
              </a:spcBef>
              <a:buFont typeface="Arial" panose="020B0604020202020204" pitchFamily="34" charset="0"/>
              <a:buChar char="•"/>
            </a:pPr>
            <a:r>
              <a:rPr lang="en-US" sz="1100" dirty="0">
                <a:solidFill>
                  <a:schemeClr val="tx1"/>
                </a:solidFill>
              </a:rPr>
              <a:t>Will try a small focused ad hoc. 3 folks stepped up. </a:t>
            </a:r>
          </a:p>
          <a:p>
            <a:pPr lvl="1">
              <a:spcBef>
                <a:spcPts val="0"/>
              </a:spcBef>
              <a:buFont typeface="Arial" panose="020B0604020202020204" pitchFamily="34" charset="0"/>
              <a:buChar char="•"/>
            </a:pPr>
            <a:r>
              <a:rPr lang="en-US" sz="1100" dirty="0">
                <a:solidFill>
                  <a:srgbClr val="00B0F0"/>
                </a:solidFill>
              </a:rPr>
              <a:t>Chair to call a focused ad hoc call on putting together IEEE 802 viewpoints on WRC-23 agenda items of interests to IEEE 802</a:t>
            </a:r>
            <a:r>
              <a:rPr lang="en-US" sz="1100" dirty="0">
                <a:solidFill>
                  <a:schemeClr val="tx1"/>
                </a:solidFill>
              </a:rPr>
              <a:t>.  (sent some options to the volunteers) </a:t>
            </a:r>
          </a:p>
          <a:p>
            <a:pPr lvl="1">
              <a:spcBef>
                <a:spcPts val="0"/>
              </a:spcBef>
              <a:buFont typeface="Arial" panose="020B0604020202020204" pitchFamily="34" charset="0"/>
              <a:buChar char="•"/>
            </a:pPr>
            <a:r>
              <a:rPr lang="en-US" sz="1100" dirty="0">
                <a:solidFill>
                  <a:schemeClr val="tx1"/>
                </a:solidFill>
                <a:effectLst/>
                <a:ea typeface="SimSun" panose="02010600030101010101" pitchFamily="2" charset="-122"/>
              </a:rPr>
              <a:t>Need to start up document with 4+3 WRC-23 </a:t>
            </a:r>
            <a:r>
              <a:rPr lang="en-US" sz="1100" dirty="0">
                <a:solidFill>
                  <a:schemeClr val="tx1"/>
                </a:solidFill>
                <a:ea typeface="SimSun" panose="02010600030101010101" pitchFamily="2" charset="-122"/>
              </a:rPr>
              <a:t>AIs </a:t>
            </a:r>
            <a:r>
              <a:rPr lang="en-US" sz="1100" dirty="0">
                <a:solidFill>
                  <a:schemeClr val="tx1"/>
                </a:solidFill>
                <a:effectLst/>
                <a:ea typeface="SimSun" panose="02010600030101010101" pitchFamily="2" charset="-122"/>
              </a:rPr>
              <a:t> IEEE 802 should consider viewpoints on. </a:t>
            </a:r>
          </a:p>
          <a:p>
            <a:pPr lvl="2">
              <a:spcBef>
                <a:spcPts val="0"/>
              </a:spcBef>
              <a:buFont typeface="Arial" panose="020B0604020202020204" pitchFamily="34" charset="0"/>
              <a:buChar char="•"/>
            </a:pPr>
            <a:r>
              <a:rPr lang="en-US" sz="1100" dirty="0">
                <a:solidFill>
                  <a:schemeClr val="tx1"/>
                </a:solidFill>
              </a:rPr>
              <a:t>Do have a start on this power point.</a:t>
            </a:r>
          </a:p>
          <a:p>
            <a:pPr lvl="1">
              <a:spcBef>
                <a:spcPts val="0"/>
              </a:spcBef>
              <a:buFont typeface="Arial" panose="020B0604020202020204" pitchFamily="34" charset="0"/>
              <a:buChar char="•"/>
            </a:pPr>
            <a:r>
              <a:rPr lang="en-US" sz="1100" dirty="0">
                <a:solidFill>
                  <a:schemeClr val="tx1"/>
                </a:solidFill>
              </a:rPr>
              <a:t>Updated WRC-23 Agenda Item list:  </a:t>
            </a:r>
            <a:r>
              <a:rPr lang="en-US" sz="1100" dirty="0">
                <a:solidFill>
                  <a:srgbClr val="00B0F0"/>
                </a:solidFill>
                <a:hlinkClick r:id="rId6"/>
              </a:rPr>
              <a:t>https://mentor.ieee.org/802.18/dcn/20/18-20-0107-01-0000-res-811-wrc-19-wrc-23-agenda-items.docx</a:t>
            </a:r>
            <a:r>
              <a:rPr lang="en-US" sz="1100" dirty="0">
                <a:solidFill>
                  <a:srgbClr val="00B0F0"/>
                </a:solidFill>
              </a:rPr>
              <a:t> </a:t>
            </a:r>
          </a:p>
          <a:p>
            <a:pPr lvl="1">
              <a:spcBef>
                <a:spcPts val="0"/>
              </a:spcBef>
              <a:buFont typeface="Arial" panose="020B0604020202020204" pitchFamily="34" charset="0"/>
              <a:buChar char="•"/>
            </a:pPr>
            <a:r>
              <a:rPr lang="en-US" sz="11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100" dirty="0">
                <a:effectLst/>
                <a:ea typeface="SimSun" panose="02010600030101010101" pitchFamily="2" charset="-122"/>
              </a:rPr>
              <a:t>1.1 </a:t>
            </a:r>
            <a:r>
              <a:rPr lang="en-GB" sz="1050" dirty="0">
                <a:effectLst/>
                <a:ea typeface="Times New Roman" panose="02020603050405020304" pitchFamily="18" charset="0"/>
              </a:rPr>
              <a:t>800-4 990 MHz and Resolution 223.  Connection w/ITS going there?</a:t>
            </a:r>
            <a:endParaRPr lang="en-US" sz="105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050" dirty="0">
                <a:effectLst/>
                <a:ea typeface="SimSun" panose="02010600030101010101" pitchFamily="2" charset="-122"/>
              </a:rPr>
              <a:t>1.2</a:t>
            </a:r>
            <a:r>
              <a:rPr lang="en-GB" sz="1050" dirty="0">
                <a:ea typeface="SimSun" panose="02010600030101010101" pitchFamily="2" charset="-122"/>
              </a:rPr>
              <a:t> </a:t>
            </a:r>
            <a:r>
              <a:rPr lang="en-GB" sz="1050" dirty="0">
                <a:effectLst/>
                <a:ea typeface="Times New Roman" panose="02020603050405020304" pitchFamily="18" charset="0"/>
              </a:rPr>
              <a:t> 300-3 400MHz, 3 600-3 800MHz, 6 425-7 025MHz, 7 025-7 125MHz and 10.0-10.5GHz for International Mobile Telecommunications (IMT) and resolution 245.</a:t>
            </a:r>
            <a:endParaRPr lang="en-US" sz="105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050" dirty="0">
                <a:effectLst/>
                <a:ea typeface="SimSun" panose="02010600030101010101" pitchFamily="2" charset="-122"/>
              </a:rPr>
              <a:t>1.5  4</a:t>
            </a:r>
            <a:r>
              <a:rPr lang="en-GB" sz="1050" dirty="0">
                <a:effectLst/>
                <a:ea typeface="Times New Roman" panose="02020603050405020304" pitchFamily="18" charset="0"/>
              </a:rPr>
              <a:t>70-960 MHz in Region 1-consider possible regulatory actions, Resolution</a:t>
            </a:r>
            <a:r>
              <a:rPr lang="en-GB" sz="1050" b="1" dirty="0">
                <a:effectLst/>
                <a:ea typeface="Times New Roman" panose="02020603050405020304" pitchFamily="18" charset="0"/>
              </a:rPr>
              <a:t> 235.</a:t>
            </a:r>
            <a:endParaRPr lang="en-US" sz="105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050" dirty="0">
                <a:effectLst/>
                <a:ea typeface="Times New Roman" panose="02020603050405020304" pitchFamily="18" charset="0"/>
              </a:rPr>
              <a:t>10</a:t>
            </a:r>
            <a:r>
              <a:rPr lang="en-GB" sz="1050" b="1" dirty="0">
                <a:effectLst/>
                <a:ea typeface="Times New Roman" panose="02020603050405020304" pitchFamily="18" charset="0"/>
              </a:rPr>
              <a:t>	  </a:t>
            </a:r>
            <a:r>
              <a:rPr lang="en-GB" sz="1050" dirty="0">
                <a:solidFill>
                  <a:srgbClr val="444444"/>
                </a:solidFill>
                <a:effectLst/>
                <a:ea typeface="Times New Roman" panose="02020603050405020304" pitchFamily="18" charset="0"/>
              </a:rPr>
              <a:t>recommend to the Council items for inclusion in the agenda for the next WRC,</a:t>
            </a:r>
            <a:endParaRPr lang="en-GB" sz="1100" dirty="0">
              <a:solidFill>
                <a:srgbClr val="444444"/>
              </a:solidFill>
              <a:effectLst/>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7" action="ppaction://hlinksldjump"/>
              </a:rPr>
              <a:t>see back up slides later</a:t>
            </a:r>
            <a:r>
              <a:rPr lang="en-US" sz="1200" dirty="0">
                <a:solidFill>
                  <a:schemeClr val="tx1"/>
                </a:solidFill>
                <a:hlinkClick r:id="rId7"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4"/>
            <a:ext cx="7770813" cy="681195"/>
          </a:xfrm>
        </p:spPr>
        <p:txBody>
          <a:bodyPr/>
          <a:lstStyle/>
          <a:p>
            <a:r>
              <a:rPr lang="en-US" sz="2400" dirty="0">
                <a:solidFill>
                  <a:schemeClr val="tx1"/>
                </a:solidFill>
              </a:rPr>
              <a:t>ITU-R M.1450 &amp; M.1801 submissions</a:t>
            </a:r>
            <a:endParaRPr lang="en-US" sz="1200" dirty="0">
              <a:solidFill>
                <a:schemeClr val="tx1"/>
              </a:solidFill>
            </a:endParaRPr>
          </a:p>
        </p:txBody>
      </p:sp>
      <p:sp>
        <p:nvSpPr>
          <p:cNvPr id="3" name="Content Placeholder 2"/>
          <p:cNvSpPr>
            <a:spLocks noGrp="1"/>
          </p:cNvSpPr>
          <p:nvPr>
            <p:ph idx="1"/>
          </p:nvPr>
        </p:nvSpPr>
        <p:spPr>
          <a:xfrm>
            <a:off x="685800" y="1219200"/>
            <a:ext cx="8001000" cy="5146130"/>
          </a:xfrm>
        </p:spPr>
        <p:txBody>
          <a:bodyPr/>
          <a:lstStyle/>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solidFill>
                  <a:schemeClr val="tx1"/>
                </a:solidFill>
                <a:hlinkClick r:id="rId3"/>
              </a:rPr>
              <a:t>https://mentor.ieee.org/802.18/dcn/21/18-21-0014-00-0000-itu-ahg-recommended-modifications-to-itu-r-m-1450-5.docx</a:t>
            </a:r>
            <a:r>
              <a:rPr lang="en-US" sz="1800" b="0" dirty="0">
                <a:solidFill>
                  <a:schemeClr val="tx1"/>
                </a:solidFill>
              </a:rPr>
              <a:t>   and  </a:t>
            </a:r>
            <a:r>
              <a:rPr lang="en-US" sz="1800" b="0" dirty="0">
                <a:solidFill>
                  <a:schemeClr val="tx1"/>
                </a:solidFill>
                <a:hlinkClick r:id="rId4"/>
              </a:rPr>
              <a:t>https://mentor.ieee.org/802.18/dcn/21/18-21-0015-00-0000-itu-ahg-recommended-modifications-to-itu-r-m-1801-2.docx</a:t>
            </a:r>
            <a:r>
              <a:rPr lang="en-US" sz="1800" b="0" dirty="0">
                <a:solidFill>
                  <a:schemeClr val="tx1"/>
                </a:solidFill>
              </a:rPr>
              <a:t>  </a:t>
            </a:r>
            <a:r>
              <a:rPr lang="en-US" sz="1800" b="0" dirty="0"/>
              <a:t>for ITU-R M.1450-5 and M.1801-2 updated edits, respectively. </a:t>
            </a:r>
            <a:r>
              <a:rPr lang="en-GB" sz="1800" b="0" dirty="0">
                <a:solidFill>
                  <a:schemeClr val="tx1"/>
                </a:solidFill>
              </a:rPr>
              <a:t>For review and approval by the LMSC (EC) for submission to ITU-R WP 5A via ITU-R Liaison no later than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tx1"/>
                </a:solidFill>
              </a:rPr>
              <a:t>Hassan Y. (Intel) 	</a:t>
            </a:r>
          </a:p>
          <a:p>
            <a:pPr lvl="1"/>
            <a:r>
              <a:rPr lang="en-US" altLang="en-US" sz="1600" b="1" dirty="0"/>
              <a:t>Seconded by:  	</a:t>
            </a:r>
            <a:endParaRPr lang="en-US" altLang="en-US" sz="1600" b="1" dirty="0">
              <a:solidFill>
                <a:schemeClr val="bg1">
                  <a:lumMod val="85000"/>
                </a:schemeClr>
              </a:solidFill>
            </a:endParaRPr>
          </a:p>
          <a:p>
            <a:pPr lvl="1"/>
            <a:r>
              <a:rPr lang="en-US" altLang="en-US" sz="1600" b="1" dirty="0">
                <a:solidFill>
                  <a:schemeClr val="bg1">
                    <a:lumMod val="85000"/>
                  </a:schemeClr>
                </a:solidFill>
              </a:rPr>
              <a:t>Discussion?	none</a:t>
            </a:r>
          </a:p>
          <a:p>
            <a:pPr lvl="1"/>
            <a:r>
              <a:rPr lang="en-US" altLang="en-US" sz="1600" b="1" dirty="0">
                <a:solidFill>
                  <a:schemeClr val="bg1">
                    <a:lumMod val="85000"/>
                  </a:schemeClr>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bg1">
                    <a:lumMod val="85000"/>
                  </a:schemeClr>
                </a:solidFill>
              </a:rPr>
              <a:t>Motion - Passes</a:t>
            </a:r>
          </a:p>
          <a:p>
            <a:pPr lvl="1"/>
            <a:r>
              <a:rPr lang="en-US" altLang="en-US" sz="1600" b="1" dirty="0">
                <a:solidFill>
                  <a:schemeClr val="tx1"/>
                </a:solidFill>
              </a:rPr>
              <a:t>__  on the call</a:t>
            </a:r>
          </a:p>
          <a:p>
            <a:pPr marL="285750" indent="-285750">
              <a:spcBef>
                <a:spcPts val="0"/>
              </a:spcBef>
              <a:buFont typeface="Arial" panose="020B0604020202020204" pitchFamily="34" charset="0"/>
              <a:buChar char="•"/>
            </a:pPr>
            <a:r>
              <a:rPr lang="en-GB" sz="1200" dirty="0">
                <a:solidFill>
                  <a:srgbClr val="444444"/>
                </a:solidFill>
                <a:effectLst/>
                <a:ea typeface="Times New Roman" panose="02020603050405020304" pitchFamily="18" charset="0"/>
              </a:rPr>
              <a:t>.</a:t>
            </a:r>
            <a:endParaRPr lang="en-US" sz="12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2442468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885178"/>
            <a:ext cx="8368911" cy="5590235"/>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endParaRPr lang="en-US" sz="1600" dirty="0"/>
          </a:p>
          <a:p>
            <a:pPr>
              <a:buFont typeface="Arial" panose="020B0604020202020204" pitchFamily="34" charset="0"/>
              <a:buChar char="•"/>
            </a:pPr>
            <a:r>
              <a:rPr lang="en-US" sz="1800" dirty="0"/>
              <a:t>1. The </a:t>
            </a:r>
            <a:r>
              <a:rPr lang="en-US" sz="1800" dirty="0" err="1"/>
              <a:t>Winnforum</a:t>
            </a:r>
            <a:r>
              <a:rPr lang="en-US" sz="1800" dirty="0"/>
              <a:t> site is not public (e.g. it has an IP policy and all) </a:t>
            </a:r>
            <a:r>
              <a:rPr lang="en-US" sz="1800" i="1" u="sng" dirty="0"/>
              <a:t>you have to register being associated with a company that is a member of </a:t>
            </a:r>
            <a:r>
              <a:rPr lang="en-US" sz="1800" i="1" u="sng" dirty="0" err="1"/>
              <a:t>Winnforum</a:t>
            </a:r>
            <a:r>
              <a:rPr lang="en-US" sz="1800" i="1" u="sng" dirty="0"/>
              <a:t> and apply for </a:t>
            </a:r>
            <a:r>
              <a:rPr lang="en-US" sz="1800" i="1" u="sng" dirty="0" err="1"/>
              <a:t>memberhip</a:t>
            </a:r>
            <a:r>
              <a:rPr lang="en-US" sz="1800" i="1" u="sng" dirty="0"/>
              <a:t>.</a:t>
            </a:r>
            <a:r>
              <a:rPr lang="en-US" sz="1800" dirty="0"/>
              <a:t> </a:t>
            </a:r>
            <a:r>
              <a:rPr lang="en-US" sz="1800" dirty="0" err="1"/>
              <a:t>Winnforum</a:t>
            </a:r>
            <a:r>
              <a:rPr lang="en-US" sz="1800" dirty="0"/>
              <a:t> themselves do have a “6 GHz M.S. </a:t>
            </a:r>
            <a:r>
              <a:rPr lang="en-US" sz="1800" b="1" u="sng" dirty="0"/>
              <a:t>Committee</a:t>
            </a:r>
            <a:r>
              <a:rPr lang="en-US" sz="1800" dirty="0"/>
              <a:t>” working the 6 GHz needs, with their own work streams and all.</a:t>
            </a:r>
          </a:p>
          <a:p>
            <a:pPr lvl="1">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1">
              <a:buFont typeface="Arial" panose="020B0604020202020204" pitchFamily="34" charset="0"/>
              <a:buChar char="•"/>
            </a:pPr>
            <a:r>
              <a:rPr lang="en-US" sz="1600" dirty="0">
                <a:ea typeface="Calibri" panose="020F0502020204030204" pitchFamily="34" charset="0"/>
              </a:rPr>
              <a:t>Members of </a:t>
            </a:r>
            <a:r>
              <a:rPr lang="en-US" sz="1600" dirty="0" err="1">
                <a:ea typeface="Calibri" panose="020F0502020204030204" pitchFamily="34" charset="0"/>
              </a:rPr>
              <a:t>MSGroup</a:t>
            </a:r>
            <a:r>
              <a:rPr lang="en-US" sz="1600" dirty="0">
                <a:ea typeface="Calibri" panose="020F0502020204030204" pitchFamily="34" charset="0"/>
              </a:rPr>
              <a:t> (next slide) can attend calls of </a:t>
            </a:r>
            <a:r>
              <a:rPr lang="en-US" sz="1600" dirty="0" err="1">
                <a:ea typeface="Calibri" panose="020F0502020204030204" pitchFamily="34" charset="0"/>
              </a:rPr>
              <a:t>WInnForum</a:t>
            </a:r>
            <a:r>
              <a:rPr lang="en-US" sz="1600" dirty="0">
                <a:ea typeface="Calibri" panose="020F0502020204030204" pitchFamily="34" charset="0"/>
              </a:rPr>
              <a:t> Committee as observers</a:t>
            </a:r>
          </a:p>
          <a:p>
            <a:pPr lvl="1">
              <a:buFont typeface="Arial" panose="020B0604020202020204" pitchFamily="34" charset="0"/>
              <a:buChar char="•"/>
            </a:pPr>
            <a:r>
              <a:rPr lang="en-US" sz="1600" dirty="0">
                <a:effectLst/>
                <a:ea typeface="SimSun" panose="02010600030101010101" pitchFamily="2" charset="-122"/>
              </a:rPr>
              <a:t>Anybody can participate in the </a:t>
            </a:r>
            <a:r>
              <a:rPr lang="en-US" sz="1600" dirty="0" err="1">
                <a:effectLst/>
                <a:ea typeface="SimSun" panose="02010600030101010101" pitchFamily="2" charset="-122"/>
              </a:rPr>
              <a:t>WInnForum</a:t>
            </a:r>
            <a:r>
              <a:rPr lang="en-US" sz="1600" dirty="0">
                <a:effectLst/>
                <a:ea typeface="SimSun" panose="02010600030101010101" pitchFamily="2" charset="-122"/>
              </a:rPr>
              <a:t> committee calls, but you need to get a member to post a submission.</a:t>
            </a:r>
          </a:p>
          <a:p>
            <a:pPr marL="1323975" lvl="3">
              <a:spcBef>
                <a:spcPts val="0"/>
              </a:spcBef>
              <a:spcAft>
                <a:spcPts val="0"/>
              </a:spcAft>
              <a:buFont typeface="Arial" panose="020B0604020202020204" pitchFamily="34" charset="0"/>
              <a:buChar char="•"/>
            </a:pPr>
            <a:endParaRPr lang="en-US"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on ULS cleanup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WS3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180975" lvl="1" indent="0">
              <a:spcBef>
                <a:spcPts val="0"/>
              </a:spcBef>
              <a:spcAft>
                <a:spcPts val="0"/>
              </a:spcAft>
            </a:pPr>
            <a:endParaRPr lang="en-US" sz="1600" b="0" dirty="0">
              <a:solidFill>
                <a:schemeClr val="tx1"/>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Anything to share? </a:t>
            </a:r>
          </a:p>
          <a:p>
            <a:pPr marL="466725" lvl="1">
              <a:spcBef>
                <a:spcPts val="0"/>
              </a:spcBef>
              <a:spcAft>
                <a:spcPts val="0"/>
              </a:spcAft>
              <a:buFont typeface="Arial" panose="020B0604020202020204" pitchFamily="34" charset="0"/>
              <a:buChar char="•"/>
            </a:pPr>
            <a:r>
              <a:rPr lang="en-US" sz="1600" b="0" dirty="0">
                <a:solidFill>
                  <a:schemeClr val="tx1"/>
                </a:solidFill>
                <a:effectLst/>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endParaRPr lang="en-US" sz="16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12557"/>
            <a:ext cx="8292711" cy="5379391"/>
          </a:xfrm>
        </p:spPr>
        <p:txBody>
          <a:bodyPr/>
          <a:lstStyle/>
          <a:p>
            <a:pPr>
              <a:buFont typeface="Arial" panose="020B0604020202020204" pitchFamily="34" charset="0"/>
              <a:buChar char="•"/>
            </a:pPr>
            <a:r>
              <a:rPr lang="en-US" sz="1800" dirty="0">
                <a:ea typeface="Calibri" panose="020F0502020204030204" pitchFamily="34" charset="0"/>
              </a:rPr>
              <a:t>2. From the FCC R&amp;O, an informal MSG (“Group”) has also been formed, which is separate from </a:t>
            </a:r>
            <a:r>
              <a:rPr lang="en-US" sz="1800" dirty="0" err="1">
                <a:ea typeface="Calibri" panose="020F0502020204030204" pitchFamily="34" charset="0"/>
              </a:rPr>
              <a:t>Winnforum’s</a:t>
            </a:r>
            <a:r>
              <a:rPr lang="en-US" sz="1800" dirty="0">
                <a:ea typeface="Calibri" panose="020F0502020204030204" pitchFamily="34" charset="0"/>
              </a:rPr>
              <a:t>, but is being hosted on the </a:t>
            </a:r>
            <a:r>
              <a:rPr lang="en-US" sz="1800" dirty="0" err="1">
                <a:ea typeface="Calibri" panose="020F0502020204030204" pitchFamily="34" charset="0"/>
              </a:rPr>
              <a:t>Winnforum’s</a:t>
            </a:r>
            <a:r>
              <a:rPr lang="en-US" sz="1800" dirty="0">
                <a:ea typeface="Calibri" panose="020F0502020204030204" pitchFamily="34" charset="0"/>
              </a:rPr>
              <a:t> website also.  There is no IP policy for this group. This is the MSG 802.18 will focus on to keep up with.  The link for this informal group is at: </a:t>
            </a:r>
          </a:p>
          <a:p>
            <a:pPr marL="857250" lvl="2" indent="0">
              <a:spcBef>
                <a:spcPts val="0"/>
              </a:spcBef>
            </a:pPr>
            <a:r>
              <a:rPr lang="en-US" b="0" i="0" dirty="0">
                <a:solidFill>
                  <a:srgbClr val="1155CC"/>
                </a:solidFill>
                <a:effectLst/>
                <a:hlinkClick r:id="rId3"/>
              </a:rPr>
              <a:t>https://groups.wirelessinnovation.org/wg/6MSG/dashboard</a:t>
            </a:r>
            <a:r>
              <a:rPr lang="en-US" b="0" i="0" dirty="0">
                <a:solidFill>
                  <a:srgbClr val="1155CC"/>
                </a:solidFill>
                <a:effectLst/>
              </a:rPr>
              <a:t>. </a:t>
            </a:r>
            <a:endParaRPr lang="en-US" kern="1200" dirty="0">
              <a:solidFill>
                <a:srgbClr val="000000"/>
              </a:solidFill>
              <a:effectLst/>
              <a:ea typeface="+mn-ea"/>
              <a:cs typeface="+mn-cs"/>
            </a:endParaRPr>
          </a:p>
          <a:p>
            <a:pPr lvl="1">
              <a:buFont typeface="Arial" panose="020B0604020202020204" pitchFamily="34" charset="0"/>
              <a:buChar char="•"/>
            </a:pPr>
            <a:r>
              <a:rPr lang="en-US" sz="1600" dirty="0">
                <a:ea typeface="Calibri" panose="020F0502020204030204" pitchFamily="34" charset="0"/>
              </a:rPr>
              <a:t>You still need to register for this informal group, and if not associated with a (</a:t>
            </a:r>
            <a:r>
              <a:rPr lang="en-US" sz="1600" dirty="0" err="1">
                <a:ea typeface="Calibri" panose="020F0502020204030204" pitchFamily="34" charset="0"/>
              </a:rPr>
              <a:t>Winnforum</a:t>
            </a:r>
            <a:r>
              <a:rPr lang="en-US" sz="1600" dirty="0">
                <a:ea typeface="Calibri" panose="020F0502020204030204" pitchFamily="34" charset="0"/>
              </a:rPr>
              <a:t>) company on the registration form, you can send an email to a person at </a:t>
            </a:r>
            <a:r>
              <a:rPr lang="en-US" sz="1600" dirty="0" err="1">
                <a:ea typeface="Calibri" panose="020F0502020204030204" pitchFamily="34" charset="0"/>
              </a:rPr>
              <a:t>Winnforum</a:t>
            </a:r>
            <a:r>
              <a:rPr lang="en-US" sz="1600" dirty="0">
                <a:ea typeface="Calibri" panose="020F0502020204030204" pitchFamily="34" charset="0"/>
              </a:rPr>
              <a:t> to get registered for this informal group.  Several know who to contact. </a:t>
            </a:r>
          </a:p>
          <a:p>
            <a:pPr lvl="1">
              <a:buFont typeface="Arial" panose="020B0604020202020204" pitchFamily="34" charset="0"/>
              <a:buChar char="•"/>
            </a:pPr>
            <a:r>
              <a:rPr lang="en-US" sz="1600" dirty="0">
                <a:ea typeface="Calibri" panose="020F0502020204030204" pitchFamily="34" charset="0"/>
              </a:rPr>
              <a:t>For the informal </a:t>
            </a:r>
            <a:r>
              <a:rPr lang="en-US" sz="1600" dirty="0" err="1">
                <a:ea typeface="Calibri" panose="020F0502020204030204" pitchFamily="34" charset="0"/>
              </a:rPr>
              <a:t>MS</a:t>
            </a:r>
            <a:r>
              <a:rPr lang="en-US" sz="1600" b="1" u="sng" dirty="0" err="1">
                <a:ea typeface="Calibri" panose="020F0502020204030204" pitchFamily="34" charset="0"/>
              </a:rPr>
              <a:t>Group</a:t>
            </a:r>
            <a:r>
              <a:rPr lang="en-US" sz="1600" dirty="0">
                <a:ea typeface="Calibri" panose="020F0502020204030204" pitchFamily="34" charset="0"/>
              </a:rPr>
              <a:t>: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3">
              <a:spcBef>
                <a:spcPts val="0"/>
              </a:spcBef>
              <a:buFont typeface="Arial" panose="020B0604020202020204" pitchFamily="34" charset="0"/>
              <a:buChar char="•"/>
            </a:pPr>
            <a:r>
              <a:rPr lang="en-US" sz="1400" dirty="0">
                <a:effectLst/>
                <a:ea typeface="SimSun" panose="02010600030101010101" pitchFamily="2" charset="-122"/>
              </a:rPr>
              <a:t> Meets biweekly, from 28Jan21 at 10:00 et, </a:t>
            </a:r>
            <a:endParaRPr lang="en-US" sz="1400" b="1" u="sng" dirty="0"/>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600" dirty="0"/>
              <a:t>Overall Co-chairs:  NPSTC, UTC, WFA, WISPA</a:t>
            </a:r>
          </a:p>
          <a:p>
            <a:pPr lvl="1">
              <a:spcBef>
                <a:spcPts val="0"/>
              </a:spcBef>
              <a:buFont typeface="Arial" panose="020B0604020202020204" pitchFamily="34" charset="0"/>
              <a:buChar char="•"/>
            </a:pPr>
            <a:r>
              <a:rPr lang="en-US" sz="1600" dirty="0"/>
              <a:t>There are workstream meetings mostly bi-weekly, where the work is getting done.</a:t>
            </a:r>
          </a:p>
          <a:p>
            <a:pPr>
              <a:spcBef>
                <a:spcPts val="0"/>
              </a:spcBef>
              <a:buFont typeface="Arial" panose="020B0604020202020204" pitchFamily="34" charset="0"/>
              <a:buChar char="•"/>
            </a:pPr>
            <a:r>
              <a:rPr lang="en-US" sz="1600" dirty="0"/>
              <a:t>Next overall </a:t>
            </a:r>
            <a:r>
              <a:rPr lang="en-US" sz="1600" dirty="0" err="1"/>
              <a:t>MSGroup</a:t>
            </a:r>
            <a:r>
              <a:rPr lang="en-US" sz="1600" dirty="0"/>
              <a:t> meeting – 26Feb21</a:t>
            </a:r>
          </a:p>
          <a:p>
            <a:pPr>
              <a:spcBef>
                <a:spcPts val="0"/>
              </a:spcBef>
              <a:buFont typeface="Arial" panose="020B0604020202020204" pitchFamily="34" charset="0"/>
              <a:buChar char="•"/>
            </a:pPr>
            <a:r>
              <a:rPr lang="en-US" sz="1600" b="0" dirty="0"/>
              <a:t>WS3 did post some docs and is good info for others, from  earlier activities</a:t>
            </a:r>
          </a:p>
          <a:p>
            <a:pPr>
              <a:spcBef>
                <a:spcPts val="0"/>
              </a:spcBef>
              <a:buFont typeface="Arial" panose="020B0604020202020204" pitchFamily="34" charset="0"/>
              <a:buChar char="•"/>
            </a:pPr>
            <a:endParaRPr lang="en-US" sz="16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600" b="0" dirty="0">
                <a:solidFill>
                  <a:schemeClr val="tx1"/>
                </a:solidFill>
                <a:ea typeface="Times New Roman" panose="02020603050405020304" pitchFamily="18" charset="0"/>
              </a:rPr>
              <a:t>Anything to share?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marL="180975" lvl="1" indent="0">
              <a:spcBef>
                <a:spcPts val="0"/>
              </a:spcBef>
              <a:spcAft>
                <a:spcPts val="0"/>
              </a:spcAft>
            </a:pPr>
            <a:endParaRPr lang="en-US" sz="12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7051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7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2457450" lvl="5">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Has reviewed the .15 </a:t>
            </a:r>
            <a:r>
              <a:rPr lang="en-US" sz="1600" b="0" dirty="0">
                <a:ea typeface="Calibri" panose="020F0502020204030204" pitchFamily="34" charset="0"/>
              </a:rPr>
              <a:t> </a:t>
            </a:r>
            <a:r>
              <a:rPr lang="en-US" sz="1200" b="0" dirty="0">
                <a:ea typeface="Calibri" panose="020F0502020204030204" pitchFamily="34" charset="0"/>
                <a:hlinkClick r:id="rId3"/>
              </a:rPr>
              <a:t>https://mentor.ieee.org/802.18/dcn/21/18-21-0005-00-0000-freq-table-802-15-work.xlsx</a:t>
            </a:r>
            <a:r>
              <a:rPr lang="en-US" sz="1200" b="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Good discussion and will hide the num channel column (maybe something for later on).  The use category column seems useful, but subjective. </a:t>
            </a:r>
          </a:p>
          <a:p>
            <a:pPr marL="685800" lvl="1">
              <a:spcBef>
                <a:spcPts val="0"/>
              </a:spcBef>
              <a:spcAft>
                <a:spcPts val="0"/>
              </a:spcAft>
              <a:buFont typeface="Arial" panose="020B0604020202020204" pitchFamily="34" charset="0"/>
              <a:buChar char="•"/>
            </a:pPr>
            <a:r>
              <a:rPr lang="en-US" sz="1400" dirty="0">
                <a:solidFill>
                  <a:srgbClr val="00B0F0"/>
                </a:solidFill>
                <a:ea typeface="Calibri" panose="020F0502020204030204" pitchFamily="34" charset="0"/>
              </a:rPr>
              <a:t>Action: 2 members to break workbook to 2 work sheets, again trying to keep simple,</a:t>
            </a:r>
          </a:p>
          <a:p>
            <a:pPr lvl="3">
              <a:spcBef>
                <a:spcPts val="0"/>
              </a:spcBef>
              <a:buFont typeface="Arial" panose="020B0604020202020204" pitchFamily="34" charset="0"/>
              <a:buChar char="•"/>
            </a:pPr>
            <a:endParaRPr lang="en-US" sz="800" b="0" dirty="0"/>
          </a:p>
          <a:p>
            <a:pPr>
              <a:spcBef>
                <a:spcPts val="0"/>
              </a:spcBef>
              <a:buFont typeface="Arial" panose="020B0604020202020204" pitchFamily="34" charset="0"/>
              <a:buChar char="•"/>
            </a:pPr>
            <a:r>
              <a:rPr lang="en-US" sz="1600" dirty="0"/>
              <a:t>Looked at .11 annex E but from -2016 version</a:t>
            </a:r>
            <a:r>
              <a:rPr lang="en-US" sz="1600" b="0" dirty="0"/>
              <a:t>, really need to get the -2020 version.</a:t>
            </a:r>
          </a:p>
          <a:p>
            <a:pPr lvl="1">
              <a:spcBef>
                <a:spcPts val="0"/>
              </a:spcBef>
              <a:buFont typeface="Arial" panose="020B0604020202020204" pitchFamily="34" charset="0"/>
              <a:buChar char="•"/>
            </a:pPr>
            <a:r>
              <a:rPr lang="en-US" sz="1400" dirty="0"/>
              <a:t>The -2016 version  has some focus on 3 specific regions (USA, EU, Japan) and a global section. Somehow, we need to come up to just frequency bands in the standard and remove the country specific (for now…)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23Feb21.  (call-in is in backup slides here)</a:t>
            </a:r>
          </a:p>
          <a:p>
            <a:pPr lvl="1">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None today</a:t>
            </a: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If approved, chair to start LMSC(EC) ballot on ITU-R WP 5A submissions.  </a:t>
            </a:r>
          </a:p>
          <a:p>
            <a:pPr marL="285750" indent="-285750">
              <a:buClr>
                <a:srgbClr val="00B0F0"/>
              </a:buClr>
              <a:buFont typeface="Wingdings" panose="05000000000000000000" pitchFamily="2" charset="2"/>
              <a:buChar char="q"/>
            </a:pPr>
            <a:r>
              <a:rPr lang="en-US" altLang="en-US" sz="1800" b="0" dirty="0">
                <a:solidFill>
                  <a:srgbClr val="00B0F0"/>
                </a:solidFill>
              </a:rPr>
              <a:t>The ch</a:t>
            </a:r>
            <a:r>
              <a:rPr lang="en-US" altLang="en-US" sz="1800" dirty="0">
                <a:solidFill>
                  <a:srgbClr val="00B0F0"/>
                </a:solidFill>
              </a:rPr>
              <a:t>air will check with .15/.19/.24 chairs and coordinate plenary meeting time for Wednesday 17Mar21, 1900 UTC, for the .18 2</a:t>
            </a:r>
            <a:r>
              <a:rPr lang="en-US" altLang="en-US" sz="1800" baseline="30000" dirty="0">
                <a:solidFill>
                  <a:srgbClr val="00B0F0"/>
                </a:solidFill>
              </a:rPr>
              <a:t>nd</a:t>
            </a:r>
            <a:r>
              <a:rPr lang="en-US" altLang="en-US" sz="1800" dirty="0">
                <a:solidFill>
                  <a:srgbClr val="00B0F0"/>
                </a:solidFill>
              </a:rPr>
              <a:t> meeting. </a:t>
            </a:r>
          </a:p>
          <a:p>
            <a:pPr marL="685800" lvl="1">
              <a:buClr>
                <a:srgbClr val="00B0F0"/>
              </a:buClr>
              <a:buFont typeface="Wingdings" panose="05000000000000000000" pitchFamily="2" charset="2"/>
              <a:buChar char="§"/>
            </a:pPr>
            <a:r>
              <a:rPr lang="en-US" altLang="en-US" sz="1800" b="0" dirty="0">
                <a:solidFill>
                  <a:srgbClr val="00B0F0"/>
                </a:solidFill>
              </a:rPr>
              <a:t>.11, .15 &amp; .19 we ar</a:t>
            </a:r>
            <a:r>
              <a:rPr lang="en-US" altLang="en-US" sz="1800" dirty="0">
                <a:solidFill>
                  <a:srgbClr val="00B0F0"/>
                </a:solidFill>
              </a:rPr>
              <a:t>e okay – waiting on .24 reply</a:t>
            </a:r>
            <a:endParaRPr lang="en-US" altLang="en-US" sz="1800" b="0" dirty="0">
              <a:solidFill>
                <a:srgbClr val="00B0F0"/>
              </a:solidFill>
            </a:endParaRPr>
          </a:p>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rPr>
              <a:t>Chair to send out to all the call-in info for next ad hoc on table of freq. bands. </a:t>
            </a: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18feb21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(new call-in starting 14Jan21)</a:t>
            </a:r>
            <a:endParaRPr lang="en-US" altLang="en-US" sz="1600" b="1" i="1" dirty="0"/>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15:________________37et  (20:        </a:t>
            </a:r>
            <a:r>
              <a:rPr lang="en-US" sz="1800" dirty="0" err="1"/>
              <a:t>utc</a:t>
            </a:r>
            <a:r>
              <a:rPr lang="en-US" sz="1800" dirty="0"/>
              <a: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05-18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 – 1900UTC&gt;15mar)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changed: 802.18-.19 frequency table ad hoc</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Tuesday, 23 February, 2021 15:00-16:00 America/</a:t>
            </a:r>
            <a:r>
              <a:rPr lang="en-US" sz="14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https://ieeesa.webex.com/ieeesa/j.php?MTID=m6f2f81c8e60c1dd28e45c6a2024e5cfe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changed the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information.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February 23, 2021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https://ieeesa.webex.com/ieeesa/j.php?MTID=m6f2f81c8e60c1dd28e45c6a2024e5cfe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179 844 7958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23feb21</a:t>
            </a:r>
          </a:p>
        </p:txBody>
      </p:sp>
    </p:spTree>
    <p:extLst>
      <p:ext uri="{BB962C8B-B14F-4D97-AF65-F5344CB8AC3E}">
        <p14:creationId xmlns:p14="http://schemas.microsoft.com/office/powerpoint/2010/main" val="516568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_plenary_17mar21_2nd-meeting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a:t>
            </a:r>
            <a:r>
              <a:rPr lang="en-US" sz="1400" dirty="0">
                <a:effectLst/>
                <a:highlight>
                  <a:srgbClr val="CC6600"/>
                </a:highlight>
                <a:latin typeface="Consolas" panose="020B0609020204030204" pitchFamily="49" charset="0"/>
                <a:ea typeface="Times New Roman" panose="02020603050405020304" pitchFamily="18" charset="0"/>
              </a:rPr>
              <a:t>Wednesday, 17 March, 2021 15:00-16:00 America/</a:t>
            </a:r>
            <a:r>
              <a:rPr lang="en-US" sz="1400" dirty="0" err="1">
                <a:effectLst/>
                <a:highlight>
                  <a:srgbClr val="CC6600"/>
                </a:highligh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https://ieeesa.webex.com/ieeesa/j.php?MTID=m991efbc801f794b2e27f305a9321bb49</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Jay Holcomb (Itron) is inviting you to a scheduled </a:t>
            </a:r>
            <a:r>
              <a:rPr lang="en-US" sz="1400" b="1" dirty="0" err="1">
                <a:solidFill>
                  <a:srgbClr val="000000"/>
                </a:solidFill>
                <a:effectLst/>
                <a:latin typeface="Consolas" panose="020B0609020204030204" pitchFamily="49" charset="0"/>
                <a:ea typeface="Calibri" panose="020F0502020204030204" pitchFamily="34" charset="0"/>
              </a:rPr>
              <a:t>Webex</a:t>
            </a:r>
            <a:r>
              <a:rPr lang="en-US" sz="1400" b="1" dirty="0">
                <a:solidFill>
                  <a:srgbClr val="000000"/>
                </a:solidFill>
                <a:effectLst/>
                <a:latin typeface="Consolas" panose="020B0609020204030204" pitchFamily="49" charset="0"/>
                <a:ea typeface="Calibri" panose="020F0502020204030204" pitchFamily="34" charset="0"/>
              </a:rPr>
              <a:t> meeting. </a:t>
            </a:r>
            <a:endParaRPr lang="en-US" sz="1400" dirty="0">
              <a:effectLst/>
              <a:latin typeface="Consolas" panose="020B0609020204030204" pitchFamily="49" charset="0"/>
              <a:ea typeface="Calibri" panose="020F0502020204030204" pitchFamily="34" charset="0"/>
            </a:endParaRPr>
          </a:p>
          <a:p>
            <a:pPr marL="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Wednesday, March 17, 2021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(UTC-05:00)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(1900UTC)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FF0000"/>
                </a:solidFill>
                <a:effectLst/>
                <a:highlight>
                  <a:srgbClr val="CC6600"/>
                </a:highlight>
                <a:latin typeface="Consolas" panose="020B0609020204030204" pitchFamily="49" charset="0"/>
                <a:ea typeface="Calibri" panose="020F0502020204030204" pitchFamily="34" charset="0"/>
                <a:hlinkClick r:id="rId3"/>
              </a:rPr>
              <a:t>Join meeting</a:t>
            </a:r>
            <a:endParaRPr lang="en-US" sz="1400" dirty="0">
              <a:effectLst/>
              <a:highlight>
                <a:srgbClr val="CC66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More ways to join:</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from the meeting link</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3"/>
              </a:rPr>
              <a:t>https://ieeesa.webex.com/ieeesa/j.php?MTID=m991efbc801f794b2e27f305a9321bb49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meeting number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number (access code): 179 647 3051 </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password: rrtag2103</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Tap to join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4"/>
              </a:rPr>
              <a:t>+1-646-992-2010,,1796473051##</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5"/>
              </a:rPr>
              <a:t>+1-213-306-3065,,1796473051##</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+1-213-306-3065 United States Toll (Los Angeles)</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6"/>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none" strike="noStrike" dirty="0">
                <a:solidFill>
                  <a:srgbClr val="005E7D"/>
                </a:solidFill>
                <a:effectLst/>
                <a:latin typeface="Consolas" panose="020B0609020204030204" pitchFamily="49" charset="0"/>
                <a:ea typeface="Calibri" panose="020F0502020204030204" pitchFamily="34" charset="0"/>
                <a:hlinkClick r:id="rId7"/>
              </a:rPr>
              <a:t>https://help.webex.com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11feb21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19:00 UTC through 02 Sept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a:t>
            </a:r>
            <a:r>
              <a:rPr lang="en-US" dirty="0">
                <a:solidFill>
                  <a:schemeClr val="bg1">
                    <a:lumMod val="75000"/>
                  </a:schemeClr>
                </a:solidFill>
              </a:rPr>
              <a:t>Stuart K. 	</a:t>
            </a:r>
          </a:p>
          <a:p>
            <a:pPr lvl="1">
              <a:buFont typeface="Arial" panose="020B0604020202020204" pitchFamily="34" charset="0"/>
              <a:buChar char="•"/>
            </a:pPr>
            <a:r>
              <a:rPr lang="en-US" dirty="0">
                <a:solidFill>
                  <a:schemeClr val="bg1">
                    <a:lumMod val="75000"/>
                  </a:schemeClr>
                </a:solidFill>
              </a:rPr>
              <a:t>Seconded by:  Vijay A.</a:t>
            </a:r>
          </a:p>
          <a:p>
            <a:pPr lvl="1">
              <a:buFont typeface="Arial" panose="020B0604020202020204" pitchFamily="34" charset="0"/>
              <a:buChar char="•"/>
            </a:pPr>
            <a:r>
              <a:rPr lang="en-US" dirty="0">
                <a:solidFill>
                  <a:schemeClr val="bg1">
                    <a:lumMod val="75000"/>
                  </a:schemeClr>
                </a:solidFill>
              </a:rPr>
              <a:t>Discussion?  	None</a:t>
            </a:r>
          </a:p>
          <a:p>
            <a:pPr lvl="1">
              <a:buFont typeface="Arial" panose="020B0604020202020204" pitchFamily="34" charset="0"/>
              <a:buChar char="•"/>
            </a:pPr>
            <a:r>
              <a:rPr lang="en-US" dirty="0">
                <a:solidFill>
                  <a:schemeClr val="bg1">
                    <a:lumMod val="75000"/>
                  </a:schemeClr>
                </a:solidFill>
              </a:rPr>
              <a:t>Passed by Unanimous Consent</a:t>
            </a:r>
          </a:p>
          <a:p>
            <a:pPr lvl="1">
              <a:buFont typeface="Arial" panose="020B0604020202020204" pitchFamily="34" charset="0"/>
              <a:buChar char="•"/>
            </a:pPr>
            <a:r>
              <a:rPr lang="en-US" dirty="0">
                <a:solidFill>
                  <a:schemeClr val="bg1">
                    <a:lumMod val="75000"/>
                  </a:schemeClr>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11feb21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34</a:t>
            </a:fld>
            <a:endParaRPr lang="en-US" altLang="en-US" sz="1200" b="0" dirty="0"/>
          </a:p>
        </p:txBody>
      </p:sp>
      <p:sp>
        <p:nvSpPr>
          <p:cNvPr id="2" name="Date Placeholder 1"/>
          <p:cNvSpPr>
            <a:spLocks noGrp="1"/>
          </p:cNvSpPr>
          <p:nvPr>
            <p:ph type="dt" idx="15"/>
          </p:nvPr>
        </p:nvSpPr>
        <p:spPr/>
        <p:txBody>
          <a:bodyPr/>
          <a:lstStyle/>
          <a:p>
            <a:r>
              <a:rPr lang="en-US"/>
              <a:t>11feb21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11feb21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11feb21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3"/>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5864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like normal with </a:t>
            </a:r>
            <a:r>
              <a:rPr lang="en-US" altLang="en-US" sz="1400" b="1" u="sng" dirty="0" err="1">
                <a:solidFill>
                  <a:schemeClr val="bg1"/>
                </a:solidFill>
              </a:rPr>
              <a:t>Webex</a:t>
            </a:r>
            <a:r>
              <a:rPr lang="en-US" altLang="en-US" sz="1400" b="1" u="sng" dirty="0">
                <a:solidFill>
                  <a:schemeClr val="bg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2">
              <a:spcBef>
                <a:spcPts val="0"/>
              </a:spcBef>
              <a:buFont typeface="Arial" panose="020B0604020202020204" pitchFamily="34" charset="0"/>
              <a:buChar char="•"/>
            </a:pPr>
            <a:r>
              <a:rPr lang="en-US" altLang="en-US" sz="1400" dirty="0">
                <a:solidFill>
                  <a:schemeClr val="tx1"/>
                </a:solidFill>
              </a:rPr>
              <a:t>WP 5A submissions</a:t>
            </a:r>
          </a:p>
          <a:p>
            <a:pPr lvl="1">
              <a:spcBef>
                <a:spcPts val="0"/>
              </a:spcBef>
              <a:buFont typeface="Arial" panose="020B0604020202020204" pitchFamily="34" charset="0"/>
              <a:buChar char="•"/>
            </a:pPr>
            <a:r>
              <a:rPr lang="en-US" altLang="en-US" sz="1400" dirty="0">
                <a:solidFill>
                  <a:schemeClr val="tx1"/>
                </a:solidFill>
              </a:rPr>
              <a:t>MSGs on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If approved, start EC WP 5A submissions ballot</a:t>
            </a:r>
            <a:endParaRPr lang="en-US" altLang="en-US" sz="16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802.24 March plenary times. </a:t>
            </a:r>
          </a:p>
          <a:p>
            <a:pPr lvl="1">
              <a:spcBef>
                <a:spcPts val="0"/>
              </a:spcBef>
              <a:buFont typeface="Arial" panose="020B0604020202020204" pitchFamily="34" charset="0"/>
              <a:buChar char="•"/>
            </a:pPr>
            <a:r>
              <a:rPr lang="en-US" altLang="en-US" sz="1400" dirty="0">
                <a:solidFill>
                  <a:schemeClr val="tx1"/>
                </a:solidFill>
              </a:rPr>
              <a:t>Send freq. table ad hoc call-in info out</a:t>
            </a:r>
          </a:p>
          <a:p>
            <a:pPr lvl="1">
              <a:spcBef>
                <a:spcPts val="0"/>
              </a:spcBef>
              <a:buFont typeface="Arial" panose="020B0604020202020204" pitchFamily="34" charset="0"/>
              <a:buChar char="•"/>
            </a:pPr>
            <a:r>
              <a:rPr lang="en-US" altLang="en-US" sz="1400" dirty="0">
                <a:solidFill>
                  <a:schemeClr val="tx1"/>
                </a:solidFill>
              </a:rPr>
              <a:t>Set up WRC-23 AIs ad hoc</a:t>
            </a:r>
            <a:endParaRPr lang="en-US" altLang="en-US" sz="1600" dirty="0">
              <a:solidFill>
                <a:schemeClr val="tx1"/>
              </a:solidFill>
            </a:endParaRPr>
          </a:p>
          <a:p>
            <a:pPr lvl="1">
              <a:spcBef>
                <a:spcPts val="0"/>
              </a:spcBef>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802.11 Submissions approval</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on 6 GHz &amp; FCC</a:t>
            </a:r>
          </a:p>
          <a:p>
            <a:pPr lvl="1">
              <a:spcBef>
                <a:spcPts val="0"/>
              </a:spcBef>
              <a:buFont typeface="Arial" panose="020B0604020202020204" pitchFamily="34" charset="0"/>
              <a:buChar char="•"/>
            </a:pPr>
            <a:r>
              <a:rPr lang="en-US" altLang="en-US" sz="1400" kern="0" dirty="0">
                <a:solidFill>
                  <a:schemeClr val="tx1"/>
                </a:solidFill>
              </a:rPr>
              <a:t>Multi stake-holder groups</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solidFill>
                  <a:schemeClr val="tx1"/>
                </a:solidFill>
              </a:rPr>
              <a:t>To approve the agenda as presented on previous slide</a:t>
            </a:r>
          </a:p>
          <a:p>
            <a:pPr>
              <a:spcBef>
                <a:spcPts val="0"/>
              </a:spcBef>
            </a:pP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Hassan Y.</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04 February 2021 in document </a:t>
            </a:r>
            <a:r>
              <a:rPr lang="en-GB" sz="1600" b="0" dirty="0">
                <a:solidFill>
                  <a:schemeClr val="bg1">
                    <a:lumMod val="75000"/>
                  </a:schemeClr>
                </a:solidFill>
                <a:ea typeface="SimSun" panose="02010600030101010101" pitchFamily="2" charset="-122"/>
                <a:hlinkClick r:id="rId3"/>
              </a:rPr>
              <a:t>https://mentor.ieee.org/802.18/dcn/21/18-21-0011-00-0000-minutes-04feb21-rrtag-teleconference.docx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05-Feb-2021 09:56:43 ET,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Stuart K.</a:t>
            </a:r>
          </a:p>
          <a:p>
            <a:pPr marL="0" indent="0">
              <a:spcBef>
                <a:spcPts val="0"/>
              </a:spcBef>
            </a:pPr>
            <a:r>
              <a:rPr lang="en-US" altLang="en-US" sz="1800" b="0" dirty="0">
                <a:solidFill>
                  <a:schemeClr val="bg1">
                    <a:lumMod val="75000"/>
                  </a:schemeClr>
                </a:solidFill>
              </a:rPr>
              <a:t>	Seconded by:  Vijay A.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11feb21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 – moving forward  </a:t>
            </a:r>
            <a:endParaRPr lang="en-US" altLang="en-US" sz="2400" i="1" u="sng" dirty="0">
              <a:solidFill>
                <a:srgbClr val="00B050"/>
              </a:solidFill>
            </a:endParaRPr>
          </a:p>
        </p:txBody>
      </p:sp>
      <p:sp>
        <p:nvSpPr>
          <p:cNvPr id="16387" name="Content Placeholder 2"/>
          <p:cNvSpPr>
            <a:spLocks noGrp="1"/>
          </p:cNvSpPr>
          <p:nvPr>
            <p:ph idx="1"/>
          </p:nvPr>
        </p:nvSpPr>
        <p:spPr>
          <a:xfrm>
            <a:off x="682624" y="1066799"/>
            <a:ext cx="8382001" cy="5408614"/>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a:t>
            </a:r>
          </a:p>
          <a:p>
            <a:pPr lvl="1">
              <a:spcBef>
                <a:spcPts val="0"/>
              </a:spcBef>
              <a:buFont typeface="Arial" panose="020B0604020202020204" pitchFamily="34" charset="0"/>
              <a:buChar char="•"/>
            </a:pPr>
            <a:r>
              <a:rPr lang="en-US" altLang="en-US" sz="1600" b="1" dirty="0">
                <a:solidFill>
                  <a:schemeClr val="tx1"/>
                </a:solidFill>
              </a:rPr>
              <a:t>EC has updated times from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1">
              <a:spcBef>
                <a:spcPts val="0"/>
              </a:spcBef>
              <a:buFont typeface="Arial" panose="020B0604020202020204" pitchFamily="34" charset="0"/>
              <a:buChar char="•"/>
            </a:pPr>
            <a:r>
              <a:rPr lang="en-US" altLang="en-US" sz="1600" dirty="0">
                <a:solidFill>
                  <a:schemeClr val="tx1"/>
                </a:solidFill>
              </a:rPr>
              <a:t>Currently no overlap with .11, .15 or .19.  </a:t>
            </a:r>
            <a:r>
              <a:rPr lang="en-US" altLang="en-US" sz="1600" dirty="0">
                <a:solidFill>
                  <a:srgbClr val="00B0F0"/>
                </a:solidFill>
              </a:rPr>
              <a:t>Chair checking with .24.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1">
              <a:spcBef>
                <a:spcPts val="0"/>
              </a:spcBef>
              <a:buFont typeface="Arial" panose="020B0604020202020204" pitchFamily="34" charset="0"/>
              <a:buChar char="•"/>
            </a:pPr>
            <a:r>
              <a:rPr lang="en-US" altLang="en-US" sz="1600" dirty="0">
                <a:solidFill>
                  <a:schemeClr val="tx1"/>
                </a:solidFill>
              </a:rPr>
              <a:t>Being a plenary, it will take attending both calls for participation/voting member credit. </a:t>
            </a:r>
          </a:p>
          <a:p>
            <a:pPr lvl="1">
              <a:spcBef>
                <a:spcPts val="0"/>
              </a:spcBef>
              <a:buFont typeface="Arial" panose="020B0604020202020204" pitchFamily="34" charset="0"/>
              <a:buChar char="•"/>
            </a:pPr>
            <a:r>
              <a:rPr lang="en-US" altLang="en-US" sz="1600" b="0" dirty="0">
                <a:solidFill>
                  <a:schemeClr val="tx1"/>
                </a:solidFill>
              </a:rPr>
              <a:t>IMAT is set</a:t>
            </a:r>
            <a:r>
              <a:rPr lang="en-US" altLang="en-US" sz="1600" dirty="0">
                <a:solidFill>
                  <a:schemeClr val="tx1"/>
                </a:solidFill>
              </a:rPr>
              <a:t>up with the other WGs and TAGs like a normal plenary.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and then moving out the Hotel Irvine to a later date that was planned for January 2022.  (Hotel Irvine has indicated they will probably not be ready to open in January 2022.) </a:t>
            </a:r>
          </a:p>
          <a:p>
            <a:pPr marL="1828800" lvl="4" indent="0"/>
            <a:endParaRPr lang="en-US" altLang="en-US" sz="1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57270</TotalTime>
  <Words>8221</Words>
  <Application>Microsoft Office PowerPoint</Application>
  <PresentationFormat>On-screen Show (4:3)</PresentationFormat>
  <Paragraphs>858</Paragraphs>
  <Slides>36</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8" baseType="lpstr">
      <vt:lpstr>Arial</vt:lpstr>
      <vt:lpstr>Arial</vt:lpstr>
      <vt:lpstr>Calibri</vt:lpstr>
      <vt:lpstr>Consolas</vt:lpstr>
      <vt:lpstr>Helvetica</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vt:lpstr>
      <vt:lpstr>Administrative</vt:lpstr>
      <vt:lpstr>EU items to share -1</vt:lpstr>
      <vt:lpstr>EU items to share -2</vt:lpstr>
      <vt:lpstr>Other regions (outside EU-Stds and USA), items to share</vt:lpstr>
      <vt:lpstr>ITU-R items to share  -</vt:lpstr>
      <vt:lpstr>ITU-R M.1450 &amp; M.1801 submissions</vt:lpstr>
      <vt:lpstr>MSG 6 GHz &amp; FCC</vt:lpstr>
      <vt:lpstr>MSG 6 GHz &amp; FCC</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3581</cp:revision>
  <cp:lastPrinted>1601-01-01T00:00:00Z</cp:lastPrinted>
  <dcterms:created xsi:type="dcterms:W3CDTF">2016-03-03T14:54:45Z</dcterms:created>
  <dcterms:modified xsi:type="dcterms:W3CDTF">2021-02-11T14:35:34Z</dcterms:modified>
</cp:coreProperties>
</file>