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8"/>
  </p:notesMasterIdLst>
  <p:handoutMasterIdLst>
    <p:handoutMasterId r:id="rId39"/>
  </p:handoutMasterIdLst>
  <p:sldIdLst>
    <p:sldId id="256" r:id="rId2"/>
    <p:sldId id="341" r:id="rId3"/>
    <p:sldId id="329" r:id="rId4"/>
    <p:sldId id="604" r:id="rId5"/>
    <p:sldId id="624" r:id="rId6"/>
    <p:sldId id="605" r:id="rId7"/>
    <p:sldId id="516" r:id="rId8"/>
    <p:sldId id="596" r:id="rId9"/>
    <p:sldId id="690" r:id="rId10"/>
    <p:sldId id="763" r:id="rId11"/>
    <p:sldId id="748" r:id="rId12"/>
    <p:sldId id="749" r:id="rId13"/>
    <p:sldId id="750" r:id="rId14"/>
    <p:sldId id="756" r:id="rId15"/>
    <p:sldId id="762" r:id="rId16"/>
    <p:sldId id="752" r:id="rId17"/>
    <p:sldId id="759" r:id="rId18"/>
    <p:sldId id="758" r:id="rId19"/>
    <p:sldId id="717" r:id="rId20"/>
    <p:sldId id="650" r:id="rId21"/>
    <p:sldId id="498" r:id="rId22"/>
    <p:sldId id="402" r:id="rId23"/>
    <p:sldId id="403" r:id="rId24"/>
    <p:sldId id="736" r:id="rId25"/>
    <p:sldId id="746" r:id="rId26"/>
    <p:sldId id="761" r:id="rId27"/>
    <p:sldId id="737" r:id="rId28"/>
    <p:sldId id="739" r:id="rId29"/>
    <p:sldId id="728" r:id="rId30"/>
    <p:sldId id="602" r:id="rId31"/>
    <p:sldId id="425" r:id="rId32"/>
    <p:sldId id="652" r:id="rId33"/>
    <p:sldId id="689" r:id="rId34"/>
    <p:sldId id="549" r:id="rId35"/>
    <p:sldId id="656" r:id="rId36"/>
    <p:sldId id="655"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42"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775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05-Feb-21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4.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1.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0423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116794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111269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938423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5882308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58380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487383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928493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370855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1630957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64998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04feb21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04feb21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04feb21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802.18-21/0010r01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mailto:Spectrum.Strategy@citc.gov.sa"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0163-00-0itu-proposed-modifications-to-itu-r-m-1450-5.docx" TargetMode="External"/><Relationship Id="rId7" Type="http://schemas.openxmlformats.org/officeDocument/2006/relationships/slide" Target="slide29.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mentor.ieee.org/802.15/dcn/21/15-21-0002-00-0thz-liaison-statement-from-itu-r-wp5a.docx" TargetMode="External"/><Relationship Id="rId4" Type="http://schemas.openxmlformats.org/officeDocument/2006/relationships/hyperlink" Target="https://mentor.ieee.org/802.11/dcn/21/11-21-0164-00-0itu-proposed-modifications-to-itu-r-m-1801-2.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163-00-0itu-proposed-modifications-to-itu-r-m-1450-5.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1/dcn/21/11-21-0164-00-0itu-proposed-modifications-to-itu-r-m-1801-2.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groups.wirelessinnovation.org/wg/6MSG/dashboard"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urldefense.com/v3/__https:/help.webex.com__;!!F7jv3iA!jXoFOPJicB094ht6MKcAr9XqBTTsx3jhZc5Pmgg4b6Pq65oM2AKf1Bq8gmcIHS-nPQ$" TargetMode="External"/><Relationship Id="rId3" Type="http://schemas.openxmlformats.org/officeDocument/2006/relationships/hyperlink" Target="https://ieeesa.webex.com/ieeesa/j.php?MTID=m6f2f81c8e60c1dd28e45c6a2024e5cfe" TargetMode="External"/><Relationship Id="rId7" Type="http://schemas.openxmlformats.org/officeDocument/2006/relationships/hyperlink" Target="https://urldefense.com/v3/__https:/ieeesa.webex.com/ieeesa/globalcallin.php?MTID=mbefaf5eede5daf62608badbf2154b00f__;!!F7jv3iA!jXoFOPJicB094ht6MKcAr9XqBTTsx3jhZc5Pmgg4b6Pq65oM2AKf1Bq8gmfJw2hFRA$"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tel:%2B1-213-306-3065,,*01*1798447958%23%23*01*" TargetMode="External"/><Relationship Id="rId5" Type="http://schemas.openxmlformats.org/officeDocument/2006/relationships/hyperlink" Target="tel:%2B1-646-992-2010,,*01*1798447958%23%23*01*" TargetMode="External"/><Relationship Id="rId4" Type="http://schemas.openxmlformats.org/officeDocument/2006/relationships/hyperlink" Target="https://urldefense.com/v3/__https:/ieeesa.webex.com/ieeesa/j.php?MTID=m6f2f81c8e60c1dd28e45c6a2024e5cfe__;!!F7jv3iA!jXoFOPJicB094ht6MKcAr9XqBTTsx3jhZc5Pmgg4b6Pq65oM2AKf1Bq8gmfZvFlABA$"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ieeesa.webex.com/ieeesa/j.php?MTID=m991efbc801f794b2e27f305a9321bb49" TargetMode="External"/><Relationship Id="rId7" Type="http://schemas.openxmlformats.org/officeDocument/2006/relationships/hyperlink" Target="https://urldefense.com/v3/__https:/help.webex.com__;!!F7jv3iA!jfIDdkygwqiaaqYFsbOls2jimonYsFueAeL1ig-4WsiFA3coua6kdUy3Y9K3D9WoWA$"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bc56cbdf9694c09e61450a3da6ccaa4f__;!!F7jv3iA!jfIDdkygwqiaaqYFsbOls2jimonYsFueAeL1ig-4WsiFA3coua6kdUy3Y9K74smhbA$" TargetMode="External"/><Relationship Id="rId5" Type="http://schemas.openxmlformats.org/officeDocument/2006/relationships/hyperlink" Target="tel:%2B1-213-306-3065,,*01*1796473051%23%23*01*" TargetMode="External"/><Relationship Id="rId4" Type="http://schemas.openxmlformats.org/officeDocument/2006/relationships/hyperlink" Target="tel:%2B1-646-992-2010,,*01*1796473051%23%23*01*"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2.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62-00-0000-minutes-07jan21-rrtag-teleconference.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04feb21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Date: 04 February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name="Document" r:id="rId3" imgW="8249760" imgH="2657520" progId="Word.Document.8">
                  <p:embed/>
                </p:oleObj>
              </mc:Choice>
              <mc:Fallback>
                <p:oleObj name="Document" r:id="rId3" imgW="8249760" imgH="2657520" progId="Word.Document.8">
                  <p:embed/>
                  <p:pic>
                    <p:nvPicPr>
                      <p:cNvPr id="0" name="Picture 3"/>
                      <p:cNvPicPr>
                        <a:picLocks noChangeAspect="1" noChangeArrowheads="1"/>
                      </p:cNvPicPr>
                      <p:nvPr/>
                    </p:nvPicPr>
                    <p:blipFill>
                      <a:blip r:embed="rId4"/>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682624" y="1066799"/>
            <a:ext cx="8382001" cy="5337523"/>
          </a:xfrm>
        </p:spPr>
        <p:txBody>
          <a:bodyPr/>
          <a:lstStyle/>
          <a:p>
            <a:pPr>
              <a:buFont typeface="Arial" panose="020B0604020202020204" pitchFamily="34" charset="0"/>
              <a:buChar char="•"/>
            </a:pPr>
            <a:endParaRPr lang="en-US" altLang="en-US" sz="800" b="0" dirty="0">
              <a:solidFill>
                <a:schemeClr val="tx1"/>
              </a:solidFill>
            </a:endParaRPr>
          </a:p>
          <a:p>
            <a:pPr>
              <a:buFont typeface="Arial" panose="020B0604020202020204" pitchFamily="34" charset="0"/>
              <a:buChar char="•"/>
            </a:pPr>
            <a:r>
              <a:rPr lang="en-US" altLang="en-US" sz="1800" b="0" dirty="0">
                <a:solidFill>
                  <a:schemeClr val="tx1"/>
                </a:solidFill>
              </a:rPr>
              <a:t>Also, on EC monthly call Tuesday, 02Feb21, discussion opened again about minimal electronic meeting fee (&lt;$100-tbd)  to help cover ongoing expenses, with the treasury income very red.  No decisions, still exploring.   (Will allow &lt;10 minutes for initial reactions.) </a:t>
            </a:r>
          </a:p>
          <a:p>
            <a:pPr>
              <a:buFont typeface="Arial" panose="020B0604020202020204" pitchFamily="34" charset="0"/>
              <a:buChar char="•"/>
            </a:pPr>
            <a:r>
              <a:rPr lang="en-US" altLang="en-US" sz="1800" b="0" dirty="0">
                <a:solidFill>
                  <a:schemeClr val="tx1"/>
                </a:solidFill>
              </a:rPr>
              <a:t> 	No feedback brought up </a:t>
            </a:r>
          </a:p>
          <a:p>
            <a:pPr>
              <a:buFont typeface="Arial" panose="020B0604020202020204" pitchFamily="34" charset="0"/>
              <a:buChar char="•"/>
            </a:pPr>
            <a:r>
              <a:rPr lang="en-US" altLang="en-US" sz="1800" b="0" dirty="0">
                <a:solidFill>
                  <a:schemeClr val="tx1"/>
                </a:solidFill>
              </a:rPr>
              <a:t> </a:t>
            </a:r>
          </a:p>
          <a:p>
            <a:pPr>
              <a:buFont typeface="Arial" panose="020B0604020202020204" pitchFamily="34" charset="0"/>
              <a:buChar char="•"/>
            </a:pPr>
            <a:r>
              <a:rPr lang="en-US" altLang="en-US" sz="1800" b="0" dirty="0">
                <a:solidFill>
                  <a:schemeClr val="tx1"/>
                </a:solidFill>
              </a:rPr>
              <a:t>  </a:t>
            </a:r>
            <a:endParaRPr lang="en-US" altLang="en-US" sz="1800" b="0" dirty="0">
              <a:solidFill>
                <a:schemeClr val="tx1"/>
              </a:solidFill>
              <a:highlight>
                <a:srgbClr val="FFFF00"/>
              </a:highlight>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04feb21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405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#109-05-12Mar21</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Call tomorrow morning on EN 303 687, 6 GHz draft, on narrow band frequency hopping which there some opposing views. </a:t>
            </a:r>
            <a:endParaRPr lang="en-US" sz="1600" dirty="0">
              <a:solidFill>
                <a:schemeClr val="bg1">
                  <a:lumMod val="75000"/>
                </a:schemeClr>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Another BRAN ad hoc is anticipated before #109, watch for announcement. </a:t>
            </a:r>
          </a:p>
          <a:p>
            <a:pPr lvl="2">
              <a:spcBef>
                <a:spcPts val="0"/>
              </a:spcBef>
              <a:buFont typeface="Arial" panose="020B0604020202020204" pitchFamily="34" charset="0"/>
              <a:buChar char="•"/>
            </a:pPr>
            <a:endParaRPr lang="en-US" sz="14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Calls coming up on different subjects.</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14Jan/09Feb – EN 303 722, </a:t>
            </a:r>
            <a:r>
              <a:rPr lang="en-US" sz="1600" b="0" i="0" dirty="0">
                <a:solidFill>
                  <a:srgbClr val="4D5156"/>
                </a:solidFill>
                <a:effectLst/>
              </a:rPr>
              <a:t>Wideband Data Transmission Systems (WDTS) for Fixed 				Network Radio Equipment operating in the 57 - 71 GHz band.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05Feb – EN 303 687 </a:t>
            </a:r>
            <a:r>
              <a:rPr lang="en-US" sz="1400" b="0" i="0" dirty="0">
                <a:solidFill>
                  <a:srgbClr val="4D5156"/>
                </a:solidFill>
                <a:effectLst/>
                <a:latin typeface="arial" panose="020B0604020202020204" pitchFamily="34" charset="0"/>
              </a:rPr>
              <a:t>6 GHz RLAN </a:t>
            </a:r>
            <a:r>
              <a:rPr lang="en-US" sz="1400" b="0" i="0" dirty="0" err="1">
                <a:solidFill>
                  <a:srgbClr val="4D5156"/>
                </a:solidFill>
                <a:effectLst/>
                <a:latin typeface="arial" panose="020B0604020202020204" pitchFamily="34" charset="0"/>
              </a:rPr>
              <a:t>Harmonised</a:t>
            </a:r>
            <a:r>
              <a:rPr lang="en-US" sz="1400" b="0" i="0" dirty="0">
                <a:solidFill>
                  <a:srgbClr val="4D5156"/>
                </a:solidFill>
                <a:effectLst/>
                <a:latin typeface="arial" panose="020B0604020202020204" pitchFamily="34" charset="0"/>
              </a:rPr>
              <a:t> Standard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Much focus on 5 and 6 GHz and user access restrictions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#72b, 03Nov20-22Feb21, correspondence   </a:t>
            </a:r>
            <a:endParaRPr lang="en-US" sz="1600" b="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lvl="1">
              <a:spcBef>
                <a:spcPts val="0"/>
              </a:spcBef>
              <a:buFont typeface="Arial" panose="020B0604020202020204" pitchFamily="34" charset="0"/>
              <a:buChar char="•"/>
            </a:pPr>
            <a:endParaRPr lang="en-US" sz="14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spTree>
    <p:extLst>
      <p:ext uri="{BB962C8B-B14F-4D97-AF65-F5344CB8AC3E}">
        <p14:creationId xmlns:p14="http://schemas.microsoft.com/office/powerpoint/2010/main" val="106159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43750"/>
            <a:ext cx="8378520" cy="5219040"/>
          </a:xfrm>
        </p:spPr>
        <p:txBody>
          <a:bodyPr/>
          <a:lstStyle/>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#55, 01-05Mar21</a:t>
            </a:r>
            <a:endParaRPr lang="en-US" sz="1800" u="sng" dirty="0">
              <a:solidFill>
                <a:schemeClr val="tx1"/>
              </a:solidFill>
            </a:endParaRPr>
          </a:p>
          <a:p>
            <a:pPr lvl="3">
              <a:buFont typeface="Arial" panose="020B0604020202020204" pitchFamily="34" charset="0"/>
              <a:buChar char="•"/>
            </a:pPr>
            <a:endParaRPr lang="en-US" sz="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last call/meeting  </a:t>
            </a:r>
            <a:r>
              <a:rPr lang="en-US" sz="1800" dirty="0"/>
              <a:t>#88, 19-23Apr21</a:t>
            </a:r>
            <a:endParaRPr lang="en-US" sz="1800" dirty="0">
              <a:highlight>
                <a:srgbClr val="FFFF00"/>
              </a:highlight>
            </a:endParaRPr>
          </a:p>
          <a:p>
            <a:pPr lvl="1">
              <a:spcBef>
                <a:spcPts val="0"/>
              </a:spcBef>
              <a:buFont typeface="Arial" panose="020B0604020202020204" pitchFamily="34" charset="0"/>
              <a:buChar char="•"/>
            </a:pPr>
            <a:r>
              <a:rPr lang="en-US" altLang="en-US" sz="1400" dirty="0"/>
              <a:t>nothing to share </a:t>
            </a:r>
          </a:p>
          <a:p>
            <a:pPr lvl="1">
              <a:spcBef>
                <a:spcPts val="0"/>
              </a:spcBef>
              <a:buFont typeface="Arial" panose="020B0604020202020204" pitchFamily="34" charset="0"/>
              <a:buChar char="•"/>
            </a:pPr>
            <a:r>
              <a:rPr lang="en-US" sz="1400" dirty="0">
                <a:sym typeface="Wingdings" panose="05000000000000000000" pitchFamily="2" charset="2"/>
              </a:rPr>
              <a:t>-----</a:t>
            </a:r>
          </a:p>
          <a:p>
            <a:pPr lvl="1">
              <a:spcBef>
                <a:spcPts val="0"/>
              </a:spcBef>
              <a:buFont typeface="Arial" panose="020B0604020202020204" pitchFamily="34" charset="0"/>
              <a:buChar char="•"/>
            </a:pPr>
            <a:r>
              <a:rPr lang="en-US" sz="1400" dirty="0">
                <a:sym typeface="Wingdings" panose="05000000000000000000" pitchFamily="2" charset="2"/>
              </a:rPr>
              <a:t>SE19 has been studying for 10months for short term interference.  Some disagreement with different members.   If anyone has interest look at contributions in SE19.   This is the only place for this study. </a:t>
            </a:r>
          </a:p>
          <a:p>
            <a:pPr lvl="1">
              <a:spcBef>
                <a:spcPts val="0"/>
              </a:spcBef>
              <a:buFont typeface="Arial" panose="020B0604020202020204" pitchFamily="34" charset="0"/>
              <a:buChar char="•"/>
            </a:pPr>
            <a:r>
              <a:rPr lang="en-US" sz="1400" dirty="0">
                <a:sym typeface="Wingdings" panose="05000000000000000000" pitchFamily="2" charset="2"/>
              </a:rPr>
              <a:t> </a:t>
            </a: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call/meeting: ___coming___</a:t>
            </a:r>
          </a:p>
          <a:p>
            <a:pPr lvl="1">
              <a:spcBef>
                <a:spcPts val="0"/>
              </a:spcBef>
              <a:spcAft>
                <a:spcPts val="0"/>
              </a:spcAft>
              <a:buFont typeface="Arial" panose="020B0604020202020204" pitchFamily="34" charset="0"/>
              <a:buChar char="•"/>
            </a:pPr>
            <a:r>
              <a:rPr lang="en-US" altLang="en-US" sz="1400" dirty="0"/>
              <a:t>nothing to share </a:t>
            </a:r>
          </a:p>
          <a:p>
            <a:pPr lvl="1">
              <a:spcBef>
                <a:spcPts val="0"/>
              </a:spcBef>
              <a:spcAft>
                <a:spcPts val="0"/>
              </a:spcAft>
              <a:buFont typeface="Arial" panose="020B0604020202020204" pitchFamily="34" charset="0"/>
              <a:buChar char="•"/>
            </a:pPr>
            <a:r>
              <a:rPr lang="en-US" altLang="en-US" sz="1400" dirty="0"/>
              <a:t> 28Jan: WGSE sent report to SE45 tasking them to do sharing study with urban rail, due summer 2024. </a:t>
            </a:r>
          </a:p>
          <a:p>
            <a:pPr lvl="1">
              <a:spcBef>
                <a:spcPts val="0"/>
              </a:spcBef>
              <a:spcAft>
                <a:spcPts val="0"/>
              </a:spcAft>
              <a:buFont typeface="Arial" panose="020B0604020202020204" pitchFamily="34" charset="0"/>
              <a:buChar char="•"/>
            </a:pPr>
            <a:r>
              <a:rPr lang="en-US" altLang="en-US" sz="1400" dirty="0"/>
              <a:t>Anticipate other WIs could be coming (e.g. upper 6 GHz and 5 GHz in general) </a:t>
            </a:r>
          </a:p>
          <a:p>
            <a:pPr lvl="1">
              <a:spcBef>
                <a:spcPts val="0"/>
              </a:spcBef>
              <a:spcAft>
                <a:spcPts val="0"/>
              </a:spcAft>
              <a:buFont typeface="Arial" panose="020B0604020202020204" pitchFamily="34" charset="0"/>
              <a:buChar char="•"/>
            </a:pPr>
            <a:endParaRPr lang="en-US" altLang="en-US" sz="1400" dirty="0"/>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solidFill>
                  <a:schemeClr val="tx1"/>
                </a:solidFill>
              </a:rPr>
              <a:t>next meeting #98, 8-12Feb21</a:t>
            </a:r>
          </a:p>
          <a:p>
            <a:pPr lvl="1">
              <a:spcBef>
                <a:spcPts val="0"/>
              </a:spcBef>
              <a:spcAft>
                <a:spcPts val="0"/>
              </a:spcAft>
              <a:buFont typeface="Arial" panose="020B0604020202020204" pitchFamily="34" charset="0"/>
              <a:buChar char="•"/>
            </a:pPr>
            <a:r>
              <a:rPr lang="en-US" sz="1400" dirty="0">
                <a:solidFill>
                  <a:schemeClr val="tx1"/>
                </a:solidFill>
                <a:ea typeface="SimSun" panose="02010600030101010101" pitchFamily="2" charset="-122"/>
              </a:rPr>
              <a:t>Need to r</a:t>
            </a:r>
            <a:r>
              <a:rPr lang="en-US" sz="1400" b="0" dirty="0">
                <a:solidFill>
                  <a:schemeClr val="tx1"/>
                </a:solidFill>
                <a:ea typeface="SimSun" panose="02010600030101010101" pitchFamily="2" charset="-122"/>
              </a:rPr>
              <a:t>e-affirm 5 GHz band. This is input from FM57 that had some differences to work through, so differences moving to WGFM;  also, wrc-19 output; and 5.8 GHz w/national modifications</a:t>
            </a:r>
          </a:p>
          <a:p>
            <a:pPr lvl="1">
              <a:spcBef>
                <a:spcPts val="0"/>
              </a:spcBef>
              <a:spcAft>
                <a:spcPts val="0"/>
              </a:spcAft>
              <a:buFont typeface="Arial" panose="020B0604020202020204" pitchFamily="34" charset="0"/>
              <a:buChar char="•"/>
            </a:pPr>
            <a:r>
              <a:rPr lang="en-US" sz="1400" dirty="0">
                <a:solidFill>
                  <a:schemeClr val="tx1"/>
                </a:solidFill>
                <a:ea typeface="SimSun" panose="02010600030101010101" pitchFamily="2" charset="-122"/>
              </a:rPr>
              <a:t>More info in the FM 57 output that will go to WGFM. </a:t>
            </a:r>
            <a:endParaRPr lang="en-US" sz="1400" b="0" dirty="0">
              <a:solidFill>
                <a:schemeClr val="tx1"/>
              </a:solidFill>
              <a:ea typeface="SimSun" panose="02010600030101010101" pitchFamily="2" charset="-122"/>
            </a:endParaRPr>
          </a:p>
          <a:p>
            <a:pPr>
              <a:spcBef>
                <a:spcPts val="0"/>
              </a:spcBef>
              <a:spcAft>
                <a:spcPts val="0"/>
              </a:spcAft>
              <a:buFont typeface="Arial" panose="020B0604020202020204" pitchFamily="34" charset="0"/>
              <a:buChar char="•"/>
            </a:pP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Nothing to share</a:t>
            </a:r>
          </a:p>
          <a:p>
            <a:pPr lvl="1">
              <a:spcBef>
                <a:spcPts val="0"/>
              </a:spcBef>
              <a:buFont typeface="Arial" panose="020B0604020202020204" pitchFamily="34" charset="0"/>
              <a:buChar char="•"/>
            </a:pPr>
            <a:r>
              <a:rPr lang="en-US" sz="1400" dirty="0">
                <a:effectLst/>
                <a:ea typeface="Calibri" panose="020F0502020204030204" pitchFamily="34" charset="0"/>
              </a:rPr>
              <a:t>21Jan: Have affirmed ECC Decision (04)08 decision on all 5 GHz RLAN usage.   New meeting </a:t>
            </a:r>
            <a:r>
              <a:rPr lang="en-US" sz="1400" dirty="0">
                <a:ea typeface="Calibri" panose="020F0502020204030204" pitchFamily="34" charset="0"/>
              </a:rPr>
              <a:t>11-13 </a:t>
            </a:r>
            <a:r>
              <a:rPr lang="en-US" sz="1400" dirty="0">
                <a:effectLst/>
                <a:ea typeface="Calibri" panose="020F0502020204030204" pitchFamily="34" charset="0"/>
              </a:rPr>
              <a:t>May being setup to pick this up</a:t>
            </a:r>
            <a:r>
              <a:rPr lang="en-US" sz="1400" dirty="0">
                <a:ea typeface="Calibri" panose="020F0502020204030204" pitchFamily="34" charset="0"/>
              </a:rPr>
              <a:t>, as it will likely take till then to be ready. </a:t>
            </a:r>
            <a:endParaRPr lang="en-US" sz="1400" dirty="0">
              <a:effectLst/>
              <a:ea typeface="Calibri" panose="020F0502020204030204" pitchFamily="34" charset="0"/>
            </a:endParaRPr>
          </a:p>
          <a:p>
            <a:pPr lvl="1">
              <a:spcBef>
                <a:spcPts val="0"/>
              </a:spcBef>
              <a:buFont typeface="Arial" panose="020B0604020202020204" pitchFamily="34" charset="0"/>
              <a:buChar char="•"/>
            </a:pPr>
            <a:r>
              <a:rPr lang="en-US" sz="1400" dirty="0">
                <a:ea typeface="Calibri" panose="020F0502020204030204" pitchFamily="34" charset="0"/>
              </a:rPr>
              <a:t>Some disagreement on power out from Resolution 229 WRC-19, so being moved up to WGFM.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512367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6795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a:buFont typeface="Arial" panose="020B0604020202020204" pitchFamily="34" charset="0"/>
              <a:buChar char="•"/>
            </a:pPr>
            <a:r>
              <a:rPr lang="en-US" sz="1800" b="0" i="0" u="none" strike="noStrike" baseline="0" dirty="0">
                <a:solidFill>
                  <a:srgbClr val="000000"/>
                </a:solidFill>
              </a:rPr>
              <a:t>Saudi Arabia RF Regulator – Communications and Information Technology Commission (CITC) – have published a follow up public consultation relating to its “Spectrum Outlook for Commercial and Innovative Use 2021 – 2023”. Along with this, the CITC have also published the responses received to the previous public consultation relating to its spectrum plans for IMT-2020 and beyond. </a:t>
            </a:r>
          </a:p>
          <a:p>
            <a:pPr lvl="1">
              <a:buFont typeface="Arial" panose="020B0604020202020204" pitchFamily="34" charset="0"/>
              <a:buChar char="•"/>
            </a:pPr>
            <a:r>
              <a:rPr lang="en-US" sz="1600" b="0" i="0" u="none" strike="noStrike" baseline="0" dirty="0">
                <a:solidFill>
                  <a:srgbClr val="000000"/>
                </a:solidFill>
              </a:rPr>
              <a:t>The new consultation proposes the CITC’s plan to release more than 20GHz of additional radio spectrum. An online version of the public consultation can be found </a:t>
            </a:r>
            <a:r>
              <a:rPr lang="en-US" sz="1600" b="0" i="0" u="none" strike="noStrike" baseline="0" dirty="0">
                <a:solidFill>
                  <a:srgbClr val="0462C1"/>
                </a:solidFill>
              </a:rPr>
              <a:t>https://www.citc.gov.sa/en/new/publicConsultation/Pages/144201.aspx</a:t>
            </a:r>
            <a:endParaRPr lang="en-US" sz="1600" b="0" i="0" u="none" strike="noStrike" baseline="0" dirty="0">
              <a:solidFill>
                <a:srgbClr val="000000"/>
              </a:solidFill>
            </a:endParaRPr>
          </a:p>
          <a:p>
            <a:pPr lvl="1">
              <a:buFont typeface="Arial" panose="020B0604020202020204" pitchFamily="34" charset="0"/>
              <a:buChar char="•"/>
            </a:pPr>
            <a:r>
              <a:rPr lang="en-US" sz="1600" b="0" i="0" u="none" strike="noStrike" baseline="0" dirty="0">
                <a:solidFill>
                  <a:srgbClr val="000000"/>
                </a:solidFill>
              </a:rPr>
              <a:t>All interested stakeholders will have until 28th February 2021 to make any further written comments and submissions to </a:t>
            </a:r>
            <a:r>
              <a:rPr lang="en-US" sz="1600" b="0" i="0" u="none" strike="noStrike" baseline="0" dirty="0">
                <a:solidFill>
                  <a:srgbClr val="000000"/>
                </a:solidFill>
                <a:hlinkClick r:id="rId3"/>
              </a:rPr>
              <a:t>Spectrum.Strategy@citc.gov.sa</a:t>
            </a:r>
            <a:r>
              <a:rPr lang="en-US" sz="1600" b="0" i="0" u="none" strike="noStrike" baseline="0" dirty="0">
                <a:solidFill>
                  <a:srgbClr val="000000"/>
                </a:solidFill>
              </a:rPr>
              <a:t> </a:t>
            </a:r>
            <a:endParaRPr lang="en-US" sz="1600" dirty="0">
              <a:solidFill>
                <a:schemeClr val="tx1"/>
              </a:solidFill>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 </a:t>
            </a: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spTree>
    <p:extLst>
      <p:ext uri="{BB962C8B-B14F-4D97-AF65-F5344CB8AC3E}">
        <p14:creationId xmlns:p14="http://schemas.microsoft.com/office/powerpoint/2010/main" val="1775776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205"/>
            <a:ext cx="7770813" cy="287126"/>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901331"/>
            <a:ext cx="8077200" cy="5463999"/>
          </a:xfrm>
        </p:spPr>
        <p:txBody>
          <a:bodyPr/>
          <a:lstStyle/>
          <a:p>
            <a:pPr marL="285750" indent="-285750">
              <a:spcBef>
                <a:spcPts val="0"/>
              </a:spcBef>
              <a:buFont typeface="Arial" panose="020B0604020202020204" pitchFamily="34" charset="0"/>
              <a:buChar char="•"/>
            </a:pPr>
            <a:r>
              <a:rPr lang="en-US" sz="1600" b="0" dirty="0">
                <a:solidFill>
                  <a:schemeClr val="tx1"/>
                </a:solidFill>
              </a:rPr>
              <a:t>The 802.11 ITU-R ad hoc on M.1450 and M.1801 will have updated submissions to WP 5A, for 802.18 (then LMSC) approval on 11Feb21.   Current drafts (watch for latest) are: </a:t>
            </a:r>
          </a:p>
          <a:p>
            <a:pPr marL="685800" lvl="1">
              <a:spcBef>
                <a:spcPts val="0"/>
              </a:spcBef>
              <a:buFont typeface="Arial" panose="020B0604020202020204" pitchFamily="34" charset="0"/>
              <a:buChar char="•"/>
            </a:pPr>
            <a:r>
              <a:rPr lang="en-US" sz="1200" dirty="0">
                <a:solidFill>
                  <a:schemeClr val="tx1"/>
                </a:solidFill>
                <a:hlinkClick r:id="rId3"/>
              </a:rPr>
              <a:t>https://mentor.ieee.org/802.11/dcn/21/11-21-0163-00-0itu-proposed-modifications-to-itu-r-m-1450-5.docx</a:t>
            </a:r>
            <a:r>
              <a:rPr lang="en-US" sz="1200" dirty="0">
                <a:solidFill>
                  <a:schemeClr val="tx1"/>
                </a:solidFill>
              </a:rPr>
              <a:t> </a:t>
            </a:r>
          </a:p>
          <a:p>
            <a:pPr marL="685800" lvl="1">
              <a:spcBef>
                <a:spcPts val="0"/>
              </a:spcBef>
              <a:buFont typeface="Arial" panose="020B0604020202020204" pitchFamily="34" charset="0"/>
              <a:buChar char="•"/>
            </a:pPr>
            <a:r>
              <a:rPr lang="en-US" sz="1200" b="0" dirty="0">
                <a:solidFill>
                  <a:schemeClr val="tx1"/>
                </a:solidFill>
                <a:hlinkClick r:id="rId4"/>
              </a:rPr>
              <a:t>https://mentor.ieee.org/802.11/dcn/21/11-21-0164-00-0itu-proposed-modifications-to-itu-r-m-1801-2.docx</a:t>
            </a:r>
            <a:r>
              <a:rPr lang="en-US" sz="1200" b="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Next ad hoc call will by 09Feb21.  To finalize the submissions.</a:t>
            </a:r>
          </a:p>
          <a:p>
            <a:pPr marL="685800" lvl="1">
              <a:spcBef>
                <a:spcPts val="0"/>
              </a:spcBef>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rPr>
              <a:t>Updated drafts to above will come out later on 09feb21. </a:t>
            </a:r>
          </a:p>
          <a:p>
            <a:pPr marL="285750" indent="-285750">
              <a:spcBef>
                <a:spcPts val="0"/>
              </a:spcBef>
              <a:buFont typeface="Arial" panose="020B0604020202020204" pitchFamily="34" charset="0"/>
              <a:buChar char="•"/>
            </a:pPr>
            <a:r>
              <a:rPr lang="en-US" sz="1600" b="0" dirty="0">
                <a:solidFill>
                  <a:schemeClr val="tx1"/>
                </a:solidFill>
              </a:rPr>
              <a:t>Note, 802.15 THz SC will be bringing a submission soon for a Liaison statement from ITU-R WP 5A to external organizations - Use of the 252-296 GHz frequency range by land-mobile service applications, </a:t>
            </a:r>
            <a:r>
              <a:rPr lang="en-US" sz="1600" b="0" dirty="0">
                <a:solidFill>
                  <a:schemeClr val="tx1"/>
                </a:solidFill>
                <a:hlinkClick r:id="rId5"/>
              </a:rPr>
              <a:t>https://mentor.ieee.org/802.15/dcn/21/15-21-0002-00-0thz-liaison-statement-from-itu-r-wp5a.docx</a:t>
            </a:r>
            <a:r>
              <a:rPr lang="en-US" sz="1600" b="0" dirty="0">
                <a:solidFill>
                  <a:schemeClr val="tx1"/>
                </a:solidFill>
              </a:rPr>
              <a:t> </a:t>
            </a:r>
            <a:endParaRPr lang="en-US" sz="1600" b="0" dirty="0">
              <a:effectLst/>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WRC-23 agenda items IEEE 802 viewpoints.</a:t>
            </a:r>
          </a:p>
          <a:p>
            <a:pPr lvl="1">
              <a:spcBef>
                <a:spcPts val="0"/>
              </a:spcBef>
              <a:buFont typeface="Arial" panose="020B0604020202020204" pitchFamily="34" charset="0"/>
              <a:buChar char="•"/>
            </a:pPr>
            <a:r>
              <a:rPr lang="en-US" sz="1200" dirty="0">
                <a:solidFill>
                  <a:schemeClr val="tx1"/>
                </a:solidFill>
              </a:rPr>
              <a:t>Will try a small focused ad hoc. 3 folks stepped up. </a:t>
            </a:r>
          </a:p>
          <a:p>
            <a:pPr lvl="1">
              <a:spcBef>
                <a:spcPts val="0"/>
              </a:spcBef>
              <a:buFont typeface="Arial" panose="020B0604020202020204" pitchFamily="34" charset="0"/>
              <a:buChar char="•"/>
            </a:pPr>
            <a:r>
              <a:rPr lang="en-US" sz="1200" dirty="0">
                <a:solidFill>
                  <a:srgbClr val="00B0F0"/>
                </a:solidFill>
              </a:rPr>
              <a:t>Chair to call a focused ad hoc call on putting together IEEE 802 viewpoints on WRC-23 agenda items of interests to IEEE 802</a:t>
            </a:r>
            <a:r>
              <a:rPr lang="en-US" sz="1200" dirty="0">
                <a:solidFill>
                  <a:schemeClr val="tx1"/>
                </a:solidFill>
              </a:rPr>
              <a:t>.  (sent some options to the volunteers) </a:t>
            </a:r>
          </a:p>
          <a:p>
            <a:pPr lvl="1">
              <a:spcBef>
                <a:spcPts val="0"/>
              </a:spcBef>
              <a:buFont typeface="Arial" panose="020B0604020202020204" pitchFamily="34" charset="0"/>
              <a:buChar char="•"/>
            </a:pPr>
            <a:r>
              <a:rPr lang="en-US" sz="1200" dirty="0">
                <a:solidFill>
                  <a:schemeClr val="tx1"/>
                </a:solidFill>
                <a:effectLst/>
                <a:ea typeface="SimSun" panose="02010600030101010101" pitchFamily="2" charset="-122"/>
              </a:rPr>
              <a:t>Need to start up document with 4+3 WRC-23 </a:t>
            </a:r>
            <a:r>
              <a:rPr lang="en-US" sz="1200" dirty="0">
                <a:solidFill>
                  <a:schemeClr val="tx1"/>
                </a:solidFill>
                <a:ea typeface="SimSun" panose="02010600030101010101" pitchFamily="2" charset="-122"/>
              </a:rPr>
              <a:t>AIs </a:t>
            </a:r>
            <a:r>
              <a:rPr lang="en-US" sz="1200" dirty="0">
                <a:solidFill>
                  <a:schemeClr val="tx1"/>
                </a:solidFill>
                <a:effectLst/>
                <a:ea typeface="SimSun" panose="02010600030101010101" pitchFamily="2" charset="-122"/>
              </a:rPr>
              <a:t> IEEE 802 should consider viewpoints on. </a:t>
            </a:r>
          </a:p>
          <a:p>
            <a:pPr lvl="2">
              <a:spcBef>
                <a:spcPts val="0"/>
              </a:spcBef>
              <a:buFont typeface="Arial" panose="020B0604020202020204" pitchFamily="34" charset="0"/>
              <a:buChar char="•"/>
            </a:pPr>
            <a:r>
              <a:rPr lang="en-US" sz="1200" dirty="0">
                <a:solidFill>
                  <a:schemeClr val="tx1"/>
                </a:solidFill>
              </a:rPr>
              <a:t>Do have a start on this power point.</a:t>
            </a:r>
          </a:p>
          <a:p>
            <a:pPr lvl="1">
              <a:spcBef>
                <a:spcPts val="0"/>
              </a:spcBef>
              <a:buFont typeface="Arial" panose="020B0604020202020204" pitchFamily="34" charset="0"/>
              <a:buChar char="•"/>
            </a:pPr>
            <a:r>
              <a:rPr lang="en-US" sz="1200" dirty="0">
                <a:solidFill>
                  <a:schemeClr val="tx1"/>
                </a:solidFill>
              </a:rPr>
              <a:t>Updated WRC-23 Agenda Item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200" dirty="0">
                <a:effectLst/>
                <a:ea typeface="SimSun" panose="02010600030101010101" pitchFamily="2" charset="-122"/>
              </a:rPr>
              <a:t>1.1 </a:t>
            </a:r>
            <a:r>
              <a:rPr lang="en-GB" sz="1100" dirty="0">
                <a:effectLst/>
                <a:ea typeface="Times New Roman" panose="02020603050405020304" pitchFamily="18" charset="0"/>
              </a:rPr>
              <a:t>800-4 990 MHz and Resolution 223.  Connection w/ITS going there?</a:t>
            </a:r>
            <a:endParaRPr lang="en-US" sz="11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100" dirty="0">
                <a:effectLst/>
                <a:ea typeface="SimSun" panose="02010600030101010101" pitchFamily="2" charset="-122"/>
              </a:rPr>
              <a:t>1.2</a:t>
            </a:r>
            <a:r>
              <a:rPr lang="en-GB" sz="1100" dirty="0">
                <a:ea typeface="SimSun" panose="02010600030101010101" pitchFamily="2" charset="-122"/>
              </a:rPr>
              <a:t> </a:t>
            </a:r>
            <a:r>
              <a:rPr lang="en-GB" sz="1100" dirty="0">
                <a:effectLst/>
                <a:ea typeface="Times New Roman" panose="02020603050405020304" pitchFamily="18" charset="0"/>
              </a:rPr>
              <a:t> 300-3 400MHz, 3 600-3 800MHz, 6 425-7 025MHz, 7 025-7 125MHz and 10.0-10.5GHz for International Mobile Telecommunications (IMT) and resolution 245.</a:t>
            </a:r>
            <a:endParaRPr lang="en-US" sz="11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100" dirty="0">
                <a:effectLst/>
                <a:ea typeface="SimSun" panose="02010600030101010101" pitchFamily="2" charset="-122"/>
              </a:rPr>
              <a:t>1.5  4</a:t>
            </a:r>
            <a:r>
              <a:rPr lang="en-GB" sz="1100" dirty="0">
                <a:effectLst/>
                <a:ea typeface="Times New Roman" panose="02020603050405020304" pitchFamily="18" charset="0"/>
              </a:rPr>
              <a:t>70-960 MHz in Region 1-consider possible regulatory actions, Resolution</a:t>
            </a:r>
            <a:r>
              <a:rPr lang="en-GB" sz="1100" b="1" dirty="0">
                <a:effectLst/>
                <a:ea typeface="Times New Roman" panose="02020603050405020304" pitchFamily="18" charset="0"/>
              </a:rPr>
              <a:t> 235.</a:t>
            </a:r>
            <a:endParaRPr lang="en-US" sz="1100" dirty="0">
              <a:effectLst/>
              <a:ea typeface="SimSun" panose="02010600030101010101" pitchFamily="2" charset="-122"/>
            </a:endParaRPr>
          </a:p>
          <a:p>
            <a:pPr marL="1600200" marR="0" lvl="3" indent="-228600">
              <a:spcBef>
                <a:spcPts val="0"/>
              </a:spcBef>
              <a:spcAft>
                <a:spcPts val="0"/>
              </a:spcAft>
              <a:buFont typeface="+mj-lt"/>
              <a:buAutoNum type="arabicParenBoth"/>
            </a:pPr>
            <a:r>
              <a:rPr lang="en-GB" sz="1100" dirty="0">
                <a:effectLst/>
                <a:ea typeface="Times New Roman" panose="02020603050405020304" pitchFamily="18" charset="0"/>
              </a:rPr>
              <a:t>10</a:t>
            </a:r>
            <a:r>
              <a:rPr lang="en-GB" sz="1100" b="1" dirty="0">
                <a:effectLst/>
                <a:ea typeface="Times New Roman" panose="02020603050405020304" pitchFamily="18" charset="0"/>
              </a:rPr>
              <a:t>	  </a:t>
            </a:r>
            <a:r>
              <a:rPr lang="en-GB" sz="1100" dirty="0">
                <a:solidFill>
                  <a:srgbClr val="444444"/>
                </a:solidFill>
                <a:effectLst/>
                <a:ea typeface="Times New Roman" panose="02020603050405020304" pitchFamily="18" charset="0"/>
              </a:rPr>
              <a:t>recommend to the Council items for inclusion in the agenda for the next WRC,</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7" action="ppaction://hlinksldjump"/>
              </a:rPr>
              <a:t>see back up slides later</a:t>
            </a:r>
            <a:r>
              <a:rPr lang="en-US" sz="1200" dirty="0">
                <a:solidFill>
                  <a:schemeClr val="tx1"/>
                </a:solidFill>
                <a:hlinkClick r:id="rId7" action="ppaction://hlinksldjump"/>
              </a:rPr>
              <a:t>. </a:t>
            </a:r>
            <a:endParaRPr lang="en-US" sz="300" dirty="0"/>
          </a:p>
        </p:txBody>
      </p:sp>
    </p:spTree>
    <p:extLst>
      <p:ext uri="{BB962C8B-B14F-4D97-AF65-F5344CB8AC3E}">
        <p14:creationId xmlns:p14="http://schemas.microsoft.com/office/powerpoint/2010/main" val="70010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204"/>
            <a:ext cx="7770813" cy="681195"/>
          </a:xfrm>
        </p:spPr>
        <p:txBody>
          <a:bodyPr/>
          <a:lstStyle/>
          <a:p>
            <a:r>
              <a:rPr lang="en-US" sz="2400" dirty="0">
                <a:solidFill>
                  <a:schemeClr val="bg1">
                    <a:lumMod val="75000"/>
                  </a:schemeClr>
                </a:solidFill>
              </a:rPr>
              <a:t>ITU-R M.1450 &amp; M.1801 submissions </a:t>
            </a:r>
            <a:r>
              <a:rPr lang="en-US" sz="2400" dirty="0">
                <a:solidFill>
                  <a:schemeClr val="tx1"/>
                </a:solidFill>
              </a:rPr>
              <a:t>– standing by</a:t>
            </a:r>
            <a:endParaRPr lang="en-US" sz="1200" dirty="0"/>
          </a:p>
        </p:txBody>
      </p:sp>
      <p:sp>
        <p:nvSpPr>
          <p:cNvPr id="3" name="Content Placeholder 2"/>
          <p:cNvSpPr>
            <a:spLocks noGrp="1"/>
          </p:cNvSpPr>
          <p:nvPr>
            <p:ph idx="1"/>
          </p:nvPr>
        </p:nvSpPr>
        <p:spPr>
          <a:xfrm>
            <a:off x="685800" y="1219200"/>
            <a:ext cx="8001000" cy="5146130"/>
          </a:xfrm>
        </p:spPr>
        <p:txBody>
          <a:bodyPr/>
          <a:lstStyle/>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dirty="0">
                <a:solidFill>
                  <a:schemeClr val="tx1"/>
                </a:solidFill>
                <a:hlinkClick r:id="rId3"/>
              </a:rPr>
              <a:t>https://mentor.ieee.org/802.11/dcn/21/11-21-0163-</a:t>
            </a:r>
            <a:r>
              <a:rPr lang="en-US" sz="1800" dirty="0">
                <a:solidFill>
                  <a:schemeClr val="tx1"/>
                </a:solidFill>
                <a:highlight>
                  <a:srgbClr val="FFFF00"/>
                </a:highlight>
                <a:hlinkClick r:id="rId3"/>
              </a:rPr>
              <a:t>00</a:t>
            </a:r>
            <a:r>
              <a:rPr lang="en-US" sz="1800" dirty="0">
                <a:solidFill>
                  <a:schemeClr val="tx1"/>
                </a:solidFill>
                <a:hlinkClick r:id="rId3"/>
              </a:rPr>
              <a:t>-0itu-proposed-modifications-to-itu-r-m-1450-5.docx</a:t>
            </a:r>
            <a:r>
              <a:rPr lang="en-US" sz="1800" dirty="0">
                <a:solidFill>
                  <a:schemeClr val="tx1"/>
                </a:solidFill>
              </a:rPr>
              <a:t> </a:t>
            </a:r>
            <a:r>
              <a:rPr lang="en-US" sz="1800" b="0" dirty="0"/>
              <a:t>and  </a:t>
            </a:r>
            <a:r>
              <a:rPr lang="en-US" sz="1800" dirty="0">
                <a:hlinkClick r:id="rId4"/>
              </a:rPr>
              <a:t>https://mentor.ieee.org/802.11/dcn/21/11-21-0164-</a:t>
            </a:r>
            <a:r>
              <a:rPr lang="en-US" sz="1800" dirty="0">
                <a:highlight>
                  <a:srgbClr val="FFFF00"/>
                </a:highlight>
                <a:hlinkClick r:id="rId4"/>
              </a:rPr>
              <a:t>00</a:t>
            </a:r>
            <a:r>
              <a:rPr lang="en-US" sz="1800" dirty="0">
                <a:hlinkClick r:id="rId4"/>
              </a:rPr>
              <a:t>-0itu-proposed-modifications-to-itu-r-m-1801-2.docx</a:t>
            </a:r>
            <a:r>
              <a:rPr lang="en-US" sz="1800" dirty="0"/>
              <a:t> </a:t>
            </a:r>
            <a:r>
              <a:rPr lang="en-US" sz="1800" b="0" dirty="0"/>
              <a:t> for ITU-R M.1450-5 and M.1801-2 updated edits, respectively. </a:t>
            </a:r>
            <a:r>
              <a:rPr lang="en-GB" sz="1800" b="0" dirty="0">
                <a:solidFill>
                  <a:schemeClr val="tx1"/>
                </a:solidFill>
              </a:rPr>
              <a:t>For review and approval by the LMSC (EC) for submission to ITU-R WP 5A via ITU-R Liaison no later than 2 weeks before ITU-R WP 5A next meeting. The Chair of 802.18 is authorized to make editorial changes as necessary.</a:t>
            </a:r>
            <a:endParaRPr lang="en-US" altLang="en-US" sz="1800" dirty="0">
              <a:solidFill>
                <a:schemeClr val="tx1"/>
              </a:solidFill>
            </a:endParaRPr>
          </a:p>
          <a:p>
            <a:r>
              <a:rPr lang="en-US" altLang="en-US" sz="1800" dirty="0"/>
              <a:t>		</a:t>
            </a:r>
            <a:r>
              <a:rPr lang="en-US" altLang="en-US" sz="1600" dirty="0"/>
              <a:t>Moved by:  	</a:t>
            </a:r>
            <a:r>
              <a:rPr lang="en-US" altLang="en-US" sz="1600" dirty="0">
                <a:solidFill>
                  <a:schemeClr val="tx1"/>
                </a:solidFill>
              </a:rPr>
              <a:t>Hassan Y. (Intel) 	</a:t>
            </a:r>
          </a:p>
          <a:p>
            <a:pPr lvl="1"/>
            <a:r>
              <a:rPr lang="en-US" altLang="en-US" sz="1600" b="1" dirty="0"/>
              <a:t>Seconded by:  	</a:t>
            </a:r>
            <a:endParaRPr lang="en-US" altLang="en-US" sz="1600" b="1" dirty="0">
              <a:solidFill>
                <a:schemeClr val="bg1">
                  <a:lumMod val="85000"/>
                </a:schemeClr>
              </a:solidFill>
            </a:endParaRPr>
          </a:p>
          <a:p>
            <a:pPr lvl="1"/>
            <a:r>
              <a:rPr lang="en-US" altLang="en-US" sz="1600" b="1" dirty="0">
                <a:solidFill>
                  <a:schemeClr val="bg1">
                    <a:lumMod val="85000"/>
                  </a:schemeClr>
                </a:solidFill>
              </a:rPr>
              <a:t>Discussion?	none</a:t>
            </a:r>
          </a:p>
          <a:p>
            <a:pPr lvl="1"/>
            <a:r>
              <a:rPr lang="en-US" altLang="en-US" sz="1600" b="1" dirty="0">
                <a:solidFill>
                  <a:schemeClr val="bg1">
                    <a:lumMod val="85000"/>
                  </a:schemeClr>
                </a:solidFill>
              </a:rPr>
              <a:t>Vote:  		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bg1">
                    <a:lumMod val="85000"/>
                  </a:schemeClr>
                </a:solidFill>
              </a:rPr>
              <a:t>Motion - Passes</a:t>
            </a:r>
          </a:p>
          <a:p>
            <a:pPr lvl="1"/>
            <a:r>
              <a:rPr lang="en-US" altLang="en-US" sz="1600" b="1" dirty="0">
                <a:solidFill>
                  <a:schemeClr val="tx1"/>
                </a:solidFill>
              </a:rPr>
              <a:t>__  on the call</a:t>
            </a:r>
          </a:p>
          <a:p>
            <a:pPr marL="285750" indent="-285750">
              <a:spcBef>
                <a:spcPts val="0"/>
              </a:spcBef>
              <a:buFont typeface="Arial" panose="020B0604020202020204" pitchFamily="34" charset="0"/>
              <a:buChar char="•"/>
            </a:pPr>
            <a:r>
              <a:rPr lang="en-GB" sz="1200" dirty="0">
                <a:solidFill>
                  <a:srgbClr val="444444"/>
                </a:solidFill>
                <a:effectLst/>
                <a:ea typeface="Times New Roman" panose="02020603050405020304" pitchFamily="18" charset="0"/>
              </a:rPr>
              <a:t>.</a:t>
            </a:r>
            <a:endParaRPr lang="en-US" sz="1200" dirty="0">
              <a:effectLst/>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spTree>
    <p:extLst>
      <p:ext uri="{BB962C8B-B14F-4D97-AF65-F5344CB8AC3E}">
        <p14:creationId xmlns:p14="http://schemas.microsoft.com/office/powerpoint/2010/main" val="2442468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53279"/>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98889" y="885178"/>
            <a:ext cx="8292711" cy="5590235"/>
          </a:xfrm>
        </p:spPr>
        <p:txBody>
          <a:bodyPr/>
          <a:lstStyle/>
          <a:p>
            <a:pPr>
              <a:buFont typeface="Arial" panose="020B0604020202020204" pitchFamily="34" charset="0"/>
              <a:buChar char="•"/>
            </a:pPr>
            <a:r>
              <a:rPr lang="en-US" sz="1800" dirty="0"/>
              <a:t>Multi-stake holder groups (MSG) on 6 GHz and what happens in the band.  </a:t>
            </a:r>
          </a:p>
          <a:p>
            <a:pPr>
              <a:buFont typeface="Arial" panose="020B0604020202020204" pitchFamily="34" charset="0"/>
              <a:buChar char="•"/>
            </a:pPr>
            <a:endParaRPr lang="en-US" sz="1600" dirty="0"/>
          </a:p>
          <a:p>
            <a:pPr>
              <a:buFont typeface="Arial" panose="020B0604020202020204" pitchFamily="34" charset="0"/>
              <a:buChar char="•"/>
            </a:pPr>
            <a:r>
              <a:rPr lang="en-US" sz="1600" dirty="0"/>
              <a:t>1. The </a:t>
            </a:r>
            <a:r>
              <a:rPr lang="en-US" sz="1600" dirty="0" err="1"/>
              <a:t>Winnforum</a:t>
            </a:r>
            <a:r>
              <a:rPr lang="en-US" sz="1600" dirty="0"/>
              <a:t> site is not public (e.g. it has an IP policy and all) </a:t>
            </a:r>
            <a:r>
              <a:rPr lang="en-US" sz="1600" i="1" u="sng" dirty="0"/>
              <a:t>you have to register being associated with a company that is a member of </a:t>
            </a:r>
            <a:r>
              <a:rPr lang="en-US" sz="1600" i="1" u="sng" dirty="0" err="1"/>
              <a:t>Winnforum</a:t>
            </a:r>
            <a:r>
              <a:rPr lang="en-US" sz="1600" i="1" u="sng" dirty="0"/>
              <a:t> and apply for </a:t>
            </a:r>
            <a:r>
              <a:rPr lang="en-US" sz="1600" i="1" u="sng" dirty="0" err="1"/>
              <a:t>memberhip</a:t>
            </a:r>
            <a:r>
              <a:rPr lang="en-US" sz="1600" i="1" u="sng" dirty="0"/>
              <a:t>.</a:t>
            </a:r>
            <a:r>
              <a:rPr lang="en-US" sz="1600" dirty="0"/>
              <a:t> </a:t>
            </a:r>
            <a:r>
              <a:rPr lang="en-US" sz="1600" dirty="0" err="1"/>
              <a:t>Winnforum</a:t>
            </a:r>
            <a:r>
              <a:rPr lang="en-US" sz="1600" dirty="0"/>
              <a:t> themselves do have a “6 GHz M.S. </a:t>
            </a:r>
            <a:r>
              <a:rPr lang="en-US" sz="1600" b="1" u="sng" dirty="0"/>
              <a:t>Committee</a:t>
            </a:r>
            <a:r>
              <a:rPr lang="en-US" sz="1600" dirty="0"/>
              <a:t>” working the 6 GHz needs, with their own work streams and all.  Their link is at: </a:t>
            </a:r>
          </a:p>
          <a:p>
            <a:pPr lvl="1">
              <a:buFont typeface="Arial" panose="020B0604020202020204" pitchFamily="34" charset="0"/>
              <a:buChar char="•"/>
            </a:pPr>
            <a:r>
              <a:rPr lang="en-US" sz="1600" u="sng" dirty="0">
                <a:solidFill>
                  <a:srgbClr val="0563C1"/>
                </a:solidFill>
                <a:ea typeface="Calibri" panose="020F0502020204030204" pitchFamily="34" charset="0"/>
                <a:hlinkClick r:id="rId3"/>
              </a:rPr>
              <a:t>https://www.wirelessinnovation.org/6ghz-multistakeholder-committee</a:t>
            </a:r>
            <a:r>
              <a:rPr lang="en-US" sz="1600" dirty="0">
                <a:ea typeface="Calibri" panose="020F0502020204030204" pitchFamily="34" charset="0"/>
              </a:rPr>
              <a:t> </a:t>
            </a:r>
          </a:p>
          <a:p>
            <a:pPr lvl="1">
              <a:buFont typeface="Arial" panose="020B0604020202020204" pitchFamily="34" charset="0"/>
              <a:buChar char="•"/>
            </a:pPr>
            <a:r>
              <a:rPr lang="en-US" sz="1600" dirty="0">
                <a:ea typeface="Calibri" panose="020F0502020204030204" pitchFamily="34" charset="0"/>
              </a:rPr>
              <a:t>Members of the </a:t>
            </a:r>
            <a:r>
              <a:rPr lang="en-US" sz="1600" dirty="0" err="1">
                <a:ea typeface="Calibri" panose="020F0502020204030204" pitchFamily="34" charset="0"/>
              </a:rPr>
              <a:t>MSGroup</a:t>
            </a:r>
            <a:r>
              <a:rPr lang="en-US" sz="1600" dirty="0">
                <a:ea typeface="Calibri" panose="020F0502020204030204" pitchFamily="34" charset="0"/>
              </a:rPr>
              <a:t> below can attend calls of the </a:t>
            </a:r>
            <a:r>
              <a:rPr lang="en-US" sz="1600" dirty="0" err="1">
                <a:ea typeface="Calibri" panose="020F0502020204030204" pitchFamily="34" charset="0"/>
              </a:rPr>
              <a:t>Winnforum</a:t>
            </a:r>
            <a:r>
              <a:rPr lang="en-US" sz="1600" dirty="0">
                <a:ea typeface="Calibri" panose="020F0502020204030204" pitchFamily="34" charset="0"/>
              </a:rPr>
              <a:t> Committee above, just as observers. </a:t>
            </a:r>
          </a:p>
          <a:p>
            <a:pPr lvl="1">
              <a:buFont typeface="Arial" panose="020B0604020202020204" pitchFamily="34" charset="0"/>
              <a:buChar char="•"/>
            </a:pPr>
            <a:r>
              <a:rPr lang="en-US" sz="1600" dirty="0">
                <a:effectLst/>
                <a:ea typeface="SimSun" panose="02010600030101010101" pitchFamily="2" charset="-122"/>
              </a:rPr>
              <a:t>Anybody can participate in the </a:t>
            </a:r>
            <a:r>
              <a:rPr lang="en-US" sz="1600" dirty="0" err="1">
                <a:effectLst/>
                <a:ea typeface="SimSun" panose="02010600030101010101" pitchFamily="2" charset="-122"/>
              </a:rPr>
              <a:t>WInnForum</a:t>
            </a:r>
            <a:r>
              <a:rPr lang="en-US" sz="1600" dirty="0">
                <a:effectLst/>
                <a:ea typeface="SimSun" panose="02010600030101010101" pitchFamily="2" charset="-122"/>
              </a:rPr>
              <a:t> committee calls, but you need to get a member to post a submission.</a:t>
            </a:r>
          </a:p>
          <a:p>
            <a:pPr marL="1323975" lvl="3">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WS1 – is where there is more activity than the other WSs,  WS1 meets every week. Nice input last week actually. </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WS2 – did a report to FCC and others and will go into the FCC ex </a:t>
            </a:r>
            <a:r>
              <a:rPr lang="en-US" sz="1600" dirty="0" err="1">
                <a:solidFill>
                  <a:schemeClr val="tx1"/>
                </a:solidFill>
                <a:ea typeface="Times New Roman" panose="02020603050405020304" pitchFamily="18" charset="0"/>
              </a:rPr>
              <a:t>parte</a:t>
            </a:r>
            <a:r>
              <a:rPr lang="en-US" sz="1600" dirty="0">
                <a:solidFill>
                  <a:schemeClr val="tx1"/>
                </a:solidFill>
                <a:ea typeface="Times New Roman" panose="02020603050405020304" pitchFamily="18" charset="0"/>
              </a:rPr>
              <a:t> record.</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Working on ULS to have temporary fixed licensees cleaned up by end of 2021.</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WS3 – AFC, working on a document to send to another </a:t>
            </a:r>
            <a:r>
              <a:rPr lang="en-US" sz="1600" dirty="0" err="1">
                <a:solidFill>
                  <a:schemeClr val="tx1"/>
                </a:solidFill>
                <a:ea typeface="Times New Roman" panose="02020603050405020304" pitchFamily="18" charset="0"/>
              </a:rPr>
              <a:t>MSGroup</a:t>
            </a:r>
            <a:r>
              <a:rPr lang="en-US" sz="1600" dirty="0">
                <a:solidFill>
                  <a:schemeClr val="tx1"/>
                </a:solidFill>
                <a:ea typeface="Times New Roman" panose="02020603050405020304" pitchFamily="18" charset="0"/>
              </a:rPr>
              <a:t> in another organization.</a:t>
            </a:r>
          </a:p>
          <a:p>
            <a:pPr marL="180975" lvl="1" indent="0">
              <a:spcBef>
                <a:spcPts val="0"/>
              </a:spcBef>
              <a:spcAft>
                <a:spcPts val="0"/>
              </a:spcAft>
            </a:pPr>
            <a:endParaRPr lang="en-US" sz="1600" b="0" dirty="0">
              <a:solidFill>
                <a:schemeClr val="tx1"/>
              </a:solidFill>
              <a:effectLst/>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Last week some from </a:t>
            </a:r>
            <a:r>
              <a:rPr lang="en-US" sz="1600" dirty="0" err="1">
                <a:solidFill>
                  <a:schemeClr val="tx1"/>
                </a:solidFill>
                <a:ea typeface="Times New Roman" panose="02020603050405020304" pitchFamily="18" charset="0"/>
              </a:rPr>
              <a:t>WinnForum</a:t>
            </a:r>
            <a:r>
              <a:rPr lang="en-US" sz="1600" dirty="0">
                <a:solidFill>
                  <a:schemeClr val="tx1"/>
                </a:solidFill>
                <a:ea typeface="Times New Roman" panose="02020603050405020304" pitchFamily="18" charset="0"/>
              </a:rPr>
              <a:t> met with  FCC on ULS data.   Interesting observation from FCC, using MSG as  a place hold for ‘all’ </a:t>
            </a:r>
            <a:r>
              <a:rPr lang="en-US" sz="1600" dirty="0" err="1">
                <a:solidFill>
                  <a:schemeClr val="tx1"/>
                </a:solidFill>
                <a:ea typeface="Times New Roman" panose="02020603050405020304" pitchFamily="18" charset="0"/>
              </a:rPr>
              <a:t>MSGroups</a:t>
            </a:r>
            <a:r>
              <a:rPr lang="en-US" sz="1600" dirty="0">
                <a:solidFill>
                  <a:schemeClr val="tx1"/>
                </a:solidFill>
                <a:ea typeface="Times New Roman" panose="02020603050405020304" pitchFamily="18" charset="0"/>
              </a:rPr>
              <a:t> and efforts, beyond here and the </a:t>
            </a:r>
            <a:r>
              <a:rPr lang="en-US" sz="1600" dirty="0" err="1">
                <a:solidFill>
                  <a:schemeClr val="tx1"/>
                </a:solidFill>
                <a:ea typeface="Times New Roman" panose="02020603050405020304" pitchFamily="18" charset="0"/>
              </a:rPr>
              <a:t>MSGroup</a:t>
            </a:r>
            <a:r>
              <a:rPr lang="en-US" sz="1600" dirty="0">
                <a:solidFill>
                  <a:schemeClr val="tx1"/>
                </a:solidFill>
                <a:ea typeface="Times New Roman" panose="02020603050405020304" pitchFamily="18" charset="0"/>
              </a:rPr>
              <a:t> (next slide).</a:t>
            </a:r>
            <a:endParaRPr lang="en-US" sz="1600" b="0" dirty="0">
              <a:solidFill>
                <a:schemeClr val="tx1"/>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04feb21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255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53279"/>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98889" y="912557"/>
            <a:ext cx="8292711" cy="5379391"/>
          </a:xfrm>
        </p:spPr>
        <p:txBody>
          <a:bodyPr/>
          <a:lstStyle/>
          <a:p>
            <a:pPr>
              <a:buFont typeface="Arial" panose="020B0604020202020204" pitchFamily="34" charset="0"/>
              <a:buChar char="•"/>
            </a:pPr>
            <a:r>
              <a:rPr lang="en-US" sz="1800" dirty="0">
                <a:ea typeface="Calibri" panose="020F0502020204030204" pitchFamily="34" charset="0"/>
              </a:rPr>
              <a:t>2. From the FCC R&amp;O, an informal MSG (“Group”) has also been formed, which is separate from </a:t>
            </a:r>
            <a:r>
              <a:rPr lang="en-US" sz="1800" dirty="0" err="1">
                <a:ea typeface="Calibri" panose="020F0502020204030204" pitchFamily="34" charset="0"/>
              </a:rPr>
              <a:t>Winnforum’s</a:t>
            </a:r>
            <a:r>
              <a:rPr lang="en-US" sz="1800" dirty="0">
                <a:ea typeface="Calibri" panose="020F0502020204030204" pitchFamily="34" charset="0"/>
              </a:rPr>
              <a:t>, but is being hosted on the </a:t>
            </a:r>
            <a:r>
              <a:rPr lang="en-US" sz="1800" dirty="0" err="1">
                <a:ea typeface="Calibri" panose="020F0502020204030204" pitchFamily="34" charset="0"/>
              </a:rPr>
              <a:t>Winnforum’s</a:t>
            </a:r>
            <a:r>
              <a:rPr lang="en-US" sz="1800" dirty="0">
                <a:ea typeface="Calibri" panose="020F0502020204030204" pitchFamily="34" charset="0"/>
              </a:rPr>
              <a:t> website also.  There is no IP policy for this group. This is the MSG 802.18 will focus on to keep up with.  The link for this informal group is at: </a:t>
            </a:r>
          </a:p>
          <a:p>
            <a:pPr marL="857250" lvl="2" indent="0">
              <a:spcBef>
                <a:spcPts val="0"/>
              </a:spcBef>
            </a:pPr>
            <a:r>
              <a:rPr lang="en-US" b="0" i="0" dirty="0">
                <a:solidFill>
                  <a:srgbClr val="1155CC"/>
                </a:solidFill>
                <a:effectLst/>
                <a:hlinkClick r:id="rId3"/>
              </a:rPr>
              <a:t>https://groups.wirelessinnovation.org/wg/6MSG/dashboard</a:t>
            </a:r>
            <a:r>
              <a:rPr lang="en-US" b="0" i="0" dirty="0">
                <a:solidFill>
                  <a:srgbClr val="1155CC"/>
                </a:solidFill>
                <a:effectLst/>
              </a:rPr>
              <a:t>. </a:t>
            </a:r>
            <a:endParaRPr lang="en-US" kern="1200" dirty="0">
              <a:solidFill>
                <a:srgbClr val="000000"/>
              </a:solidFill>
              <a:effectLst/>
              <a:ea typeface="+mn-ea"/>
              <a:cs typeface="+mn-cs"/>
            </a:endParaRPr>
          </a:p>
          <a:p>
            <a:pPr lvl="1">
              <a:buFont typeface="Arial" panose="020B0604020202020204" pitchFamily="34" charset="0"/>
              <a:buChar char="•"/>
            </a:pPr>
            <a:r>
              <a:rPr lang="en-US" sz="1800" dirty="0">
                <a:ea typeface="Calibri" panose="020F0502020204030204" pitchFamily="34" charset="0"/>
              </a:rPr>
              <a:t>You still need to register for this informal group, and if not associated with a (</a:t>
            </a:r>
            <a:r>
              <a:rPr lang="en-US" sz="1800" dirty="0" err="1">
                <a:ea typeface="Calibri" panose="020F0502020204030204" pitchFamily="34" charset="0"/>
              </a:rPr>
              <a:t>Winnforum</a:t>
            </a:r>
            <a:r>
              <a:rPr lang="en-US" sz="1800" dirty="0">
                <a:ea typeface="Calibri" panose="020F0502020204030204" pitchFamily="34" charset="0"/>
              </a:rPr>
              <a:t>) company on the registration form, you can send an email to a person at </a:t>
            </a:r>
            <a:r>
              <a:rPr lang="en-US" sz="1800" dirty="0" err="1">
                <a:ea typeface="Calibri" panose="020F0502020204030204" pitchFamily="34" charset="0"/>
              </a:rPr>
              <a:t>Winnforum</a:t>
            </a:r>
            <a:r>
              <a:rPr lang="en-US" sz="1800" dirty="0">
                <a:ea typeface="Calibri" panose="020F0502020204030204" pitchFamily="34" charset="0"/>
              </a:rPr>
              <a:t> to get registered for this informal group.  Several know who to contact. </a:t>
            </a:r>
          </a:p>
          <a:p>
            <a:pPr lvl="1">
              <a:buFont typeface="Arial" panose="020B0604020202020204" pitchFamily="34" charset="0"/>
              <a:buChar char="•"/>
            </a:pPr>
            <a:r>
              <a:rPr lang="en-US" sz="1600" dirty="0">
                <a:ea typeface="Calibri" panose="020F0502020204030204" pitchFamily="34" charset="0"/>
              </a:rPr>
              <a:t>For the informal </a:t>
            </a:r>
            <a:r>
              <a:rPr lang="en-US" sz="1600" dirty="0" err="1">
                <a:ea typeface="Calibri" panose="020F0502020204030204" pitchFamily="34" charset="0"/>
              </a:rPr>
              <a:t>MS</a:t>
            </a:r>
            <a:r>
              <a:rPr lang="en-US" sz="1600" b="1" u="sng" dirty="0" err="1">
                <a:ea typeface="Calibri" panose="020F0502020204030204" pitchFamily="34" charset="0"/>
              </a:rPr>
              <a:t>Group</a:t>
            </a:r>
            <a:r>
              <a:rPr lang="en-US" sz="1600" dirty="0">
                <a:ea typeface="Calibri" panose="020F0502020204030204" pitchFamily="34" charset="0"/>
              </a:rPr>
              <a:t>: </a:t>
            </a:r>
          </a:p>
          <a:p>
            <a:pPr lvl="2">
              <a:spcBef>
                <a:spcPts val="0"/>
              </a:spcBef>
              <a:buFont typeface="Arial" panose="020B0604020202020204" pitchFamily="34" charset="0"/>
              <a:buChar char="•"/>
            </a:pPr>
            <a:r>
              <a:rPr lang="en-US" sz="1600" b="1" u="sng" dirty="0"/>
              <a:t>Work stream 1 - interference protection and resolution (</a:t>
            </a:r>
            <a:r>
              <a:rPr lang="en-US" sz="1600" b="1" u="sng" dirty="0" err="1"/>
              <a:t>CableLabs</a:t>
            </a:r>
            <a:r>
              <a:rPr lang="en-US" sz="1600" b="1" u="sng" dirty="0"/>
              <a:t>, EPRI, Lake </a:t>
            </a:r>
            <a:r>
              <a:rPr lang="en-US" sz="1600" b="1" u="sng" dirty="0" err="1"/>
              <a:t>Cty</a:t>
            </a:r>
            <a:r>
              <a:rPr lang="en-US" sz="1600" b="1" u="sng" dirty="0"/>
              <a:t>, APCO)</a:t>
            </a:r>
          </a:p>
          <a:p>
            <a:pPr lvl="3">
              <a:spcBef>
                <a:spcPts val="0"/>
              </a:spcBef>
              <a:buFont typeface="Arial" panose="020B0604020202020204" pitchFamily="34" charset="0"/>
              <a:buChar char="•"/>
            </a:pPr>
            <a:r>
              <a:rPr lang="en-US" sz="2000" dirty="0">
                <a:effectLst/>
                <a:latin typeface="Times New Roman" panose="02020603050405020304" pitchFamily="18" charset="0"/>
                <a:ea typeface="SimSun" panose="02010600030101010101" pitchFamily="2" charset="-122"/>
              </a:rPr>
              <a:t> </a:t>
            </a:r>
            <a:r>
              <a:rPr lang="en-US" sz="1800" dirty="0">
                <a:effectLst/>
                <a:latin typeface="Times New Roman" panose="02020603050405020304" pitchFamily="18" charset="0"/>
                <a:ea typeface="SimSun" panose="02010600030101010101" pitchFamily="2" charset="-122"/>
              </a:rPr>
              <a:t>Meets biweekly, from 28Jan21 at 10:00 et, </a:t>
            </a:r>
            <a:endParaRPr lang="en-US" sz="1100" b="1" u="sng" dirty="0"/>
          </a:p>
          <a:p>
            <a:pPr lvl="2">
              <a:spcBef>
                <a:spcPts val="0"/>
              </a:spcBef>
              <a:buFont typeface="Arial" panose="020B0604020202020204" pitchFamily="34" charset="0"/>
              <a:buChar char="•"/>
            </a:pPr>
            <a:r>
              <a:rPr lang="en-US" sz="1600" dirty="0"/>
              <a:t>Work stream 2 - correct incumbent data (ULS) (</a:t>
            </a:r>
            <a:r>
              <a:rPr lang="en-US" sz="1600" dirty="0" err="1"/>
              <a:t>Comsearch</a:t>
            </a:r>
            <a:r>
              <a:rPr lang="en-US" sz="1600" dirty="0"/>
              <a:t>, APCO) </a:t>
            </a:r>
          </a:p>
          <a:p>
            <a:pPr lvl="2">
              <a:spcBef>
                <a:spcPts val="0"/>
              </a:spcBef>
              <a:buFont typeface="Arial" panose="020B0604020202020204" pitchFamily="34" charset="0"/>
              <a:buChar char="•"/>
            </a:pPr>
            <a:r>
              <a:rPr lang="en-US" sz="1600" dirty="0"/>
              <a:t>Work stream 3 - AFC and how it provides protection, etc. (Charter, Google, UTC)</a:t>
            </a:r>
          </a:p>
          <a:p>
            <a:pPr lvl="1">
              <a:spcBef>
                <a:spcPts val="0"/>
              </a:spcBef>
              <a:buFont typeface="Arial" panose="020B0604020202020204" pitchFamily="34" charset="0"/>
              <a:buChar char="•"/>
            </a:pPr>
            <a:r>
              <a:rPr lang="en-US" sz="1600" dirty="0"/>
              <a:t>Overall Co-chairs:  NPSTC, UTC, WFA, WISPA</a:t>
            </a:r>
          </a:p>
          <a:p>
            <a:pPr lvl="1">
              <a:spcBef>
                <a:spcPts val="0"/>
              </a:spcBef>
              <a:buFont typeface="Arial" panose="020B0604020202020204" pitchFamily="34" charset="0"/>
              <a:buChar char="•"/>
            </a:pPr>
            <a:r>
              <a:rPr lang="en-US" sz="1600" dirty="0"/>
              <a:t>There are workstream meetings mostly bi-weekly, where the work is getting done.</a:t>
            </a:r>
            <a:endParaRPr lang="en-US" sz="1200" dirty="0"/>
          </a:p>
          <a:p>
            <a:pPr>
              <a:spcBef>
                <a:spcPts val="0"/>
              </a:spcBef>
              <a:buFont typeface="Arial" panose="020B0604020202020204" pitchFamily="34" charset="0"/>
              <a:buChar char="•"/>
            </a:pPr>
            <a:r>
              <a:rPr lang="en-US" sz="2000" dirty="0"/>
              <a:t>Next overall </a:t>
            </a:r>
            <a:r>
              <a:rPr lang="en-US" sz="2000" dirty="0" err="1"/>
              <a:t>MSGroup</a:t>
            </a:r>
            <a:r>
              <a:rPr lang="en-US" sz="2000" dirty="0"/>
              <a:t> meeting – 26Feb21</a:t>
            </a:r>
          </a:p>
          <a:p>
            <a:pPr>
              <a:spcBef>
                <a:spcPts val="0"/>
              </a:spcBef>
              <a:buFont typeface="Arial" panose="020B0604020202020204" pitchFamily="34" charset="0"/>
              <a:buChar char="•"/>
            </a:pPr>
            <a:r>
              <a:rPr lang="en-US" sz="1800" dirty="0"/>
              <a:t>WS3 did post some docs and is good info for others, from  earlier activities. </a:t>
            </a:r>
          </a:p>
          <a:p>
            <a:pPr marL="180975" lvl="1" indent="0">
              <a:spcBef>
                <a:spcPts val="0"/>
              </a:spcBef>
              <a:spcAft>
                <a:spcPts val="0"/>
              </a:spcAft>
            </a:pPr>
            <a:endParaRPr lang="en-US" sz="1200" b="0" dirty="0">
              <a:solidFill>
                <a:schemeClr val="tx1"/>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04feb21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7051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7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Initial Audiences: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2457450" lvl="5">
              <a:spcBef>
                <a:spcPts val="0"/>
              </a:spcBef>
              <a:spcAft>
                <a:spcPts val="0"/>
              </a:spcAft>
              <a:buFont typeface="Arial" panose="020B0604020202020204" pitchFamily="34" charset="0"/>
              <a:buChar char="•"/>
            </a:pPr>
            <a:endParaRPr lang="en-US" sz="12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Has reviewed the .15 </a:t>
            </a:r>
            <a:r>
              <a:rPr lang="en-US" sz="1600" b="0" dirty="0">
                <a:ea typeface="Calibri" panose="020F0502020204030204" pitchFamily="34" charset="0"/>
              </a:rPr>
              <a:t> </a:t>
            </a:r>
            <a:r>
              <a:rPr lang="en-US" sz="1200" b="0" dirty="0">
                <a:ea typeface="Calibri" panose="020F0502020204030204" pitchFamily="34" charset="0"/>
                <a:hlinkClick r:id="rId3"/>
              </a:rPr>
              <a:t>https://mentor.ieee.org/802.18/dcn/21/18-21-0005-00-0000-freq-table-802-15-work.xlsx</a:t>
            </a:r>
            <a:r>
              <a:rPr lang="en-US" sz="1200" b="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Good discussion and will hide the num channel column (maybe something for later on).  The use category column seems useful, but subjective. </a:t>
            </a:r>
          </a:p>
          <a:p>
            <a:pPr marL="685800" lvl="1">
              <a:spcBef>
                <a:spcPts val="0"/>
              </a:spcBef>
              <a:spcAft>
                <a:spcPts val="0"/>
              </a:spcAft>
              <a:buFont typeface="Arial" panose="020B0604020202020204" pitchFamily="34" charset="0"/>
              <a:buChar char="•"/>
            </a:pPr>
            <a:r>
              <a:rPr lang="en-US" sz="1400" dirty="0">
                <a:solidFill>
                  <a:srgbClr val="00B0F0"/>
                </a:solidFill>
                <a:ea typeface="Calibri" panose="020F0502020204030204" pitchFamily="34" charset="0"/>
              </a:rPr>
              <a:t>Action: 2 members to break workbook to 2 work sheets, again trying to keep simple,</a:t>
            </a:r>
          </a:p>
          <a:p>
            <a:pPr lvl="3">
              <a:spcBef>
                <a:spcPts val="0"/>
              </a:spcBef>
              <a:buFont typeface="Arial" panose="020B0604020202020204" pitchFamily="34" charset="0"/>
              <a:buChar char="•"/>
            </a:pPr>
            <a:endParaRPr lang="en-US" sz="800" b="0" dirty="0"/>
          </a:p>
          <a:p>
            <a:pPr>
              <a:spcBef>
                <a:spcPts val="0"/>
              </a:spcBef>
              <a:buFont typeface="Arial" panose="020B0604020202020204" pitchFamily="34" charset="0"/>
              <a:buChar char="•"/>
            </a:pPr>
            <a:r>
              <a:rPr lang="en-US" sz="1600" dirty="0"/>
              <a:t>Looked at .11 annex E but from -2016 version</a:t>
            </a:r>
            <a:r>
              <a:rPr lang="en-US" sz="1600" b="0" dirty="0"/>
              <a:t>, really need to get the -2020 version.</a:t>
            </a:r>
          </a:p>
          <a:p>
            <a:pPr lvl="1">
              <a:spcBef>
                <a:spcPts val="0"/>
              </a:spcBef>
              <a:buFont typeface="Arial" panose="020B0604020202020204" pitchFamily="34" charset="0"/>
              <a:buChar char="•"/>
            </a:pPr>
            <a:r>
              <a:rPr lang="en-US" sz="1400" dirty="0"/>
              <a:t>The -2016 version  has some focus on 3 specific regions (USA, EU, Japan) and a global section. Somehow, we need to come up to just frequency bands in the standard and remove the country specific (for now…) </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23Feb21.  (call-in is in backup slides here)</a:t>
            </a:r>
          </a:p>
          <a:p>
            <a:pPr lvl="1">
              <a:spcBef>
                <a:spcPts val="0"/>
              </a:spcBef>
              <a:buFont typeface="Arial" panose="020B0604020202020204" pitchFamily="34" charset="0"/>
              <a:buChar char="•"/>
            </a:pP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04feb21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28593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228578"/>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None today</a:t>
            </a:r>
          </a:p>
          <a:p>
            <a:pPr marL="238125" marR="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p>
          <a:p>
            <a:pPr marL="238125" marR="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04feb21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							</a:t>
            </a:r>
          </a:p>
          <a:p>
            <a:pPr>
              <a:buFont typeface="Arial" panose="020B0604020202020204" pitchFamily="34" charset="0"/>
              <a:buChar char="•"/>
            </a:pPr>
            <a:r>
              <a:rPr lang="en-US" altLang="en-US" sz="2000" dirty="0"/>
              <a:t>Voters: </a:t>
            </a:r>
            <a:r>
              <a:rPr lang="en-US" altLang="en-US" sz="1800" dirty="0"/>
              <a:t>43 (8 on LMSC)</a:t>
            </a:r>
            <a:r>
              <a:rPr lang="en-US" altLang="en-US" sz="1800" dirty="0">
                <a:solidFill>
                  <a:schemeClr val="tx1"/>
                </a:solidFill>
              </a:rPr>
              <a:t>;  Nearly Voters: 2; Aspirant members: 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04feb21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79553452"/>
              </p:ext>
            </p:extLst>
          </p:nvPr>
        </p:nvGraphicFramePr>
        <p:xfrm>
          <a:off x="6116638" y="4954588"/>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6638" y="4954588"/>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cs typeface="Times New Roman" panose="02020603050405020304" pitchFamily="18" charset="0"/>
              </a:rPr>
              <a:t> </a:t>
            </a:r>
            <a:r>
              <a:rPr lang="en-US" altLang="en-US" sz="1800" b="0" dirty="0">
                <a:solidFill>
                  <a:srgbClr val="00B0F0"/>
                </a:solidFill>
              </a:rPr>
              <a:t>The ch</a:t>
            </a:r>
            <a:r>
              <a:rPr lang="en-US" altLang="en-US" sz="1800" dirty="0">
                <a:solidFill>
                  <a:srgbClr val="00B0F0"/>
                </a:solidFill>
              </a:rPr>
              <a:t>air will check with .15/.19/.24 chairs and coordinate plenary meeting times. (.11 will be closed), due to looking at Wednesday 17Mar31, 3pm et, for the .18 2</a:t>
            </a:r>
            <a:r>
              <a:rPr lang="en-US" altLang="en-US" sz="1800" baseline="30000" dirty="0">
                <a:solidFill>
                  <a:srgbClr val="00B0F0"/>
                </a:solidFill>
              </a:rPr>
              <a:t>nd</a:t>
            </a:r>
            <a:r>
              <a:rPr lang="en-US" altLang="en-US" sz="1800" dirty="0">
                <a:solidFill>
                  <a:srgbClr val="00B0F0"/>
                </a:solidFill>
              </a:rPr>
              <a:t> meeting of the plenary. </a:t>
            </a:r>
          </a:p>
          <a:p>
            <a:pPr marL="685800" lvl="1">
              <a:buClr>
                <a:srgbClr val="00B0F0"/>
              </a:buClr>
              <a:buFont typeface="Wingdings" panose="05000000000000000000" pitchFamily="2" charset="2"/>
              <a:buChar char="§"/>
            </a:pPr>
            <a:r>
              <a:rPr lang="en-US" altLang="en-US" sz="1800" b="0" dirty="0">
                <a:solidFill>
                  <a:srgbClr val="00B0F0"/>
                </a:solidFill>
              </a:rPr>
              <a:t>.15 &amp; .19 we ar</a:t>
            </a:r>
            <a:r>
              <a:rPr lang="en-US" altLang="en-US" sz="1800" dirty="0">
                <a:solidFill>
                  <a:srgbClr val="00B0F0"/>
                </a:solidFill>
              </a:rPr>
              <a:t>e okay </a:t>
            </a:r>
            <a:endParaRPr lang="en-US" altLang="en-US" sz="1800" b="0" dirty="0">
              <a:solidFill>
                <a:srgbClr val="00B0F0"/>
              </a:solidFill>
            </a:endParaRPr>
          </a:p>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rPr>
              <a:t>Chair to send out to all the call-in info for next ad hoc on table of freq. bands. </a:t>
            </a: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dirty="0">
                <a:solidFill>
                  <a:srgbClr val="00B0F0"/>
                </a:solidFill>
              </a:rPr>
              <a:t>Chair to call a focused ad hoc call on putting together IEEE 802 viewpoints on WRC-23 agenda items of interests to IEEE 802.</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04feb21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a:t>
            </a:r>
          </a:p>
          <a:p>
            <a:pPr marL="0" marR="0">
              <a:spcBef>
                <a:spcPts val="0"/>
              </a:spcBef>
              <a:spcAft>
                <a:spcPts val="0"/>
              </a:spcAft>
              <a:buFont typeface="Arial" panose="020B0604020202020204" pitchFamily="34" charset="0"/>
              <a:buChar char="•"/>
            </a:pPr>
            <a:endParaRPr lang="en-US" sz="1800" b="0" dirty="0">
              <a:solidFill>
                <a:schemeClr val="tx1"/>
              </a:solidFill>
            </a:endParaRP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04feb21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_19__ and voters on-line:  _13__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20may21):     </a:t>
            </a:r>
            <a:r>
              <a:rPr lang="en-US" sz="1800" dirty="0"/>
              <a:t>11feb21 –</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(new call-in starting 14Jan21)</a:t>
            </a:r>
            <a:endParaRPr lang="en-US" altLang="en-US" sz="1600" b="1" i="1" dirty="0"/>
          </a:p>
          <a:p>
            <a:pPr lvl="2">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15:37et  (20:37utc)</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March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155469"/>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2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(2000UTC – 1900UTC&gt;15mar)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050" dirty="0">
                <a:latin typeface="Times New Roman" pitchFamily="16" charset="0"/>
              </a:rPr>
              <a:t>IMPORTANT NOTICE: Please note that this </a:t>
            </a:r>
            <a:r>
              <a:rPr lang="en-US" sz="1050" dirty="0" err="1">
                <a:latin typeface="Times New Roman" pitchFamily="16" charset="0"/>
              </a:rPr>
              <a:t>Webex</a:t>
            </a:r>
            <a:r>
              <a:rPr lang="en-US" sz="105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changed: 802.18-.19 frequency table ad hoc</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Tuesday, 23 February, 2021 15:00-16:00 America/</a:t>
            </a:r>
            <a:r>
              <a:rPr lang="en-US" sz="1400" dirty="0" err="1">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https://ieeesa.webex.com/ieeesa/j.php?MTID=m6f2f81c8e60c1dd28e45c6a2024e5cfe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changed the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information.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When it's time, join the </a:t>
            </a:r>
            <a:r>
              <a:rPr lang="en-US" sz="1400"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here.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February 23, 2021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(2000UTC)</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hlinkClick r:id="rId4"/>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https://ieeesa.webex.com/ieeesa/j.php?MTID=m6f2f81c8e60c1dd28e45c6a2024e5cfe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179 844 7958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freqtable3</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+1-646-992-2010,,1798447958##</a:t>
            </a: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+1-213-306-3065,,1798447958##</a:t>
            </a: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FF00"/>
                </a:highlight>
              </a:rPr>
              <a:t>freq. table ad </a:t>
            </a:r>
            <a:r>
              <a:rPr lang="en-US" sz="2400" dirty="0" err="1">
                <a:highlight>
                  <a:srgbClr val="00FF00"/>
                </a:highlight>
              </a:rPr>
              <a:t>hoc</a:t>
            </a:r>
            <a:r>
              <a:rPr lang="en-US" sz="2400" dirty="0" err="1"/>
              <a:t>_telecon</a:t>
            </a:r>
            <a:r>
              <a:rPr lang="en-US" sz="2400" dirty="0"/>
              <a:t>. call-in, </a:t>
            </a:r>
            <a:r>
              <a:rPr lang="en-US" sz="2400" dirty="0">
                <a:highlight>
                  <a:srgbClr val="00FF00"/>
                </a:highlight>
              </a:rPr>
              <a:t>23feb21</a:t>
            </a:r>
          </a:p>
        </p:txBody>
      </p:sp>
    </p:spTree>
    <p:extLst>
      <p:ext uri="{BB962C8B-B14F-4D97-AF65-F5344CB8AC3E}">
        <p14:creationId xmlns:p14="http://schemas.microsoft.com/office/powerpoint/2010/main" val="5165683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544467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_plenary_17mar21_2nd-meeting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a:t>
            </a:r>
            <a:r>
              <a:rPr lang="en-US" sz="1400" dirty="0">
                <a:effectLst/>
                <a:highlight>
                  <a:srgbClr val="CC6600"/>
                </a:highlight>
                <a:latin typeface="Consolas" panose="020B0609020204030204" pitchFamily="49" charset="0"/>
                <a:ea typeface="Times New Roman" panose="02020603050405020304" pitchFamily="18" charset="0"/>
              </a:rPr>
              <a:t>Wednesday, 17 March, 2021 15:00-16:00 America/</a:t>
            </a:r>
            <a:r>
              <a:rPr lang="en-US" sz="1400" dirty="0" err="1">
                <a:effectLst/>
                <a:highlight>
                  <a:srgbClr val="CC6600"/>
                </a:highligh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https://ieeesa.webex.com/ieeesa/j.php?MTID=m991efbc801f794b2e27f305a9321bb49</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Jay Holcomb (Itron) is inviting you to a scheduled </a:t>
            </a:r>
            <a:r>
              <a:rPr lang="en-US" sz="1400" b="1" dirty="0" err="1">
                <a:solidFill>
                  <a:srgbClr val="000000"/>
                </a:solidFill>
                <a:effectLst/>
                <a:latin typeface="Consolas" panose="020B0609020204030204" pitchFamily="49" charset="0"/>
                <a:ea typeface="Calibri" panose="020F0502020204030204" pitchFamily="34" charset="0"/>
              </a:rPr>
              <a:t>Webex</a:t>
            </a:r>
            <a:r>
              <a:rPr lang="en-US" sz="1400" b="1" dirty="0">
                <a:solidFill>
                  <a:srgbClr val="000000"/>
                </a:solidFill>
                <a:effectLst/>
                <a:latin typeface="Consolas" panose="020B0609020204030204" pitchFamily="49" charset="0"/>
                <a:ea typeface="Calibri" panose="020F0502020204030204" pitchFamily="34" charset="0"/>
              </a:rPr>
              <a:t> meeting. </a:t>
            </a:r>
            <a:endParaRPr lang="en-US" sz="1400" dirty="0">
              <a:effectLst/>
              <a:latin typeface="Consolas" panose="020B0609020204030204" pitchFamily="49" charset="0"/>
              <a:ea typeface="Calibri" panose="020F0502020204030204" pitchFamily="34" charset="0"/>
            </a:endParaRPr>
          </a:p>
          <a:p>
            <a:pPr marL="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When it's time, join the </a:t>
            </a:r>
            <a:r>
              <a:rPr lang="en-US" sz="1400"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here.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Wednesday, March 17, 2021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(UTC-05:00)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(1900UTC)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FF0000"/>
                </a:solidFill>
                <a:effectLst/>
                <a:highlight>
                  <a:srgbClr val="CC6600"/>
                </a:highlight>
                <a:latin typeface="Consolas" panose="020B0609020204030204" pitchFamily="49" charset="0"/>
                <a:ea typeface="Calibri" panose="020F0502020204030204" pitchFamily="34" charset="0"/>
                <a:hlinkClick r:id="rId3"/>
              </a:rPr>
              <a:t>Join meeting</a:t>
            </a:r>
            <a:endParaRPr lang="en-US" sz="1400" dirty="0">
              <a:effectLst/>
              <a:highlight>
                <a:srgbClr val="CC6600"/>
              </a:highligh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More ways to join:</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from the meeting link</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3"/>
              </a:rPr>
              <a:t>https://ieeesa.webex.com/ieeesa/j.php?MTID=m991efbc801f794b2e27f305a9321bb49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meeting number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number (access code): 179 647 3051 </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password: rrtag2103</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Tap to join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4"/>
              </a:rPr>
              <a:t>+1-646-992-2010,,1796473051##</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5"/>
              </a:rPr>
              <a:t>+1-213-306-3065,,1796473051##</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+1-646-992-2010 United States Toll (New York City)</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+1-213-306-3065 United States Toll (Los Angeles)</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6"/>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none" strike="noStrike" dirty="0">
                <a:solidFill>
                  <a:srgbClr val="005E7D"/>
                </a:solidFill>
                <a:effectLst/>
                <a:latin typeface="Consolas" panose="020B0609020204030204" pitchFamily="49" charset="0"/>
                <a:ea typeface="Calibri" panose="020F0502020204030204" pitchFamily="34" charset="0"/>
                <a:hlinkClick r:id="rId7"/>
              </a:rPr>
              <a:t>https://help.webex.com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CC6600"/>
                </a:highlight>
              </a:rPr>
              <a:t>march2021 2</a:t>
            </a:r>
            <a:r>
              <a:rPr lang="en-US" sz="2400" baseline="30000" dirty="0">
                <a:highlight>
                  <a:srgbClr val="CC6600"/>
                </a:highlight>
              </a:rPr>
              <a:t>nd</a:t>
            </a:r>
            <a:r>
              <a:rPr lang="en-US" sz="2400" dirty="0">
                <a:highlight>
                  <a:srgbClr val="CC6600"/>
                </a:highlight>
              </a:rPr>
              <a:t> plenary meeting</a:t>
            </a:r>
            <a:r>
              <a:rPr lang="en-US" sz="2400" dirty="0"/>
              <a:t>, </a:t>
            </a:r>
            <a:r>
              <a:rPr lang="en-US" sz="2400" dirty="0">
                <a:highlight>
                  <a:srgbClr val="CC6600"/>
                </a:highlight>
              </a:rPr>
              <a:t>17mar21</a:t>
            </a:r>
          </a:p>
        </p:txBody>
      </p:sp>
    </p:spTree>
    <p:extLst>
      <p:ext uri="{BB962C8B-B14F-4D97-AF65-F5344CB8AC3E}">
        <p14:creationId xmlns:p14="http://schemas.microsoft.com/office/powerpoint/2010/main" val="13165949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04feb21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04feb21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04feb21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through 20 May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Vijay A.</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r>
              <a:rPr lang="en-US" dirty="0">
                <a:solidFill>
                  <a:schemeClr val="tx1"/>
                </a:solidFill>
              </a:rPr>
              <a:t>Motion passed, 21 voters with 29 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04feb21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04feb21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04feb21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04feb21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34</a:t>
            </a:fld>
            <a:endParaRPr lang="en-US" altLang="en-US" sz="1200" b="0" dirty="0"/>
          </a:p>
        </p:txBody>
      </p:sp>
      <p:sp>
        <p:nvSpPr>
          <p:cNvPr id="2" name="Date Placeholder 1"/>
          <p:cNvSpPr>
            <a:spLocks noGrp="1"/>
          </p:cNvSpPr>
          <p:nvPr>
            <p:ph type="dt" idx="15"/>
          </p:nvPr>
        </p:nvSpPr>
        <p:spPr/>
        <p:txBody>
          <a:bodyPr/>
          <a:lstStyle/>
          <a:p>
            <a:r>
              <a:rPr lang="en-US"/>
              <a:t>04feb21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04feb21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35</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04feb21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36</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3"/>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04feb21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bg1"/>
                </a:solidFill>
              </a:rPr>
              <a:t>Attendance like normal with </a:t>
            </a:r>
            <a:r>
              <a:rPr lang="en-US" altLang="en-US" sz="1400" b="1" u="sng" dirty="0" err="1">
                <a:solidFill>
                  <a:schemeClr val="bg1"/>
                </a:solidFill>
              </a:rPr>
              <a:t>Webex</a:t>
            </a:r>
            <a:r>
              <a:rPr lang="en-US" altLang="en-US" sz="1400" b="1" u="sng" dirty="0">
                <a:solidFill>
                  <a:schemeClr val="bg1"/>
                </a:solidFill>
              </a:rPr>
              <a:t> check</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endParaRPr lang="en-US" altLang="en-US" sz="1600" dirty="0">
              <a:solidFill>
                <a:schemeClr val="tx1"/>
              </a:solidFill>
            </a:endParaRPr>
          </a:p>
          <a:p>
            <a:pPr lvl="1">
              <a:buFont typeface="Arial" panose="020B0604020202020204" pitchFamily="34" charset="0"/>
              <a:buChar char="•"/>
            </a:pPr>
            <a:r>
              <a:rPr lang="en-US" sz="16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sz="1400" b="0" i="0" u="none" strike="noStrike" baseline="0" dirty="0">
                <a:solidFill>
                  <a:srgbClr val="000000"/>
                </a:solidFill>
              </a:rPr>
              <a:t>Saudi Arabia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Submissions coming</a:t>
            </a:r>
          </a:p>
          <a:p>
            <a:pPr lvl="1">
              <a:spcBef>
                <a:spcPts val="0"/>
              </a:spcBef>
              <a:buFont typeface="Arial" panose="020B0604020202020204" pitchFamily="34" charset="0"/>
              <a:buChar char="•"/>
            </a:pPr>
            <a:r>
              <a:rPr lang="en-US" altLang="en-US" sz="1400" kern="0" dirty="0">
                <a:solidFill>
                  <a:schemeClr val="tx1"/>
                </a:solidFill>
              </a:rPr>
              <a:t>WRC-23 AIs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 &amp; FCC</a:t>
            </a:r>
          </a:p>
          <a:p>
            <a:pPr lvl="1">
              <a:spcBef>
                <a:spcPts val="0"/>
              </a:spcBef>
              <a:buFont typeface="Arial" panose="020B0604020202020204" pitchFamily="34" charset="0"/>
              <a:buChar char="•"/>
            </a:pPr>
            <a:r>
              <a:rPr lang="en-US" altLang="en-US" sz="1400" kern="0" dirty="0">
                <a:solidFill>
                  <a:schemeClr val="tx1"/>
                </a:solidFill>
              </a:rPr>
              <a:t>Multi stake-holder groups</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 </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solidFill>
                  <a:schemeClr val="tx1"/>
                </a:solidFill>
              </a:rPr>
              <a:t>To approve the agenda as presented on previous slide</a:t>
            </a:r>
          </a:p>
          <a:p>
            <a:pPr>
              <a:spcBef>
                <a:spcPts val="0"/>
              </a:spcBef>
            </a:pP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Hassan Y.</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a:t>
            </a:r>
            <a:r>
              <a:rPr lang="en-GB" sz="1600" b="0" dirty="0">
                <a:ea typeface="SimSun" panose="02010600030101010101" pitchFamily="2" charset="-122"/>
              </a:rPr>
              <a:t>28</a:t>
            </a:r>
            <a:r>
              <a:rPr lang="en-GB" sz="1600" b="0" dirty="0">
                <a:effectLst/>
                <a:ea typeface="SimSun" panose="02010600030101010101" pitchFamily="2" charset="-122"/>
              </a:rPr>
              <a:t> January 2021 in document </a:t>
            </a:r>
            <a:r>
              <a:rPr lang="en-GB" sz="1600" b="0" dirty="0">
                <a:solidFill>
                  <a:schemeClr val="bg1">
                    <a:lumMod val="75000"/>
                  </a:schemeClr>
                </a:solidFill>
                <a:ea typeface="SimSun" panose="02010600030101010101" pitchFamily="2" charset="-122"/>
                <a:hlinkClick r:id="rId3"/>
              </a:rPr>
              <a:t>https://mentor.ieee.org/802.18/dcn/21/18-21-0009-00-0000-minutes-28jan21-rrtag-teleconference.docxcx</a:t>
            </a:r>
            <a:r>
              <a:rPr lang="en-GB" sz="1600" b="0" dirty="0">
                <a:solidFill>
                  <a:schemeClr val="bg1">
                    <a:lumMod val="75000"/>
                  </a:schemeClr>
                </a:solidFill>
                <a:ea typeface="SimSun" panose="02010600030101010101" pitchFamily="2" charset="-122"/>
              </a:rPr>
              <a:t> </a:t>
            </a:r>
            <a:r>
              <a:rPr lang="en-US" sz="1050" b="0" i="0" dirty="0">
                <a:solidFill>
                  <a:srgbClr val="000000"/>
                </a:solidFill>
                <a:effectLst/>
                <a:latin typeface="Verdana" panose="020B0604030504040204" pitchFamily="34" charset="0"/>
              </a:rPr>
              <a:t>29-Jan-2021 09:04:59 ET</a:t>
            </a:r>
            <a:r>
              <a:rPr lang="en-US" sz="1600" b="0" i="0" dirty="0">
                <a:solidFill>
                  <a:srgbClr val="000000"/>
                </a:solidFill>
                <a:effectLst/>
              </a:rPr>
              <a:t>, </a:t>
            </a:r>
            <a:r>
              <a:rPr lang="en-US" sz="1600" b="0" dirty="0">
                <a:effectLst/>
                <a:ea typeface="SimSun" panose="02010600030101010101" pitchFamily="2" charset="-122"/>
              </a:rPr>
              <a:t>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Stuart K.</a:t>
            </a:r>
          </a:p>
          <a:p>
            <a:pPr marL="0" indent="0">
              <a:spcBef>
                <a:spcPts val="0"/>
              </a:spcBef>
            </a:pPr>
            <a:r>
              <a:rPr lang="en-US" altLang="en-US" sz="1800" b="0" dirty="0">
                <a:solidFill>
                  <a:schemeClr val="tx1"/>
                </a:solidFill>
              </a:rPr>
              <a:t>	Seconded by:  Vijay A.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7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04feb21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2624" y="736947"/>
            <a:ext cx="8382001" cy="5667376"/>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2021 </a:t>
            </a:r>
            <a:r>
              <a:rPr lang="en-US" altLang="en-US" sz="1800" b="0" dirty="0">
                <a:solidFill>
                  <a:schemeClr val="tx1"/>
                </a:solidFill>
              </a:rPr>
              <a:t>the EC at their monthly telecon on 01Dec20 </a:t>
            </a:r>
            <a:r>
              <a:rPr lang="en-US" altLang="en-US" sz="1800" dirty="0">
                <a:solidFill>
                  <a:schemeClr val="tx1"/>
                </a:solidFill>
              </a:rPr>
              <a:t>approved to cancel the in-person part</a:t>
            </a:r>
            <a:r>
              <a:rPr lang="en-US" altLang="en-US" sz="1800" b="0" dirty="0">
                <a:solidFill>
                  <a:schemeClr val="tx1"/>
                </a:solidFill>
              </a:rPr>
              <a:t> of the March 2021 Plenary originally at Hyatt Denver and to hold an electronic session for the plenary.  The EC is taking up the rule exceptions needed like in July and Nov.</a:t>
            </a:r>
          </a:p>
          <a:p>
            <a:pPr lvl="1">
              <a:spcBef>
                <a:spcPts val="0"/>
              </a:spcBef>
              <a:buFont typeface="Arial" panose="020B0604020202020204" pitchFamily="34" charset="0"/>
              <a:buChar char="•"/>
            </a:pPr>
            <a:r>
              <a:rPr lang="en-US" altLang="en-US" sz="1600" b="1" dirty="0">
                <a:solidFill>
                  <a:schemeClr val="tx1"/>
                </a:solidFill>
              </a:rPr>
              <a:t>EC updated approval times to 05Mar21 (Friday) to 18Mar21 (Thursday) </a:t>
            </a:r>
            <a:r>
              <a:rPr lang="en-US" altLang="en-US" sz="1600" b="1" strike="dblStrike" dirty="0">
                <a:solidFill>
                  <a:schemeClr val="tx1"/>
                </a:solidFill>
              </a:rPr>
              <a:t>19Mar21</a:t>
            </a:r>
            <a:endParaRPr lang="en-US" altLang="en-US" sz="1600" dirty="0">
              <a:solidFill>
                <a:schemeClr val="tx1"/>
              </a:solidFill>
            </a:endParaRPr>
          </a:p>
          <a:p>
            <a:pPr lvl="1">
              <a:spcBef>
                <a:spcPts val="0"/>
              </a:spcBef>
              <a:buFont typeface="Arial" panose="020B0604020202020204" pitchFamily="34" charset="0"/>
              <a:buChar char="•"/>
            </a:pPr>
            <a:r>
              <a:rPr lang="en-US" altLang="en-US" sz="1600" dirty="0">
                <a:solidFill>
                  <a:schemeClr val="tx1"/>
                </a:solidFill>
              </a:rPr>
              <a:t>802.18’s meetings will be Thursday 11Mar21 and </a:t>
            </a:r>
            <a:r>
              <a:rPr lang="en-US" altLang="en-US" sz="1600" b="1" u="sng" dirty="0">
                <a:solidFill>
                  <a:schemeClr val="tx1"/>
                </a:solidFill>
              </a:rPr>
              <a:t>Wednesday 17Mar21</a:t>
            </a:r>
            <a:r>
              <a:rPr lang="en-US" altLang="en-US" sz="1600" dirty="0">
                <a:solidFill>
                  <a:schemeClr val="tx1"/>
                </a:solidFill>
              </a:rPr>
              <a:t>, 1500-1600 et. </a:t>
            </a:r>
          </a:p>
          <a:p>
            <a:pPr lvl="1">
              <a:spcBef>
                <a:spcPts val="0"/>
              </a:spcBef>
              <a:buFont typeface="Arial" panose="020B0604020202020204" pitchFamily="34" charset="0"/>
              <a:buChar char="•"/>
            </a:pPr>
            <a:r>
              <a:rPr lang="en-US" altLang="en-US" sz="1600" dirty="0">
                <a:solidFill>
                  <a:schemeClr val="tx1"/>
                </a:solidFill>
              </a:rPr>
              <a:t>Currently no overlap with .11, .15 or .19.  </a:t>
            </a:r>
            <a:r>
              <a:rPr lang="en-US" altLang="en-US" sz="1600" dirty="0">
                <a:solidFill>
                  <a:srgbClr val="00B0F0"/>
                </a:solidFill>
              </a:rPr>
              <a:t>Chair checking with .24. </a:t>
            </a:r>
          </a:p>
          <a:p>
            <a:pPr lvl="1">
              <a:spcBef>
                <a:spcPts val="0"/>
              </a:spcBef>
              <a:buFont typeface="Arial" panose="020B0604020202020204" pitchFamily="34" charset="0"/>
              <a:buChar char="•"/>
            </a:pPr>
            <a:r>
              <a:rPr lang="en-US" altLang="en-US" sz="1600" b="0" dirty="0">
                <a:solidFill>
                  <a:schemeClr val="tx1"/>
                </a:solidFill>
              </a:rPr>
              <a:t>11</a:t>
            </a:r>
            <a:r>
              <a:rPr lang="en-US" altLang="en-US" sz="1600" b="0" baseline="30000" dirty="0">
                <a:solidFill>
                  <a:schemeClr val="tx1"/>
                </a:solidFill>
              </a:rPr>
              <a:t>th</a:t>
            </a:r>
            <a:r>
              <a:rPr lang="en-US" altLang="en-US" sz="1600" b="0" dirty="0">
                <a:solidFill>
                  <a:schemeClr val="tx1"/>
                </a:solidFill>
              </a:rPr>
              <a:t> will be normal call-in; call-in for 17</a:t>
            </a:r>
            <a:r>
              <a:rPr lang="en-US" altLang="en-US" sz="1600" b="0" baseline="30000" dirty="0">
                <a:solidFill>
                  <a:schemeClr val="tx1"/>
                </a:solidFill>
              </a:rPr>
              <a:t>th</a:t>
            </a:r>
            <a:r>
              <a:rPr lang="en-US" altLang="en-US" sz="1600" baseline="30000" dirty="0">
                <a:solidFill>
                  <a:schemeClr val="tx1"/>
                </a:solidFill>
              </a:rPr>
              <a:t> </a:t>
            </a:r>
            <a:r>
              <a:rPr lang="en-US" altLang="en-US" sz="1600" b="0" dirty="0">
                <a:solidFill>
                  <a:schemeClr val="tx1"/>
                </a:solidFill>
              </a:rPr>
              <a:t> is in backup slides here.</a:t>
            </a:r>
          </a:p>
          <a:p>
            <a:pPr lvl="4">
              <a:buFont typeface="Arial" panose="020B0604020202020204" pitchFamily="34" charset="0"/>
              <a:buChar char="•"/>
            </a:pPr>
            <a:endParaRPr lang="en-US" altLang="en-US" sz="10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 </a:t>
            </a:r>
            <a:r>
              <a:rPr lang="en-US" altLang="en-US" sz="1800" b="0" dirty="0">
                <a:solidFill>
                  <a:schemeClr val="tx1"/>
                </a:solidFill>
              </a:rPr>
              <a:t>at the Hilton in Panama City, Panama, the WCSC approved yesterday, 03Feb21,  to cancel the in  person 802W interim.  This leaves the WGs and TAGs to hold interims as they wish. </a:t>
            </a:r>
          </a:p>
          <a:p>
            <a:pPr lvl="1">
              <a:buFont typeface="Arial" panose="020B0604020202020204" pitchFamily="34" charset="0"/>
              <a:buChar char="•"/>
            </a:pPr>
            <a:r>
              <a:rPr lang="en-US" altLang="en-US" sz="1600" dirty="0">
                <a:solidFill>
                  <a:schemeClr val="tx1"/>
                </a:solidFill>
              </a:rPr>
              <a:t>Note: Working to move the Hilton in Panama to January 2022 Wireless Interim and then moving out the Hotel Irvine to a later date that was planned for January 2022.  (Hotel Irvine has indicated they will probably not be ready to open in January 2022.) </a:t>
            </a:r>
            <a:endParaRPr lang="en-US" altLang="en-US" sz="1600" b="0" dirty="0">
              <a:solidFill>
                <a:schemeClr val="tx1"/>
              </a:solidFill>
            </a:endParaRPr>
          </a:p>
          <a:p>
            <a:pPr lvl="4">
              <a:buFont typeface="Arial" panose="020B0604020202020204" pitchFamily="34" charset="0"/>
              <a:buChar char="•"/>
            </a:pPr>
            <a:endParaRPr lang="en-US" altLang="en-US" sz="1000" b="0" dirty="0">
              <a:solidFill>
                <a:schemeClr val="tx1"/>
              </a:solidFill>
            </a:endParaRPr>
          </a:p>
          <a:p>
            <a:pPr>
              <a:buFont typeface="Arial" panose="020B0604020202020204" pitchFamily="34" charset="0"/>
              <a:buChar char="•"/>
            </a:pPr>
            <a:r>
              <a:rPr lang="en-US" altLang="en-US" sz="1800" b="0" dirty="0">
                <a:solidFill>
                  <a:schemeClr val="tx1"/>
                </a:solidFill>
              </a:rPr>
              <a:t>On EC monthly call Tuesday, 02Feb21, the monthly calls will start using UTC for the time.  Not clear if all IEEE 802 times will be based on UTC, stand by. </a:t>
            </a:r>
          </a:p>
          <a:p>
            <a:pPr lvl="1">
              <a:buFont typeface="Arial" panose="020B0604020202020204" pitchFamily="34" charset="0"/>
              <a:buChar char="•"/>
            </a:pPr>
            <a:r>
              <a:rPr lang="en-US" altLang="en-US" sz="1400" b="0" dirty="0">
                <a:solidFill>
                  <a:schemeClr val="tx1"/>
                </a:solidFill>
              </a:rPr>
              <a:t>Request to keep anchored to USA;   though some confusion on anchor point for the EC, stay tuned.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04feb21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57158</TotalTime>
  <Words>8415</Words>
  <Application>Microsoft Office PowerPoint</Application>
  <PresentationFormat>On-screen Show (4:3)</PresentationFormat>
  <Paragraphs>854</Paragraphs>
  <Slides>36</Slides>
  <Notes>22</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49" baseType="lpstr">
      <vt:lpstr>Arial</vt:lpstr>
      <vt:lpstr>Arial</vt:lpstr>
      <vt:lpstr>Calibri</vt:lpstr>
      <vt:lpstr>Consolas</vt:lpstr>
      <vt:lpstr>Helvetica</vt:lpstr>
      <vt:lpstr>Monotype Sorts</vt:lpstr>
      <vt:lpstr>Roboto</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vt:lpstr>
      <vt:lpstr>Administrative–moving forward –  2</vt:lpstr>
      <vt:lpstr>EU items to share -1</vt:lpstr>
      <vt:lpstr>EU items to share -2</vt:lpstr>
      <vt:lpstr>Other regions (outside EU-Stds and USA), items to share</vt:lpstr>
      <vt:lpstr>ITU-R items to share  -</vt:lpstr>
      <vt:lpstr>ITU-R M.1450 &amp; M.1801 submissions – standing by</vt:lpstr>
      <vt:lpstr>MSG 6 GHz &amp; FCC</vt:lpstr>
      <vt:lpstr>MSG 6 GHz &amp; FCC</vt:lpstr>
      <vt:lpstr>Table of Frequency Bands – IEEE 802 Stds </vt:lpstr>
      <vt:lpstr>General Discussion -</vt:lpstr>
      <vt:lpstr>Actions Required</vt:lpstr>
      <vt:lpstr>Any Other Business</vt:lpstr>
      <vt:lpstr>Adjourn</vt:lpstr>
      <vt:lpstr>PowerPoint Presentation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Teleconferences</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3565</cp:revision>
  <cp:lastPrinted>1601-01-01T00:00:00Z</cp:lastPrinted>
  <dcterms:created xsi:type="dcterms:W3CDTF">2016-03-03T14:54:45Z</dcterms:created>
  <dcterms:modified xsi:type="dcterms:W3CDTF">2021-02-05T14:21:56Z</dcterms:modified>
</cp:coreProperties>
</file>