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690" r:id="rId10"/>
    <p:sldId id="763" r:id="rId11"/>
    <p:sldId id="748" r:id="rId12"/>
    <p:sldId id="749" r:id="rId13"/>
    <p:sldId id="750" r:id="rId14"/>
    <p:sldId id="756" r:id="rId15"/>
    <p:sldId id="762" r:id="rId16"/>
    <p:sldId id="752" r:id="rId17"/>
    <p:sldId id="759" r:id="rId18"/>
    <p:sldId id="758" r:id="rId19"/>
    <p:sldId id="717" r:id="rId20"/>
    <p:sldId id="650" r:id="rId21"/>
    <p:sldId id="498" r:id="rId22"/>
    <p:sldId id="402" r:id="rId23"/>
    <p:sldId id="403" r:id="rId24"/>
    <p:sldId id="736" r:id="rId25"/>
    <p:sldId id="746" r:id="rId26"/>
    <p:sldId id="761" r:id="rId27"/>
    <p:sldId id="737" r:id="rId28"/>
    <p:sldId id="739" r:id="rId29"/>
    <p:sldId id="728" r:id="rId30"/>
    <p:sldId id="602"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112" d="100"/>
          <a:sy n="112" d="100"/>
        </p:scale>
        <p:origin x="150" y="114"/>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16794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93842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2849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499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Spectrum.Strategy@citc.gov.s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7" Type="http://schemas.openxmlformats.org/officeDocument/2006/relationships/slide" Target="slide29.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mentor.ieee.org/802.15/dcn/21/15-21-0002-00-0thz-liaison-statement-from-itu-r-wp5a.docx" TargetMode="External"/><Relationship Id="rId4" Type="http://schemas.openxmlformats.org/officeDocument/2006/relationships/hyperlink" Target="https://mentor.ieee.org/802.11/dcn/21/11-21-0164-00-0itu-propos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1/dcn/21/11-21-0164-00-0itu-propos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jfIDdkygwqiaaqYFsbOls2jimonYsFueAeL1ig-4WsiFA3coua6kdUy3Y9K3D9WoWA$" TargetMode="External"/><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tel:%2B1-213-306-3065,,*01*1796473051%23%23*01*" TargetMode="External"/><Relationship Id="rId5" Type="http://schemas.openxmlformats.org/officeDocument/2006/relationships/hyperlink" Target="tel:%2B1-646-992-2010,,*01*1796473051%23%23*01*" TargetMode="External"/><Relationship Id="rId4" Type="http://schemas.openxmlformats.org/officeDocument/2006/relationships/hyperlink" Target="https://urldefense.com/v3/__https:/ieeesa.webex.com/ieeesa/j.php?MTID=m991efbc801f794b2e27f305a9321bb49__;!!F7jv3iA!jfIDdkygwqiaaqYFsbOls2jimonYsFueAeL1ig-4WsiFA3coua6kdUy3Y9KgQpYlkA$"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2-00-0000-minutes-07jan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04feb21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04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337523"/>
          </a:xfrm>
        </p:spPr>
        <p:txBody>
          <a:bodyPr/>
          <a:lstStyle/>
          <a:p>
            <a:pPr>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800" b="0" dirty="0">
                <a:solidFill>
                  <a:schemeClr val="tx1"/>
                </a:solidFill>
              </a:rPr>
              <a:t>Also, on EC monthly call Tuesday, 02Feb21, discussion opened again about minimal fee (&lt;$100-tbd)  to help cover ongoing expenses, with the treasury income very red.  No decisions, still exploring.   (Will </a:t>
            </a:r>
            <a:r>
              <a:rPr lang="en-US" altLang="en-US" sz="1800" b="0">
                <a:solidFill>
                  <a:schemeClr val="tx1"/>
                </a:solidFill>
              </a:rPr>
              <a:t>allow &lt;10 </a:t>
            </a:r>
            <a:r>
              <a:rPr lang="en-US" altLang="en-US" sz="1800" b="0" dirty="0">
                <a:solidFill>
                  <a:schemeClr val="tx1"/>
                </a:solidFill>
              </a:rPr>
              <a:t>minutes for initial reactions.)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p>
          <a:p>
            <a:pPr>
              <a:buFont typeface="Arial" panose="020B0604020202020204" pitchFamily="34" charset="0"/>
              <a:buChar char="•"/>
            </a:pPr>
            <a:r>
              <a:rPr lang="en-US" altLang="en-US" sz="1800" b="0" dirty="0">
                <a:solidFill>
                  <a:schemeClr val="tx1"/>
                </a:solidFill>
              </a:rPr>
              <a:t>  </a:t>
            </a:r>
            <a:endParaRPr lang="en-US" altLang="en-US" sz="18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40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r>
              <a:rPr lang="en-US" sz="1600" dirty="0">
                <a:solidFill>
                  <a:schemeClr val="bg1">
                    <a:lumMod val="75000"/>
                  </a:schemeClr>
                </a:solidFill>
                <a:ea typeface="Calibri" panose="020F0502020204030204" pitchFamily="34" charset="0"/>
              </a:rPr>
              <a:t>nothing to share</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18-25Jan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endParaRPr lang="en-US" sz="1800" dirty="0">
              <a:highlight>
                <a:srgbClr val="FFFF00"/>
              </a:highlight>
            </a:endParaRPr>
          </a:p>
          <a:p>
            <a:pPr lvl="1">
              <a:spcBef>
                <a:spcPts val="0"/>
              </a:spcBef>
              <a:buFont typeface="Arial" panose="020B0604020202020204" pitchFamily="34" charset="0"/>
              <a:buChar char="•"/>
            </a:pPr>
            <a:r>
              <a:rPr lang="en-US" sz="1400" dirty="0">
                <a:sym typeface="Wingdings" panose="05000000000000000000" pitchFamily="2" charset="2"/>
              </a:rPr>
              <a:t>-----</a:t>
            </a:r>
          </a:p>
          <a:p>
            <a:pPr lvl="1">
              <a:spcBef>
                <a:spcPts val="0"/>
              </a:spcBef>
              <a:buFont typeface="Arial" panose="020B0604020202020204" pitchFamily="34" charset="0"/>
              <a:buChar char="•"/>
            </a:pPr>
            <a:r>
              <a:rPr lang="en-US" sz="1400" dirty="0">
                <a:sym typeface="Wingdings" panose="05000000000000000000" pitchFamily="2" charset="2"/>
              </a:rPr>
              <a:t>SE19 has been studying for 10months for short term interference.  Some disagreement with different members.   If anyone has interest look at contributions in SE19.   This is the only place for this study. </a:t>
            </a:r>
          </a:p>
          <a:p>
            <a:pPr lvl="1">
              <a:spcBef>
                <a:spcPts val="0"/>
              </a:spcBef>
              <a:buFont typeface="Arial" panose="020B0604020202020204" pitchFamily="34" charset="0"/>
              <a:buChar char="•"/>
            </a:pP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___coming___</a:t>
            </a:r>
          </a:p>
          <a:p>
            <a:pPr lvl="1">
              <a:spcBef>
                <a:spcPts val="0"/>
              </a:spcBef>
              <a:spcAft>
                <a:spcPts val="0"/>
              </a:spcAft>
              <a:buFont typeface="Arial" panose="020B0604020202020204" pitchFamily="34" charset="0"/>
              <a:buChar char="•"/>
            </a:pPr>
            <a:r>
              <a:rPr lang="en-US" altLang="en-US" sz="1400" dirty="0"/>
              <a:t> </a:t>
            </a:r>
          </a:p>
          <a:p>
            <a:pPr lvl="1">
              <a:spcBef>
                <a:spcPts val="0"/>
              </a:spcBef>
              <a:spcAft>
                <a:spcPts val="0"/>
              </a:spcAft>
              <a:buFont typeface="Arial" panose="020B0604020202020204" pitchFamily="34" charset="0"/>
              <a:buChar char="•"/>
            </a:pPr>
            <a:r>
              <a:rPr lang="en-US" altLang="en-US" sz="1400" dirty="0"/>
              <a:t> </a:t>
            </a:r>
          </a:p>
          <a:p>
            <a:pPr lvl="1">
              <a:spcBef>
                <a:spcPts val="0"/>
              </a:spcBef>
              <a:spcAft>
                <a:spcPts val="0"/>
              </a:spcAft>
              <a:buFont typeface="Arial" panose="020B0604020202020204" pitchFamily="34" charset="0"/>
              <a:buChar char="•"/>
            </a:pPr>
            <a:r>
              <a:rPr lang="en-US" altLang="en-US" sz="1400" dirty="0"/>
              <a:t> 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marL="457200" lvl="1" indent="0">
              <a:spcBef>
                <a:spcPts val="0"/>
              </a:spcBef>
              <a:spcAft>
                <a:spcPts val="0"/>
              </a:spcAft>
            </a:pPr>
            <a:endParaRPr lang="en-US" altLang="en-US" sz="1400" dirty="0"/>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bg1">
                    <a:lumMod val="75000"/>
                  </a:schemeClr>
                </a:solidFill>
                <a:ea typeface="Calibri" panose="020F0502020204030204" pitchFamily="34" charset="0"/>
              </a:rPr>
              <a:t>nothing to share</a:t>
            </a:r>
          </a:p>
          <a:p>
            <a:pPr lvl="1">
              <a:spcBef>
                <a:spcPts val="0"/>
              </a:spcBef>
              <a:buFont typeface="Arial" panose="020B0604020202020204" pitchFamily="34" charset="0"/>
              <a:buChar char="•"/>
            </a:pPr>
            <a:endParaRPr lang="en-US" sz="1400" dirty="0">
              <a:ea typeface="Calibri" panose="020F0502020204030204" pitchFamily="34" charset="0"/>
            </a:endParaRP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buFont typeface="Arial" panose="020B0604020202020204" pitchFamily="34" charset="0"/>
              <a:buChar char="•"/>
            </a:pPr>
            <a:r>
              <a:rPr lang="en-US" sz="1800" b="0" i="0" u="none" strike="noStrike" baseline="0" dirty="0">
                <a:solidFill>
                  <a:srgbClr val="000000"/>
                </a:solidFill>
              </a:rPr>
              <a:t>Saudi Arabia RF Regulator – Communications and Information Technology Commission (CITC) – have published a follow up public consultation relating to its “Spectrum Outlook for Commercial and Innovative Use 2021 – 2023”. Along with this, the CITC have also published the responses received to the previous public consultation relating to its spectrum plans for IMT-2020 and beyond. </a:t>
            </a:r>
          </a:p>
          <a:p>
            <a:pPr lvl="1">
              <a:buFont typeface="Arial" panose="020B0604020202020204" pitchFamily="34" charset="0"/>
              <a:buChar char="•"/>
            </a:pPr>
            <a:r>
              <a:rPr lang="en-US" sz="1600" b="0" i="0" u="none" strike="noStrike" baseline="0" dirty="0">
                <a:solidFill>
                  <a:srgbClr val="000000"/>
                </a:solidFill>
              </a:rPr>
              <a:t>The new consultation proposes the CITC’s plan to release more than 20GHz of additional radio spectrum. An online version of the public consultation can be found </a:t>
            </a:r>
            <a:r>
              <a:rPr lang="en-US" sz="1600" b="0" i="0" u="none" strike="noStrike" baseline="0" dirty="0">
                <a:solidFill>
                  <a:srgbClr val="0462C1"/>
                </a:solidFill>
              </a:rPr>
              <a:t>https://www.citc.gov.sa/en/new/publicConsultation/Pages/144201.aspx</a:t>
            </a:r>
            <a:endParaRPr lang="en-US" sz="1600" b="0" i="0" u="none" strike="noStrike" baseline="0" dirty="0">
              <a:solidFill>
                <a:srgbClr val="000000"/>
              </a:solidFill>
            </a:endParaRPr>
          </a:p>
          <a:p>
            <a:pPr lvl="1">
              <a:buFont typeface="Arial" panose="020B0604020202020204" pitchFamily="34" charset="0"/>
              <a:buChar char="•"/>
            </a:pPr>
            <a:r>
              <a:rPr lang="en-US" sz="1600" b="0" i="0" u="none" strike="noStrike" baseline="0" dirty="0">
                <a:solidFill>
                  <a:srgbClr val="000000"/>
                </a:solidFill>
              </a:rPr>
              <a:t>All interested stakeholders will have until 28th February 2021 to make any further written comments and submissions to </a:t>
            </a:r>
            <a:r>
              <a:rPr lang="en-US" sz="1600" b="0" i="0" u="none" strike="noStrike" baseline="0" dirty="0">
                <a:solidFill>
                  <a:srgbClr val="000000"/>
                </a:solidFill>
                <a:hlinkClick r:id="rId3"/>
              </a:rPr>
              <a:t>Spectrum.Strategy@citc.gov.sa</a:t>
            </a:r>
            <a:r>
              <a:rPr lang="en-US" sz="1600" b="0" i="0" u="none" strike="noStrike" baseline="0" dirty="0">
                <a:solidFill>
                  <a:srgbClr val="000000"/>
                </a:solidFill>
              </a:rPr>
              <a:t> </a:t>
            </a:r>
            <a:endParaRPr lang="en-US" sz="16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0772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The 802.11 ITU-R ad hoc on M.1450 and M.1801 will have updated submissions to WP 5A, for 802.18 (then LMSC) approval on 11Feb21.   Current drafts (watch for latest) are: </a:t>
            </a:r>
          </a:p>
          <a:p>
            <a:pPr marL="685800" lvl="1">
              <a:spcBef>
                <a:spcPts val="0"/>
              </a:spcBef>
              <a:buFont typeface="Arial" panose="020B0604020202020204" pitchFamily="34" charset="0"/>
              <a:buChar char="•"/>
            </a:pPr>
            <a:r>
              <a:rPr lang="en-US" sz="1200" dirty="0">
                <a:solidFill>
                  <a:schemeClr val="tx1"/>
                </a:solidFill>
                <a:hlinkClick r:id="rId3"/>
              </a:rPr>
              <a:t>https://mentor.ieee.org/802.11/dcn/21/11-21-0163-00-0itu-proposed-modifications-to-itu-r-m-1450-5.docx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https://mentor.ieee.org/802.11/dcn/21/11-21-0164-00-0itu-proposed-modifications-to-itu-r-m-1801-2.docx</a:t>
            </a:r>
            <a:r>
              <a:rPr lang="en-US" sz="1200" b="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Next ad hoc call will by 09Feb21.  To finalize the submissions.</a:t>
            </a: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Note,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5"/>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WRC-23 agenda items IEEE 802 viewpoints.</a:t>
            </a:r>
          </a:p>
          <a:p>
            <a:pPr lvl="1">
              <a:spcBef>
                <a:spcPts val="0"/>
              </a:spcBef>
              <a:buFont typeface="Arial" panose="020B0604020202020204" pitchFamily="34" charset="0"/>
              <a:buChar char="•"/>
            </a:pPr>
            <a:r>
              <a:rPr lang="en-US" sz="1200" dirty="0">
                <a:solidFill>
                  <a:schemeClr val="tx1"/>
                </a:solidFill>
              </a:rPr>
              <a:t>Will try a small focused ad hoc. 3 folks stepped up. </a:t>
            </a:r>
          </a:p>
          <a:p>
            <a:pPr lvl="1">
              <a:spcBef>
                <a:spcPts val="0"/>
              </a:spcBef>
              <a:buFont typeface="Arial" panose="020B0604020202020204" pitchFamily="34" charset="0"/>
              <a:buChar char="•"/>
            </a:pPr>
            <a:r>
              <a:rPr lang="en-US" sz="1200" dirty="0">
                <a:solidFill>
                  <a:srgbClr val="00B0F0"/>
                </a:solidFill>
              </a:rPr>
              <a:t>Chair to call a focused ad hoc call on putting together IEEE 802 viewpoints on WRC-23 agenda items of interests to IEEE 802</a:t>
            </a:r>
            <a:r>
              <a:rPr lang="en-US" sz="1200" dirty="0">
                <a:solidFill>
                  <a:schemeClr val="tx1"/>
                </a:solidFill>
              </a:rPr>
              <a:t>.  (sent some options to the volunteers) </a:t>
            </a:r>
          </a:p>
          <a:p>
            <a:pPr lvl="1">
              <a:spcBef>
                <a:spcPts val="0"/>
              </a:spcBef>
              <a:buFont typeface="Arial" panose="020B0604020202020204" pitchFamily="34" charset="0"/>
              <a:buChar char="•"/>
            </a:pPr>
            <a:r>
              <a:rPr lang="en-US" sz="1200" dirty="0">
                <a:solidFill>
                  <a:schemeClr val="tx1"/>
                </a:solidFill>
                <a:effectLst/>
                <a:ea typeface="SimSun" panose="02010600030101010101" pitchFamily="2" charset="-122"/>
              </a:rPr>
              <a:t>Need to start up document with 4+3 WRC-23 </a:t>
            </a:r>
            <a:r>
              <a:rPr lang="en-US" sz="1200" dirty="0">
                <a:solidFill>
                  <a:schemeClr val="tx1"/>
                </a:solidFill>
                <a:ea typeface="SimSun" panose="02010600030101010101" pitchFamily="2" charset="-122"/>
              </a:rPr>
              <a:t>AIs </a:t>
            </a:r>
            <a:r>
              <a:rPr lang="en-US" sz="12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200" dirty="0">
                <a:solidFill>
                  <a:schemeClr val="tx1"/>
                </a:solidFill>
              </a:rPr>
              <a:t>Do have a start on this power point.</a:t>
            </a:r>
          </a:p>
          <a:p>
            <a:pPr lvl="1">
              <a:spcBef>
                <a:spcPts val="0"/>
              </a:spcBef>
              <a:buFont typeface="Arial" panose="020B0604020202020204" pitchFamily="34" charset="0"/>
              <a:buChar char="•"/>
            </a:pPr>
            <a:r>
              <a:rPr lang="en-US" sz="1200" dirty="0">
                <a:solidFill>
                  <a:schemeClr val="tx1"/>
                </a:solidFill>
              </a:rPr>
              <a:t>Updated WRC-23 Agenda Item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1.1 </a:t>
            </a:r>
            <a:r>
              <a:rPr lang="en-GB" sz="1100" dirty="0">
                <a:effectLst/>
                <a:ea typeface="Times New Roman" panose="02020603050405020304" pitchFamily="18" charset="0"/>
              </a:rPr>
              <a:t>800-4 990 MHz and Resolution 223.  Connection w/ITS going there?</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1.2</a:t>
            </a:r>
            <a:r>
              <a:rPr lang="en-GB" sz="1100" dirty="0">
                <a:ea typeface="SimSun" panose="02010600030101010101" pitchFamily="2" charset="-122"/>
              </a:rPr>
              <a:t> </a:t>
            </a:r>
            <a:r>
              <a:rPr lang="en-GB" sz="1100" dirty="0">
                <a:effectLst/>
                <a:ea typeface="Times New Roman" panose="02020603050405020304" pitchFamily="18" charset="0"/>
              </a:rPr>
              <a:t> 300-3 400MHz, 3 600-3 800MHz, 6 425-7 025MHz, 7 025-7 125MHz and 10.0-10.5GHz for International Mobile Telecommunications (IMT) and resolution 245.</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1.5  4</a:t>
            </a:r>
            <a:r>
              <a:rPr lang="en-GB" sz="1100" dirty="0">
                <a:effectLst/>
                <a:ea typeface="Times New Roman" panose="02020603050405020304" pitchFamily="18" charset="0"/>
              </a:rPr>
              <a:t>70-960 MHz in Region 1-consider possible regulatory actions, Resolution</a:t>
            </a:r>
            <a:r>
              <a:rPr lang="en-GB" sz="1100" b="1" dirty="0">
                <a:effectLst/>
                <a:ea typeface="Times New Roman" panose="02020603050405020304" pitchFamily="18" charset="0"/>
              </a:rPr>
              <a:t> 235.</a:t>
            </a:r>
            <a:endParaRPr lang="en-US" sz="11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100" dirty="0">
                <a:effectLst/>
                <a:ea typeface="Times New Roman" panose="02020603050405020304" pitchFamily="18" charset="0"/>
              </a:rPr>
              <a:t>10</a:t>
            </a:r>
            <a:r>
              <a:rPr lang="en-GB" sz="1100" b="1" dirty="0">
                <a:effectLst/>
                <a:ea typeface="Times New Roman" panose="02020603050405020304" pitchFamily="18" charset="0"/>
              </a:rPr>
              <a:t>	  </a:t>
            </a:r>
            <a:r>
              <a:rPr lang="en-GB" sz="11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a:t>
            </a:r>
            <a:r>
              <a:rPr lang="en-US" sz="1200" dirty="0">
                <a:solidFill>
                  <a:schemeClr val="tx1"/>
                </a:solidFill>
                <a:hlinkClick r:id="rId7"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4"/>
            <a:ext cx="7770813" cy="681195"/>
          </a:xfrm>
        </p:spPr>
        <p:txBody>
          <a:bodyPr/>
          <a:lstStyle/>
          <a:p>
            <a:r>
              <a:rPr lang="en-US" sz="2400" dirty="0">
                <a:solidFill>
                  <a:schemeClr val="bg1">
                    <a:lumMod val="75000"/>
                  </a:schemeClr>
                </a:solidFill>
              </a:rPr>
              <a:t>ITU-R M.1450 &amp; M.1801 submissions </a:t>
            </a:r>
            <a:r>
              <a:rPr lang="en-US" sz="2400" dirty="0">
                <a:solidFill>
                  <a:schemeClr val="tx1"/>
                </a:solidFill>
              </a:rPr>
              <a:t>– standing by</a:t>
            </a:r>
            <a:endParaRPr lang="en-US" sz="1200" dirty="0"/>
          </a:p>
        </p:txBody>
      </p:sp>
      <p:sp>
        <p:nvSpPr>
          <p:cNvPr id="3" name="Content Placeholder 2"/>
          <p:cNvSpPr>
            <a:spLocks noGrp="1"/>
          </p:cNvSpPr>
          <p:nvPr>
            <p:ph idx="1"/>
          </p:nvPr>
        </p:nvSpPr>
        <p:spPr>
          <a:xfrm>
            <a:off x="685800" y="1219200"/>
            <a:ext cx="8001000" cy="5146130"/>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dirty="0">
                <a:solidFill>
                  <a:schemeClr val="tx1"/>
                </a:solidFill>
                <a:hlinkClick r:id="rId3"/>
              </a:rPr>
              <a:t>https://mentor.ieee.org/802.11/dcn/21/11-21-0163-</a:t>
            </a:r>
            <a:r>
              <a:rPr lang="en-US" sz="1800" dirty="0">
                <a:solidFill>
                  <a:schemeClr val="tx1"/>
                </a:solidFill>
                <a:highlight>
                  <a:srgbClr val="FFFF00"/>
                </a:highlight>
                <a:hlinkClick r:id="rId3"/>
              </a:rPr>
              <a:t>00</a:t>
            </a:r>
            <a:r>
              <a:rPr lang="en-US" sz="1800" dirty="0">
                <a:solidFill>
                  <a:schemeClr val="tx1"/>
                </a:solidFill>
                <a:hlinkClick r:id="rId3"/>
              </a:rPr>
              <a:t>-0itu-proposed-modifications-to-itu-r-m-1450-5.docx</a:t>
            </a:r>
            <a:r>
              <a:rPr lang="en-US" sz="1800" dirty="0">
                <a:solidFill>
                  <a:schemeClr val="tx1"/>
                </a:solidFill>
              </a:rPr>
              <a:t> </a:t>
            </a:r>
            <a:r>
              <a:rPr lang="en-US" sz="1800" b="0" dirty="0"/>
              <a:t>and  </a:t>
            </a:r>
            <a:r>
              <a:rPr lang="en-US" sz="1800" dirty="0">
                <a:hlinkClick r:id="rId4"/>
              </a:rPr>
              <a:t>https://mentor.ieee.org/802.11/dcn/21/11-21-0164-</a:t>
            </a:r>
            <a:r>
              <a:rPr lang="en-US" sz="1800" dirty="0">
                <a:highlight>
                  <a:srgbClr val="FFFF00"/>
                </a:highlight>
                <a:hlinkClick r:id="rId4"/>
              </a:rPr>
              <a:t>00</a:t>
            </a:r>
            <a:r>
              <a:rPr lang="en-US" sz="1800" dirty="0">
                <a:hlinkClick r:id="rId4"/>
              </a:rPr>
              <a:t>-0itu-proposed-modifications-to-itu-r-m-1801-2.docx</a:t>
            </a:r>
            <a:r>
              <a:rPr lang="en-US" sz="1800" dirty="0"/>
              <a:t> </a:t>
            </a:r>
            <a:r>
              <a:rPr lang="en-US" sz="1800" b="0" dirty="0"/>
              <a:t> for ITU-R M.1450-5 and M.1801-2 updated edits, respectively. </a:t>
            </a:r>
            <a:r>
              <a:rPr lang="en-GB" sz="1800" b="0" dirty="0">
                <a:solidFill>
                  <a:schemeClr val="tx1"/>
                </a:solidFill>
              </a:rPr>
              <a:t>For review and approval by the LMSC (EC) for submission to ITU-R WP 5A via ITU-R Liaison no later than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a:t>
            </a:r>
            <a:endParaRPr lang="en-US" altLang="en-US" sz="1600" b="1" dirty="0">
              <a:solidFill>
                <a:schemeClr val="bg1">
                  <a:lumMod val="85000"/>
                </a:schemeClr>
              </a:solidFill>
            </a:endParaRPr>
          </a:p>
          <a:p>
            <a:pPr lvl="1"/>
            <a:r>
              <a:rPr lang="en-US" altLang="en-US" sz="1600" b="1" dirty="0">
                <a:solidFill>
                  <a:schemeClr val="bg1">
                    <a:lumMod val="85000"/>
                  </a:schemeClr>
                </a:solidFill>
              </a:rPr>
              <a:t>Discussion?	none</a:t>
            </a:r>
          </a:p>
          <a:p>
            <a:pPr lvl="1"/>
            <a:r>
              <a:rPr lang="en-US" altLang="en-US" sz="1600" b="1" dirty="0">
                <a:solidFill>
                  <a:schemeClr val="bg1">
                    <a:lumMod val="85000"/>
                  </a:schemeClr>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bg1">
                    <a:lumMod val="85000"/>
                  </a:schemeClr>
                </a:solidFill>
              </a:rPr>
              <a:t>Motion - Passes</a:t>
            </a:r>
          </a:p>
          <a:p>
            <a:pPr lvl="1"/>
            <a:r>
              <a:rPr lang="en-US" altLang="en-US" sz="1600" b="1" dirty="0">
                <a:solidFill>
                  <a:schemeClr val="tx1"/>
                </a:solidFill>
              </a:rPr>
              <a:t>__  on the call</a:t>
            </a:r>
          </a:p>
          <a:p>
            <a:pPr marL="285750" indent="-285750">
              <a:spcBef>
                <a:spcPts val="0"/>
              </a:spcBef>
              <a:buFont typeface="Arial" panose="020B0604020202020204" pitchFamily="34" charset="0"/>
              <a:buChar char="•"/>
            </a:pPr>
            <a:r>
              <a:rPr lang="en-GB" sz="1200" dirty="0">
                <a:solidFill>
                  <a:srgbClr val="444444"/>
                </a:solidFill>
                <a:effectLst/>
                <a:ea typeface="Times New Roman" panose="02020603050405020304" pitchFamily="18" charset="0"/>
              </a:rPr>
              <a:t>.</a:t>
            </a:r>
            <a:endParaRPr lang="en-US" sz="12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2442468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800" dirty="0"/>
              <a:t>Multi-stake holder groups (MSG) on 6 GHz and what happens in the band.  </a:t>
            </a:r>
          </a:p>
          <a:p>
            <a:pPr>
              <a:buFont typeface="Arial" panose="020B0604020202020204" pitchFamily="34" charset="0"/>
              <a:buChar char="•"/>
            </a:pPr>
            <a:endParaRPr lang="en-US" sz="1600" dirty="0"/>
          </a:p>
          <a:p>
            <a:pPr>
              <a:buFont typeface="Arial" panose="020B0604020202020204" pitchFamily="34" charset="0"/>
              <a:buChar char="•"/>
            </a:pPr>
            <a:r>
              <a:rPr lang="en-US" sz="1600" dirty="0"/>
              <a:t>1. The </a:t>
            </a:r>
            <a:r>
              <a:rPr lang="en-US" sz="1600" dirty="0" err="1"/>
              <a:t>Winnforum</a:t>
            </a:r>
            <a:r>
              <a:rPr lang="en-US" sz="1600" dirty="0"/>
              <a:t> site is not public (e.g. it has an IP policy and all) </a:t>
            </a:r>
            <a:r>
              <a:rPr lang="en-US" sz="1600" i="1" u="sng" dirty="0"/>
              <a:t>you have to register being associated with a company that is a member of </a:t>
            </a:r>
            <a:r>
              <a:rPr lang="en-US" sz="1600" i="1" u="sng" dirty="0" err="1"/>
              <a:t>Winnforum</a:t>
            </a:r>
            <a:r>
              <a:rPr lang="en-US" sz="1600" i="1" u="sng" dirty="0"/>
              <a:t> and apply for </a:t>
            </a:r>
            <a:r>
              <a:rPr lang="en-US" sz="1600" i="1" u="sng" dirty="0" err="1"/>
              <a:t>memberhip</a:t>
            </a:r>
            <a:r>
              <a:rPr lang="en-US" sz="1600" i="1" u="sng" dirty="0"/>
              <a:t>.</a:t>
            </a:r>
            <a:r>
              <a:rPr lang="en-US" sz="1600" dirty="0"/>
              <a:t> </a:t>
            </a:r>
            <a:r>
              <a:rPr lang="en-US" sz="1600" dirty="0" err="1"/>
              <a:t>Winnforum</a:t>
            </a:r>
            <a:r>
              <a:rPr lang="en-US" sz="1600" dirty="0"/>
              <a:t> themselves do have a “6 GHz M.S. </a:t>
            </a:r>
            <a:r>
              <a:rPr lang="en-US" sz="1600" b="1" u="sng" dirty="0"/>
              <a:t>Committee</a:t>
            </a:r>
            <a:r>
              <a:rPr lang="en-US" sz="1600" dirty="0"/>
              <a:t>” working the 6 GHz needs, with their own work streams and all.  Their link is at: </a:t>
            </a:r>
          </a:p>
          <a:p>
            <a:pPr lvl="1">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Members of the </a:t>
            </a:r>
            <a:r>
              <a:rPr lang="en-US" sz="1600" dirty="0" err="1">
                <a:ea typeface="Calibri" panose="020F0502020204030204" pitchFamily="34" charset="0"/>
              </a:rPr>
              <a:t>MSGroup</a:t>
            </a:r>
            <a:r>
              <a:rPr lang="en-US" sz="1600" dirty="0">
                <a:ea typeface="Calibri" panose="020F0502020204030204" pitchFamily="34" charset="0"/>
              </a:rPr>
              <a:t> below can attend calls of the </a:t>
            </a:r>
            <a:r>
              <a:rPr lang="en-US" sz="1600" dirty="0" err="1">
                <a:ea typeface="Calibri" panose="020F0502020204030204" pitchFamily="34" charset="0"/>
              </a:rPr>
              <a:t>Winnforum</a:t>
            </a:r>
            <a:r>
              <a:rPr lang="en-US" sz="1600" dirty="0">
                <a:ea typeface="Calibri" panose="020F0502020204030204" pitchFamily="34" charset="0"/>
              </a:rPr>
              <a:t> Committee above, just as observers. </a:t>
            </a:r>
          </a:p>
          <a:p>
            <a:pPr lvl="1">
              <a:buFont typeface="Arial" panose="020B0604020202020204" pitchFamily="34" charset="0"/>
              <a:buChar char="•"/>
            </a:pPr>
            <a:r>
              <a:rPr lang="en-US" sz="1600" dirty="0">
                <a:effectLst/>
                <a:ea typeface="SimSun" panose="02010600030101010101" pitchFamily="2" charset="-122"/>
              </a:rPr>
              <a:t>Anybody can participate in the </a:t>
            </a:r>
            <a:r>
              <a:rPr lang="en-US" sz="1600" dirty="0" err="1">
                <a:effectLst/>
                <a:ea typeface="SimSun" panose="02010600030101010101" pitchFamily="2" charset="-122"/>
              </a:rPr>
              <a:t>WInnForum</a:t>
            </a:r>
            <a:r>
              <a:rPr lang="en-US" sz="1600" dirty="0">
                <a:effectLst/>
                <a:ea typeface="SimSun" panose="02010600030101010101" pitchFamily="2" charset="-122"/>
              </a:rPr>
              <a:t> committee calls, but you need to get a member to post a submission.</a:t>
            </a:r>
          </a:p>
          <a:p>
            <a:pPr marL="466725"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WS1 – is where there is more activity than the other WSs,  WS1 and meets every week</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WS2 – did a report to FCC and others and will go into the FCC ex </a:t>
            </a:r>
            <a:r>
              <a:rPr lang="en-US" sz="1800" dirty="0" err="1">
                <a:solidFill>
                  <a:schemeClr val="tx1"/>
                </a:solidFill>
                <a:ea typeface="Times New Roman" panose="02020603050405020304" pitchFamily="18" charset="0"/>
              </a:rPr>
              <a:t>parte</a:t>
            </a:r>
            <a:r>
              <a:rPr lang="en-US" sz="1800" dirty="0">
                <a:solidFill>
                  <a:schemeClr val="tx1"/>
                </a:solidFill>
                <a:ea typeface="Times New Roman" panose="02020603050405020304" pitchFamily="18" charset="0"/>
              </a:rPr>
              <a:t> record.</a:t>
            </a:r>
          </a:p>
          <a:p>
            <a:pPr marL="866775" lvl="2">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Working on ULS to have temporary fixed licensees cleaned up by end of 2021. </a:t>
            </a:r>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800" dirty="0">
                <a:ea typeface="Calibri" panose="020F0502020204030204" pitchFamily="34" charset="0"/>
              </a:rPr>
              <a:t>2. From the FCC R&amp;O, an informal MSG (“Group”) has also been formed, which is separate from </a:t>
            </a:r>
            <a:r>
              <a:rPr lang="en-US" sz="1800" dirty="0" err="1">
                <a:ea typeface="Calibri" panose="020F0502020204030204" pitchFamily="34" charset="0"/>
              </a:rPr>
              <a:t>Winnforum’s</a:t>
            </a:r>
            <a:r>
              <a:rPr lang="en-US" sz="1800" dirty="0">
                <a:ea typeface="Calibri" panose="020F0502020204030204" pitchFamily="34" charset="0"/>
              </a:rPr>
              <a:t>, but is being hosted on the </a:t>
            </a:r>
            <a:r>
              <a:rPr lang="en-US" sz="1800" dirty="0" err="1">
                <a:ea typeface="Calibri" panose="020F0502020204030204" pitchFamily="34" charset="0"/>
              </a:rPr>
              <a:t>Winnforum’s</a:t>
            </a:r>
            <a:r>
              <a:rPr lang="en-US" sz="18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b="0" i="0" dirty="0">
                <a:solidFill>
                  <a:srgbClr val="1155CC"/>
                </a:solidFill>
                <a:effectLst/>
                <a:hlinkClick r:id="rId3"/>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buFont typeface="Arial" panose="020B0604020202020204" pitchFamily="34" charset="0"/>
              <a:buChar char="•"/>
            </a:pPr>
            <a:r>
              <a:rPr lang="en-US" sz="1800" dirty="0">
                <a:ea typeface="Calibri" panose="020F0502020204030204" pitchFamily="34" charset="0"/>
              </a:rPr>
              <a:t>You still need to register for this informal group, and if not associated with a (</a:t>
            </a:r>
            <a:r>
              <a:rPr lang="en-US" sz="1800" dirty="0" err="1">
                <a:ea typeface="Calibri" panose="020F0502020204030204" pitchFamily="34" charset="0"/>
              </a:rPr>
              <a:t>Winnforum</a:t>
            </a:r>
            <a:r>
              <a:rPr lang="en-US" sz="1800" dirty="0">
                <a:ea typeface="Calibri" panose="020F0502020204030204" pitchFamily="34" charset="0"/>
              </a:rPr>
              <a:t>) company on the registration form, you can send an email to a person at </a:t>
            </a:r>
            <a:r>
              <a:rPr lang="en-US" sz="1800" dirty="0" err="1">
                <a:ea typeface="Calibri" panose="020F0502020204030204" pitchFamily="34" charset="0"/>
              </a:rPr>
              <a:t>Winnforum</a:t>
            </a:r>
            <a:r>
              <a:rPr lang="en-US" sz="18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600" dirty="0">
                <a:ea typeface="Calibri" panose="020F0502020204030204" pitchFamily="34" charset="0"/>
              </a:rPr>
              <a:t>For the informal </a:t>
            </a:r>
            <a:r>
              <a:rPr lang="en-US" sz="1600" dirty="0" err="1">
                <a:ea typeface="Calibri" panose="020F0502020204030204" pitchFamily="34" charset="0"/>
              </a:rPr>
              <a:t>MS</a:t>
            </a:r>
            <a:r>
              <a:rPr lang="en-US" sz="1600" b="1" u="sng" dirty="0" err="1">
                <a:ea typeface="Calibri" panose="020F0502020204030204" pitchFamily="34" charset="0"/>
              </a:rPr>
              <a:t>Group</a:t>
            </a:r>
            <a:r>
              <a:rPr lang="en-US" sz="1600" dirty="0">
                <a:ea typeface="Calibri" panose="020F0502020204030204" pitchFamily="34" charset="0"/>
              </a:rPr>
              <a:t>: </a:t>
            </a:r>
          </a:p>
          <a:p>
            <a:pPr lvl="2">
              <a:spcBef>
                <a:spcPts val="0"/>
              </a:spcBef>
              <a:buFont typeface="Arial" panose="020B0604020202020204" pitchFamily="34" charset="0"/>
              <a:buChar char="•"/>
            </a:pPr>
            <a:r>
              <a:rPr lang="en-US" sz="1600" b="1" u="sng" dirty="0"/>
              <a:t>Work stream 1 - interference protection and resolution (</a:t>
            </a:r>
            <a:r>
              <a:rPr lang="en-US" sz="1600" b="1" u="sng" dirty="0" err="1"/>
              <a:t>CableLabs</a:t>
            </a:r>
            <a:r>
              <a:rPr lang="en-US" sz="1600" b="1" u="sng" dirty="0"/>
              <a:t>, EPRI, Lake </a:t>
            </a:r>
            <a:r>
              <a:rPr lang="en-US" sz="1600" b="1" u="sng" dirty="0" err="1"/>
              <a:t>Cty</a:t>
            </a:r>
            <a:r>
              <a:rPr lang="en-US" sz="1600" b="1" u="sng" dirty="0"/>
              <a:t>, APCO)</a:t>
            </a:r>
          </a:p>
          <a:p>
            <a:pPr lvl="3">
              <a:spcBef>
                <a:spcPts val="0"/>
              </a:spcBef>
              <a:buFont typeface="Arial" panose="020B0604020202020204" pitchFamily="34" charset="0"/>
              <a:buChar char="•"/>
            </a:pPr>
            <a:r>
              <a:rPr lang="en-US" sz="2000" dirty="0">
                <a:effectLst/>
                <a:latin typeface="Times New Roman" panose="02020603050405020304" pitchFamily="18" charset="0"/>
                <a:ea typeface="SimSun" panose="02010600030101010101" pitchFamily="2" charset="-122"/>
              </a:rPr>
              <a:t> </a:t>
            </a:r>
            <a:r>
              <a:rPr lang="en-US" sz="1800" dirty="0">
                <a:effectLst/>
                <a:latin typeface="Times New Roman" panose="02020603050405020304" pitchFamily="18" charset="0"/>
                <a:ea typeface="SimSun" panose="02010600030101010101" pitchFamily="2" charset="-122"/>
              </a:rPr>
              <a:t>Meets biweekly, from 28Jan21 at 10:00 et, </a:t>
            </a:r>
            <a:endParaRPr lang="en-US" sz="1100" b="1" u="sng" dirty="0"/>
          </a:p>
          <a:p>
            <a:pPr lvl="2">
              <a:spcBef>
                <a:spcPts val="0"/>
              </a:spcBef>
              <a:buFont typeface="Arial" panose="020B0604020202020204" pitchFamily="34" charset="0"/>
              <a:buChar char="•"/>
            </a:pPr>
            <a:r>
              <a:rPr lang="en-US" sz="1600" dirty="0"/>
              <a:t>Work stream 2 - correct incumbent data (ULS) (</a:t>
            </a:r>
            <a:r>
              <a:rPr lang="en-US" sz="1600" dirty="0" err="1"/>
              <a:t>Comsearch</a:t>
            </a:r>
            <a:r>
              <a:rPr lang="en-US" sz="1600" dirty="0"/>
              <a:t>, APCO) </a:t>
            </a:r>
          </a:p>
          <a:p>
            <a:pPr lvl="2">
              <a:spcBef>
                <a:spcPts val="0"/>
              </a:spcBef>
              <a:buFont typeface="Arial" panose="020B0604020202020204" pitchFamily="34" charset="0"/>
              <a:buChar char="•"/>
            </a:pPr>
            <a:r>
              <a:rPr lang="en-US" sz="16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a:t>
            </a:r>
          </a:p>
          <a:p>
            <a:pPr lvl="1">
              <a:spcBef>
                <a:spcPts val="0"/>
              </a:spcBef>
              <a:buFont typeface="Arial" panose="020B0604020202020204" pitchFamily="34" charset="0"/>
              <a:buChar char="•"/>
            </a:pPr>
            <a:r>
              <a:rPr lang="en-US" sz="1600" dirty="0"/>
              <a:t>There are workstream meetings mostly bi-weekly, where the work is getting done.</a:t>
            </a:r>
            <a:endParaRPr lang="en-US" sz="12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Next overall </a:t>
            </a:r>
            <a:r>
              <a:rPr lang="en-US" sz="2000" dirty="0" err="1"/>
              <a:t>MSGroup</a:t>
            </a:r>
            <a:r>
              <a:rPr lang="en-US" sz="2000" dirty="0"/>
              <a:t> meeting – 26Feb21</a:t>
            </a:r>
            <a:endParaRPr lang="en-US" sz="1800" dirty="0"/>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705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due to looking at Wednesday 17Mar31, 3pm et, for the .18 2</a:t>
            </a:r>
            <a:r>
              <a:rPr lang="en-US" altLang="en-US" sz="1800" baseline="30000" dirty="0">
                <a:solidFill>
                  <a:srgbClr val="00B0F0"/>
                </a:solidFill>
              </a:rPr>
              <a:t>nd</a:t>
            </a:r>
            <a:r>
              <a:rPr lang="en-US" altLang="en-US" sz="1800" dirty="0">
                <a:solidFill>
                  <a:srgbClr val="00B0F0"/>
                </a:solidFill>
              </a:rPr>
              <a:t> meeting of the plenary. </a:t>
            </a:r>
          </a:p>
          <a:p>
            <a:pPr marL="685800" lvl="1">
              <a:buClr>
                <a:srgbClr val="00B0F0"/>
              </a:buClr>
              <a:buFont typeface="Wingdings" panose="05000000000000000000" pitchFamily="2" charset="2"/>
              <a:buChar char="§"/>
            </a:pPr>
            <a:r>
              <a:rPr lang="en-US" altLang="en-US" sz="1800" b="0" dirty="0">
                <a:solidFill>
                  <a:srgbClr val="00B0F0"/>
                </a:solidFill>
              </a:rPr>
              <a:t>.15 &amp; .19 we ar</a:t>
            </a:r>
            <a:r>
              <a:rPr lang="en-US" altLang="en-US" sz="1800" dirty="0">
                <a:solidFill>
                  <a:srgbClr val="00B0F0"/>
                </a:solidFill>
              </a:rPr>
              <a:t>e okay </a:t>
            </a: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Chair to send out to all the call-in info for next ad hoc on table of freq. bands.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11feb21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15:______________________55et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4"/>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8"/>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04feb21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sz="1400" b="0" i="0" u="none" strike="noStrike" baseline="0" dirty="0">
                <a:solidFill>
                  <a:srgbClr val="000000"/>
                </a:solidFill>
              </a:rPr>
              <a:t>Saudi Arabia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Submissions coming</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26</a:t>
            </a:r>
            <a:r>
              <a:rPr lang="en-GB" sz="1600" b="0" dirty="0">
                <a:effectLst/>
                <a:ea typeface="SimSun" panose="02010600030101010101" pitchFamily="2" charset="-122"/>
              </a:rPr>
              <a:t> January 2021 in document </a:t>
            </a:r>
            <a:r>
              <a:rPr lang="en-GB" sz="1600" b="0" dirty="0">
                <a:solidFill>
                  <a:schemeClr val="bg1">
                    <a:lumMod val="75000"/>
                  </a:schemeClr>
                </a:solidFill>
                <a:ea typeface="SimSun" panose="02010600030101010101" pitchFamily="2" charset="-122"/>
                <a:hlinkClick r:id="rId3"/>
              </a:rPr>
              <a:t>https://mentor.ieee.org/802.18/dcn/21/18-21-0009-00-0000-minutes-28jan21-rrtag-teleconference.docxcx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29-Jan-2021 09:04:59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736947"/>
            <a:ext cx="8382001" cy="5667376"/>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at their monthly telecon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like in July and Nov.</a:t>
            </a:r>
          </a:p>
          <a:p>
            <a:pPr lvl="1">
              <a:spcBef>
                <a:spcPts val="0"/>
              </a:spcBef>
              <a:buFont typeface="Arial" panose="020B0604020202020204" pitchFamily="34" charset="0"/>
              <a:buChar char="•"/>
            </a:pPr>
            <a:r>
              <a:rPr lang="en-US" altLang="en-US" sz="1600" b="1" dirty="0">
                <a:solidFill>
                  <a:schemeClr val="tx1"/>
                </a:solidFill>
              </a:rPr>
              <a:t>EC updated approval times to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1">
              <a:spcBef>
                <a:spcPts val="0"/>
              </a:spcBef>
              <a:buFont typeface="Arial" panose="020B0604020202020204" pitchFamily="34" charset="0"/>
              <a:buChar char="•"/>
            </a:pPr>
            <a:r>
              <a:rPr lang="en-US" altLang="en-US" sz="1600" dirty="0">
                <a:solidFill>
                  <a:schemeClr val="tx1"/>
                </a:solidFill>
              </a:rPr>
              <a:t>Currently no overlap with .11, .15 or .19.  </a:t>
            </a:r>
            <a:r>
              <a:rPr lang="en-US" altLang="en-US" sz="1600" dirty="0">
                <a:solidFill>
                  <a:srgbClr val="00B0F0"/>
                </a:solidFill>
              </a:rPr>
              <a:t>Chair checking with .24.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approved yesterday, 03Feb21,  to cancel the in  person 802W interim.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On EC monthly call Tuesday, 02Feb21, the monthly calls will start using UTC for the time.  Not clear if all IEEE 802 times will be based on UTC, stand by.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57078</TotalTime>
  <Words>8240</Words>
  <Application>Microsoft Office PowerPoint</Application>
  <PresentationFormat>On-screen Show (4:3)</PresentationFormat>
  <Paragraphs>853</Paragraphs>
  <Slides>36</Slides>
  <Notes>22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9" baseType="lpstr">
      <vt:lpstr>Arial</vt: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Administrative–moving forward –  2</vt:lpstr>
      <vt:lpstr>EU items to share -1</vt:lpstr>
      <vt:lpstr>EU items to share -2</vt:lpstr>
      <vt:lpstr>Other regions (outside EU-Stds and USA), items to share</vt:lpstr>
      <vt:lpstr>ITU-R items to share  -</vt:lpstr>
      <vt:lpstr>ITU-R M.1450 &amp; M.1801 submissions – standing by</vt:lpstr>
      <vt:lpstr>MSG 6 GHz &amp; FCC</vt:lpstr>
      <vt:lpstr>MSG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3555</cp:revision>
  <cp:lastPrinted>1601-01-01T00:00:00Z</cp:lastPrinted>
  <dcterms:created xsi:type="dcterms:W3CDTF">2016-03-03T14:54:45Z</dcterms:created>
  <dcterms:modified xsi:type="dcterms:W3CDTF">2021-02-04T15:37:50Z</dcterms:modified>
</cp:coreProperties>
</file>