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516" r:id="rId8"/>
    <p:sldId id="596" r:id="rId9"/>
    <p:sldId id="690" r:id="rId10"/>
    <p:sldId id="748" r:id="rId11"/>
    <p:sldId id="749" r:id="rId12"/>
    <p:sldId id="750" r:id="rId13"/>
    <p:sldId id="756" r:id="rId14"/>
    <p:sldId id="752" r:id="rId15"/>
    <p:sldId id="754" r:id="rId16"/>
    <p:sldId id="758" r:id="rId17"/>
    <p:sldId id="717" r:id="rId18"/>
    <p:sldId id="650" r:id="rId19"/>
    <p:sldId id="498" r:id="rId20"/>
    <p:sldId id="402" r:id="rId21"/>
    <p:sldId id="403" r:id="rId22"/>
    <p:sldId id="736" r:id="rId23"/>
    <p:sldId id="746" r:id="rId24"/>
    <p:sldId id="759" r:id="rId25"/>
    <p:sldId id="737" r:id="rId26"/>
    <p:sldId id="739" r:id="rId27"/>
    <p:sldId id="728" r:id="rId28"/>
    <p:sldId id="602" r:id="rId29"/>
    <p:sldId id="425" r:id="rId30"/>
    <p:sldId id="652" r:id="rId31"/>
    <p:sldId id="689" r:id="rId32"/>
    <p:sldId id="549" r:id="rId33"/>
    <p:sldId id="656" r:id="rId34"/>
    <p:sldId id="655"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D5F4FF"/>
    <a:srgbClr val="FF9999"/>
    <a:srgbClr val="FF7C80"/>
    <a:srgbClr val="990033"/>
    <a:srgbClr val="9933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112" autoAdjust="0"/>
  </p:normalViewPr>
  <p:slideViewPr>
    <p:cSldViewPr>
      <p:cViewPr varScale="1">
        <p:scale>
          <a:sx n="80" d="100"/>
          <a:sy n="80" d="100"/>
        </p:scale>
        <p:origin x="96" y="61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29-Jan-21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groups.wirelessinnovation.org/wg/6MSG/dashboard"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91187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58380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0423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466725" lvl="1">
              <a:spcBef>
                <a:spcPts val="0"/>
              </a:spcBef>
              <a:spcAft>
                <a:spcPts val="0"/>
              </a:spcAft>
              <a:buFont typeface="Arial" panose="020B0604020202020204" pitchFamily="34" charset="0"/>
              <a:buChar char="•"/>
            </a:pPr>
            <a:r>
              <a:rPr lang="en-US" sz="1300" b="0" dirty="0">
                <a:solidFill>
                  <a:schemeClr val="tx1"/>
                </a:solidFill>
                <a:effectLst/>
                <a:ea typeface="Times New Roman" panose="02020603050405020304" pitchFamily="18" charset="0"/>
              </a:rPr>
              <a:t>Each work stream</a:t>
            </a:r>
            <a:r>
              <a:rPr lang="en-US" sz="1300" dirty="0">
                <a:solidFill>
                  <a:schemeClr val="tx1"/>
                </a:solidFill>
                <a:ea typeface="Times New Roman" panose="02020603050405020304" pitchFamily="18" charset="0"/>
              </a:rPr>
              <a:t>, member of the MSG/open meeting can observe the any of work stream meetings of the</a:t>
            </a:r>
          </a:p>
          <a:p>
            <a:pPr marL="466725" lvl="1">
              <a:spcBef>
                <a:spcPts val="0"/>
              </a:spcBef>
              <a:spcAft>
                <a:spcPts val="0"/>
              </a:spcAft>
              <a:buFont typeface="Arial" panose="020B0604020202020204" pitchFamily="34" charset="0"/>
              <a:buChar char="•"/>
            </a:pPr>
            <a:r>
              <a:rPr lang="en-US" sz="1300" dirty="0">
                <a:solidFill>
                  <a:schemeClr val="tx1"/>
                </a:solidFill>
                <a:ea typeface="Times New Roman" panose="02020603050405020304" pitchFamily="18" charset="0"/>
              </a:rPr>
              <a:t>1- </a:t>
            </a:r>
            <a:r>
              <a:rPr lang="en-US" sz="1300" dirty="0" err="1">
                <a:solidFill>
                  <a:schemeClr val="tx1"/>
                </a:solidFill>
                <a:ea typeface="Times New Roman" panose="02020603050405020304" pitchFamily="18" charset="0"/>
              </a:rPr>
              <a:t>Winforum</a:t>
            </a:r>
            <a:r>
              <a:rPr lang="en-US" sz="1300" dirty="0">
                <a:solidFill>
                  <a:schemeClr val="tx1"/>
                </a:solidFill>
                <a:ea typeface="Times New Roman" panose="02020603050405020304" pitchFamily="18" charset="0"/>
              </a:rPr>
              <a:t> – 6GHz committee, w/3 work streams for them.  Anyone with </a:t>
            </a:r>
            <a:r>
              <a:rPr lang="en-US" sz="1300" dirty="0" err="1">
                <a:solidFill>
                  <a:schemeClr val="tx1"/>
                </a:solidFill>
                <a:ea typeface="Times New Roman" panose="02020603050405020304" pitchFamily="18" charset="0"/>
              </a:rPr>
              <a:t>Winforum</a:t>
            </a:r>
            <a:r>
              <a:rPr lang="en-US" sz="1300" dirty="0">
                <a:solidFill>
                  <a:schemeClr val="tx1"/>
                </a:solidFill>
                <a:ea typeface="Times New Roman" panose="02020603050405020304" pitchFamily="18" charset="0"/>
              </a:rPr>
              <a:t> Login w/MSG can be observer (with IPR policy) </a:t>
            </a:r>
          </a:p>
          <a:p>
            <a:pPr marL="466725" lvl="1">
              <a:spcBef>
                <a:spcPts val="0"/>
              </a:spcBef>
              <a:spcAft>
                <a:spcPts val="0"/>
              </a:spcAft>
              <a:buFont typeface="Arial" panose="020B0604020202020204" pitchFamily="34" charset="0"/>
              <a:buChar char="•"/>
            </a:pPr>
            <a:r>
              <a:rPr lang="en-US" sz="1300" dirty="0">
                <a:solidFill>
                  <a:schemeClr val="tx1"/>
                </a:solidFill>
                <a:ea typeface="Times New Roman" panose="02020603050405020304" pitchFamily="18" charset="0"/>
              </a:rPr>
              <a:t>2- MSG is informal group, from FCC R&amp;O,  they can use the </a:t>
            </a:r>
            <a:r>
              <a:rPr lang="en-US" sz="1300" dirty="0" err="1">
                <a:solidFill>
                  <a:schemeClr val="tx1"/>
                </a:solidFill>
                <a:ea typeface="Times New Roman" panose="02020603050405020304" pitchFamily="18" charset="0"/>
              </a:rPr>
              <a:t>Winforum</a:t>
            </a:r>
            <a:r>
              <a:rPr lang="en-US" sz="1300" dirty="0">
                <a:solidFill>
                  <a:schemeClr val="tx1"/>
                </a:solidFill>
                <a:ea typeface="Times New Roman" panose="02020603050405020304" pitchFamily="18" charset="0"/>
              </a:rPr>
              <a:t> web site, and can be a corner.   They have their own 3 workstreams, for the MSG group.  (no IPR policies) </a:t>
            </a:r>
          </a:p>
          <a:p>
            <a:pPr marL="0" indent="-219075">
              <a:spcBef>
                <a:spcPts val="0"/>
              </a:spcBef>
              <a:spcAft>
                <a:spcPts val="0"/>
              </a:spcAft>
            </a:pPr>
            <a:r>
              <a:rPr lang="en-US" sz="1600" dirty="0">
                <a:solidFill>
                  <a:schemeClr val="tx1"/>
                </a:solidFill>
                <a:ea typeface="Times New Roman" panose="02020603050405020304" pitchFamily="18" charset="0"/>
              </a:rPr>
              <a:t>				  </a:t>
            </a:r>
            <a:r>
              <a:rPr lang="en-US" sz="1450" b="0" i="0" dirty="0">
                <a:solidFill>
                  <a:srgbClr val="1155CC"/>
                </a:solidFill>
                <a:effectLst/>
                <a:hlinkClick r:id="rId3"/>
              </a:rPr>
              <a:t>https://groups.wirelessinnovation.org/wg/6MSG/dashboard</a:t>
            </a:r>
            <a:r>
              <a:rPr lang="en-US" sz="1450" b="0" i="0" dirty="0">
                <a:solidFill>
                  <a:srgbClr val="1155CC"/>
                </a:solidFill>
                <a:effectLst/>
              </a:rPr>
              <a:t>. </a:t>
            </a:r>
            <a:endParaRPr lang="en-US" sz="1600" kern="1200" dirty="0">
              <a:solidFill>
                <a:srgbClr val="000000"/>
              </a:solidFill>
              <a:effectLst/>
              <a:ea typeface="+mn-ea"/>
              <a:cs typeface="+mn-cs"/>
            </a:endParaRPr>
          </a:p>
          <a:p>
            <a:pPr marL="466725" lvl="1">
              <a:spcBef>
                <a:spcPts val="0"/>
              </a:spcBef>
              <a:spcAft>
                <a:spcPts val="0"/>
              </a:spcAft>
              <a:buFont typeface="Arial" panose="020B0604020202020204" pitchFamily="34" charset="0"/>
              <a:buChar char="•"/>
            </a:pPr>
            <a:r>
              <a:rPr lang="en-US" sz="1300" b="0" dirty="0">
                <a:solidFill>
                  <a:schemeClr val="tx1"/>
                </a:solidFill>
                <a:effectLst/>
                <a:ea typeface="Times New Roman" panose="02020603050405020304" pitchFamily="18" charset="0"/>
              </a:rPr>
              <a:t>Looks you still have to register, but not be a member</a:t>
            </a:r>
            <a:r>
              <a:rPr lang="en-US" sz="1300" dirty="0">
                <a:solidFill>
                  <a:schemeClr val="tx1"/>
                </a:solidFill>
                <a:ea typeface="Times New Roman" panose="02020603050405020304" pitchFamily="18" charset="0"/>
              </a:rPr>
              <a:t>?</a:t>
            </a:r>
            <a:r>
              <a:rPr lang="en-US" sz="1300" b="0" dirty="0">
                <a:solidFill>
                  <a:schemeClr val="tx1"/>
                </a:solidFill>
                <a:effectLst/>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300" dirty="0">
                <a:solidFill>
                  <a:schemeClr val="tx1"/>
                </a:solidFill>
                <a:ea typeface="Times New Roman" panose="02020603050405020304" pitchFamily="18" charset="0"/>
              </a:rPr>
              <a:t>What do folks need to know about the Committee .vs. the Group? </a:t>
            </a:r>
          </a:p>
          <a:p>
            <a:pPr marL="466725" lvl="1">
              <a:spcBef>
                <a:spcPts val="0"/>
              </a:spcBef>
              <a:spcAft>
                <a:spcPts val="0"/>
              </a:spcAft>
              <a:buFont typeface="Arial" panose="020B0604020202020204" pitchFamily="34" charset="0"/>
              <a:buChar char="•"/>
            </a:pPr>
            <a:r>
              <a:rPr lang="en-US" sz="1300" dirty="0">
                <a:solidFill>
                  <a:schemeClr val="tx1"/>
                </a:solidFill>
                <a:ea typeface="Times New Roman" panose="02020603050405020304" pitchFamily="18" charset="0"/>
              </a:rPr>
              <a:t> email direct to a person to register. Id company not listed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1126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28Jan21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28Jan21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28Jan21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802.18-21/0008r01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urldefense.com/v3/__https:/www.miit.gov.cn/gzcy/yjzj/art/2021/art_35e50edb407b4063a366372f2394a4c5.html__;!!F7jv3iA!mqEeHjQGQgLCg6qWQjIM7GQfxIqMwInnx6MlPGSwcw4Z5d6ad9jGS6Vp-8fT_oWCM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urldefense.com/v3/__https:/mentor.ieee.org/802.18/dcn/21/18-21-0001-02-0000-apac-update-january-2021.pptx__;!!F7jv3iA!iWeeY4nYG3u8clnEmwmC9BnsXjynL82hUb0sb_l7dYzoAEjmTCFzHvAKvuRFYlqcNQ$"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163-00-0itu-proposed-modifications-to-itu-r-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27.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mentor.ieee.org/802.11/dcn/21/11-21-0164-00-0itu-proposed-modifications-to-itu-r-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1/22/2021-01404/office-of-engineering-and-technology-seeks-additional-information-regarding-client-to-client-device?utm_campaign=subscription*mailing*list&amp;utm_source=federalregister.gov&amp;utm_medium=email__;Kys!!F7jv3iA!g505zKyorT2virPotapBCijbIH2BD45AhKr7RkAfu5OwolFP1X9GKl87NaV8GjE0K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004-00-0000-fcc-pn-client2client-in-6ghz-band-et-18-295.pdf" TargetMode="External"/><Relationship Id="rId5" Type="http://schemas.openxmlformats.org/officeDocument/2006/relationships/hyperlink" Target="https://urldefense.com/v3/__https:/www.federalregister.gov/d/2021-01404?utm_campaign=subscription*mailing*list&amp;utm_source=federalregister.gov&amp;utm_medium=email__;Kys!!F7jv3iA!g505zKyorT2virPotapBCijbIH2BD45AhKr7RkAfu5OwolFP1X9GKl87NaVRBTaaIA$" TargetMode="External"/><Relationship Id="rId4" Type="http://schemas.openxmlformats.org/officeDocument/2006/relationships/hyperlink" Target="https://urldefense.com/v3/__https:/www.govinfo.gov/content/pkg/FR-2021-01-22/pdf/2021-01404.pdf?utm_source=federalregister.gov&amp;utm_medium=email&amp;utm_campaign=subscription*mailing*list__;Kys!!F7jv3iA!g505zKyorT2virPotapBCijbIH2BD45AhKr7RkAfu5OwolFP1X9GKl87NaV1QbC4Fw$"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jXoFOPJicB094ht6MKcAr9XqBTTsx3jhZc5Pmgg4b6Pq65oM2AKf1Bq8gmcIHS-nPQ$" TargetMode="External"/><Relationship Id="rId3" Type="http://schemas.openxmlformats.org/officeDocument/2006/relationships/hyperlink" Target="https://ieeesa.webex.com/ieeesa/j.php?MTID=m6f2f81c8e60c1dd28e45c6a2024e5cfe" TargetMode="External"/><Relationship Id="rId7" Type="http://schemas.openxmlformats.org/officeDocument/2006/relationships/hyperlink" Target="https://urldefense.com/v3/__https:/ieeesa.webex.com/ieeesa/globalcallin.php?MTID=mbefaf5eede5daf62608badbf2154b00f__;!!F7jv3iA!jXoFOPJicB094ht6MKcAr9XqBTTsx3jhZc5Pmgg4b6Pq65oM2AKf1Bq8gmfJw2hFR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798447958%23%23*01*" TargetMode="External"/><Relationship Id="rId5" Type="http://schemas.openxmlformats.org/officeDocument/2006/relationships/hyperlink" Target="tel:%2B1-646-992-2010,,*01*1798447958%23%23*01*" TargetMode="External"/><Relationship Id="rId4" Type="http://schemas.openxmlformats.org/officeDocument/2006/relationships/hyperlink" Target="https://urldefense.com/v3/__https:/ieeesa.webex.com/ieeesa/j.php?MTID=m6f2f81c8e60c1dd28e45c6a2024e5cfe__;!!F7jv3iA!jXoFOPJicB094ht6MKcAr9XqBTTsx3jhZc5Pmgg4b6Pq65oM2AKf1Bq8gmfZvFlABA$"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jfIDdkygwqiaaqYFsbOls2jimonYsFueAeL1ig-4WsiFA3coua6kdUy3Y9K3D9WoWA$" TargetMode="External"/><Relationship Id="rId3" Type="http://schemas.openxmlformats.org/officeDocument/2006/relationships/hyperlink" Target="https://ieeesa.webex.com/ieeesa/j.php?MTID=m991efbc801f794b2e27f305a9321bb49" TargetMode="External"/><Relationship Id="rId7" Type="http://schemas.openxmlformats.org/officeDocument/2006/relationships/hyperlink" Target="https://urldefense.com/v3/__https:/ieeesa.webex.com/ieeesa/globalcallin.php?MTID=mbc56cbdf9694c09e61450a3da6ccaa4f__;!!F7jv3iA!jfIDdkygwqiaaqYFsbOls2jimonYsFueAeL1ig-4WsiFA3coua6kdUy3Y9K74smhb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tel:%2B1-213-306-3065,,*01*1796473051%23%23*01*" TargetMode="External"/><Relationship Id="rId5" Type="http://schemas.openxmlformats.org/officeDocument/2006/relationships/hyperlink" Target="tel:%2B1-646-992-2010,,*01*1796473051%23%23*01*" TargetMode="External"/><Relationship Id="rId4" Type="http://schemas.openxmlformats.org/officeDocument/2006/relationships/hyperlink" Target="https://urldefense.com/v3/__https:/ieeesa.webex.com/ieeesa/j.php?MTID=m991efbc801f794b2e27f305a9321bb49__;!!F7jv3iA!jfIDdkygwqiaaqYFsbOls2jimonYsFueAeL1ig-4WsiFA3coua6kdUy3Y9KgQpYlkA$"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62-00-0000-minutes-07jan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28Jan21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28 January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nothing to share</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Calls coming up on different subjects.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14Jan/09Feb – EN 303 722, </a:t>
            </a:r>
            <a:r>
              <a:rPr lang="en-US" sz="1600" b="0" i="0" dirty="0">
                <a:solidFill>
                  <a:srgbClr val="4D5156"/>
                </a:solidFill>
                <a:effectLst/>
              </a:rPr>
              <a:t>Wideband Data Transmission Systems (WDTS) for Fixed 				Network Radio Equipment operating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18-25Jan – BRAN 108a and EN 303 753, </a:t>
            </a:r>
            <a:r>
              <a:rPr lang="en-US" sz="1600" b="0" i="0" dirty="0">
                <a:solidFill>
                  <a:srgbClr val="4D5156"/>
                </a:solidFill>
                <a:effectLst/>
              </a:rPr>
              <a:t>WDTS for Mobile and Fixed Equipment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29Jan – TS 103 754, </a:t>
            </a:r>
            <a:r>
              <a:rPr lang="en-US" sz="1600" b="0" i="0" dirty="0">
                <a:solidFill>
                  <a:srgbClr val="000000"/>
                </a:solidFill>
                <a:effectLst/>
              </a:rPr>
              <a:t>BRAN MAP Performance testing</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05Feb – EN 303 687 </a:t>
            </a:r>
            <a:r>
              <a:rPr lang="en-US" sz="1400" b="0" i="0" dirty="0">
                <a:solidFill>
                  <a:srgbClr val="4D5156"/>
                </a:solidFill>
                <a:effectLst/>
                <a:latin typeface="arial" panose="020B0604020202020204" pitchFamily="34" charset="0"/>
              </a:rPr>
              <a:t>6 GHz RLAN </a:t>
            </a:r>
            <a:r>
              <a:rPr lang="en-US" sz="1400" b="0" i="0" dirty="0" err="1">
                <a:solidFill>
                  <a:srgbClr val="4D5156"/>
                </a:solidFill>
                <a:effectLst/>
                <a:latin typeface="arial" panose="020B0604020202020204" pitchFamily="34" charset="0"/>
              </a:rPr>
              <a:t>Harmonised</a:t>
            </a:r>
            <a:r>
              <a:rPr lang="en-US" sz="1400" b="0" i="0" dirty="0">
                <a:solidFill>
                  <a:srgbClr val="4D5156"/>
                </a:solidFill>
                <a:effectLst/>
                <a:latin typeface="arial" panose="020B0604020202020204" pitchFamily="34" charset="0"/>
              </a:rPr>
              <a:t> Standard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Much focus on 5 and 6 GHz and user access restrictions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03Nov20-22Feb21,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3">
              <a:buFont typeface="Arial" panose="020B0604020202020204" pitchFamily="34" charset="0"/>
              <a:buChar char="•"/>
            </a:pPr>
            <a:endParaRPr lang="en-US" sz="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#88, 19-23Apr21</a:t>
            </a:r>
            <a:endParaRPr lang="en-US" sz="1800" dirty="0">
              <a:highlight>
                <a:srgbClr val="FFFF00"/>
              </a:highlight>
            </a:endParaRPr>
          </a:p>
          <a:p>
            <a:pPr lvl="1">
              <a:spcBef>
                <a:spcPts val="0"/>
              </a:spcBef>
              <a:buFont typeface="Arial" panose="020B0604020202020204" pitchFamily="34" charset="0"/>
              <a:buChar char="•"/>
            </a:pPr>
            <a:endParaRPr lang="en-US" sz="1400" dirty="0">
              <a:sym typeface="Wingdings" panose="05000000000000000000" pitchFamily="2" charset="2"/>
            </a:endParaRPr>
          </a:p>
          <a:p>
            <a:pPr lvl="1">
              <a:spcBef>
                <a:spcPts val="0"/>
              </a:spcBef>
              <a:buFont typeface="Arial" panose="020B0604020202020204" pitchFamily="34" charset="0"/>
              <a:buChar char="•"/>
            </a:pPr>
            <a:r>
              <a:rPr lang="en-US" sz="1400" dirty="0">
                <a:sym typeface="Wingdings" panose="05000000000000000000" pitchFamily="2" charset="2"/>
              </a:rPr>
              <a:t>-----</a:t>
            </a:r>
          </a:p>
          <a:p>
            <a:pPr lvl="1">
              <a:spcBef>
                <a:spcPts val="0"/>
              </a:spcBef>
              <a:buFont typeface="Arial" panose="020B0604020202020204" pitchFamily="34" charset="0"/>
              <a:buChar char="•"/>
            </a:pPr>
            <a:r>
              <a:rPr lang="en-US" sz="1400" dirty="0">
                <a:sym typeface="Wingdings" panose="05000000000000000000" pitchFamily="2" charset="2"/>
              </a:rPr>
              <a:t>SE19 has been studying for 10months for short term interference.  Some disagreement with different members.   If anyone has interest look at contributions in SE19.   This is the only place for this study. </a:t>
            </a:r>
          </a:p>
          <a:p>
            <a:pPr lvl="1">
              <a:spcBef>
                <a:spcPts val="0"/>
              </a:spcBef>
              <a:buFont typeface="Arial" panose="020B0604020202020204" pitchFamily="34" charset="0"/>
              <a:buChar char="•"/>
            </a:pP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___coming___</a:t>
            </a:r>
          </a:p>
          <a:p>
            <a:pPr lvl="1">
              <a:spcBef>
                <a:spcPts val="0"/>
              </a:spcBef>
              <a:spcAft>
                <a:spcPts val="0"/>
              </a:spcAft>
              <a:buFont typeface="Arial" panose="020B0604020202020204" pitchFamily="34" charset="0"/>
              <a:buChar char="•"/>
            </a:pPr>
            <a:r>
              <a:rPr lang="en-US" altLang="en-US" sz="1400" dirty="0"/>
              <a:t>WGSE chair sent a report to SE45 tasking them to do sharing study with urban rail, due summer 2024. </a:t>
            </a:r>
          </a:p>
          <a:p>
            <a:pPr lvl="1">
              <a:spcBef>
                <a:spcPts val="0"/>
              </a:spcBef>
              <a:spcAft>
                <a:spcPts val="0"/>
              </a:spcAft>
              <a:buFont typeface="Arial" panose="020B0604020202020204" pitchFamily="34" charset="0"/>
              <a:buChar char="•"/>
            </a:pPr>
            <a:r>
              <a:rPr lang="en-US" altLang="en-US" sz="1400" dirty="0"/>
              <a:t>Anticipate other WIs could be coming (e.g. upper 6 GHz and 5 GHz in general) </a:t>
            </a:r>
          </a:p>
          <a:p>
            <a:pPr marL="457200" lvl="1" indent="0">
              <a:spcBef>
                <a:spcPts val="0"/>
              </a:spcBef>
              <a:spcAft>
                <a:spcPts val="0"/>
              </a:spcAft>
            </a:pPr>
            <a:endParaRPr lang="en-US" altLang="en-US" sz="1400" dirty="0"/>
          </a:p>
          <a:p>
            <a:pPr lvl="1">
              <a:spcBef>
                <a:spcPts val="0"/>
              </a:spcBef>
              <a:spcAft>
                <a:spcPts val="0"/>
              </a:spcAft>
              <a:buFont typeface="Arial" panose="020B0604020202020204" pitchFamily="34" charset="0"/>
              <a:buChar char="•"/>
            </a:pPr>
            <a:endParaRPr lang="en-US" altLang="en-US" sz="1400" dirty="0"/>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ea typeface="Calibri" panose="020F0502020204030204" pitchFamily="34" charset="0"/>
              </a:rPr>
              <a:t>nothing to share</a:t>
            </a:r>
          </a:p>
          <a:p>
            <a:pPr lvl="1">
              <a:spcBef>
                <a:spcPts val="0"/>
              </a:spcBef>
              <a:buFont typeface="Arial" panose="020B0604020202020204" pitchFamily="34" charset="0"/>
              <a:buChar char="•"/>
            </a:pP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effectLst/>
                <a:ea typeface="Calibri" panose="020F0502020204030204" pitchFamily="34" charset="0"/>
              </a:rPr>
              <a:t>21Jan: Have affirmed ECC Decision (04)08 decision on all 5 GHz RLAN usage.   New meeting </a:t>
            </a:r>
            <a:r>
              <a:rPr lang="en-US" sz="1400" dirty="0">
                <a:ea typeface="Calibri" panose="020F0502020204030204" pitchFamily="34" charset="0"/>
              </a:rPr>
              <a:t>11-13 </a:t>
            </a:r>
            <a:r>
              <a:rPr lang="en-US" sz="1400" dirty="0">
                <a:effectLst/>
                <a:ea typeface="Calibri" panose="020F0502020204030204" pitchFamily="34" charset="0"/>
              </a:rPr>
              <a:t>May being setup to pick this up</a:t>
            </a:r>
            <a:r>
              <a:rPr lang="en-US" sz="1400" dirty="0">
                <a:ea typeface="Calibri" panose="020F0502020204030204" pitchFamily="34" charset="0"/>
              </a:rPr>
              <a:t>, as it will likely take till then to be ready. </a:t>
            </a: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400" dirty="0">
                <a:ea typeface="Calibri" panose="020F0502020204030204" pitchFamily="34" charset="0"/>
              </a:rPr>
              <a:t>Some disagreement on power out from Resolution 229 WRC-19, so being moved up to WGFM.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China MIIT has begun a public consultation on 2.4 GHz, 5150-5350 MHz, and 5725-5850 MHz bands with the objectives to strengthen and standardize the 2400-2483.5 MHz, 5150-5350 MHz and 5725-5850 MHz frequency bands, promote the development of related radio services, and maintain the order of air waves.  The consultation closes on February 28, 2021.</a:t>
            </a:r>
            <a:endParaRPr lang="en-US" sz="18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For details, please visit:  </a:t>
            </a:r>
            <a:r>
              <a:rPr lang="en-US" sz="1800" u="sng" dirty="0">
                <a:solidFill>
                  <a:srgbClr val="000000"/>
                </a:solidFill>
                <a:effectLst/>
                <a:ea typeface="Calibri" panose="020F0502020204030204" pitchFamily="34" charset="0"/>
                <a:hlinkClick r:id="rId3"/>
              </a:rPr>
              <a:t>https://www.miit.gov.cn/gzcy/yjzj/art/2021/art_35e50edb407b4063a366372f2394a4c5.html</a:t>
            </a:r>
            <a:r>
              <a:rPr lang="en-US" sz="1800" b="0" dirty="0">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800" dirty="0">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000000"/>
                </a:solidFill>
                <a:effectLst/>
                <a:ea typeface="Calibri" panose="020F0502020204030204" pitchFamily="34" charset="0"/>
                <a:cs typeface="Times New Roman" panose="02020603050405020304" pitchFamily="18" charset="0"/>
              </a:rPr>
              <a:t>Allow 5100 MHz band indoors, not vehicles. OOBE -40 dBm/MHz at edges of 2.4 and 5.8 GHz bands. </a:t>
            </a:r>
          </a:p>
          <a:p>
            <a:pPr marL="400050" lvl="1">
              <a:spcBef>
                <a:spcPts val="0"/>
              </a:spcBef>
              <a:spcAft>
                <a:spcPts val="0"/>
              </a:spcAft>
              <a:buFont typeface="Arial" panose="020B0604020202020204" pitchFamily="34" charset="0"/>
              <a:buChar char="•"/>
            </a:pPr>
            <a:r>
              <a:rPr lang="en-US" sz="1800" dirty="0">
                <a:solidFill>
                  <a:srgbClr val="000000"/>
                </a:solidFill>
                <a:effectLst/>
                <a:ea typeface="Calibri" panose="020F0502020204030204" pitchFamily="34" charset="0"/>
                <a:cs typeface="Times New Roman" panose="02020603050405020304" pitchFamily="18" charset="0"/>
              </a:rPr>
              <a:t>Now LBT in 2.4 GHz EN 300 328 and 5 GHz EN 301 893 requirements.</a:t>
            </a:r>
          </a:p>
          <a:p>
            <a:pPr marL="400050" lvl="1">
              <a:spcBef>
                <a:spcPts val="0"/>
              </a:spcBef>
              <a:spcAft>
                <a:spcPts val="0"/>
              </a:spcAft>
              <a:buFont typeface="Arial" panose="020B0604020202020204" pitchFamily="34" charset="0"/>
              <a:buChar char="•"/>
            </a:pPr>
            <a:r>
              <a:rPr lang="en-US" sz="1800" b="0" dirty="0">
                <a:ea typeface="Times New Roman" panose="02020603050405020304" pitchFamily="18" charset="0"/>
                <a:cs typeface="Times New Roman" panose="02020603050405020304" pitchFamily="18" charset="0"/>
              </a:rPr>
              <a:t>Translation of the main text can be found here</a:t>
            </a:r>
            <a:r>
              <a:rPr lang="en-US" sz="1800" dirty="0">
                <a:ea typeface="Times New Roman" panose="02020603050405020304" pitchFamily="18" charset="0"/>
                <a:cs typeface="Times New Roman" panose="02020603050405020304" pitchFamily="18" charset="0"/>
              </a:rPr>
              <a:t>, with some updates from teleconference discussion.</a:t>
            </a:r>
          </a:p>
          <a:p>
            <a:pPr marL="400050" lvl="1">
              <a:spcBef>
                <a:spcPts val="0"/>
              </a:spcBef>
              <a:spcAft>
                <a:spcPts val="0"/>
              </a:spcAft>
              <a:buFont typeface="Arial" panose="020B0604020202020204" pitchFamily="34" charset="0"/>
              <a:buChar char="•"/>
            </a:pPr>
            <a:r>
              <a:rPr lang="en-US" sz="1800" b="0" dirty="0">
                <a:ea typeface="Times New Roman" panose="02020603050405020304" pitchFamily="18" charset="0"/>
                <a:cs typeface="Times New Roman" panose="02020603050405020304" pitchFamily="18" charset="0"/>
              </a:rPr>
              <a:t>Main te</a:t>
            </a:r>
            <a:r>
              <a:rPr lang="en-US" sz="1800" dirty="0">
                <a:ea typeface="Times New Roman" panose="02020603050405020304" pitchFamily="18" charset="0"/>
                <a:cs typeface="Times New Roman" panose="02020603050405020304" pitchFamily="18" charset="0"/>
              </a:rPr>
              <a:t>xt translated in: </a:t>
            </a:r>
            <a:endParaRPr lang="en-US" sz="1800" b="0" dirty="0">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https://mentor.ieee.org/802.18/dcn/21/18-21-0001-02-0000-apac-update-january-2021.pptx</a:t>
            </a:r>
            <a:endParaRPr lang="en-US" sz="18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4582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The 802.11 ITU-R ad hoc on M.1450 and M.1801 will have updated submissions to WP 5A, for 802.18 (then LMSC) approval on 11Feb21.   Current drafts (watch for latest) are: </a:t>
            </a:r>
          </a:p>
          <a:p>
            <a:pPr marL="685800" lvl="1">
              <a:spcBef>
                <a:spcPts val="0"/>
              </a:spcBef>
              <a:buFont typeface="Arial" panose="020B0604020202020204" pitchFamily="34" charset="0"/>
              <a:buChar char="•"/>
            </a:pPr>
            <a:r>
              <a:rPr lang="en-US" sz="1200" dirty="0">
                <a:solidFill>
                  <a:schemeClr val="tx1"/>
                </a:solidFill>
                <a:hlinkClick r:id="rId3"/>
              </a:rPr>
              <a:t>https://mentor.ieee.org/802.11/dcn/21/11-21-0163-00-0itu-proposed-modifications-to-itu-r-m-1450-5.docx</a:t>
            </a:r>
            <a:r>
              <a:rPr lang="en-US" sz="1200" dirty="0">
                <a:solidFill>
                  <a:schemeClr val="tx1"/>
                </a:solidFill>
              </a:rPr>
              <a:t> </a:t>
            </a:r>
          </a:p>
          <a:p>
            <a:pPr marL="685800" lvl="1">
              <a:spcBef>
                <a:spcPts val="0"/>
              </a:spcBef>
              <a:buFont typeface="Arial" panose="020B0604020202020204" pitchFamily="34" charset="0"/>
              <a:buChar char="•"/>
            </a:pPr>
            <a:r>
              <a:rPr lang="en-US" sz="1200" b="0" dirty="0">
                <a:solidFill>
                  <a:schemeClr val="tx1"/>
                </a:solidFill>
                <a:hlinkClick r:id="rId4"/>
              </a:rPr>
              <a:t>https://mentor.ieee.org/802.11/dcn/21/11-21-0164-00-0itu-proposed-modifications-to-itu-r-m-1801-2.docx</a:t>
            </a:r>
            <a:r>
              <a:rPr lang="en-US" sz="12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Next ad hoc call will by 09Feb21.  To finalize the submissions.</a:t>
            </a:r>
            <a:endParaRPr lang="en-US" sz="1600" b="0"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chemeClr val="tx1"/>
                </a:solidFill>
              </a:rPr>
              <a:t>Will try a small focused ad hoc. 3 folks stepped up.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  (sent some options to the volunteers) </a:t>
            </a:r>
          </a:p>
          <a:p>
            <a:pPr lvl="1">
              <a:spcBef>
                <a:spcPts val="0"/>
              </a:spcBef>
              <a:buFont typeface="Arial" panose="020B0604020202020204" pitchFamily="34" charset="0"/>
              <a:buChar char="•"/>
            </a:pPr>
            <a:r>
              <a:rPr lang="en-US" sz="1400" dirty="0">
                <a:solidFill>
                  <a:schemeClr val="tx1"/>
                </a:solidFill>
                <a:effectLst/>
                <a:ea typeface="SimSun" panose="02010600030101010101" pitchFamily="2" charset="-122"/>
              </a:rPr>
              <a:t>Need to start up document with 4 + 3 WRC-23 agenda items IEEE 802 should consider viewpoints on. </a:t>
            </a:r>
          </a:p>
          <a:p>
            <a:pPr lvl="2">
              <a:spcBef>
                <a:spcPts val="0"/>
              </a:spcBef>
              <a:buFont typeface="Arial" panose="020B0604020202020204" pitchFamily="34" charset="0"/>
              <a:buChar char="•"/>
            </a:pPr>
            <a:r>
              <a:rPr lang="en-US" sz="1400" dirty="0">
                <a:solidFill>
                  <a:schemeClr val="tx1"/>
                </a:solidFill>
              </a:rPr>
              <a:t>Do have a start on this power point.</a:t>
            </a: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5"/>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400" dirty="0">
                <a:effectLst/>
                <a:ea typeface="SimSun" panose="02010600030101010101" pitchFamily="2" charset="-122"/>
              </a:rPr>
              <a:t>1.1 </a:t>
            </a:r>
            <a:r>
              <a:rPr lang="en-GB" sz="1200" dirty="0">
                <a:effectLst/>
                <a:ea typeface="Times New Roman" panose="02020603050405020304" pitchFamily="18" charset="0"/>
              </a:rPr>
              <a:t>800-4 990 MHz and Resolution 223.  Connection w/ITS going there?</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1.2</a:t>
            </a:r>
            <a:r>
              <a:rPr lang="en-GB" sz="1200" dirty="0">
                <a:ea typeface="SimSun" panose="02010600030101010101" pitchFamily="2" charset="-122"/>
              </a:rPr>
              <a:t> </a:t>
            </a:r>
            <a:r>
              <a:rPr lang="en-GB" sz="1200" dirty="0">
                <a:effectLst/>
                <a:ea typeface="Times New Roman" panose="02020603050405020304" pitchFamily="18" charset="0"/>
              </a:rPr>
              <a:t> 300-3 400MHz, 3 600-3 800MHz, 6 425-7 025MHz, 7 025-7 125MHz and 10.0-10.5GHz for International Mobile Telecommunications (IMT) and resolution 245.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1.5  4</a:t>
            </a:r>
            <a:r>
              <a:rPr lang="en-GB" sz="1200" dirty="0">
                <a:effectLst/>
                <a:ea typeface="Times New Roman" panose="02020603050405020304" pitchFamily="18" charset="0"/>
              </a:rPr>
              <a:t>70-960 MHz in Region 1-consider possible regulatory actions, Resolution</a:t>
            </a:r>
            <a:r>
              <a:rPr lang="en-GB" sz="1200" b="1" dirty="0">
                <a:effectLst/>
                <a:ea typeface="Times New Roman" panose="02020603050405020304" pitchFamily="18" charset="0"/>
              </a:rPr>
              <a:t> 235.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ea typeface="Times New Roman" panose="02020603050405020304" pitchFamily="18" charset="0"/>
              </a:rPr>
              <a:t>10</a:t>
            </a:r>
            <a:r>
              <a:rPr lang="en-GB" sz="1200" b="1" dirty="0">
                <a:effectLst/>
                <a:ea typeface="Times New Roman" panose="02020603050405020304" pitchFamily="18" charset="0"/>
              </a:rPr>
              <a:t>	  </a:t>
            </a:r>
            <a:r>
              <a:rPr lang="en-GB" sz="1200" dirty="0">
                <a:solidFill>
                  <a:srgbClr val="444444"/>
                </a:solidFill>
                <a:effectLst/>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200" dirty="0">
                <a:effectLst/>
                <a:ea typeface="Times New Roman" panose="02020603050405020304" pitchFamily="18" charset="0"/>
              </a:rPr>
              <a:t>Then need to find more info on the following. </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ea typeface="Times New Roman" panose="02020603050405020304" pitchFamily="18" charset="0"/>
              </a:rPr>
              <a:t> 5	Report from the Radiocommunication Assembly, Nos. 135&amp;136 of Convention.</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ea typeface="Times New Roman" panose="02020603050405020304" pitchFamily="18" charset="0"/>
              </a:rPr>
              <a:t> 6	items requiring urgent action by study groups in preparation for next WRC.</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Times New Roman" panose="02020603050405020304" pitchFamily="18" charset="0"/>
              </a:rPr>
              <a:t> </a:t>
            </a:r>
            <a:r>
              <a:rPr lang="en-GB" sz="1200" dirty="0">
                <a:effectLst/>
                <a:ea typeface="Times New Roman" panose="02020603050405020304" pitchFamily="18" charset="0"/>
              </a:rPr>
              <a:t>9	</a:t>
            </a:r>
            <a:r>
              <a:rPr lang="en-GB" sz="1200" dirty="0">
                <a:solidFill>
                  <a:srgbClr val="444444"/>
                </a:solidFill>
                <a:effectLst/>
                <a:ea typeface="Times New Roman" panose="02020603050405020304" pitchFamily="18" charset="0"/>
              </a:rPr>
              <a:t>Report of Director of  Radiocommunication Bureau, Article 7 of  Convention.</a:t>
            </a:r>
            <a:endParaRPr lang="en-US" sz="12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a:t>
            </a:r>
            <a:r>
              <a:rPr lang="en-US" sz="1200" dirty="0">
                <a:solidFill>
                  <a:schemeClr val="tx1"/>
                </a:solidFill>
                <a:hlinkClick r:id="rId6"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12557"/>
            <a:ext cx="8292711" cy="5379391"/>
          </a:xfrm>
        </p:spPr>
        <p:txBody>
          <a:bodyPr/>
          <a:lstStyle/>
          <a:p>
            <a:pPr>
              <a:buFont typeface="Arial" panose="020B0604020202020204" pitchFamily="34" charset="0"/>
              <a:buChar char="•"/>
            </a:pPr>
            <a:r>
              <a:rPr lang="en-US" sz="1600" dirty="0"/>
              <a:t>Multi-stake holder groups (MSG) on 6 GHz and what happens in the band.  </a:t>
            </a:r>
          </a:p>
          <a:p>
            <a:pPr lvl="1">
              <a:buFont typeface="Arial" panose="020B0604020202020204" pitchFamily="34" charset="0"/>
              <a:buChar char="•"/>
            </a:pPr>
            <a:r>
              <a:rPr lang="en-US" sz="1200" dirty="0"/>
              <a:t>1. The </a:t>
            </a:r>
            <a:r>
              <a:rPr lang="en-US" sz="1200" dirty="0" err="1"/>
              <a:t>Winnforum</a:t>
            </a:r>
            <a:r>
              <a:rPr lang="en-US" sz="1200" dirty="0"/>
              <a:t> site is not public (e.g. it has an IP policy and all) </a:t>
            </a:r>
            <a:r>
              <a:rPr lang="en-US" sz="1200" i="1" u="sng" dirty="0"/>
              <a:t>you have to register being associated with a company that is a member of </a:t>
            </a:r>
            <a:r>
              <a:rPr lang="en-US" sz="1200" i="1" u="sng" dirty="0" err="1"/>
              <a:t>Winnforum</a:t>
            </a:r>
            <a:r>
              <a:rPr lang="en-US" sz="1200" i="1" u="sng" dirty="0"/>
              <a:t> and apply for </a:t>
            </a:r>
            <a:r>
              <a:rPr lang="en-US" sz="1200" i="1" u="sng" dirty="0" err="1"/>
              <a:t>memberhip</a:t>
            </a:r>
            <a:r>
              <a:rPr lang="en-US" sz="1200" i="1" u="sng" dirty="0"/>
              <a:t>.</a:t>
            </a:r>
            <a:r>
              <a:rPr lang="en-US" sz="1200" dirty="0"/>
              <a:t> </a:t>
            </a:r>
            <a:r>
              <a:rPr lang="en-US" sz="1200" dirty="0" err="1"/>
              <a:t>Winnforum</a:t>
            </a:r>
            <a:r>
              <a:rPr lang="en-US" sz="1200" dirty="0"/>
              <a:t> themselves do have a “6 GHz M.S. </a:t>
            </a:r>
            <a:r>
              <a:rPr lang="en-US" sz="1200" b="1" u="sng" dirty="0"/>
              <a:t>Committee</a:t>
            </a:r>
            <a:r>
              <a:rPr lang="en-US" sz="1200" dirty="0"/>
              <a:t>” working the 6 GHz needs, with their own work streams and all.  Their link is at: </a:t>
            </a:r>
          </a:p>
          <a:p>
            <a:pPr lvl="1">
              <a:buFont typeface="Arial" panose="020B0604020202020204" pitchFamily="34" charset="0"/>
              <a:buChar char="•"/>
            </a:pPr>
            <a:r>
              <a:rPr lang="en-US" sz="1200" u="sng" dirty="0">
                <a:solidFill>
                  <a:srgbClr val="0563C1"/>
                </a:solidFill>
                <a:ea typeface="Calibri" panose="020F0502020204030204" pitchFamily="34" charset="0"/>
                <a:hlinkClick r:id="rId3"/>
              </a:rPr>
              <a:t>https://www.wirelessinnovation.org/6ghz-multistakeholder-committee</a:t>
            </a:r>
            <a:r>
              <a:rPr lang="en-US" sz="1200" dirty="0">
                <a:ea typeface="Calibri" panose="020F0502020204030204" pitchFamily="34" charset="0"/>
              </a:rPr>
              <a:t> </a:t>
            </a:r>
          </a:p>
          <a:p>
            <a:pPr lvl="1">
              <a:buFont typeface="Arial" panose="020B0604020202020204" pitchFamily="34" charset="0"/>
              <a:buChar char="•"/>
            </a:pPr>
            <a:r>
              <a:rPr lang="en-US" sz="1200" dirty="0">
                <a:ea typeface="Calibri" panose="020F0502020204030204" pitchFamily="34" charset="0"/>
              </a:rPr>
              <a:t>Members of the </a:t>
            </a:r>
            <a:r>
              <a:rPr lang="en-US" sz="1200" dirty="0" err="1">
                <a:ea typeface="Calibri" panose="020F0502020204030204" pitchFamily="34" charset="0"/>
              </a:rPr>
              <a:t>MSGroup</a:t>
            </a:r>
            <a:r>
              <a:rPr lang="en-US" sz="1200" dirty="0">
                <a:ea typeface="Calibri" panose="020F0502020204030204" pitchFamily="34" charset="0"/>
              </a:rPr>
              <a:t> below can attend calls of the </a:t>
            </a:r>
            <a:r>
              <a:rPr lang="en-US" sz="1200" dirty="0" err="1">
                <a:ea typeface="Calibri" panose="020F0502020204030204" pitchFamily="34" charset="0"/>
              </a:rPr>
              <a:t>Winnforum</a:t>
            </a:r>
            <a:r>
              <a:rPr lang="en-US" sz="1200" dirty="0">
                <a:ea typeface="Calibri" panose="020F0502020204030204" pitchFamily="34" charset="0"/>
              </a:rPr>
              <a:t> Committee above, just as observers. </a:t>
            </a:r>
          </a:p>
          <a:p>
            <a:pPr lvl="1">
              <a:buFont typeface="Arial" panose="020B0604020202020204" pitchFamily="34" charset="0"/>
              <a:buChar char="•"/>
            </a:pPr>
            <a:r>
              <a:rPr lang="en-US" sz="1200" dirty="0">
                <a:effectLst/>
                <a:latin typeface="Times New Roman" panose="02020603050405020304" pitchFamily="18" charset="0"/>
                <a:ea typeface="SimSun" panose="02010600030101010101" pitchFamily="2" charset="-122"/>
              </a:rPr>
              <a:t>Anybody can participate in the </a:t>
            </a:r>
            <a:r>
              <a:rPr lang="en-US" sz="1200" dirty="0" err="1">
                <a:effectLst/>
                <a:latin typeface="Times New Roman" panose="02020603050405020304" pitchFamily="18" charset="0"/>
                <a:ea typeface="SimSun" panose="02010600030101010101" pitchFamily="2" charset="-122"/>
              </a:rPr>
              <a:t>WInnForum</a:t>
            </a:r>
            <a:r>
              <a:rPr lang="en-US" sz="1200" dirty="0">
                <a:effectLst/>
                <a:latin typeface="Times New Roman" panose="02020603050405020304" pitchFamily="18" charset="0"/>
                <a:ea typeface="SimSun" panose="02010600030101010101" pitchFamily="2" charset="-122"/>
              </a:rPr>
              <a:t> committee calls, but you need to get a member to post a submission.</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WS1 – is where there is more activity than the other WSs,  WS1 and meets every week</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WS2 – did a report to FCC and others and will go into the FCC ex </a:t>
            </a:r>
            <a:r>
              <a:rPr lang="en-US" sz="1400" dirty="0" err="1">
                <a:solidFill>
                  <a:schemeClr val="tx1"/>
                </a:solidFill>
                <a:ea typeface="Times New Roman" panose="02020603050405020304" pitchFamily="18" charset="0"/>
              </a:rPr>
              <a:t>parte</a:t>
            </a:r>
            <a:r>
              <a:rPr lang="en-US" sz="1400" dirty="0">
                <a:solidFill>
                  <a:schemeClr val="tx1"/>
                </a:solidFill>
                <a:ea typeface="Times New Roman" panose="02020603050405020304" pitchFamily="18" charset="0"/>
              </a:rPr>
              <a:t> record.</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Working on ULS to have temporary fixed licensees cleaned up by end of 2021. </a:t>
            </a:r>
          </a:p>
          <a:p>
            <a:pPr>
              <a:buFont typeface="Arial" panose="020B0604020202020204" pitchFamily="34" charset="0"/>
              <a:buChar char="•"/>
            </a:pPr>
            <a:r>
              <a:rPr lang="en-US" sz="1400" dirty="0">
                <a:ea typeface="Calibri" panose="020F0502020204030204" pitchFamily="34" charset="0"/>
              </a:rPr>
              <a:t>2. From the FCC R&amp;O, an informal MSG (“Group”) has also been formed, which is separate from </a:t>
            </a:r>
            <a:r>
              <a:rPr lang="en-US" sz="1400" dirty="0" err="1">
                <a:ea typeface="Calibri" panose="020F0502020204030204" pitchFamily="34" charset="0"/>
              </a:rPr>
              <a:t>Winnforum’s</a:t>
            </a:r>
            <a:r>
              <a:rPr lang="en-US" sz="1400" dirty="0">
                <a:ea typeface="Calibri" panose="020F0502020204030204" pitchFamily="34" charset="0"/>
              </a:rPr>
              <a:t>, but is being hosted on the </a:t>
            </a:r>
            <a:r>
              <a:rPr lang="en-US" sz="1400" dirty="0" err="1">
                <a:ea typeface="Calibri" panose="020F0502020204030204" pitchFamily="34" charset="0"/>
              </a:rPr>
              <a:t>Winnforum’s</a:t>
            </a:r>
            <a:r>
              <a:rPr lang="en-US" sz="1400" dirty="0">
                <a:ea typeface="Calibri" panose="020F0502020204030204" pitchFamily="34" charset="0"/>
              </a:rPr>
              <a:t> website also.  There is no IP policy for this group. This is the MSG 802.18 will focus on to keep up with.  The link for this informal group is at: </a:t>
            </a:r>
          </a:p>
          <a:p>
            <a:pPr marL="857250" lvl="2" indent="0">
              <a:spcBef>
                <a:spcPts val="0"/>
              </a:spcBef>
            </a:pPr>
            <a:r>
              <a:rPr lang="en-US" sz="1400" b="0" i="0" dirty="0">
                <a:solidFill>
                  <a:srgbClr val="1155CC"/>
                </a:solidFill>
                <a:effectLst/>
                <a:hlinkClick r:id="rId4"/>
              </a:rPr>
              <a:t>https://groups.wirelessinnovation.org/wg/6MSG/dashboard</a:t>
            </a:r>
            <a:r>
              <a:rPr lang="en-US" sz="1400" b="0" i="0" dirty="0">
                <a:solidFill>
                  <a:srgbClr val="1155CC"/>
                </a:solidFill>
                <a:effectLst/>
              </a:rPr>
              <a:t>. </a:t>
            </a:r>
            <a:endParaRPr lang="en-US" sz="1400" kern="1200" dirty="0">
              <a:solidFill>
                <a:srgbClr val="000000"/>
              </a:solidFill>
              <a:effectLst/>
              <a:ea typeface="+mn-ea"/>
              <a:cs typeface="+mn-cs"/>
            </a:endParaRPr>
          </a:p>
          <a:p>
            <a:pPr lvl="1">
              <a:buFont typeface="Arial" panose="020B0604020202020204" pitchFamily="34" charset="0"/>
              <a:buChar char="•"/>
            </a:pPr>
            <a:r>
              <a:rPr lang="en-US" sz="1400" dirty="0">
                <a:ea typeface="Calibri" panose="020F0502020204030204" pitchFamily="34" charset="0"/>
              </a:rPr>
              <a:t>You still need to register for this informal group, and if not associated with a (</a:t>
            </a:r>
            <a:r>
              <a:rPr lang="en-US" sz="1400" dirty="0" err="1">
                <a:ea typeface="Calibri" panose="020F0502020204030204" pitchFamily="34" charset="0"/>
              </a:rPr>
              <a:t>Winnforum</a:t>
            </a:r>
            <a:r>
              <a:rPr lang="en-US" sz="1400" dirty="0">
                <a:ea typeface="Calibri" panose="020F0502020204030204" pitchFamily="34" charset="0"/>
              </a:rPr>
              <a:t>) company on the registration form, you can send an email to a person at </a:t>
            </a:r>
            <a:r>
              <a:rPr lang="en-US" sz="1400" dirty="0" err="1">
                <a:ea typeface="Calibri" panose="020F0502020204030204" pitchFamily="34" charset="0"/>
              </a:rPr>
              <a:t>Winnforum</a:t>
            </a:r>
            <a:r>
              <a:rPr lang="en-US" sz="1400" dirty="0">
                <a:ea typeface="Calibri" panose="020F0502020204030204" pitchFamily="34" charset="0"/>
              </a:rPr>
              <a:t> to get registered for this informal group.  Several know who to contact. </a:t>
            </a:r>
          </a:p>
          <a:p>
            <a:pPr lvl="1">
              <a:buFont typeface="Arial" panose="020B0604020202020204" pitchFamily="34" charset="0"/>
              <a:buChar char="•"/>
            </a:pPr>
            <a:r>
              <a:rPr lang="en-US" sz="1200" dirty="0">
                <a:ea typeface="Calibri" panose="020F0502020204030204" pitchFamily="34" charset="0"/>
              </a:rPr>
              <a:t>For the informal </a:t>
            </a:r>
            <a:r>
              <a:rPr lang="en-US" sz="1200" dirty="0" err="1">
                <a:ea typeface="Calibri" panose="020F0502020204030204" pitchFamily="34" charset="0"/>
              </a:rPr>
              <a:t>MS</a:t>
            </a:r>
            <a:r>
              <a:rPr lang="en-US" sz="1200" b="1" u="sng" dirty="0" err="1">
                <a:ea typeface="Calibri" panose="020F0502020204030204" pitchFamily="34" charset="0"/>
              </a:rPr>
              <a:t>Group</a:t>
            </a:r>
            <a:r>
              <a:rPr lang="en-US" sz="1200" dirty="0">
                <a:ea typeface="Calibri" panose="020F0502020204030204" pitchFamily="34" charset="0"/>
              </a:rPr>
              <a:t>: </a:t>
            </a:r>
          </a:p>
          <a:p>
            <a:pPr lvl="2">
              <a:spcBef>
                <a:spcPts val="0"/>
              </a:spcBef>
              <a:buFont typeface="Arial" panose="020B0604020202020204" pitchFamily="34" charset="0"/>
              <a:buChar char="•"/>
            </a:pPr>
            <a:r>
              <a:rPr lang="en-US" sz="1200" b="1" u="sng" dirty="0"/>
              <a:t>Work stream 1 - interference protection and resolution (</a:t>
            </a:r>
            <a:r>
              <a:rPr lang="en-US" sz="1200" b="1" u="sng" dirty="0" err="1"/>
              <a:t>CableLabs</a:t>
            </a:r>
            <a:r>
              <a:rPr lang="en-US" sz="1200" b="1" u="sng" dirty="0"/>
              <a:t>, EPRI, Lake </a:t>
            </a:r>
            <a:r>
              <a:rPr lang="en-US" sz="1200" b="1" u="sng" dirty="0" err="1"/>
              <a:t>Cty</a:t>
            </a:r>
            <a:r>
              <a:rPr lang="en-US" sz="1200" b="1" u="sng" dirty="0"/>
              <a:t>, APCO)</a:t>
            </a:r>
          </a:p>
          <a:p>
            <a:pPr lvl="3">
              <a:spcBef>
                <a:spcPts val="0"/>
              </a:spcBef>
              <a:buFont typeface="Arial" panose="020B0604020202020204" pitchFamily="34" charset="0"/>
              <a:buChar char="•"/>
            </a:pPr>
            <a:r>
              <a:rPr lang="en-US" dirty="0">
                <a:effectLst/>
                <a:latin typeface="Times New Roman" panose="02020603050405020304" pitchFamily="18" charset="0"/>
                <a:ea typeface="SimSun" panose="02010600030101010101" pitchFamily="2" charset="-122"/>
              </a:rPr>
              <a:t> Meets biweekly, from 28Jan21 at 10:00 et, </a:t>
            </a:r>
            <a:endParaRPr lang="en-US" sz="1000" b="1" u="sng" dirty="0"/>
          </a:p>
          <a:p>
            <a:pPr lvl="2">
              <a:spcBef>
                <a:spcPts val="0"/>
              </a:spcBef>
              <a:buFont typeface="Arial" panose="020B0604020202020204" pitchFamily="34" charset="0"/>
              <a:buChar char="•"/>
            </a:pPr>
            <a:r>
              <a:rPr lang="en-US" sz="1200" dirty="0"/>
              <a:t>Work stream 2 - correct incumbent data (ULS) (</a:t>
            </a:r>
            <a:r>
              <a:rPr lang="en-US" sz="1200" dirty="0" err="1"/>
              <a:t>Comsearch</a:t>
            </a:r>
            <a:r>
              <a:rPr lang="en-US" sz="1200" dirty="0"/>
              <a:t>, APCO) </a:t>
            </a:r>
          </a:p>
          <a:p>
            <a:pPr lvl="2">
              <a:spcBef>
                <a:spcPts val="0"/>
              </a:spcBef>
              <a:buFont typeface="Arial" panose="020B0604020202020204" pitchFamily="34" charset="0"/>
              <a:buChar char="•"/>
            </a:pPr>
            <a:r>
              <a:rPr lang="en-US" sz="1200" dirty="0"/>
              <a:t>Work stream 3 - AFC and how it provides protection, etc. (Charter, Google, UTC)</a:t>
            </a:r>
          </a:p>
          <a:p>
            <a:pPr lvl="1">
              <a:spcBef>
                <a:spcPts val="0"/>
              </a:spcBef>
              <a:buFont typeface="Arial" panose="020B0604020202020204" pitchFamily="34" charset="0"/>
              <a:buChar char="•"/>
            </a:pPr>
            <a:r>
              <a:rPr lang="en-US" sz="1200" dirty="0"/>
              <a:t>Overall Co-chairs:  NPSTC, UTC, WFA, WISPA</a:t>
            </a:r>
          </a:p>
          <a:p>
            <a:pPr lvl="1">
              <a:spcBef>
                <a:spcPts val="0"/>
              </a:spcBef>
              <a:buFont typeface="Arial" panose="020B0604020202020204" pitchFamily="34" charset="0"/>
              <a:buChar char="•"/>
            </a:pPr>
            <a:r>
              <a:rPr lang="en-US" sz="1200" dirty="0"/>
              <a:t>There are workstream meetings mostly bi-weekly, where the work is getting done.</a:t>
            </a:r>
            <a:endParaRPr lang="en-US" sz="1050" dirty="0"/>
          </a:p>
          <a:p>
            <a:pPr>
              <a:spcBef>
                <a:spcPts val="0"/>
              </a:spcBef>
              <a:buFont typeface="Arial" panose="020B0604020202020204" pitchFamily="34" charset="0"/>
              <a:buChar char="•"/>
            </a:pPr>
            <a:r>
              <a:rPr lang="en-US" sz="1600" dirty="0"/>
              <a:t>Next overall </a:t>
            </a:r>
            <a:r>
              <a:rPr lang="en-US" sz="1600" dirty="0" err="1"/>
              <a:t>MSGroup</a:t>
            </a:r>
            <a:r>
              <a:rPr lang="en-US" sz="1600" dirty="0"/>
              <a:t> meeting – 26Feb21</a:t>
            </a:r>
            <a:endParaRPr lang="en-US" sz="1400" dirty="0"/>
          </a:p>
          <a:p>
            <a:pPr marL="180975" lvl="1" indent="0">
              <a:spcBef>
                <a:spcPts val="0"/>
              </a:spcBef>
              <a:spcAft>
                <a:spcPts val="0"/>
              </a:spcAft>
            </a:pPr>
            <a:endParaRPr lang="en-US" sz="12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a:t>
            </a:r>
            <a:r>
              <a:rPr lang="en-GB" sz="1800" dirty="0">
                <a:solidFill>
                  <a:srgbClr val="1F497D"/>
                </a:solidFill>
                <a:effectLst/>
                <a:highlight>
                  <a:srgbClr val="D5F4FF"/>
                </a:highlight>
                <a:latin typeface="Calibri" panose="020F0502020204030204" pitchFamily="34" charset="0"/>
                <a:ea typeface="Calibri" panose="020F0502020204030204" pitchFamily="34" charset="0"/>
              </a:rPr>
              <a:t>2020</a:t>
            </a:r>
          </a:p>
          <a:p>
            <a:pPr marL="1085850" lvl="2">
              <a:spcBef>
                <a:spcPts val="0"/>
              </a:spcBef>
              <a:spcAft>
                <a:spcPts val="0"/>
              </a:spcAft>
              <a:buFont typeface="Arial" panose="020B0604020202020204" pitchFamily="34" charset="0"/>
              <a:buChar char="•"/>
            </a:pPr>
            <a:r>
              <a:rPr lang="en-GB" dirty="0">
                <a:solidFill>
                  <a:srgbClr val="1F497D"/>
                </a:solidFill>
                <a:latin typeface="Calibri" panose="020F0502020204030204" pitchFamily="34" charset="0"/>
                <a:ea typeface="Calibri" panose="020F0502020204030204" pitchFamily="34" charset="0"/>
              </a:rPr>
              <a:t>.15 	Ben								</a:t>
            </a:r>
            <a:r>
              <a:rPr lang="en-GB" sz="1800" dirty="0">
                <a:solidFill>
                  <a:srgbClr val="1F497D"/>
                </a:solidFill>
                <a:effectLst/>
                <a:latin typeface="Calibri" panose="020F0502020204030204" pitchFamily="34" charset="0"/>
                <a:ea typeface="Calibri" panose="020F0502020204030204" pitchFamily="34" charset="0"/>
              </a:rPr>
              <a:t>(Dorothy for now</a:t>
            </a:r>
            <a:r>
              <a:rPr lang="en-GB" dirty="0">
                <a:solidFill>
                  <a:srgbClr val="1F497D"/>
                </a:solidFill>
                <a:latin typeface="Calibri" panose="020F0502020204030204" pitchFamily="34" charset="0"/>
                <a:ea typeface="Calibri" panose="020F0502020204030204" pitchFamily="34" charset="0"/>
              </a:rPr>
              <a:t> for .11)</a:t>
            </a:r>
            <a:r>
              <a:rPr lang="en-GB" sz="1800" dirty="0">
                <a:solidFill>
                  <a:srgbClr val="1F497D"/>
                </a:solidFill>
                <a:effectLst/>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ad hoc team on the table of frequency bands will meet over the next few months, and work on a recommendation. </a:t>
            </a:r>
          </a:p>
          <a:p>
            <a:pPr marL="285750" marR="0" indent="-285750">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next meeting will be 23Feb21.  (call-in is in backup slides here) </a:t>
            </a:r>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06855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ad hoc this week (26Jan21): </a:t>
            </a:r>
          </a:p>
          <a:p>
            <a:pPr marL="2000250" lvl="4">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9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2457450" lvl="5">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Reviewed the .15 start </a:t>
            </a:r>
            <a:r>
              <a:rPr lang="en-US" sz="1600" b="0" dirty="0">
                <a:ea typeface="Calibri" panose="020F0502020204030204" pitchFamily="34" charset="0"/>
              </a:rPr>
              <a:t>at </a:t>
            </a:r>
            <a:r>
              <a:rPr lang="en-US" sz="1600" b="0" dirty="0">
                <a:ea typeface="Calibri" panose="020F0502020204030204" pitchFamily="34" charset="0"/>
                <a:hlinkClick r:id="rId3"/>
              </a:rPr>
              <a:t>https://mentor.ieee.org/802.18/dcn/21/18-21-0005-00-0000-freq-table-802-15-work.xlsx</a:t>
            </a:r>
            <a:r>
              <a:rPr lang="en-US" sz="1600" b="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Good discussion and will hide the num channel column (maybe something for later on).  The use category column seems useful, but subjective.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Action is for 2 members to break workbook into multiple (2 for now) work sheets, again trying to keep simple,</a:t>
            </a:r>
          </a:p>
          <a:p>
            <a:pPr lvl="3">
              <a:spcBef>
                <a:spcPts val="0"/>
              </a:spcBef>
              <a:buFont typeface="Arial" panose="020B0604020202020204" pitchFamily="34" charset="0"/>
              <a:buChar char="•"/>
            </a:pPr>
            <a:endParaRPr lang="en-US" sz="800" b="0" dirty="0"/>
          </a:p>
          <a:p>
            <a:pPr>
              <a:spcBef>
                <a:spcPts val="0"/>
              </a:spcBef>
              <a:buFont typeface="Arial" panose="020B0604020202020204" pitchFamily="34" charset="0"/>
              <a:buChar char="•"/>
            </a:pPr>
            <a:r>
              <a:rPr lang="en-US" sz="1600" dirty="0"/>
              <a:t>Looked at .11 annex E but from -2016 version</a:t>
            </a:r>
            <a:r>
              <a:rPr lang="en-US" sz="1600" b="0" dirty="0"/>
              <a:t>, really need to get the -2020 version.</a:t>
            </a:r>
          </a:p>
          <a:p>
            <a:pPr lvl="1">
              <a:spcBef>
                <a:spcPts val="0"/>
              </a:spcBef>
              <a:buFont typeface="Arial" panose="020B0604020202020204" pitchFamily="34" charset="0"/>
              <a:buChar char="•"/>
            </a:pPr>
            <a:r>
              <a:rPr lang="en-US" sz="1400" dirty="0"/>
              <a:t>The -2016 version  has some focus on 3 specific regions (USA, EU, Japan) and a global section. Somehow, we need to come up to just frequency bands in the standard and remove the country specific (for now…) </a:t>
            </a: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285750" marR="0" indent="-285750">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Office of Engineering and Technology Seeks Additional Information Regarding Client-to-Client Device Communications in the 6 GHz Band</a:t>
            </a:r>
          </a:p>
          <a:p>
            <a:pPr marL="638175" lvl="1">
              <a:spcBef>
                <a:spcPts val="0"/>
              </a:spcBef>
              <a:spcAft>
                <a:spcPts val="0"/>
              </a:spcAft>
              <a:buFont typeface="Arial" panose="020B0604020202020204" pitchFamily="34" charset="0"/>
              <a:buChar char="•"/>
            </a:pPr>
            <a:r>
              <a:rPr lang="en-US" sz="1400" b="0" dirty="0">
                <a:effectLst/>
                <a:ea typeface="Times New Roman" panose="02020603050405020304" pitchFamily="18" charset="0"/>
                <a:cs typeface="Calibri" panose="020F0502020204030204" pitchFamily="34" charset="0"/>
              </a:rPr>
              <a:t>FR Document:</a:t>
            </a:r>
            <a:r>
              <a:rPr lang="en-US" sz="1400" b="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3"/>
              </a:rPr>
              <a:t>2021-01404</a:t>
            </a:r>
            <a:r>
              <a:rPr lang="en-US" sz="1400" b="0" u="sng" dirty="0">
                <a:ea typeface="Times New Roman" panose="02020603050405020304" pitchFamily="18" charset="0"/>
              </a:rPr>
              <a:t>, </a:t>
            </a:r>
            <a:r>
              <a:rPr lang="en-US" sz="1400" b="0" dirty="0">
                <a:solidFill>
                  <a:srgbClr val="000000"/>
                </a:solidFill>
                <a:effectLst/>
                <a:ea typeface="Times New Roman" panose="02020603050405020304" pitchFamily="18" charset="0"/>
                <a:cs typeface="Calibri" panose="020F0502020204030204" pitchFamily="34" charset="0"/>
              </a:rPr>
              <a:t>Citation:</a:t>
            </a:r>
            <a:r>
              <a:rPr lang="en-US" sz="1400" b="0" dirty="0">
                <a:solidFill>
                  <a:srgbClr val="000000"/>
                </a:solidFill>
                <a:effectLst/>
                <a:ea typeface="Times New Roman" panose="02020603050405020304" pitchFamily="18" charset="0"/>
              </a:rPr>
              <a:t> 86 FR 6644, </a:t>
            </a:r>
            <a:r>
              <a:rPr lang="en-US" sz="1400" b="0" u="sng" dirty="0">
                <a:solidFill>
                  <a:srgbClr val="3071A9"/>
                </a:solidFill>
                <a:effectLst/>
                <a:ea typeface="Times New Roman" panose="02020603050405020304" pitchFamily="18" charset="0"/>
                <a:cs typeface="Calibri" panose="020F0502020204030204" pitchFamily="34" charset="0"/>
                <a:hlinkClick r:id="rId4"/>
              </a:rPr>
              <a:t>PDF</a:t>
            </a:r>
            <a:r>
              <a:rPr lang="en-US" sz="1400" b="0" dirty="0">
                <a:solidFill>
                  <a:srgbClr val="000000"/>
                </a:solidFill>
                <a:effectLst/>
                <a:ea typeface="Times New Roman" panose="02020603050405020304" pitchFamily="18" charset="0"/>
                <a:cs typeface="Calibri" panose="020F0502020204030204" pitchFamily="34" charset="0"/>
              </a:rPr>
              <a:t> </a:t>
            </a:r>
            <a:r>
              <a:rPr lang="en-US" sz="1400" b="0" dirty="0">
                <a:solidFill>
                  <a:srgbClr val="000000"/>
                </a:solidFill>
                <a:effectLst/>
                <a:ea typeface="Times New Roman" panose="02020603050405020304" pitchFamily="18" charset="0"/>
              </a:rPr>
              <a:t>Pages 6644-6645 </a:t>
            </a:r>
            <a:r>
              <a:rPr lang="en-US" sz="1400" b="0" i="1" dirty="0">
                <a:solidFill>
                  <a:srgbClr val="000000"/>
                </a:solidFill>
                <a:effectLst/>
                <a:ea typeface="Times New Roman" panose="02020603050405020304" pitchFamily="18" charset="0"/>
                <a:cs typeface="Calibri" panose="020F0502020204030204" pitchFamily="34" charset="0"/>
              </a:rPr>
              <a:t>(2 pages)</a:t>
            </a:r>
            <a:r>
              <a:rPr lang="en-US" sz="1400" b="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cs typeface="Calibri" panose="020F0502020204030204" pitchFamily="34" charset="0"/>
                <a:hlinkClick r:id="rId5"/>
              </a:rPr>
              <a:t>Permalink</a:t>
            </a:r>
            <a:r>
              <a:rPr lang="en-US" sz="1400" b="0" dirty="0">
                <a:solidFill>
                  <a:srgbClr val="000000"/>
                </a:solidFill>
                <a:effectLst/>
                <a:ea typeface="Times New Roman" panose="02020603050405020304" pitchFamily="18" charset="0"/>
                <a:cs typeface="Calibri" panose="020F0502020204030204" pitchFamily="34" charset="0"/>
              </a:rPr>
              <a:t> </a:t>
            </a:r>
            <a:endParaRPr lang="en-US" sz="1400" b="0" dirty="0">
              <a:ea typeface="Times New Roman" panose="02020603050405020304" pitchFamily="18" charset="0"/>
            </a:endParaRPr>
          </a:p>
          <a:p>
            <a:pPr marL="638175" lvl="1">
              <a:spcBef>
                <a:spcPts val="0"/>
              </a:spcBef>
              <a:spcAft>
                <a:spcPts val="0"/>
              </a:spcAft>
              <a:buFont typeface="Arial" panose="020B0604020202020204" pitchFamily="34" charset="0"/>
              <a:buChar char="•"/>
            </a:pPr>
            <a:endParaRPr lang="en-US" sz="1600" b="1" dirty="0">
              <a:solidFill>
                <a:srgbClr val="000000"/>
              </a:solidFill>
              <a:effectLst/>
              <a:ea typeface="Times New Roman" panose="02020603050405020304" pitchFamily="18" charset="0"/>
              <a:cs typeface="Calibri" panose="020F0502020204030204" pitchFamily="34" charset="0"/>
            </a:endParaRPr>
          </a:p>
          <a:p>
            <a:pPr marL="638175"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cs typeface="Calibri" panose="020F0502020204030204" pitchFamily="34" charset="0"/>
              </a:rPr>
              <a:t>Abstract:</a:t>
            </a:r>
            <a:r>
              <a:rPr lang="en-US" sz="1600" dirty="0">
                <a:solidFill>
                  <a:srgbClr val="000000"/>
                </a:solidFill>
                <a:effectLst/>
                <a:ea typeface="Times New Roman" panose="02020603050405020304" pitchFamily="18" charset="0"/>
              </a:rPr>
              <a:t> In this document, the Office of Engineering and Technology seeks additional information to supplement the record on whether the Commission should permit direct communications between unlicensed 6 GHz band client devices. </a:t>
            </a:r>
            <a:endParaRPr lang="en-US" sz="1600" b="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Comments are due on February 22 and replies on March 23.</a:t>
            </a:r>
          </a:p>
          <a:p>
            <a:pPr marL="685800" lvl="1">
              <a:spcBef>
                <a:spcPts val="0"/>
              </a:spcBef>
              <a:spcAft>
                <a:spcPts val="0"/>
              </a:spcAft>
              <a:buFont typeface="Arial" panose="020B0604020202020204" pitchFamily="34" charset="0"/>
              <a:buChar char="•"/>
            </a:pPr>
            <a:endParaRPr lang="en-US" sz="1200" b="0" dirty="0">
              <a:solidFill>
                <a:srgbClr val="333333"/>
              </a:solidFill>
              <a:ea typeface="Calibri" panose="020F0502020204030204" pitchFamily="34" charset="0"/>
              <a:cs typeface="Calibri" panose="020F0502020204030204" pitchFamily="34" charset="0"/>
              <a:hlinkClick r:id="rId6"/>
            </a:endParaRPr>
          </a:p>
          <a:p>
            <a:pPr marL="685800" lvl="1">
              <a:spcBef>
                <a:spcPts val="0"/>
              </a:spcBef>
              <a:spcAft>
                <a:spcPts val="0"/>
              </a:spcAft>
              <a:buFont typeface="Arial" panose="020B0604020202020204" pitchFamily="34" charset="0"/>
              <a:buChar char="•"/>
            </a:pPr>
            <a:r>
              <a:rPr lang="en-US" sz="1400" b="0" dirty="0">
                <a:solidFill>
                  <a:srgbClr val="333333"/>
                </a:solidFill>
                <a:ea typeface="Calibri" panose="020F0502020204030204" pitchFamily="34" charset="0"/>
                <a:cs typeface="Calibri" panose="020F0502020204030204" pitchFamily="34" charset="0"/>
                <a:hlinkClick r:id="rId6"/>
              </a:rPr>
              <a:t>https://mentor.ieee.org/802.18/dcn/21/18-21-0004-00-0000-fcc-pn-client2client-in-6ghz-band-et-18-295.pdf</a:t>
            </a:r>
            <a:r>
              <a:rPr lang="en-US" sz="1400" b="0" dirty="0">
                <a:solidFill>
                  <a:srgbClr val="333333"/>
                </a:solidFill>
                <a:ea typeface="Calibri" panose="020F0502020204030204" pitchFamily="34" charset="0"/>
                <a:cs typeface="Calibri" panose="020F0502020204030204" pitchFamily="34" charset="0"/>
              </a:rPr>
              <a:t>  </a:t>
            </a:r>
          </a:p>
          <a:p>
            <a:pPr marL="400050" lvl="1" indent="0">
              <a:spcBef>
                <a:spcPts val="0"/>
              </a:spcBef>
              <a:spcAft>
                <a:spcPts val="0"/>
              </a:spcAft>
            </a:pPr>
            <a:r>
              <a:rPr lang="en-US" sz="1400" b="1" dirty="0">
                <a:solidFill>
                  <a:srgbClr val="333333"/>
                </a:solidFill>
                <a:effectLst/>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 </a:t>
            </a:r>
            <a:r>
              <a:rPr lang="en-US" altLang="en-US" sz="1800" b="0" dirty="0">
                <a:solidFill>
                  <a:srgbClr val="00B0F0"/>
                </a:solidFill>
              </a:rPr>
              <a:t>The ch</a:t>
            </a:r>
            <a:r>
              <a:rPr lang="en-US" altLang="en-US" sz="1800" dirty="0">
                <a:solidFill>
                  <a:srgbClr val="00B0F0"/>
                </a:solidFill>
              </a:rPr>
              <a:t>air will check with .15/.19/.24 chairs and coordinate plenary meeting times. (.11 will be closed), due to looking at Wednesday 17Mar31, 3pm et, for the .18 2</a:t>
            </a:r>
            <a:r>
              <a:rPr lang="en-US" altLang="en-US" sz="1800" baseline="30000" dirty="0">
                <a:solidFill>
                  <a:srgbClr val="00B0F0"/>
                </a:solidFill>
              </a:rPr>
              <a:t>nd</a:t>
            </a:r>
            <a:r>
              <a:rPr lang="en-US" altLang="en-US" sz="1800" dirty="0">
                <a:solidFill>
                  <a:srgbClr val="00B0F0"/>
                </a:solidFill>
              </a:rPr>
              <a:t> meeting of the plenary. </a:t>
            </a:r>
          </a:p>
          <a:p>
            <a:pPr marL="685800" lvl="1">
              <a:buClr>
                <a:srgbClr val="00B0F0"/>
              </a:buClr>
              <a:buFont typeface="Wingdings" panose="05000000000000000000" pitchFamily="2" charset="2"/>
              <a:buChar char="§"/>
            </a:pPr>
            <a:r>
              <a:rPr lang="en-US" altLang="en-US" sz="1800" b="0" dirty="0">
                <a:solidFill>
                  <a:srgbClr val="00B0F0"/>
                </a:solidFill>
              </a:rPr>
              <a:t>.19 we ar</a:t>
            </a:r>
            <a:r>
              <a:rPr lang="en-US" altLang="en-US" sz="1800" dirty="0">
                <a:solidFill>
                  <a:srgbClr val="00B0F0"/>
                </a:solidFill>
              </a:rPr>
              <a:t>e okay </a:t>
            </a:r>
          </a:p>
          <a:p>
            <a:pPr marL="685800" lvl="1">
              <a:buClr>
                <a:srgbClr val="00B0F0"/>
              </a:buClr>
              <a:buFont typeface="Wingdings" panose="05000000000000000000" pitchFamily="2" charset="2"/>
              <a:buChar char="§"/>
            </a:pPr>
            <a:r>
              <a:rPr lang="en-US" altLang="en-US" sz="1800" b="0" dirty="0">
                <a:solidFill>
                  <a:srgbClr val="00B0F0"/>
                </a:solidFill>
              </a:rPr>
              <a:t>.15 we are okay</a:t>
            </a:r>
          </a:p>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rPr>
              <a:t>Chair to send out to all the call-in info for next ad hoc on table of freq. bands. </a:t>
            </a: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a:t>
            </a:r>
          </a:p>
          <a:p>
            <a:pPr marL="0" marR="0">
              <a:spcBef>
                <a:spcPts val="0"/>
              </a:spcBef>
              <a:spcAft>
                <a:spcPts val="0"/>
              </a:spcAft>
              <a:buFont typeface="Arial" panose="020B0604020202020204" pitchFamily="34" charset="0"/>
              <a:buChar char="•"/>
            </a:pPr>
            <a:endParaRPr lang="en-US" sz="1800" b="0" dirty="0">
              <a:solidFill>
                <a:schemeClr val="tx1"/>
              </a:solidFill>
            </a:endParaRP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28Jan21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28Jan21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_20__ and voters on-line:  _15__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04feb21 –</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r>
              <a:rPr lang="en-US" sz="1600" dirty="0">
                <a:highlight>
                  <a:srgbClr val="FFFF00"/>
                </a:highlight>
              </a:rPr>
              <a:t>new call-in starting 14Jan21)</a:t>
            </a:r>
            <a:endParaRPr lang="en-US" altLang="en-US" sz="1600" b="1" i="1" dirty="0">
              <a:highlight>
                <a:srgbClr val="FFFF00"/>
              </a:highlight>
            </a:endParaRPr>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15:55et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changed: 802.18-.19 frequency table ad hoc</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Tuesday, 23 February, 2021 15:00-16:00 America/</a:t>
            </a:r>
            <a:r>
              <a:rPr lang="en-US" sz="14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https://ieeesa.webex.com/ieeesa/j.php?MTID=m6f2f81c8e60c1dd28e45c6a2024e5cfe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changed the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information.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February 23, 2021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https://ieeesa.webex.com/ieeesa/j.php?MTID=m6f2f81c8e60c1dd28e45c6a2024e5cfe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179 844 7958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23feb21</a:t>
            </a:r>
          </a:p>
        </p:txBody>
      </p:sp>
    </p:spTree>
    <p:extLst>
      <p:ext uri="{BB962C8B-B14F-4D97-AF65-F5344CB8AC3E}">
        <p14:creationId xmlns:p14="http://schemas.microsoft.com/office/powerpoint/2010/main" val="516568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Subject:</a:t>
            </a:r>
            <a:r>
              <a:rPr lang="en-US" sz="1600" dirty="0">
                <a:effectLst/>
                <a:latin typeface="Times New Roman" panose="02020603050405020304" pitchFamily="18" charset="0"/>
                <a:ea typeface="Times New Roman" panose="02020603050405020304" pitchFamily="18" charset="0"/>
              </a:rPr>
              <a:t> [EXTERNAL] </a:t>
            </a:r>
            <a:r>
              <a:rPr lang="en-US" sz="1600" dirty="0" err="1">
                <a:effectLst/>
                <a:latin typeface="Times New Roman" panose="02020603050405020304" pitchFamily="18" charset="0"/>
                <a:ea typeface="Times New Roman" panose="02020603050405020304" pitchFamily="18" charset="0"/>
              </a:rPr>
              <a:t>Webex</a:t>
            </a:r>
            <a:r>
              <a:rPr lang="en-US" sz="1600" dirty="0">
                <a:effectLst/>
                <a:latin typeface="Times New Roman" panose="02020603050405020304" pitchFamily="18" charset="0"/>
                <a:ea typeface="Times New Roman" panose="02020603050405020304" pitchFamily="18" charset="0"/>
              </a:rPr>
              <a:t> meeting invitation: 802.18 _plenary_17mar21_2nd-meeting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When:</a:t>
            </a:r>
            <a:r>
              <a:rPr lang="en-US" sz="1600" dirty="0">
                <a:effectLst/>
                <a:latin typeface="Times New Roman" panose="02020603050405020304" pitchFamily="18" charset="0"/>
                <a:ea typeface="Times New Roman" panose="02020603050405020304" pitchFamily="18" charset="0"/>
              </a:rPr>
              <a:t> </a:t>
            </a:r>
            <a:r>
              <a:rPr lang="en-US" sz="1600" dirty="0">
                <a:effectLst/>
                <a:highlight>
                  <a:srgbClr val="CC6600"/>
                </a:highlight>
                <a:latin typeface="Times New Roman" panose="02020603050405020304" pitchFamily="18" charset="0"/>
                <a:ea typeface="Times New Roman" panose="02020603050405020304" pitchFamily="18" charset="0"/>
              </a:rPr>
              <a:t>Wednesday, 17 March, 2021 15:00-16:00 America/</a:t>
            </a:r>
            <a:r>
              <a:rPr lang="en-US" sz="1600" dirty="0" err="1">
                <a:effectLst/>
                <a:highlight>
                  <a:srgbClr val="CC6600"/>
                </a:highlight>
                <a:latin typeface="Times New Roman" panose="02020603050405020304" pitchFamily="18" charset="0"/>
                <a:ea typeface="Times New Roman" panose="02020603050405020304" pitchFamily="18" charset="0"/>
              </a:rPr>
              <a:t>New_York</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Where:</a:t>
            </a:r>
            <a:r>
              <a:rPr lang="en-US" sz="1600" dirty="0">
                <a:effectLst/>
                <a:latin typeface="Times New Roman" panose="02020603050405020304" pitchFamily="18" charset="0"/>
                <a:ea typeface="Times New Roman" panose="02020603050405020304" pitchFamily="18" charset="0"/>
              </a:rPr>
              <a:t> </a:t>
            </a:r>
            <a:r>
              <a:rPr lang="en-US" sz="1600" u="sng" dirty="0">
                <a:solidFill>
                  <a:srgbClr val="0000FF"/>
                </a:solidFill>
                <a:effectLst/>
                <a:latin typeface="Times New Roman" panose="02020603050405020304" pitchFamily="18" charset="0"/>
                <a:ea typeface="Times New Roman" panose="02020603050405020304" pitchFamily="18" charset="0"/>
                <a:hlinkClick r:id="rId3"/>
              </a:rPr>
              <a:t>https://ieeesa.webex.com/ieeesa/j.php?MTID=m991efbc801f794b2e27f305a9321bb49</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b="1" dirty="0">
                <a:solidFill>
                  <a:srgbClr val="000000"/>
                </a:solidFill>
                <a:effectLst/>
                <a:latin typeface="Times New Roman" panose="02020603050405020304" pitchFamily="18" charset="0"/>
                <a:ea typeface="Calibri" panose="020F0502020204030204" pitchFamily="34" charset="0"/>
              </a:rPr>
              <a:t>Jay Holcomb (Itron) is inviting you to a scheduled </a:t>
            </a:r>
            <a:r>
              <a:rPr lang="en-US" sz="1600" b="1" dirty="0" err="1">
                <a:solidFill>
                  <a:srgbClr val="000000"/>
                </a:solidFill>
                <a:effectLst/>
                <a:latin typeface="Times New Roman" panose="02020603050405020304" pitchFamily="18" charset="0"/>
                <a:ea typeface="Calibri" panose="020F0502020204030204" pitchFamily="34" charset="0"/>
              </a:rPr>
              <a:t>Webex</a:t>
            </a:r>
            <a:r>
              <a:rPr lang="en-US" sz="1600" b="1" dirty="0">
                <a:solidFill>
                  <a:srgbClr val="000000"/>
                </a:solidFill>
                <a:effectLst/>
                <a:latin typeface="Times New Roman" panose="02020603050405020304" pitchFamily="18" charset="0"/>
                <a:ea typeface="Calibri" panose="020F0502020204030204" pitchFamily="34" charset="0"/>
              </a:rPr>
              <a:t> meeting.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dirty="0">
                <a:solidFill>
                  <a:srgbClr val="666666"/>
                </a:solidFill>
                <a:effectLst/>
                <a:latin typeface="Times New Roman" panose="02020603050405020304" pitchFamily="18" charset="0"/>
                <a:ea typeface="Calibri" panose="020F0502020204030204" pitchFamily="34" charset="0"/>
              </a:rPr>
              <a:t>Wednesday, March 17, 2021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dirty="0">
                <a:solidFill>
                  <a:srgbClr val="666666"/>
                </a:solidFill>
                <a:effectLst/>
                <a:latin typeface="Times New Roman" panose="02020603050405020304" pitchFamily="18" charset="0"/>
                <a:ea typeface="Calibri" panose="020F0502020204030204" pitchFamily="34" charset="0"/>
              </a:rPr>
              <a:t>3:00 pm  |  (UTC-05:00) Eastern Time (US &amp; Canada)  |  1 </a:t>
            </a:r>
            <a:r>
              <a:rPr lang="en-US" sz="1600" dirty="0" err="1">
                <a:solidFill>
                  <a:srgbClr val="666666"/>
                </a:solidFill>
                <a:effectLst/>
                <a:latin typeface="Times New Roman" panose="02020603050405020304" pitchFamily="18" charset="0"/>
                <a:ea typeface="Calibri" panose="020F0502020204030204" pitchFamily="34" charset="0"/>
              </a:rPr>
              <a:t>hr</a:t>
            </a:r>
            <a:r>
              <a:rPr lang="en-US" sz="1600" dirty="0">
                <a:solidFill>
                  <a:srgbClr val="666666"/>
                </a:solidFill>
                <a:effectLst/>
                <a:latin typeface="Times New Roman" panose="02020603050405020304" pitchFamily="18" charset="0"/>
                <a:ea typeface="Calibri" panose="020F0502020204030204" pitchFamily="34"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u="none" strike="noStrike" dirty="0">
                <a:solidFill>
                  <a:srgbClr val="FF0000"/>
                </a:solidFill>
                <a:effectLst/>
                <a:highlight>
                  <a:srgbClr val="CC6600"/>
                </a:highlight>
                <a:latin typeface="Times New Roman" panose="02020603050405020304" pitchFamily="18" charset="0"/>
                <a:ea typeface="Calibri" panose="020F0502020204030204" pitchFamily="34" charset="0"/>
                <a:hlinkClick r:id="rId4"/>
              </a:rPr>
              <a:t>Join meeting</a:t>
            </a:r>
            <a:endParaRPr lang="en-US" sz="1600" dirty="0">
              <a:effectLst/>
              <a:highlight>
                <a:srgbClr val="CC6600"/>
              </a:highlight>
              <a:latin typeface="Times New Roman" panose="02020603050405020304" pitchFamily="18" charset="0"/>
              <a:ea typeface="Calibri" panose="020F0502020204030204" pitchFamily="34" charset="0"/>
            </a:endParaRPr>
          </a:p>
          <a:p>
            <a:pPr marL="0" marR="0">
              <a:spcBef>
                <a:spcPts val="0"/>
              </a:spcBef>
              <a:spcAft>
                <a:spcPts val="0"/>
              </a:spcAft>
            </a:pPr>
            <a:r>
              <a:rPr lang="en-US" sz="1600" b="1" dirty="0">
                <a:solidFill>
                  <a:srgbClr val="000000"/>
                </a:solidFill>
                <a:effectLst/>
                <a:latin typeface="Times New Roman" panose="02020603050405020304" pitchFamily="18" charset="0"/>
                <a:ea typeface="Calibri" panose="020F0502020204030204" pitchFamily="34" charset="0"/>
              </a:rPr>
              <a:t>More ways to join:</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b="1" dirty="0">
                <a:solidFill>
                  <a:srgbClr val="000000"/>
                </a:solidFill>
                <a:effectLst/>
                <a:latin typeface="Times New Roman" panose="02020603050405020304" pitchFamily="18" charset="0"/>
                <a:ea typeface="Calibri" panose="020F0502020204030204" pitchFamily="34" charset="0"/>
              </a:rPr>
              <a:t>Join from the meeting link</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u="none" strike="noStrike" dirty="0">
                <a:solidFill>
                  <a:srgbClr val="00AFF9"/>
                </a:solidFill>
                <a:effectLst/>
                <a:latin typeface="Times New Roman" panose="02020603050405020304" pitchFamily="18" charset="0"/>
                <a:ea typeface="Calibri" panose="020F0502020204030204" pitchFamily="34" charset="0"/>
                <a:hlinkClick r:id="rId4"/>
              </a:rPr>
              <a:t>https://ieeesa.webex.com/ieeesa/j.php?MTID=m991efbc801f794b2e27f305a9321bb49</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b="1" dirty="0">
                <a:solidFill>
                  <a:srgbClr val="000000"/>
                </a:solidFill>
                <a:effectLst/>
                <a:latin typeface="Times New Roman" panose="02020603050405020304" pitchFamily="18" charset="0"/>
                <a:ea typeface="Calibri" panose="020F0502020204030204" pitchFamily="34" charset="0"/>
              </a:rPr>
              <a:t>Join by meeting number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rPr>
              <a:t>Meeting number (access code): 179 647 3051 </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rPr>
              <a:t>Meeting password: rrtag2103</a:t>
            </a:r>
          </a:p>
          <a:p>
            <a:pPr marL="0" marR="0">
              <a:spcBef>
                <a:spcPts val="0"/>
              </a:spcBef>
              <a:spcAft>
                <a:spcPts val="0"/>
              </a:spcAft>
            </a:pPr>
            <a:r>
              <a:rPr lang="en-US" sz="160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u="none" strike="noStrike" dirty="0">
                <a:solidFill>
                  <a:srgbClr val="00AFF9"/>
                </a:solidFill>
                <a:effectLst/>
                <a:latin typeface="Times New Roman" panose="02020603050405020304" pitchFamily="18" charset="0"/>
                <a:ea typeface="Calibri" panose="020F0502020204030204" pitchFamily="34" charset="0"/>
                <a:hlinkClick r:id="rId5"/>
              </a:rPr>
              <a:t>+1-646-992-2010,,1796473051##</a:t>
            </a:r>
            <a:r>
              <a:rPr lang="en-US" sz="160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600" u="none" strike="noStrike" dirty="0">
                <a:solidFill>
                  <a:srgbClr val="00AFF9"/>
                </a:solidFill>
                <a:effectLst/>
                <a:latin typeface="Times New Roman" panose="02020603050405020304" pitchFamily="18" charset="0"/>
                <a:ea typeface="Calibri" panose="020F0502020204030204" pitchFamily="34" charset="0"/>
                <a:hlinkClick r:id="rId6"/>
              </a:rPr>
              <a:t>+1-213-306-3065,,1796473051##</a:t>
            </a:r>
            <a:r>
              <a:rPr lang="en-US" sz="160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600" b="1" dirty="0">
                <a:solidFill>
                  <a:srgbClr val="000000"/>
                </a:solidFill>
                <a:effectLst/>
                <a:latin typeface="Times New Roman" panose="02020603050405020304" pitchFamily="18" charset="0"/>
                <a:ea typeface="Calibri" panose="020F0502020204030204" pitchFamily="34" charset="0"/>
              </a:rPr>
              <a:t>Join by phone</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600" u="none" strike="noStrike" dirty="0">
                <a:solidFill>
                  <a:srgbClr val="00AFF9"/>
                </a:solidFill>
                <a:effectLst/>
                <a:latin typeface="Times New Roman" panose="02020603050405020304" pitchFamily="18" charset="0"/>
                <a:ea typeface="Calibri" panose="020F0502020204030204" pitchFamily="34" charset="0"/>
                <a:hlinkClick r:id="rId7"/>
              </a:rPr>
              <a:t>Global call-in numbers</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Need help? Go to </a:t>
            </a:r>
            <a:r>
              <a:rPr lang="en-US" sz="1600" u="none" strike="noStrike" dirty="0">
                <a:solidFill>
                  <a:srgbClr val="005E7D"/>
                </a:solidFill>
                <a:effectLst/>
                <a:latin typeface="Times New Roman" panose="02020603050405020304" pitchFamily="18" charset="0"/>
                <a:ea typeface="Calibri" panose="020F0502020204030204" pitchFamily="34" charset="0"/>
                <a:hlinkClick r:id="rId8"/>
              </a:rPr>
              <a:t>https://help.webex.com</a:t>
            </a:r>
            <a:r>
              <a:rPr lang="en-US" sz="1600" dirty="0">
                <a:solidFill>
                  <a:srgbClr val="000000"/>
                </a:solidFill>
                <a:effectLst/>
                <a:latin typeface="Times New Roman" panose="02020603050405020304" pitchFamily="18" charset="0"/>
                <a:ea typeface="Calibri" panose="020F0502020204030204" pitchFamily="34"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CC6600"/>
                </a:highlight>
              </a:rPr>
              <a:t>march2021 2</a:t>
            </a:r>
            <a:r>
              <a:rPr lang="en-US" sz="2400" baseline="30000" dirty="0">
                <a:highlight>
                  <a:srgbClr val="CC6600"/>
                </a:highlight>
              </a:rPr>
              <a:t>nd</a:t>
            </a:r>
            <a:r>
              <a:rPr lang="en-US" sz="2400" dirty="0">
                <a:highlight>
                  <a:srgbClr val="CC6600"/>
                </a:highlight>
              </a:rPr>
              <a:t> plenary meeting</a:t>
            </a:r>
            <a:r>
              <a:rPr lang="en-US" sz="2400" dirty="0"/>
              <a:t>, </a:t>
            </a:r>
            <a:r>
              <a:rPr lang="en-US" sz="2400" dirty="0">
                <a:highlight>
                  <a:srgbClr val="CC6600"/>
                </a:highlight>
              </a:rPr>
              <a:t>17mar21</a:t>
            </a:r>
          </a:p>
        </p:txBody>
      </p:sp>
    </p:spTree>
    <p:extLst>
      <p:ext uri="{BB962C8B-B14F-4D97-AF65-F5344CB8AC3E}">
        <p14:creationId xmlns:p14="http://schemas.microsoft.com/office/powerpoint/2010/main" val="1316594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20 May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28Jan21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28Jan21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28Jan21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28Jan21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32</a:t>
            </a:fld>
            <a:endParaRPr lang="en-US" altLang="en-US" sz="1200" b="0" dirty="0"/>
          </a:p>
        </p:txBody>
      </p:sp>
      <p:sp>
        <p:nvSpPr>
          <p:cNvPr id="2" name="Date Placeholder 1"/>
          <p:cNvSpPr>
            <a:spLocks noGrp="1"/>
          </p:cNvSpPr>
          <p:nvPr>
            <p:ph type="dt" idx="15"/>
          </p:nvPr>
        </p:nvSpPr>
        <p:spPr/>
        <p:txBody>
          <a:bodyPr/>
          <a:lstStyle/>
          <a:p>
            <a:r>
              <a:rPr lang="en-US"/>
              <a:t>28Jan21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28Jan21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28Jan21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28Jan21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like normal with </a:t>
            </a:r>
            <a:r>
              <a:rPr lang="en-US" altLang="en-US" sz="1400" b="1" u="sng" dirty="0" err="1">
                <a:solidFill>
                  <a:schemeClr val="tx1"/>
                </a:solidFill>
              </a:rPr>
              <a:t>Webex</a:t>
            </a:r>
            <a:r>
              <a:rPr lang="en-US" altLang="en-US" sz="1400" b="1" u="sng" dirty="0">
                <a:solidFill>
                  <a:schemeClr val="tx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endParaRPr lang="en-US" altLang="en-US" sz="1600" dirty="0">
              <a:solidFill>
                <a:schemeClr val="tx1"/>
              </a:solidFill>
            </a:endParaRPr>
          </a:p>
          <a:p>
            <a:pPr lvl="1">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Recess/Adjourn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 &amp; FCC</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PN client to client in 6 GHz</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solidFill>
                  <a:schemeClr val="tx1"/>
                </a:solidFill>
              </a:rPr>
              <a:t>To approve the agenda as presented on previous slide</a:t>
            </a:r>
          </a:p>
          <a:p>
            <a:pPr>
              <a:spcBef>
                <a:spcPts val="0"/>
              </a:spcBef>
            </a:pP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07 January 2021 in document </a:t>
            </a:r>
            <a:r>
              <a:rPr lang="en-GB" sz="1600" b="0" dirty="0">
                <a:solidFill>
                  <a:schemeClr val="bg1">
                    <a:lumMod val="75000"/>
                  </a:schemeClr>
                </a:solidFill>
                <a:ea typeface="SimSun" panose="02010600030101010101" pitchFamily="2" charset="-122"/>
                <a:hlinkClick r:id="rId3"/>
              </a:rPr>
              <a:t>https://mentor.ieee.org/802.18/dcn/20/18-20-0162-00-0000-minutes-07jan21-rrtag-teleconference.docx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08-Jan-2021 10:21:21 ET</a:t>
            </a:r>
            <a:r>
              <a:rPr lang="en-US" sz="1600" b="0" i="0" dirty="0">
                <a:solidFill>
                  <a:srgbClr val="000000"/>
                </a:solidFill>
                <a:effectLst/>
              </a:rPr>
              <a: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Steve P.</a:t>
            </a:r>
          </a:p>
          <a:p>
            <a:pPr marL="0" indent="0">
              <a:spcBef>
                <a:spcPts val="0"/>
              </a:spcBef>
            </a:pPr>
            <a:r>
              <a:rPr lang="en-US" altLang="en-US" sz="1800" b="0" dirty="0">
                <a:solidFill>
                  <a:schemeClr val="tx1"/>
                </a:solidFill>
              </a:rPr>
              <a:t>	Seconded by:  Edward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28Jan21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2624" y="866760"/>
            <a:ext cx="8382001" cy="5667376"/>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at their monthly telecon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like in July and Nov.</a:t>
            </a:r>
          </a:p>
          <a:p>
            <a:pPr lvl="1">
              <a:buFont typeface="Arial" panose="020B0604020202020204" pitchFamily="34" charset="0"/>
              <a:buChar char="•"/>
            </a:pPr>
            <a:r>
              <a:rPr lang="en-US" altLang="en-US" sz="1600" b="1" dirty="0">
                <a:solidFill>
                  <a:schemeClr val="tx1"/>
                </a:solidFill>
              </a:rPr>
              <a:t>EC updated approval times to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buFont typeface="Arial" panose="020B0604020202020204" pitchFamily="34" charset="0"/>
              <a:buChar char="•"/>
            </a:pPr>
            <a:r>
              <a:rPr lang="en-US" altLang="en-US" sz="1600" dirty="0">
                <a:solidFill>
                  <a:schemeClr val="tx1"/>
                </a:solidFill>
              </a:rPr>
              <a:t>802.18’s meetings will be Thursday 11Mar21 and Wednesday 17Mar21, 1500-1600 et. </a:t>
            </a:r>
          </a:p>
          <a:p>
            <a:pPr lvl="1">
              <a:buFont typeface="Arial" panose="020B0604020202020204" pitchFamily="34" charset="0"/>
              <a:buChar char="•"/>
            </a:pPr>
            <a:r>
              <a:rPr lang="en-US" altLang="en-US" sz="1600" dirty="0">
                <a:solidFill>
                  <a:schemeClr val="tx1"/>
                </a:solidFill>
              </a:rPr>
              <a:t>Currently no overlap with .11, .15 or .19.  </a:t>
            </a:r>
            <a:r>
              <a:rPr lang="en-US" altLang="en-US" sz="1600" dirty="0">
                <a:solidFill>
                  <a:srgbClr val="00B0F0"/>
                </a:solidFill>
              </a:rPr>
              <a:t>Chair checking with .24. </a:t>
            </a:r>
          </a:p>
          <a:p>
            <a:pPr lvl="1">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0" dirty="0">
                <a:solidFill>
                  <a:schemeClr val="tx1"/>
                </a:solidFill>
              </a:rPr>
              <a:t>.Is in backup slides here.</a:t>
            </a:r>
          </a:p>
          <a:p>
            <a:pPr lvl="1">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straw poll earlier was to continue with the contract with clear cancellation policies.  With that, the IEEE has new language on cancellation policies, considering the pandemic, so it is much clearer.  On the WCSC  09Dec20 call the </a:t>
            </a:r>
            <a:r>
              <a:rPr lang="en-US" altLang="en-US" sz="1800" dirty="0">
                <a:solidFill>
                  <a:schemeClr val="tx1"/>
                </a:solidFill>
              </a:rPr>
              <a:t>plan is to review Panama on the 03Feb21 WCSC call</a:t>
            </a:r>
            <a:r>
              <a:rPr lang="en-US" altLang="en-US" sz="1800" b="0" dirty="0">
                <a:solidFill>
                  <a:schemeClr val="tx1"/>
                </a:solidFill>
              </a:rPr>
              <a:t>.  </a:t>
            </a:r>
            <a:endParaRPr lang="en-US" altLang="en-US" sz="1800" b="0" dirty="0">
              <a:solidFill>
                <a:schemeClr val="tx1"/>
              </a:solidFill>
              <a:highlight>
                <a:srgbClr val="FFFF00"/>
              </a:highlight>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28Jan21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56999</TotalTime>
  <Words>8374</Words>
  <Application>Microsoft Office PowerPoint</Application>
  <PresentationFormat>On-screen Show (4:3)</PresentationFormat>
  <Paragraphs>832</Paragraphs>
  <Slides>34</Slides>
  <Notes>19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8" baseType="lpstr">
      <vt:lpstr>Arial</vt:lpstr>
      <vt:lpstr>Arial</vt:lpstr>
      <vt:lpstr>Calibri</vt:lpstr>
      <vt:lpstr>Century Gothic</vt:lpstr>
      <vt:lpstr>Consolas</vt:lpstr>
      <vt:lpstr>Helvetica</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EU-Stds and USA), items to share</vt:lpstr>
      <vt:lpstr>ITU-R items to share  -</vt:lpstr>
      <vt:lpstr>MSG 6 GHz &amp; FCC</vt:lpstr>
      <vt:lpstr>Table of Frequency Bands – IEEE 802 Stds </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Teleconferences</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3541</cp:revision>
  <cp:lastPrinted>1601-01-01T00:00:00Z</cp:lastPrinted>
  <dcterms:created xsi:type="dcterms:W3CDTF">2016-03-03T14:54:45Z</dcterms:created>
  <dcterms:modified xsi:type="dcterms:W3CDTF">2021-01-29T14:04:37Z</dcterms:modified>
</cp:coreProperties>
</file>