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748" r:id="rId11"/>
    <p:sldId id="749" r:id="rId12"/>
    <p:sldId id="750" r:id="rId13"/>
    <p:sldId id="756" r:id="rId14"/>
    <p:sldId id="752" r:id="rId15"/>
    <p:sldId id="754" r:id="rId16"/>
    <p:sldId id="758" r:id="rId17"/>
    <p:sldId id="717" r:id="rId18"/>
    <p:sldId id="650" r:id="rId19"/>
    <p:sldId id="498" r:id="rId20"/>
    <p:sldId id="402" r:id="rId21"/>
    <p:sldId id="403" r:id="rId22"/>
    <p:sldId id="736" r:id="rId23"/>
    <p:sldId id="746" r:id="rId24"/>
    <p:sldId id="737" r:id="rId25"/>
    <p:sldId id="739" r:id="rId26"/>
    <p:sldId id="728" r:id="rId27"/>
    <p:sldId id="602"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112" autoAdjust="0"/>
  </p:normalViewPr>
  <p:slideViewPr>
    <p:cSldViewPr>
      <p:cViewPr varScale="1">
        <p:scale>
          <a:sx n="111" d="100"/>
          <a:sy n="111" d="100"/>
        </p:scale>
        <p:origin x="114" y="156"/>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28-Jan-21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groups.wirelessinnovation.org/wg/6MSG/dashboard"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291187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4998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50423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466725" lvl="1">
              <a:spcBef>
                <a:spcPts val="0"/>
              </a:spcBef>
              <a:spcAft>
                <a:spcPts val="0"/>
              </a:spcAft>
              <a:buFont typeface="Arial" panose="020B0604020202020204" pitchFamily="34" charset="0"/>
              <a:buChar char="•"/>
            </a:pPr>
            <a:r>
              <a:rPr lang="en-US" sz="1300" b="0" dirty="0">
                <a:solidFill>
                  <a:schemeClr val="tx1"/>
                </a:solidFill>
                <a:effectLst/>
                <a:ea typeface="Times New Roman" panose="02020603050405020304" pitchFamily="18" charset="0"/>
              </a:rPr>
              <a:t>Each work stream</a:t>
            </a:r>
            <a:r>
              <a:rPr lang="en-US" sz="1300" dirty="0">
                <a:solidFill>
                  <a:schemeClr val="tx1"/>
                </a:solidFill>
                <a:ea typeface="Times New Roman" panose="02020603050405020304" pitchFamily="18" charset="0"/>
              </a:rPr>
              <a:t>, member of the MSG/open meeting can observe the any of work stream meetings of the</a:t>
            </a:r>
          </a:p>
          <a:p>
            <a:pPr marL="466725" lvl="1">
              <a:spcBef>
                <a:spcPts val="0"/>
              </a:spcBef>
              <a:spcAft>
                <a:spcPts val="0"/>
              </a:spcAft>
              <a:buFont typeface="Arial" panose="020B0604020202020204" pitchFamily="34" charset="0"/>
              <a:buChar char="•"/>
            </a:pPr>
            <a:r>
              <a:rPr lang="en-US" sz="1300" dirty="0">
                <a:solidFill>
                  <a:schemeClr val="tx1"/>
                </a:solidFill>
                <a:ea typeface="Times New Roman" panose="02020603050405020304" pitchFamily="18" charset="0"/>
              </a:rPr>
              <a:t>1- </a:t>
            </a:r>
            <a:r>
              <a:rPr lang="en-US" sz="1300" dirty="0" err="1">
                <a:solidFill>
                  <a:schemeClr val="tx1"/>
                </a:solidFill>
                <a:ea typeface="Times New Roman" panose="02020603050405020304" pitchFamily="18" charset="0"/>
              </a:rPr>
              <a:t>Winforum</a:t>
            </a:r>
            <a:r>
              <a:rPr lang="en-US" sz="1300" dirty="0">
                <a:solidFill>
                  <a:schemeClr val="tx1"/>
                </a:solidFill>
                <a:ea typeface="Times New Roman" panose="02020603050405020304" pitchFamily="18" charset="0"/>
              </a:rPr>
              <a:t> – 6GHz committee, w/3 work streams for them.  Anyone with </a:t>
            </a:r>
            <a:r>
              <a:rPr lang="en-US" sz="1300" dirty="0" err="1">
                <a:solidFill>
                  <a:schemeClr val="tx1"/>
                </a:solidFill>
                <a:ea typeface="Times New Roman" panose="02020603050405020304" pitchFamily="18" charset="0"/>
              </a:rPr>
              <a:t>Winforum</a:t>
            </a:r>
            <a:r>
              <a:rPr lang="en-US" sz="1300" dirty="0">
                <a:solidFill>
                  <a:schemeClr val="tx1"/>
                </a:solidFill>
                <a:ea typeface="Times New Roman" panose="02020603050405020304" pitchFamily="18" charset="0"/>
              </a:rPr>
              <a:t> Login w/MSG can be observer (with IPR policy) </a:t>
            </a:r>
          </a:p>
          <a:p>
            <a:pPr marL="466725" lvl="1">
              <a:spcBef>
                <a:spcPts val="0"/>
              </a:spcBef>
              <a:spcAft>
                <a:spcPts val="0"/>
              </a:spcAft>
              <a:buFont typeface="Arial" panose="020B0604020202020204" pitchFamily="34" charset="0"/>
              <a:buChar char="•"/>
            </a:pPr>
            <a:r>
              <a:rPr lang="en-US" sz="1300" dirty="0">
                <a:solidFill>
                  <a:schemeClr val="tx1"/>
                </a:solidFill>
                <a:ea typeface="Times New Roman" panose="02020603050405020304" pitchFamily="18" charset="0"/>
              </a:rPr>
              <a:t>2- MSG is informal group, from FCC R&amp;O,  they can use the </a:t>
            </a:r>
            <a:r>
              <a:rPr lang="en-US" sz="1300" dirty="0" err="1">
                <a:solidFill>
                  <a:schemeClr val="tx1"/>
                </a:solidFill>
                <a:ea typeface="Times New Roman" panose="02020603050405020304" pitchFamily="18" charset="0"/>
              </a:rPr>
              <a:t>Winforum</a:t>
            </a:r>
            <a:r>
              <a:rPr lang="en-US" sz="1300" dirty="0">
                <a:solidFill>
                  <a:schemeClr val="tx1"/>
                </a:solidFill>
                <a:ea typeface="Times New Roman" panose="02020603050405020304" pitchFamily="18" charset="0"/>
              </a:rPr>
              <a:t> web site, and can be a corner.   They have their own 3 workstreams, for the MSG group.  (no IPR policies) </a:t>
            </a:r>
          </a:p>
          <a:p>
            <a:pPr marL="0" indent="-219075">
              <a:spcBef>
                <a:spcPts val="0"/>
              </a:spcBef>
              <a:spcAft>
                <a:spcPts val="0"/>
              </a:spcAft>
            </a:pPr>
            <a:r>
              <a:rPr lang="en-US" sz="1600" dirty="0">
                <a:solidFill>
                  <a:schemeClr val="tx1"/>
                </a:solidFill>
                <a:ea typeface="Times New Roman" panose="02020603050405020304" pitchFamily="18" charset="0"/>
              </a:rPr>
              <a:t>				  </a:t>
            </a:r>
            <a:r>
              <a:rPr lang="en-US" sz="1450" b="0" i="0" dirty="0">
                <a:solidFill>
                  <a:srgbClr val="1155CC"/>
                </a:solidFill>
                <a:effectLst/>
                <a:hlinkClick r:id="rId3"/>
              </a:rPr>
              <a:t>https://groups.wirelessinnovation.org/wg/6MSG/dashboard</a:t>
            </a:r>
            <a:r>
              <a:rPr lang="en-US" sz="1450" b="0" i="0" dirty="0">
                <a:solidFill>
                  <a:srgbClr val="1155CC"/>
                </a:solidFill>
                <a:effectLst/>
              </a:rPr>
              <a:t>. </a:t>
            </a:r>
            <a:endParaRPr lang="en-US" sz="1600" kern="1200" dirty="0">
              <a:solidFill>
                <a:srgbClr val="000000"/>
              </a:solidFill>
              <a:effectLst/>
              <a:ea typeface="+mn-ea"/>
              <a:cs typeface="+mn-cs"/>
            </a:endParaRPr>
          </a:p>
          <a:p>
            <a:pPr marL="466725" lvl="1">
              <a:spcBef>
                <a:spcPts val="0"/>
              </a:spcBef>
              <a:spcAft>
                <a:spcPts val="0"/>
              </a:spcAft>
              <a:buFont typeface="Arial" panose="020B0604020202020204" pitchFamily="34" charset="0"/>
              <a:buChar char="•"/>
            </a:pPr>
            <a:r>
              <a:rPr lang="en-US" sz="1300" b="0" dirty="0">
                <a:solidFill>
                  <a:schemeClr val="tx1"/>
                </a:solidFill>
                <a:effectLst/>
                <a:ea typeface="Times New Roman" panose="02020603050405020304" pitchFamily="18" charset="0"/>
              </a:rPr>
              <a:t>Looks you still have to register, but not be a member</a:t>
            </a:r>
            <a:r>
              <a:rPr lang="en-US" sz="1300" dirty="0">
                <a:solidFill>
                  <a:schemeClr val="tx1"/>
                </a:solidFill>
                <a:ea typeface="Times New Roman" panose="02020603050405020304" pitchFamily="18" charset="0"/>
              </a:rPr>
              <a:t>?</a:t>
            </a:r>
            <a:r>
              <a:rPr lang="en-US" sz="1300" b="0" dirty="0">
                <a:solidFill>
                  <a:schemeClr val="tx1"/>
                </a:solidFill>
                <a:effectLst/>
                <a:ea typeface="Times New Roman" panose="02020603050405020304" pitchFamily="18" charset="0"/>
              </a:rPr>
              <a:t>  </a:t>
            </a:r>
          </a:p>
          <a:p>
            <a:pPr marL="466725" lvl="1">
              <a:spcBef>
                <a:spcPts val="0"/>
              </a:spcBef>
              <a:spcAft>
                <a:spcPts val="0"/>
              </a:spcAft>
              <a:buFont typeface="Arial" panose="020B0604020202020204" pitchFamily="34" charset="0"/>
              <a:buChar char="•"/>
            </a:pPr>
            <a:r>
              <a:rPr lang="en-US" sz="1300" dirty="0">
                <a:solidFill>
                  <a:schemeClr val="tx1"/>
                </a:solidFill>
                <a:ea typeface="Times New Roman" panose="02020603050405020304" pitchFamily="18" charset="0"/>
              </a:rPr>
              <a:t>What do folks need to know about the Committee .vs. the Group? </a:t>
            </a:r>
          </a:p>
          <a:p>
            <a:pPr marL="466725" lvl="1">
              <a:spcBef>
                <a:spcPts val="0"/>
              </a:spcBef>
              <a:spcAft>
                <a:spcPts val="0"/>
              </a:spcAft>
              <a:buFont typeface="Arial" panose="020B0604020202020204" pitchFamily="34" charset="0"/>
              <a:buChar char="•"/>
            </a:pPr>
            <a:r>
              <a:rPr lang="en-US" sz="1300" dirty="0">
                <a:solidFill>
                  <a:schemeClr val="tx1"/>
                </a:solidFill>
                <a:ea typeface="Times New Roman" panose="02020603050405020304" pitchFamily="18" charset="0"/>
              </a:rPr>
              <a:t> email direct to a person to register. Id company not listed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1126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28Jan21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28Jan21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28Jan21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802.18-21/0008r00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13"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12" Type="http://schemas.openxmlformats.org/officeDocument/2006/relationships/hyperlink" Target="https://cept.org/Documents/fm-57/62437/fm57-21-001_output-from-offline-discussions-on-the-draft-ecc-rpt-national-was-rlan-measures-in-58-ghz"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hyperlink" Target="https://cept.org/Documents/fm-57/62438/fm57-21-002_proposed-revisions-to-eccdec-04-08-wasrlan-usage-in-parts-of-5150-5725-mhz" TargetMode="External"/><Relationship Id="rId5" Type="http://schemas.openxmlformats.org/officeDocument/2006/relationships/hyperlink" Target="https://cept.org/ecc/groups/ecc/wg-se/se-19/client/introduction/" TargetMode="External"/><Relationship Id="rId10" Type="http://schemas.openxmlformats.org/officeDocument/2006/relationships/hyperlink" Target="https://cept.org/Documents/fm-57/62554/fm57-21-003_ecc-options-for-assisting-in-the-reduction-of-impact-to-meteorological-radar-from-wasrlan-devices-in-56-565-ghz"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2571/fm57-21-004_proposal-for-draft-cept-report-in-response-to-the-mandate-on-wasrlan-in-5-ghz-band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urldefense.com/v3/__https:/www.miit.gov.cn/gzcy/yjzj/art/2021/art_35e50edb407b4063a366372f2394a4c5.html__;!!F7jv3iA!mqEeHjQGQgLCg6qWQjIM7GQfxIqMwInnx6MlPGSwcw4Z5d6ad9jGS6Vp-8fT_oWCM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163-00-0itu-proposed-modifications-to-itu-r-m-1450-5.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26.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mentor.ieee.org/802.11/dcn/21/11-21-0164-00-0itu-proposed-modifications-to-itu-r-m-1801-2.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1/22/2021-01404/office-of-engineering-and-technology-seeks-additional-information-regarding-client-to-client-device?utm_campaign=subscription*mailing*list&amp;utm_source=federalregister.gov&amp;utm_medium=email__;Kys!!F7jv3iA!g505zKyorT2virPotapBCijbIH2BD45AhKr7RkAfu5OwolFP1X9GKl87NaV8GjE0K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1/18-21-0004-00-0000-fcc-pn-client2client-in-6ghz-band-et-18-295.pdf" TargetMode="External"/><Relationship Id="rId5" Type="http://schemas.openxmlformats.org/officeDocument/2006/relationships/hyperlink" Target="https://urldefense.com/v3/__https:/www.federalregister.gov/d/2021-01404?utm_campaign=subscription*mailing*list&amp;utm_source=federalregister.gov&amp;utm_medium=email__;Kys!!F7jv3iA!g505zKyorT2virPotapBCijbIH2BD45AhKr7RkAfu5OwolFP1X9GKl87NaVRBTaaIA$" TargetMode="External"/><Relationship Id="rId4" Type="http://schemas.openxmlformats.org/officeDocument/2006/relationships/hyperlink" Target="https://urldefense.com/v3/__https:/www.govinfo.gov/content/pkg/FR-2021-01-22/pdf/2021-01404.pdf?utm_source=federalregister.gov&amp;utm_medium=email&amp;utm_campaign=subscription*mailing*list__;Kys!!F7jv3iA!g505zKyorT2virPotapBCijbIH2BD45AhKr7RkAfu5OwolFP1X9GKl87NaV1QbC4Fw$"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ieeesa.webex.com/ieeesa/j.php?MTID=ma6967f831273a65c8867476602fe83c9__;!!F7jv3iA!hI1U4i334efXN6Ot4rFC03zh5ge3ef5pg5MRJUQucDZXGzxU3qwuzQofSSq94-9o3w$" TargetMode="External"/><Relationship Id="rId7" Type="http://schemas.openxmlformats.org/officeDocument/2006/relationships/hyperlink" Target="https://urldefense.com/v3/__https:/help.webex.com__;!!F7jv3iA!hI1U4i334efXN6Ot4rFC03zh5ge3ef5pg5MRJUQucDZXGzxU3qwuzQofSSq_snKi3w$"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a9e06362336d2ca2ea2971025bd492a__;!!F7jv3iA!hI1U4i334efXN6Ot4rFC03zh5ge3ef5pg5MRJUQucDZXGzxU3qwuzQofSSpNNqxEmg$" TargetMode="External"/><Relationship Id="rId5" Type="http://schemas.openxmlformats.org/officeDocument/2006/relationships/hyperlink" Target="tel:%2B1-213-306-3065,,*01*1796126789%23%23*01*" TargetMode="External"/><Relationship Id="rId4" Type="http://schemas.openxmlformats.org/officeDocument/2006/relationships/hyperlink" Target="tel:%2B1-646-992-2010,,*01*1796126789%23%23*0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8.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62-00-0000-minutes-07jan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28Jan21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28 January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(#108a-18,21,22,25Jan21(90min))</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Calls coming up on different subjects.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14Jan/09Feb – EN 303 722,  </a:t>
            </a:r>
            <a:r>
              <a:rPr lang="en-US" sz="1600" b="0" i="0" dirty="0">
                <a:solidFill>
                  <a:srgbClr val="4D5156"/>
                </a:solidFill>
                <a:effectLst/>
              </a:rPr>
              <a:t>Wideband Data Transmission Systems (WDTS) for Fixed 				Network Radio Equipment operating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18-25Jan – BRAN 108a and EN 303 753, </a:t>
            </a:r>
            <a:r>
              <a:rPr lang="en-US" sz="1600" b="0" i="0" dirty="0">
                <a:solidFill>
                  <a:srgbClr val="4D5156"/>
                </a:solidFill>
                <a:effectLst/>
              </a:rPr>
              <a:t>WDTS for Mobile and Fixed Equipment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29Jan – TS 103 754, </a:t>
            </a:r>
            <a:r>
              <a:rPr lang="en-US" sz="1600" b="0" i="0" dirty="0">
                <a:solidFill>
                  <a:srgbClr val="000000"/>
                </a:solidFill>
                <a:effectLst/>
              </a:rPr>
              <a:t>BRAN MAP Performance testing</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05Feb – EN 303 687 </a:t>
            </a:r>
            <a:r>
              <a:rPr lang="en-US" sz="1400" b="0" i="0" dirty="0">
                <a:solidFill>
                  <a:srgbClr val="4D5156"/>
                </a:solidFill>
                <a:effectLst/>
                <a:latin typeface="arial" panose="020B0604020202020204" pitchFamily="34" charset="0"/>
              </a:rPr>
              <a:t>6 GHz RLAN </a:t>
            </a:r>
            <a:r>
              <a:rPr lang="en-US" sz="1400" b="0" i="0" dirty="0" err="1">
                <a:solidFill>
                  <a:srgbClr val="4D5156"/>
                </a:solidFill>
                <a:effectLst/>
                <a:latin typeface="arial" panose="020B0604020202020204" pitchFamily="34" charset="0"/>
              </a:rPr>
              <a:t>Harmonised</a:t>
            </a:r>
            <a:r>
              <a:rPr lang="en-US" sz="1400" b="0" i="0" dirty="0">
                <a:solidFill>
                  <a:srgbClr val="4D5156"/>
                </a:solidFill>
                <a:effectLst/>
                <a:latin typeface="arial" panose="020B0604020202020204" pitchFamily="34" charset="0"/>
              </a:rPr>
              <a:t> Standard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Much focus on 5 and 6 GHz and user access restrictions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03Nov20-22Feb21, correspondence   </a:t>
            </a:r>
            <a:endParaRPr lang="en-US" sz="1400" b="0" dirty="0">
              <a:solidFill>
                <a:schemeClr val="tx1"/>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no meetings on schedule</a:t>
            </a:r>
            <a:endParaRPr lang="en-US" sz="1400" dirty="0">
              <a:solidFill>
                <a:schemeClr val="tx1"/>
              </a:solidFill>
              <a:highlight>
                <a:srgbClr val="C0C0C0"/>
              </a:highlight>
            </a:endParaRP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3">
              <a:buFont typeface="Arial" panose="020B0604020202020204" pitchFamily="34" charset="0"/>
              <a:buChar char="•"/>
            </a:pPr>
            <a:endParaRPr lang="en-US" sz="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#87,  11-15 Jan 21  (#88-19-23Apr21)</a:t>
            </a:r>
            <a:endParaRPr lang="en-US" sz="1800" dirty="0">
              <a:highlight>
                <a:srgbClr val="FFFF00"/>
              </a:highlight>
            </a:endParaRPr>
          </a:p>
          <a:p>
            <a:pPr lvl="1">
              <a:spcBef>
                <a:spcPts val="0"/>
              </a:spcBef>
              <a:buFont typeface="Arial" panose="020B0604020202020204" pitchFamily="34" charset="0"/>
              <a:buChar char="•"/>
            </a:pPr>
            <a:r>
              <a:rPr lang="en-US" sz="1400" dirty="0">
                <a:sym typeface="Wingdings" panose="05000000000000000000" pitchFamily="2" charset="2"/>
              </a:rPr>
              <a:t> </a:t>
            </a:r>
          </a:p>
          <a:p>
            <a:pPr lvl="1">
              <a:spcBef>
                <a:spcPts val="0"/>
              </a:spcBef>
              <a:buFont typeface="Arial" panose="020B0604020202020204" pitchFamily="34" charset="0"/>
              <a:buChar char="•"/>
            </a:pPr>
            <a:r>
              <a:rPr lang="en-US" sz="1400" dirty="0">
                <a:sym typeface="Wingdings" panose="05000000000000000000" pitchFamily="2" charset="2"/>
              </a:rPr>
              <a:t> </a:t>
            </a:r>
          </a:p>
          <a:p>
            <a:pPr lvl="1">
              <a:spcBef>
                <a:spcPts val="0"/>
              </a:spcBef>
              <a:buFont typeface="Arial" panose="020B0604020202020204" pitchFamily="34" charset="0"/>
              <a:buChar char="•"/>
            </a:pPr>
            <a:r>
              <a:rPr lang="en-US" sz="1000" dirty="0">
                <a:sym typeface="Wingdings" panose="05000000000000000000" pitchFamily="2" charset="2"/>
              </a:rPr>
              <a:t>Note: </a:t>
            </a:r>
            <a:r>
              <a:rPr lang="en-US" sz="1000" dirty="0">
                <a:sym typeface="Wingdings" panose="05000000000000000000" pitchFamily="2" charset="2"/>
                <a:hlinkClick r:id="rId5"/>
              </a:rPr>
              <a:t>&lt;SE 19&gt;</a:t>
            </a:r>
            <a:r>
              <a:rPr lang="en-US" sz="1000" dirty="0">
                <a:sym typeface="Wingdings" panose="05000000000000000000" pitchFamily="2" charset="2"/>
              </a:rPr>
              <a:t>– working on fixed services, defining of just short term (not anything on long term) interference, to update old definition. Communications has changed now with </a:t>
            </a:r>
            <a:r>
              <a:rPr lang="en-US" sz="1000" dirty="0">
                <a:solidFill>
                  <a:schemeClr val="tx1"/>
                </a:solidFill>
              </a:rPr>
              <a:t>IP traffic having retries, unlike back years ago, no retries. </a:t>
            </a:r>
            <a:endParaRPr lang="en-US" sz="1000" dirty="0">
              <a:sym typeface="Wingdings" panose="05000000000000000000" pitchFamily="2" charset="2"/>
            </a:endParaRPr>
          </a:p>
          <a:p>
            <a:pPr lvl="1">
              <a:spcBef>
                <a:spcPts val="0"/>
              </a:spcBef>
              <a:buFont typeface="Arial" panose="020B0604020202020204" pitchFamily="34" charset="0"/>
              <a:buChar char="•"/>
            </a:pPr>
            <a:r>
              <a:rPr lang="en-US" sz="1000" dirty="0">
                <a:sym typeface="Wingdings" panose="05000000000000000000" pitchFamily="2" charset="2"/>
              </a:rPr>
              <a:t>Has been since ‘92/’93 for these, they will show up in many places for many reasons, including 6 GHz.</a:t>
            </a:r>
            <a:r>
              <a:rPr lang="en-US" sz="1000" dirty="0">
                <a:solidFill>
                  <a:schemeClr val="tx1"/>
                </a:solidFill>
              </a:rPr>
              <a:t> </a:t>
            </a:r>
            <a:r>
              <a:rPr lang="en-US" sz="1200" dirty="0">
                <a:solidFill>
                  <a:schemeClr val="tx1"/>
                </a:solidFill>
              </a:rPr>
              <a:t>	</a:t>
            </a:r>
            <a:endParaRPr lang="en-US" sz="10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#13, </a:t>
            </a:r>
            <a:r>
              <a:rPr lang="en-US" sz="1800" dirty="0">
                <a:sym typeface="Wingdings" panose="05000000000000000000" pitchFamily="2" charset="2"/>
              </a:rPr>
              <a:t>18-21Jan21  		(#14 now 19-22Apr21)</a:t>
            </a:r>
          </a:p>
          <a:p>
            <a:pPr lvl="1">
              <a:spcBef>
                <a:spcPts val="0"/>
              </a:spcBef>
              <a:buFont typeface="Arial" panose="020B0604020202020204" pitchFamily="34" charset="0"/>
              <a:buChar char="•"/>
            </a:pPr>
            <a:r>
              <a:rPr lang="en-US" sz="1400" dirty="0">
                <a:effectLst/>
                <a:ea typeface="Calibri" panose="020F0502020204030204" pitchFamily="34" charset="0"/>
              </a:rPr>
              <a:t> </a:t>
            </a:r>
          </a:p>
          <a:p>
            <a:pPr lvl="1">
              <a:spcBef>
                <a:spcPts val="0"/>
              </a:spcBef>
              <a:buFont typeface="Arial" panose="020B0604020202020204" pitchFamily="34" charset="0"/>
              <a:buChar char="•"/>
            </a:pP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effectLst/>
                <a:ea typeface="Calibri" panose="020F0502020204030204" pitchFamily="34" charset="0"/>
              </a:rPr>
              <a:t> </a:t>
            </a:r>
          </a:p>
          <a:p>
            <a:pPr lvl="1">
              <a:spcBef>
                <a:spcPts val="0"/>
              </a:spcBef>
              <a:buFont typeface="Arial" panose="020B0604020202020204" pitchFamily="34" charset="0"/>
              <a:buChar char="•"/>
            </a:pP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effectLst/>
                <a:ea typeface="Calibri" panose="020F0502020204030204" pitchFamily="34" charset="0"/>
              </a:rPr>
              <a:t>Have affirmed ECC Decision (04)08 decision on all 5 GHz RLAN usage.   New meeting </a:t>
            </a:r>
            <a:r>
              <a:rPr lang="en-US" sz="1400" dirty="0">
                <a:ea typeface="Calibri" panose="020F0502020204030204" pitchFamily="34" charset="0"/>
              </a:rPr>
              <a:t>11-13 </a:t>
            </a:r>
            <a:r>
              <a:rPr lang="en-US" sz="1400" dirty="0">
                <a:effectLst/>
                <a:ea typeface="Calibri" panose="020F0502020204030204" pitchFamily="34" charset="0"/>
              </a:rPr>
              <a:t>May being setup to pick this up</a:t>
            </a:r>
            <a:r>
              <a:rPr lang="en-US" sz="1400" dirty="0">
                <a:ea typeface="Calibri" panose="020F0502020204030204" pitchFamily="34" charset="0"/>
              </a:rPr>
              <a:t>, as it will likely take till then to be ready. </a:t>
            </a:r>
            <a:endParaRPr lang="en-US" sz="1400" dirty="0">
              <a:effectLst/>
              <a:ea typeface="Calibri" panose="020F0502020204030204" pitchFamily="34" charset="0"/>
            </a:endParaRPr>
          </a:p>
          <a:p>
            <a:pPr lvl="1">
              <a:spcBef>
                <a:spcPts val="0"/>
              </a:spcBef>
              <a:buFont typeface="Arial" panose="020B0604020202020204" pitchFamily="34" charset="0"/>
              <a:buChar char="•"/>
            </a:pPr>
            <a:r>
              <a:rPr lang="en-US" sz="1400" dirty="0">
                <a:ea typeface="Calibri" panose="020F0502020204030204" pitchFamily="34" charset="0"/>
              </a:rPr>
              <a:t>Some disagreement on power out from Resolution 229 WRC-19, so being moved up to WGFM. </a:t>
            </a:r>
          </a:p>
          <a:p>
            <a:pPr lvl="1">
              <a:spcBef>
                <a:spcPts val="0"/>
              </a:spcBef>
              <a:buFont typeface="Arial" panose="020B0604020202020204" pitchFamily="34" charset="0"/>
              <a:buChar char="•"/>
            </a:pPr>
            <a:r>
              <a:rPr lang="en-US" sz="1400" dirty="0">
                <a:effectLst/>
                <a:ea typeface="Calibri" panose="020F0502020204030204" pitchFamily="34" charset="0"/>
              </a:rPr>
              <a:t>Input documents: </a:t>
            </a: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u="none" strike="noStrike" dirty="0">
                <a:solidFill>
                  <a:srgbClr val="68205F"/>
                </a:solidFill>
                <a:effectLst/>
                <a:hlinkClick r:id="rId9"/>
              </a:rPr>
              <a:t>FM57(21)004</a:t>
            </a:r>
            <a:r>
              <a:rPr lang="en-US" sz="1200" dirty="0">
                <a:effectLst/>
              </a:rPr>
              <a:t>Proposal for draft CEPT Report in response to the Mandate on WAS/RLAN in 5 GHz bands</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1450" marR="0" lvl="0" indent="-17145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100" u="none" strike="noStrike" dirty="0">
                <a:solidFill>
                  <a:srgbClr val="68205F"/>
                </a:solidFill>
                <a:effectLst/>
                <a:hlinkClick r:id="rId10"/>
              </a:rPr>
              <a:t>FM57(21)003</a:t>
            </a:r>
            <a:r>
              <a:rPr lang="en-US" sz="1100" dirty="0">
                <a:effectLst/>
              </a:rPr>
              <a:t>ECC Options for assisting in the reduction of impact to meteorological radar from WAS/RLAN devices in 5.6 – 5.65 GHz</a:t>
            </a:r>
            <a:endParaRPr kumimoji="0" lang="en-GB" altLang="en-US"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171450" indent="-171450" eaLnBrk="0" hangingPunct="0">
              <a:spcBef>
                <a:spcPct val="30000"/>
              </a:spcBef>
              <a:buFont typeface="Arial" panose="020B0604020202020204" pitchFamily="34" charset="0"/>
              <a:buChar char="•"/>
              <a:defRPr/>
            </a:pPr>
            <a:r>
              <a:rPr lang="en-US" sz="1300" u="none" strike="noStrike" dirty="0">
                <a:solidFill>
                  <a:srgbClr val="68205F"/>
                </a:solidFill>
                <a:effectLst/>
                <a:hlinkClick r:id="rId11"/>
              </a:rPr>
              <a:t>FM57(21)002</a:t>
            </a:r>
            <a:r>
              <a:rPr lang="en-US" sz="1300" dirty="0">
                <a:effectLst/>
              </a:rPr>
              <a:t>Proposed revisions to ECC/DEC(04)08 'WASRLAN usage in parts of 5150 – 5725 </a:t>
            </a:r>
            <a:r>
              <a:rPr lang="en-US" sz="1300" dirty="0" err="1">
                <a:effectLst/>
              </a:rPr>
              <a:t>MHz'UK</a:t>
            </a:r>
            <a:r>
              <a:rPr lang="en-US" sz="1300" dirty="0">
                <a:effectLst/>
              </a:rPr>
              <a:t>...</a:t>
            </a:r>
          </a:p>
          <a:p>
            <a:pPr marL="171450" indent="-171450" eaLnBrk="0" hangingPunct="0">
              <a:spcBef>
                <a:spcPct val="30000"/>
              </a:spcBef>
              <a:buFont typeface="Arial" panose="020B0604020202020204" pitchFamily="34" charset="0"/>
              <a:buChar char="•"/>
              <a:defRPr/>
            </a:pPr>
            <a:r>
              <a:rPr lang="en-US" sz="1300" u="none" strike="noStrike" dirty="0">
                <a:solidFill>
                  <a:srgbClr val="68205F"/>
                </a:solidFill>
                <a:effectLst/>
                <a:hlinkClick r:id="rId12"/>
              </a:rPr>
              <a:t>FM57(21)001</a:t>
            </a:r>
            <a:r>
              <a:rPr lang="en-US" sz="1300" dirty="0">
                <a:effectLst/>
              </a:rPr>
              <a:t>Output from offline discussions on the draft ECC </a:t>
            </a:r>
            <a:r>
              <a:rPr lang="en-US" sz="1300" dirty="0" err="1">
                <a:effectLst/>
              </a:rPr>
              <a:t>Rpt</a:t>
            </a:r>
            <a:r>
              <a:rPr lang="en-US" sz="1300" dirty="0">
                <a:effectLst/>
              </a:rPr>
              <a:t> National WAS-RLAN Measures in 5.8 GHz</a:t>
            </a:r>
            <a:endParaRPr lang="en-US" sz="1300" kern="1200" dirty="0">
              <a:solidFill>
                <a:srgbClr val="000000"/>
              </a:solidFill>
              <a:effectLst/>
              <a:ea typeface="+mn-ea"/>
              <a:cs typeface="+mn-cs"/>
            </a:endParaRPr>
          </a:p>
          <a:p>
            <a:pPr marL="0" marR="0">
              <a:spcBef>
                <a:spcPts val="0"/>
              </a:spcBef>
              <a:spcAft>
                <a:spcPts val="0"/>
              </a:spcAft>
              <a:buFont typeface="Arial" panose="020B0604020202020204" pitchFamily="34" charset="0"/>
              <a:buChar char="•"/>
            </a:pPr>
            <a:endParaRPr lang="en-US" sz="1800" dirty="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China MIIT has begun a public consultation on 2.4 GHz, 5150-5350 MHz, and 5725-5850 MHz bands with the objectives to strengthen and standardize the 2400-2483.5 MHz, 5150-5350 MHz and 5725-5850 MHz frequency bands, promote the development of related radio services, and maintain the order of air waves.  The consultation closes on February 28, 2021.</a:t>
            </a:r>
            <a:endParaRPr lang="en-US" sz="1800" b="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dirty="0">
                <a:solidFill>
                  <a:srgbClr val="000000"/>
                </a:solidFill>
                <a:effectLst/>
                <a:ea typeface="Calibri" panose="020F0502020204030204" pitchFamily="34" charset="0"/>
              </a:rPr>
              <a:t>For details, please visit:  </a:t>
            </a:r>
            <a:r>
              <a:rPr lang="en-US" sz="1800" u="sng" dirty="0">
                <a:solidFill>
                  <a:srgbClr val="000000"/>
                </a:solidFill>
                <a:effectLst/>
                <a:ea typeface="Calibri" panose="020F0502020204030204" pitchFamily="34" charset="0"/>
                <a:hlinkClick r:id="rId3"/>
              </a:rPr>
              <a:t>https://www.miit.gov.cn/gzcy/yjzj/art/2021/art_35e50edb407b4063a366372f2394a4c5.html</a:t>
            </a:r>
            <a:r>
              <a:rPr lang="en-US" sz="1800" b="0" dirty="0">
                <a:ea typeface="Times New Roman" panose="02020603050405020304" pitchFamily="18" charset="0"/>
                <a:cs typeface="Times New Roman" panose="02020603050405020304" pitchFamily="18" charset="0"/>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5"/>
            <a:ext cx="7770813" cy="287126"/>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458200" cy="5463999"/>
          </a:xfrm>
        </p:spPr>
        <p:txBody>
          <a:bodyPr/>
          <a:lstStyle/>
          <a:p>
            <a:pPr marL="285750" indent="-285750">
              <a:spcBef>
                <a:spcPts val="0"/>
              </a:spcBef>
              <a:buFont typeface="Arial" panose="020B0604020202020204" pitchFamily="34" charset="0"/>
              <a:buChar char="•"/>
            </a:pPr>
            <a:r>
              <a:rPr lang="en-US" sz="1800" b="0" dirty="0">
                <a:solidFill>
                  <a:schemeClr val="tx1"/>
                </a:solidFill>
              </a:rPr>
              <a:t>The 802.11 ITU-R ad hoc on M.1450 and M.1801 will have updated submissions for 802.18 (then LMSC) approval on 11Feb21.   Current drafts (watch for latest) are: </a:t>
            </a:r>
          </a:p>
          <a:p>
            <a:pPr marL="685800" lvl="1">
              <a:spcBef>
                <a:spcPts val="0"/>
              </a:spcBef>
              <a:buFont typeface="Arial" panose="020B0604020202020204" pitchFamily="34" charset="0"/>
              <a:buChar char="•"/>
            </a:pPr>
            <a:r>
              <a:rPr lang="en-US" sz="1200" dirty="0">
                <a:solidFill>
                  <a:schemeClr val="tx1"/>
                </a:solidFill>
                <a:hlinkClick r:id="rId3"/>
              </a:rPr>
              <a:t>https://mentor.ieee.org/802.11/dcn/21/11-21-0163-00-0itu-proposed-modifications-to-itu-r-m-1450-5.docx</a:t>
            </a:r>
            <a:r>
              <a:rPr lang="en-US" sz="1200" dirty="0">
                <a:solidFill>
                  <a:schemeClr val="tx1"/>
                </a:solidFill>
              </a:rPr>
              <a:t> </a:t>
            </a:r>
          </a:p>
          <a:p>
            <a:pPr marL="685800" lvl="1">
              <a:spcBef>
                <a:spcPts val="0"/>
              </a:spcBef>
              <a:buFont typeface="Arial" panose="020B0604020202020204" pitchFamily="34" charset="0"/>
              <a:buChar char="•"/>
            </a:pPr>
            <a:r>
              <a:rPr lang="en-US" sz="1200" b="0" dirty="0">
                <a:solidFill>
                  <a:schemeClr val="tx1"/>
                </a:solidFill>
                <a:hlinkClick r:id="rId4"/>
              </a:rPr>
              <a:t>https://mentor.ieee.org/802.11/dcn/21/11-21-0164-00-0itu-proposed-modifications-to-itu-r-m-1801-2.docx</a:t>
            </a:r>
            <a:r>
              <a:rPr lang="en-US" sz="1200" b="0" dirty="0">
                <a:solidFill>
                  <a:schemeClr val="tx1"/>
                </a:solidFill>
              </a:rPr>
              <a:t>  </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 IEEE 802 viewpoints.</a:t>
            </a:r>
          </a:p>
          <a:p>
            <a:pPr lvl="1">
              <a:spcBef>
                <a:spcPts val="0"/>
              </a:spcBef>
              <a:buFont typeface="Arial" panose="020B0604020202020204" pitchFamily="34" charset="0"/>
              <a:buChar char="•"/>
            </a:pPr>
            <a:r>
              <a:rPr lang="en-US" sz="1400" dirty="0">
                <a:solidFill>
                  <a:schemeClr val="tx1"/>
                </a:solidFill>
              </a:rPr>
              <a:t>Will try a small focused ad hoc. 3 folks stepped up (Hassan, Peter and Paul) . </a:t>
            </a: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r>
              <a:rPr lang="en-US" sz="1400" dirty="0">
                <a:solidFill>
                  <a:schemeClr val="tx1"/>
                </a:solidFill>
              </a:rPr>
              <a:t>.  (sent some options to the volunteers) </a:t>
            </a:r>
          </a:p>
          <a:p>
            <a:pPr lvl="1">
              <a:spcBef>
                <a:spcPts val="0"/>
              </a:spcBef>
              <a:buFont typeface="Arial" panose="020B0604020202020204" pitchFamily="34" charset="0"/>
              <a:buChar char="•"/>
            </a:pPr>
            <a:r>
              <a:rPr lang="en-US" sz="1400" dirty="0">
                <a:solidFill>
                  <a:schemeClr val="tx1"/>
                </a:solidFill>
                <a:effectLst/>
                <a:ea typeface="SimSun" panose="02010600030101010101" pitchFamily="2" charset="-122"/>
              </a:rPr>
              <a:t>Need to start up document with 4 + 3 WRC-23 agenda items IEEE 802 should consider viewpoints on. </a:t>
            </a:r>
          </a:p>
          <a:p>
            <a:pPr lvl="2">
              <a:spcBef>
                <a:spcPts val="0"/>
              </a:spcBef>
              <a:buFont typeface="Arial" panose="020B0604020202020204" pitchFamily="34" charset="0"/>
              <a:buChar char="•"/>
            </a:pPr>
            <a:r>
              <a:rPr lang="en-US" sz="1400" dirty="0">
                <a:solidFill>
                  <a:schemeClr val="tx1"/>
                </a:solidFill>
              </a:rPr>
              <a:t>Do have a start on this power point.</a:t>
            </a: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5"/>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400" dirty="0">
                <a:effectLst/>
                <a:ea typeface="SimSun" panose="02010600030101010101" pitchFamily="2" charset="-122"/>
              </a:rPr>
              <a:t>1.1 </a:t>
            </a:r>
            <a:r>
              <a:rPr lang="en-GB" sz="1200" dirty="0">
                <a:effectLst/>
                <a:ea typeface="Times New Roman" panose="02020603050405020304" pitchFamily="18" charset="0"/>
              </a:rPr>
              <a:t>800-4 990 MHz and Resolution 223.  Connection w/ITS going there?</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1.2</a:t>
            </a:r>
            <a:r>
              <a:rPr lang="en-GB" sz="1200" dirty="0">
                <a:ea typeface="SimSun" panose="02010600030101010101" pitchFamily="2" charset="-122"/>
              </a:rPr>
              <a:t> </a:t>
            </a:r>
            <a:r>
              <a:rPr lang="en-GB" sz="1200" dirty="0">
                <a:effectLst/>
                <a:ea typeface="Times New Roman" panose="02020603050405020304" pitchFamily="18" charset="0"/>
              </a:rPr>
              <a:t> 300-3 400MHz, 3 600-3 800MHz, 6 425-7 025MHz, 7 025-7 125MHz and 10.0-10.5GHz for International Mobile Telecommunications (IMT) and resolution 245.</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1.5  4</a:t>
            </a:r>
            <a:r>
              <a:rPr lang="en-GB" sz="1200" dirty="0">
                <a:effectLst/>
                <a:ea typeface="Times New Roman" panose="02020603050405020304" pitchFamily="18" charset="0"/>
              </a:rPr>
              <a:t>70-960 MHz in Region 1-consider possible regulatory actions, Resolution</a:t>
            </a:r>
            <a:r>
              <a:rPr lang="en-GB" sz="1200" b="1" dirty="0">
                <a:effectLst/>
                <a:ea typeface="Times New Roman" panose="02020603050405020304" pitchFamily="18" charset="0"/>
              </a:rPr>
              <a:t> 235.</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ea typeface="Times New Roman" panose="02020603050405020304" pitchFamily="18" charset="0"/>
              </a:rPr>
              <a:t>10</a:t>
            </a:r>
            <a:r>
              <a:rPr lang="en-GB" sz="1200" b="1" dirty="0">
                <a:effectLst/>
                <a:ea typeface="Times New Roman" panose="02020603050405020304" pitchFamily="18" charset="0"/>
              </a:rPr>
              <a:t>	  </a:t>
            </a:r>
            <a:r>
              <a:rPr lang="en-GB" sz="1200" dirty="0">
                <a:solidFill>
                  <a:srgbClr val="444444"/>
                </a:solidFill>
                <a:effectLst/>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200" dirty="0">
                <a:effectLst/>
                <a:ea typeface="Times New Roman" panose="02020603050405020304" pitchFamily="18" charset="0"/>
              </a:rPr>
              <a:t>Then need to find more info on the following. </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ea typeface="Times New Roman" panose="02020603050405020304" pitchFamily="18" charset="0"/>
              </a:rPr>
              <a:t> 5	Report from the Radiocommunication Assembly, Nos. 135&amp;136 of Convention.</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ea typeface="Times New Roman" panose="02020603050405020304" pitchFamily="18" charset="0"/>
              </a:rPr>
              <a:t> 6	items requiring urgent action by study groups in preparation for next WRC.</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Times New Roman" panose="02020603050405020304" pitchFamily="18" charset="0"/>
              </a:rPr>
              <a:t> </a:t>
            </a:r>
            <a:r>
              <a:rPr lang="en-GB" sz="1200" dirty="0">
                <a:effectLst/>
                <a:ea typeface="Times New Roman" panose="02020603050405020304" pitchFamily="18" charset="0"/>
              </a:rPr>
              <a:t>9	</a:t>
            </a:r>
            <a:r>
              <a:rPr lang="en-GB" sz="1200" dirty="0">
                <a:solidFill>
                  <a:srgbClr val="444444"/>
                </a:solidFill>
                <a:effectLst/>
                <a:ea typeface="Times New Roman" panose="02020603050405020304" pitchFamily="18" charset="0"/>
              </a:rPr>
              <a:t>Report of Director of  Radiocommunication Bureau, Article 7 of  Convention.</a:t>
            </a:r>
            <a:endParaRPr lang="en-US" sz="12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6" action="ppaction://hlinksldjump"/>
              </a:rPr>
              <a:t>see back up slides later</a:t>
            </a:r>
            <a:r>
              <a:rPr lang="en-US" sz="1200" dirty="0">
                <a:solidFill>
                  <a:schemeClr val="tx1"/>
                </a:solidFill>
                <a:hlinkClick r:id="rId6" action="ppaction://hlinksldjump"/>
              </a:rPr>
              <a:t>. </a:t>
            </a:r>
            <a:endParaRPr lang="en-US" sz="300" dirty="0"/>
          </a:p>
        </p:txBody>
      </p:sp>
    </p:spTree>
    <p:extLst>
      <p:ext uri="{BB962C8B-B14F-4D97-AF65-F5344CB8AC3E}">
        <p14:creationId xmlns:p14="http://schemas.microsoft.com/office/powerpoint/2010/main" val="70010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990600"/>
            <a:ext cx="8292711" cy="5379391"/>
          </a:xfrm>
        </p:spPr>
        <p:txBody>
          <a:bodyPr/>
          <a:lstStyle/>
          <a:p>
            <a:pPr>
              <a:buFont typeface="Arial" panose="020B0604020202020204" pitchFamily="34" charset="0"/>
              <a:buChar char="•"/>
            </a:pPr>
            <a:r>
              <a:rPr lang="en-US" sz="1600" dirty="0"/>
              <a:t>Multi-stake holder groups (MSG) on 6 GHz and what happens in the band.  </a:t>
            </a:r>
          </a:p>
          <a:p>
            <a:pPr lvl="1">
              <a:buFont typeface="Arial" panose="020B0604020202020204" pitchFamily="34" charset="0"/>
              <a:buChar char="•"/>
            </a:pPr>
            <a:r>
              <a:rPr lang="en-US" sz="1200" dirty="0"/>
              <a:t>1. The </a:t>
            </a:r>
            <a:r>
              <a:rPr lang="en-US" sz="1200" dirty="0" err="1"/>
              <a:t>Winnforum</a:t>
            </a:r>
            <a:r>
              <a:rPr lang="en-US" sz="1200" dirty="0"/>
              <a:t> site is not public (e.g. it has an IP policy and all) </a:t>
            </a:r>
            <a:r>
              <a:rPr lang="en-US" sz="1200" i="1" u="sng" dirty="0"/>
              <a:t>you have to register being associated with a company that is a member of </a:t>
            </a:r>
            <a:r>
              <a:rPr lang="en-US" sz="1200" i="1" u="sng" dirty="0" err="1"/>
              <a:t>Winnforum</a:t>
            </a:r>
            <a:r>
              <a:rPr lang="en-US" sz="1200" i="1" u="sng" dirty="0"/>
              <a:t> and apply for </a:t>
            </a:r>
            <a:r>
              <a:rPr lang="en-US" sz="1200" i="1" u="sng" dirty="0" err="1"/>
              <a:t>memberhip</a:t>
            </a:r>
            <a:r>
              <a:rPr lang="en-US" sz="1200" i="1" u="sng" dirty="0"/>
              <a:t>.</a:t>
            </a:r>
            <a:r>
              <a:rPr lang="en-US" sz="1200" dirty="0"/>
              <a:t> </a:t>
            </a:r>
            <a:r>
              <a:rPr lang="en-US" sz="1200" dirty="0" err="1"/>
              <a:t>Winnforum</a:t>
            </a:r>
            <a:r>
              <a:rPr lang="en-US" sz="1200" dirty="0"/>
              <a:t> themselves do have a “6 GHz M.S. </a:t>
            </a:r>
            <a:r>
              <a:rPr lang="en-US" sz="1200" b="1" u="sng" dirty="0"/>
              <a:t>Committee</a:t>
            </a:r>
            <a:r>
              <a:rPr lang="en-US" sz="1200" dirty="0"/>
              <a:t>” working the 6 GHz needs, with their own work streams and all.  Their link is at: </a:t>
            </a:r>
          </a:p>
          <a:p>
            <a:pPr lvl="1">
              <a:buFont typeface="Arial" panose="020B0604020202020204" pitchFamily="34" charset="0"/>
              <a:buChar char="•"/>
            </a:pPr>
            <a:r>
              <a:rPr lang="en-US" sz="1200" u="sng" dirty="0">
                <a:solidFill>
                  <a:srgbClr val="0563C1"/>
                </a:solidFill>
                <a:ea typeface="Calibri" panose="020F0502020204030204" pitchFamily="34" charset="0"/>
                <a:hlinkClick r:id="rId3"/>
              </a:rPr>
              <a:t>https://www.wirelessinnovation.org/6ghz-multistakeholder-committee</a:t>
            </a:r>
            <a:r>
              <a:rPr lang="en-US" sz="1200" dirty="0">
                <a:ea typeface="Calibri" panose="020F0502020204030204" pitchFamily="34" charset="0"/>
              </a:rPr>
              <a:t> </a:t>
            </a:r>
          </a:p>
          <a:p>
            <a:pPr lvl="1">
              <a:buFont typeface="Arial" panose="020B0604020202020204" pitchFamily="34" charset="0"/>
              <a:buChar char="•"/>
            </a:pPr>
            <a:r>
              <a:rPr lang="en-US" sz="1200" dirty="0">
                <a:ea typeface="Calibri" panose="020F0502020204030204" pitchFamily="34" charset="0"/>
              </a:rPr>
              <a:t>Members of the </a:t>
            </a:r>
            <a:r>
              <a:rPr lang="en-US" sz="1200" dirty="0" err="1">
                <a:ea typeface="Calibri" panose="020F0502020204030204" pitchFamily="34" charset="0"/>
              </a:rPr>
              <a:t>MSGroup</a:t>
            </a:r>
            <a:r>
              <a:rPr lang="en-US" sz="1200" dirty="0">
                <a:ea typeface="Calibri" panose="020F0502020204030204" pitchFamily="34" charset="0"/>
              </a:rPr>
              <a:t> below can attend calls of the </a:t>
            </a:r>
            <a:r>
              <a:rPr lang="en-US" sz="1200" dirty="0" err="1">
                <a:ea typeface="Calibri" panose="020F0502020204030204" pitchFamily="34" charset="0"/>
              </a:rPr>
              <a:t>Winnforum</a:t>
            </a:r>
            <a:r>
              <a:rPr lang="en-US" sz="1200" dirty="0">
                <a:ea typeface="Calibri" panose="020F0502020204030204" pitchFamily="34" charset="0"/>
              </a:rPr>
              <a:t> Committee above, just as observers. </a:t>
            </a:r>
          </a:p>
          <a:p>
            <a:pPr>
              <a:buFont typeface="Arial" panose="020B0604020202020204" pitchFamily="34" charset="0"/>
              <a:buChar char="•"/>
            </a:pPr>
            <a:r>
              <a:rPr lang="en-US" sz="1400" dirty="0">
                <a:ea typeface="Calibri" panose="020F0502020204030204" pitchFamily="34" charset="0"/>
              </a:rPr>
              <a:t>2. From the FCC R&amp;O, an informal MSG (“Group”) has also been formed, which is separate from </a:t>
            </a:r>
            <a:r>
              <a:rPr lang="en-US" sz="1400" dirty="0" err="1">
                <a:ea typeface="Calibri" panose="020F0502020204030204" pitchFamily="34" charset="0"/>
              </a:rPr>
              <a:t>Winnforum’s</a:t>
            </a:r>
            <a:r>
              <a:rPr lang="en-US" sz="1400" dirty="0">
                <a:ea typeface="Calibri" panose="020F0502020204030204" pitchFamily="34" charset="0"/>
              </a:rPr>
              <a:t>, but is being hosted on the </a:t>
            </a:r>
            <a:r>
              <a:rPr lang="en-US" sz="1400" dirty="0" err="1">
                <a:ea typeface="Calibri" panose="020F0502020204030204" pitchFamily="34" charset="0"/>
              </a:rPr>
              <a:t>Winnforum’s</a:t>
            </a:r>
            <a:r>
              <a:rPr lang="en-US" sz="1400" dirty="0">
                <a:ea typeface="Calibri" panose="020F0502020204030204" pitchFamily="34" charset="0"/>
              </a:rPr>
              <a:t> website also.  There is no IP policy for this group. This is the MSG 802.18 will focus on to keep up with.  The link for this informal group is at: </a:t>
            </a:r>
          </a:p>
          <a:p>
            <a:pPr marL="857250" lvl="2" indent="0">
              <a:spcBef>
                <a:spcPts val="0"/>
              </a:spcBef>
            </a:pPr>
            <a:r>
              <a:rPr lang="en-US" sz="1400" b="0" i="0" dirty="0">
                <a:solidFill>
                  <a:srgbClr val="1155CC"/>
                </a:solidFill>
                <a:effectLst/>
                <a:hlinkClick r:id="rId4"/>
              </a:rPr>
              <a:t>https://groups.wirelessinnovation.org/wg/6MSG/dashboard</a:t>
            </a:r>
            <a:r>
              <a:rPr lang="en-US" sz="1400" b="0" i="0" dirty="0">
                <a:solidFill>
                  <a:srgbClr val="1155CC"/>
                </a:solidFill>
                <a:effectLst/>
              </a:rPr>
              <a:t>. </a:t>
            </a:r>
            <a:endParaRPr lang="en-US" sz="1400" kern="1200" dirty="0">
              <a:solidFill>
                <a:srgbClr val="000000"/>
              </a:solidFill>
              <a:effectLst/>
              <a:ea typeface="+mn-ea"/>
              <a:cs typeface="+mn-cs"/>
            </a:endParaRPr>
          </a:p>
          <a:p>
            <a:pPr lvl="1">
              <a:buFont typeface="Arial" panose="020B0604020202020204" pitchFamily="34" charset="0"/>
              <a:buChar char="•"/>
            </a:pPr>
            <a:r>
              <a:rPr lang="en-US" sz="1400" dirty="0">
                <a:ea typeface="Calibri" panose="020F0502020204030204" pitchFamily="34" charset="0"/>
              </a:rPr>
              <a:t>You still need to register for this informal group, and if not associated with a (</a:t>
            </a:r>
            <a:r>
              <a:rPr lang="en-US" sz="1400" dirty="0" err="1">
                <a:ea typeface="Calibri" panose="020F0502020204030204" pitchFamily="34" charset="0"/>
              </a:rPr>
              <a:t>Winnforum</a:t>
            </a:r>
            <a:r>
              <a:rPr lang="en-US" sz="1400" dirty="0">
                <a:ea typeface="Calibri" panose="020F0502020204030204" pitchFamily="34" charset="0"/>
              </a:rPr>
              <a:t>) company on the registration form, you can send an email to a person at </a:t>
            </a:r>
            <a:r>
              <a:rPr lang="en-US" sz="1400" dirty="0" err="1">
                <a:ea typeface="Calibri" panose="020F0502020204030204" pitchFamily="34" charset="0"/>
              </a:rPr>
              <a:t>Winnforum</a:t>
            </a:r>
            <a:r>
              <a:rPr lang="en-US" sz="1400" dirty="0">
                <a:ea typeface="Calibri" panose="020F0502020204030204" pitchFamily="34" charset="0"/>
              </a:rPr>
              <a:t> to get registered for this informal group.  Several know who to contact. </a:t>
            </a:r>
          </a:p>
          <a:p>
            <a:pPr lvl="1">
              <a:buFont typeface="Arial" panose="020B0604020202020204" pitchFamily="34" charset="0"/>
              <a:buChar char="•"/>
            </a:pPr>
            <a:r>
              <a:rPr lang="en-US" sz="1200" dirty="0">
                <a:ea typeface="Calibri" panose="020F0502020204030204" pitchFamily="34" charset="0"/>
              </a:rPr>
              <a:t>For the informal </a:t>
            </a:r>
            <a:r>
              <a:rPr lang="en-US" sz="1200" dirty="0" err="1">
                <a:ea typeface="Calibri" panose="020F0502020204030204" pitchFamily="34" charset="0"/>
              </a:rPr>
              <a:t>MS</a:t>
            </a:r>
            <a:r>
              <a:rPr lang="en-US" sz="1200" b="1" u="sng" dirty="0" err="1">
                <a:ea typeface="Calibri" panose="020F0502020204030204" pitchFamily="34" charset="0"/>
              </a:rPr>
              <a:t>Group</a:t>
            </a:r>
            <a:r>
              <a:rPr lang="en-US" sz="1200" dirty="0">
                <a:ea typeface="Calibri" panose="020F0502020204030204" pitchFamily="34" charset="0"/>
              </a:rPr>
              <a:t>: </a:t>
            </a:r>
          </a:p>
          <a:p>
            <a:pPr lvl="2">
              <a:spcBef>
                <a:spcPts val="0"/>
              </a:spcBef>
              <a:buFont typeface="Arial" panose="020B0604020202020204" pitchFamily="34" charset="0"/>
              <a:buChar char="•"/>
            </a:pPr>
            <a:r>
              <a:rPr lang="en-US" sz="1200" dirty="0"/>
              <a:t>Work stream 1 - interference protection and resolution (</a:t>
            </a:r>
            <a:r>
              <a:rPr lang="en-US" sz="1200" dirty="0" err="1"/>
              <a:t>CableLabs</a:t>
            </a:r>
            <a:r>
              <a:rPr lang="en-US" sz="1200" dirty="0"/>
              <a:t>, EPRI, Lake </a:t>
            </a:r>
            <a:r>
              <a:rPr lang="en-US" sz="1200" dirty="0" err="1"/>
              <a:t>Cty</a:t>
            </a:r>
            <a:r>
              <a:rPr lang="en-US" sz="1200" dirty="0"/>
              <a:t>, APCO)</a:t>
            </a:r>
          </a:p>
          <a:p>
            <a:pPr lvl="2">
              <a:spcBef>
                <a:spcPts val="0"/>
              </a:spcBef>
              <a:buFont typeface="Arial" panose="020B0604020202020204" pitchFamily="34" charset="0"/>
              <a:buChar char="•"/>
            </a:pPr>
            <a:r>
              <a:rPr lang="en-US" sz="1200" dirty="0"/>
              <a:t>Work stream 2 - correct incumbent data (ULS) (</a:t>
            </a:r>
            <a:r>
              <a:rPr lang="en-US" sz="1200" dirty="0" err="1"/>
              <a:t>Comsearch</a:t>
            </a:r>
            <a:r>
              <a:rPr lang="en-US" sz="1200" dirty="0"/>
              <a:t>, APCO) </a:t>
            </a:r>
          </a:p>
          <a:p>
            <a:pPr lvl="2">
              <a:spcBef>
                <a:spcPts val="0"/>
              </a:spcBef>
              <a:buFont typeface="Arial" panose="020B0604020202020204" pitchFamily="34" charset="0"/>
              <a:buChar char="•"/>
            </a:pPr>
            <a:r>
              <a:rPr lang="en-US" sz="1200" dirty="0"/>
              <a:t>Work stream 3 - AFC and how it provides protection, etc. (Charter, Google, UTC)</a:t>
            </a:r>
          </a:p>
          <a:p>
            <a:pPr lvl="1">
              <a:spcBef>
                <a:spcPts val="0"/>
              </a:spcBef>
              <a:buFont typeface="Arial" panose="020B0604020202020204" pitchFamily="34" charset="0"/>
              <a:buChar char="•"/>
            </a:pPr>
            <a:r>
              <a:rPr lang="en-US" sz="1200" dirty="0"/>
              <a:t>Overall Co-chairs:  NPSTC, UTC, WFA, WISPA</a:t>
            </a:r>
          </a:p>
          <a:p>
            <a:pPr lvl="1">
              <a:spcBef>
                <a:spcPts val="0"/>
              </a:spcBef>
              <a:buFont typeface="Arial" panose="020B0604020202020204" pitchFamily="34" charset="0"/>
              <a:buChar char="•"/>
            </a:pPr>
            <a:r>
              <a:rPr lang="en-US" sz="1200" dirty="0"/>
              <a:t>There are workstream meetings most every week, where the work is getting done.</a:t>
            </a:r>
            <a:endParaRPr lang="en-US" sz="1050" dirty="0"/>
          </a:p>
          <a:p>
            <a:pPr>
              <a:spcBef>
                <a:spcPts val="0"/>
              </a:spcBef>
              <a:buFont typeface="Arial" panose="020B0604020202020204" pitchFamily="34" charset="0"/>
              <a:buChar char="•"/>
            </a:pPr>
            <a:r>
              <a:rPr lang="en-US" sz="1600" dirty="0"/>
              <a:t>Next overall </a:t>
            </a:r>
            <a:r>
              <a:rPr lang="en-US" sz="1600" dirty="0" err="1"/>
              <a:t>MSGroup</a:t>
            </a:r>
            <a:r>
              <a:rPr lang="en-US" sz="1600" dirty="0"/>
              <a:t> meeting – ___________21</a:t>
            </a:r>
            <a:endParaRPr lang="en-US" sz="1400" dirty="0"/>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One agenda item of note for last week is request for discussion on </a:t>
            </a:r>
            <a:r>
              <a:rPr lang="en-US" sz="1600" dirty="0">
                <a:effectLst/>
                <a:latin typeface="Calibri" panose="020F0502020204030204" pitchFamily="34" charset="0"/>
                <a:ea typeface="Calibri" panose="020F0502020204030204" pitchFamily="34" charset="0"/>
              </a:rPr>
              <a:t>development of the AFC System-Device Interface Specification</a:t>
            </a:r>
            <a:r>
              <a:rPr lang="en-US" sz="1600" dirty="0">
                <a:solidFill>
                  <a:schemeClr val="tx1"/>
                </a:solidFill>
                <a:ea typeface="Times New Roman" panose="02020603050405020304" pitchFamily="18" charset="0"/>
              </a:rPr>
              <a:t>.  (to access points (masters))</a:t>
            </a:r>
          </a:p>
          <a:p>
            <a:pPr marL="466725" lvl="1">
              <a:spcBef>
                <a:spcPts val="0"/>
              </a:spcBef>
              <a:spcAft>
                <a:spcPts val="0"/>
              </a:spcAft>
              <a:buFont typeface="Arial" panose="020B0604020202020204" pitchFamily="34" charset="0"/>
              <a:buChar char="•"/>
            </a:pPr>
            <a:endParaRPr lang="en-US" sz="12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 chair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a:t>
            </a:r>
            <a:r>
              <a:rPr lang="en-GB" sz="1800" dirty="0">
                <a:solidFill>
                  <a:srgbClr val="1F497D"/>
                </a:solidFill>
                <a:effectLst/>
                <a:highlight>
                  <a:srgbClr val="D5F4FF"/>
                </a:highlight>
                <a:latin typeface="Calibri" panose="020F0502020204030204" pitchFamily="34" charset="0"/>
                <a:ea typeface="Calibri" panose="020F0502020204030204" pitchFamily="34" charset="0"/>
              </a:rPr>
              <a:t>2020</a:t>
            </a:r>
          </a:p>
          <a:p>
            <a:pPr marL="1085850" lvl="2">
              <a:spcBef>
                <a:spcPts val="0"/>
              </a:spcBef>
              <a:spcAft>
                <a:spcPts val="0"/>
              </a:spcAft>
              <a:buFont typeface="Arial" panose="020B0604020202020204" pitchFamily="34" charset="0"/>
              <a:buChar char="•"/>
            </a:pPr>
            <a:r>
              <a:rPr lang="en-GB" dirty="0">
                <a:solidFill>
                  <a:srgbClr val="1F497D"/>
                </a:solidFill>
                <a:latin typeface="Calibri" panose="020F0502020204030204" pitchFamily="34" charset="0"/>
                <a:ea typeface="Calibri" panose="020F0502020204030204" pitchFamily="34" charset="0"/>
              </a:rPr>
              <a:t>.15 	Ben								</a:t>
            </a:r>
            <a:r>
              <a:rPr lang="en-GB" sz="1800" dirty="0">
                <a:solidFill>
                  <a:srgbClr val="1F497D"/>
                </a:solidFill>
                <a:effectLst/>
                <a:latin typeface="Calibri" panose="020F0502020204030204" pitchFamily="34" charset="0"/>
                <a:ea typeface="Calibri" panose="020F0502020204030204" pitchFamily="34" charset="0"/>
              </a:rPr>
              <a:t>(Dorothy for now</a:t>
            </a:r>
            <a:r>
              <a:rPr lang="en-GB" dirty="0">
                <a:solidFill>
                  <a:srgbClr val="1F497D"/>
                </a:solidFill>
                <a:latin typeface="Calibri" panose="020F0502020204030204" pitchFamily="34" charset="0"/>
                <a:ea typeface="Calibri" panose="020F0502020204030204" pitchFamily="34" charset="0"/>
              </a:rPr>
              <a:t> for .11)</a:t>
            </a:r>
            <a:r>
              <a:rPr lang="en-GB" sz="1800" dirty="0">
                <a:solidFill>
                  <a:srgbClr val="1F497D"/>
                </a:solidFill>
                <a:effectLst/>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ad hoc team on the table of frequency bands will meet over the next few months, and work on a recommendation. </a:t>
            </a:r>
          </a:p>
          <a:p>
            <a:pPr marL="285750" marR="0" indent="-285750">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The next meeting will be 23Feb21.</a:t>
            </a:r>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06855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ad hoc this week (25Jan21): </a:t>
            </a:r>
          </a:p>
          <a:p>
            <a:pPr marL="2000250" lvl="4">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9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2457450" lvl="5">
              <a:spcBef>
                <a:spcPts val="0"/>
              </a:spcBef>
              <a:spcAft>
                <a:spcPts val="0"/>
              </a:spcAft>
              <a:buFont typeface="Arial" panose="020B0604020202020204" pitchFamily="34" charset="0"/>
              <a:buChar char="•"/>
            </a:pPr>
            <a:endParaRPr lang="en-US" sz="12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Reviewed the .15 start </a:t>
            </a:r>
            <a:r>
              <a:rPr lang="en-US" sz="1600" b="0" dirty="0">
                <a:ea typeface="Calibri" panose="020F0502020204030204" pitchFamily="34" charset="0"/>
              </a:rPr>
              <a:t>at </a:t>
            </a:r>
            <a:r>
              <a:rPr lang="en-US" sz="1600" b="0" dirty="0">
                <a:ea typeface="Calibri" panose="020F0502020204030204" pitchFamily="34" charset="0"/>
                <a:hlinkClick r:id="rId3"/>
              </a:rPr>
              <a:t>https://mentor.ieee.org/802.18/dcn/21/18-21-0005-00-0000-freq-table-802-15-work.xlsx</a:t>
            </a:r>
            <a:r>
              <a:rPr lang="en-US" sz="1600" b="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Good discussion and will hide the num channel column (maybe something for later on).  The use category column seems useful, but subjective.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Action is for 2 members to break workbook into multiple (2 for now) work sheets, again trying to keep simple,</a:t>
            </a:r>
          </a:p>
          <a:p>
            <a:pPr lvl="3">
              <a:spcBef>
                <a:spcPts val="0"/>
              </a:spcBef>
              <a:buFont typeface="Arial" panose="020B0604020202020204" pitchFamily="34" charset="0"/>
              <a:buChar char="•"/>
            </a:pPr>
            <a:endParaRPr lang="en-US" sz="800" b="0" dirty="0"/>
          </a:p>
          <a:p>
            <a:pPr>
              <a:spcBef>
                <a:spcPts val="0"/>
              </a:spcBef>
              <a:buFont typeface="Arial" panose="020B0604020202020204" pitchFamily="34" charset="0"/>
              <a:buChar char="•"/>
            </a:pPr>
            <a:r>
              <a:rPr lang="en-US" sz="1600" dirty="0"/>
              <a:t>Looked at .11 annex E but from -2016 version</a:t>
            </a:r>
            <a:r>
              <a:rPr lang="en-US" sz="1600" b="0" dirty="0"/>
              <a:t>, really need to get the -2020 version.</a:t>
            </a:r>
          </a:p>
          <a:p>
            <a:pPr lvl="1">
              <a:spcBef>
                <a:spcPts val="0"/>
              </a:spcBef>
              <a:buFont typeface="Arial" panose="020B0604020202020204" pitchFamily="34" charset="0"/>
              <a:buChar char="•"/>
            </a:pPr>
            <a:r>
              <a:rPr lang="en-US" sz="1400" dirty="0"/>
              <a:t>The -2016 version  has some focus on 3 specific regions (USA, EU, Japan) and a global section. Somehow, we need to come up to just frequency bands in the standard and remove the country specific (for now…) </a:t>
            </a: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228578"/>
          </a:xfrm>
        </p:spPr>
        <p:txBody>
          <a:bodyPr/>
          <a:lstStyle/>
          <a:p>
            <a:pPr marL="285750" marR="0" indent="-285750">
              <a:spcBef>
                <a:spcPts val="0"/>
              </a:spcBef>
              <a:spcAft>
                <a:spcPts val="0"/>
              </a:spcAft>
              <a:buFont typeface="Arial" panose="020B0604020202020204" pitchFamily="34" charset="0"/>
              <a:buChar char="•"/>
            </a:pPr>
            <a:endParaRPr lang="en-US" sz="16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Office of Engineering and Technology Seeks Additional Information Regarding Client-to-Client Device Communications in the 6 GHz Band</a:t>
            </a:r>
          </a:p>
          <a:p>
            <a:pPr marL="638175" lvl="1">
              <a:spcBef>
                <a:spcPts val="0"/>
              </a:spcBef>
              <a:spcAft>
                <a:spcPts val="0"/>
              </a:spcAft>
              <a:buFont typeface="Arial" panose="020B0604020202020204" pitchFamily="34" charset="0"/>
              <a:buChar char="•"/>
            </a:pPr>
            <a:r>
              <a:rPr lang="en-US" sz="1400" b="0" dirty="0">
                <a:effectLst/>
                <a:ea typeface="Times New Roman" panose="02020603050405020304" pitchFamily="18" charset="0"/>
                <a:cs typeface="Calibri" panose="020F0502020204030204" pitchFamily="34" charset="0"/>
              </a:rPr>
              <a:t>FR Document:</a:t>
            </a:r>
            <a:r>
              <a:rPr lang="en-US" sz="1400" b="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hlinkClick r:id="rId3"/>
              </a:rPr>
              <a:t>2021-01404</a:t>
            </a:r>
            <a:r>
              <a:rPr lang="en-US" sz="1400" b="0" u="sng" dirty="0">
                <a:ea typeface="Times New Roman" panose="02020603050405020304" pitchFamily="18" charset="0"/>
              </a:rPr>
              <a:t>, </a:t>
            </a:r>
            <a:r>
              <a:rPr lang="en-US" sz="1400" b="0" dirty="0">
                <a:solidFill>
                  <a:srgbClr val="000000"/>
                </a:solidFill>
                <a:effectLst/>
                <a:ea typeface="Times New Roman" panose="02020603050405020304" pitchFamily="18" charset="0"/>
                <a:cs typeface="Calibri" panose="020F0502020204030204" pitchFamily="34" charset="0"/>
              </a:rPr>
              <a:t>Citation:</a:t>
            </a:r>
            <a:r>
              <a:rPr lang="en-US" sz="1400" b="0" dirty="0">
                <a:solidFill>
                  <a:srgbClr val="000000"/>
                </a:solidFill>
                <a:effectLst/>
                <a:ea typeface="Times New Roman" panose="02020603050405020304" pitchFamily="18" charset="0"/>
              </a:rPr>
              <a:t> 86 FR 6644, </a:t>
            </a:r>
            <a:r>
              <a:rPr lang="en-US" sz="1400" b="0" u="sng" dirty="0">
                <a:solidFill>
                  <a:srgbClr val="3071A9"/>
                </a:solidFill>
                <a:effectLst/>
                <a:ea typeface="Times New Roman" panose="02020603050405020304" pitchFamily="18" charset="0"/>
                <a:cs typeface="Calibri" panose="020F0502020204030204" pitchFamily="34" charset="0"/>
                <a:hlinkClick r:id="rId4"/>
              </a:rPr>
              <a:t>PDF</a:t>
            </a:r>
            <a:r>
              <a:rPr lang="en-US" sz="1400" b="0" dirty="0">
                <a:solidFill>
                  <a:srgbClr val="000000"/>
                </a:solidFill>
                <a:effectLst/>
                <a:ea typeface="Times New Roman" panose="02020603050405020304" pitchFamily="18" charset="0"/>
                <a:cs typeface="Calibri" panose="020F0502020204030204" pitchFamily="34" charset="0"/>
              </a:rPr>
              <a:t> </a:t>
            </a:r>
            <a:r>
              <a:rPr lang="en-US" sz="1400" b="0" dirty="0">
                <a:solidFill>
                  <a:srgbClr val="000000"/>
                </a:solidFill>
                <a:effectLst/>
                <a:ea typeface="Times New Roman" panose="02020603050405020304" pitchFamily="18" charset="0"/>
              </a:rPr>
              <a:t>Pages 6644-6645 </a:t>
            </a:r>
            <a:r>
              <a:rPr lang="en-US" sz="1400" b="0" i="1" dirty="0">
                <a:solidFill>
                  <a:srgbClr val="000000"/>
                </a:solidFill>
                <a:effectLst/>
                <a:ea typeface="Times New Roman" panose="02020603050405020304" pitchFamily="18" charset="0"/>
                <a:cs typeface="Calibri" panose="020F0502020204030204" pitchFamily="34" charset="0"/>
              </a:rPr>
              <a:t>(2 pages)</a:t>
            </a:r>
            <a:r>
              <a:rPr lang="en-US" sz="1400" b="0" dirty="0">
                <a:solidFill>
                  <a:srgbClr val="000000"/>
                </a:solidFill>
                <a:effectLst/>
                <a:ea typeface="Times New Roman" panose="02020603050405020304" pitchFamily="18" charset="0"/>
              </a:rPr>
              <a:t>  </a:t>
            </a:r>
            <a:r>
              <a:rPr lang="en-US" sz="1400" b="0" u="sng" dirty="0">
                <a:solidFill>
                  <a:srgbClr val="3071A9"/>
                </a:solidFill>
                <a:effectLst/>
                <a:ea typeface="Times New Roman" panose="02020603050405020304" pitchFamily="18" charset="0"/>
                <a:cs typeface="Calibri" panose="020F0502020204030204" pitchFamily="34" charset="0"/>
                <a:hlinkClick r:id="rId5"/>
              </a:rPr>
              <a:t>Permalink</a:t>
            </a:r>
            <a:r>
              <a:rPr lang="en-US" sz="1400" b="0" dirty="0">
                <a:solidFill>
                  <a:srgbClr val="000000"/>
                </a:solidFill>
                <a:effectLst/>
                <a:ea typeface="Times New Roman" panose="02020603050405020304" pitchFamily="18" charset="0"/>
                <a:cs typeface="Calibri" panose="020F0502020204030204" pitchFamily="34" charset="0"/>
              </a:rPr>
              <a:t> </a:t>
            </a:r>
            <a:endParaRPr lang="en-US" sz="1400" b="0" dirty="0">
              <a:ea typeface="Times New Roman" panose="02020603050405020304" pitchFamily="18" charset="0"/>
            </a:endParaRPr>
          </a:p>
          <a:p>
            <a:pPr marL="638175" lvl="1">
              <a:spcBef>
                <a:spcPts val="0"/>
              </a:spcBef>
              <a:spcAft>
                <a:spcPts val="0"/>
              </a:spcAft>
              <a:buFont typeface="Arial" panose="020B0604020202020204" pitchFamily="34" charset="0"/>
              <a:buChar char="•"/>
            </a:pPr>
            <a:endParaRPr lang="en-US" sz="1600" b="1" dirty="0">
              <a:solidFill>
                <a:srgbClr val="000000"/>
              </a:solidFill>
              <a:effectLst/>
              <a:ea typeface="Times New Roman" panose="02020603050405020304" pitchFamily="18" charset="0"/>
              <a:cs typeface="Calibri" panose="020F0502020204030204" pitchFamily="34" charset="0"/>
            </a:endParaRPr>
          </a:p>
          <a:p>
            <a:pPr marL="638175" lvl="1">
              <a:spcBef>
                <a:spcPts val="0"/>
              </a:spcBef>
              <a:spcAft>
                <a:spcPts val="0"/>
              </a:spcAft>
              <a:buFont typeface="Arial" panose="020B0604020202020204" pitchFamily="34" charset="0"/>
              <a:buChar char="•"/>
            </a:pPr>
            <a:r>
              <a:rPr lang="en-US" sz="1600" b="1" dirty="0">
                <a:solidFill>
                  <a:srgbClr val="000000"/>
                </a:solidFill>
                <a:effectLst/>
                <a:ea typeface="Times New Roman" panose="02020603050405020304" pitchFamily="18" charset="0"/>
                <a:cs typeface="Calibri" panose="020F0502020204030204" pitchFamily="34" charset="0"/>
              </a:rPr>
              <a:t>Abstract:</a:t>
            </a:r>
            <a:r>
              <a:rPr lang="en-US" sz="1600" dirty="0">
                <a:solidFill>
                  <a:srgbClr val="000000"/>
                </a:solidFill>
                <a:effectLst/>
                <a:ea typeface="Times New Roman" panose="02020603050405020304" pitchFamily="18" charset="0"/>
              </a:rPr>
              <a:t> In this document, the Office of Engineering and Technology seeks additional information to supplement the record on whether the Commission should permit direct communications between unlicensed 6 GHz band client devices. </a:t>
            </a:r>
            <a:endParaRPr lang="en-US" sz="1600" b="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b="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Comments are due on February 22 and replies on March 23.</a:t>
            </a:r>
          </a:p>
          <a:p>
            <a:pPr marL="685800" lvl="1">
              <a:spcBef>
                <a:spcPts val="0"/>
              </a:spcBef>
              <a:spcAft>
                <a:spcPts val="0"/>
              </a:spcAft>
              <a:buFont typeface="Arial" panose="020B0604020202020204" pitchFamily="34" charset="0"/>
              <a:buChar char="•"/>
            </a:pPr>
            <a:endParaRPr lang="en-US" sz="1200" b="0" dirty="0">
              <a:solidFill>
                <a:srgbClr val="333333"/>
              </a:solidFill>
              <a:ea typeface="Calibri" panose="020F0502020204030204" pitchFamily="34" charset="0"/>
              <a:cs typeface="Calibri" panose="020F0502020204030204" pitchFamily="34" charset="0"/>
              <a:hlinkClick r:id="rId6"/>
            </a:endParaRPr>
          </a:p>
          <a:p>
            <a:pPr marL="685800" lvl="1">
              <a:spcBef>
                <a:spcPts val="0"/>
              </a:spcBef>
              <a:spcAft>
                <a:spcPts val="0"/>
              </a:spcAft>
              <a:buFont typeface="Arial" panose="020B0604020202020204" pitchFamily="34" charset="0"/>
              <a:buChar char="•"/>
            </a:pPr>
            <a:r>
              <a:rPr lang="en-US" sz="1400" b="0" dirty="0">
                <a:solidFill>
                  <a:srgbClr val="333333"/>
                </a:solidFill>
                <a:ea typeface="Calibri" panose="020F0502020204030204" pitchFamily="34" charset="0"/>
                <a:cs typeface="Calibri" panose="020F0502020204030204" pitchFamily="34" charset="0"/>
                <a:hlinkClick r:id="rId6"/>
              </a:rPr>
              <a:t>https://mentor.ieee.org/802.18/dcn/21/18-21-0004-00-0000-fcc-pn-client2client-in-6ghz-band-et-18-295.pdf</a:t>
            </a:r>
            <a:r>
              <a:rPr lang="en-US" sz="1400" b="0" dirty="0">
                <a:solidFill>
                  <a:srgbClr val="333333"/>
                </a:solidFill>
                <a:ea typeface="Calibri" panose="020F0502020204030204" pitchFamily="34" charset="0"/>
                <a:cs typeface="Calibri" panose="020F0502020204030204" pitchFamily="34" charset="0"/>
              </a:rPr>
              <a:t>  </a:t>
            </a:r>
          </a:p>
          <a:p>
            <a:pPr marL="400050" lvl="1" indent="0">
              <a:spcBef>
                <a:spcPts val="0"/>
              </a:spcBef>
              <a:spcAft>
                <a:spcPts val="0"/>
              </a:spcAft>
            </a:pPr>
            <a:r>
              <a:rPr lang="en-US" sz="1400" b="1" dirty="0">
                <a:solidFill>
                  <a:srgbClr val="333333"/>
                </a:solidFill>
                <a:effectLst/>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 </a:t>
            </a:r>
            <a:r>
              <a:rPr lang="en-US" altLang="en-US" sz="1800" b="0" dirty="0">
                <a:solidFill>
                  <a:srgbClr val="00B0F0"/>
                </a:solidFill>
              </a:rPr>
              <a:t>The ch</a:t>
            </a:r>
            <a:r>
              <a:rPr lang="en-US" altLang="en-US" sz="1800" dirty="0">
                <a:solidFill>
                  <a:srgbClr val="00B0F0"/>
                </a:solidFill>
              </a:rPr>
              <a:t>air will check with .15/.19/.24 chairs and coordinate plenary meeting times. (.11 will be closed), due to looking at Wednesday 17Mar31, 3pm et, for the .18 2</a:t>
            </a:r>
            <a:r>
              <a:rPr lang="en-US" altLang="en-US" sz="1800" baseline="30000" dirty="0">
                <a:solidFill>
                  <a:srgbClr val="00B0F0"/>
                </a:solidFill>
              </a:rPr>
              <a:t>nd</a:t>
            </a:r>
            <a:r>
              <a:rPr lang="en-US" altLang="en-US" sz="1800" dirty="0">
                <a:solidFill>
                  <a:srgbClr val="00B0F0"/>
                </a:solidFill>
              </a:rPr>
              <a:t> meeting of the plenary. </a:t>
            </a:r>
          </a:p>
          <a:p>
            <a:pPr marL="685800" lvl="1">
              <a:buClr>
                <a:srgbClr val="00B0F0"/>
              </a:buClr>
              <a:buFont typeface="Wingdings" panose="05000000000000000000" pitchFamily="2" charset="2"/>
              <a:buChar char="§"/>
            </a:pPr>
            <a:r>
              <a:rPr lang="en-US" altLang="en-US" sz="1800" b="0" dirty="0">
                <a:solidFill>
                  <a:srgbClr val="00B0F0"/>
                </a:solidFill>
              </a:rPr>
              <a:t>.19 we ar</a:t>
            </a:r>
            <a:r>
              <a:rPr lang="en-US" altLang="en-US" sz="1800" dirty="0">
                <a:solidFill>
                  <a:srgbClr val="00B0F0"/>
                </a:solidFill>
              </a:rPr>
              <a:t>e okay </a:t>
            </a:r>
          </a:p>
          <a:p>
            <a:pPr marL="685800" lvl="1">
              <a:buClr>
                <a:srgbClr val="00B0F0"/>
              </a:buClr>
              <a:buFont typeface="Wingdings" panose="05000000000000000000" pitchFamily="2" charset="2"/>
              <a:buChar char="§"/>
            </a:pPr>
            <a:r>
              <a:rPr lang="en-US" altLang="en-US" sz="1800" b="0" dirty="0">
                <a:solidFill>
                  <a:srgbClr val="00B0F0"/>
                </a:solidFill>
              </a:rPr>
              <a:t>.15 we are okay</a:t>
            </a:r>
          </a:p>
          <a:p>
            <a:pPr marL="685800" lvl="1">
              <a:buClr>
                <a:srgbClr val="00B0F0"/>
              </a:buClr>
              <a:buFont typeface="Wingdings" panose="05000000000000000000" pitchFamily="2" charset="2"/>
              <a:buChar char="§"/>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65000"/>
                  </a:schemeClr>
                </a:solidFill>
                <a:ea typeface="Calibri" panose="020F0502020204030204" pitchFamily="34" charset="0"/>
              </a:rPr>
              <a:t>none heard</a:t>
            </a:r>
          </a:p>
          <a:p>
            <a:pPr marL="0" marR="0">
              <a:spcBef>
                <a:spcPts val="0"/>
              </a:spcBef>
              <a:spcAft>
                <a:spcPts val="0"/>
              </a:spcAft>
              <a:buFont typeface="Arial" panose="020B0604020202020204" pitchFamily="34" charset="0"/>
              <a:buChar char="•"/>
            </a:pPr>
            <a:endParaRPr lang="en-US" sz="1800" b="0" dirty="0">
              <a:solidFill>
                <a:schemeClr val="tx1"/>
              </a:solidFill>
            </a:endParaRP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28Jan21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28Jan21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04feb21 –</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r>
              <a:rPr lang="en-US" sz="1600" dirty="0">
                <a:highlight>
                  <a:srgbClr val="FFFF00"/>
                </a:highlight>
              </a:rPr>
              <a:t>new call-in starting 14Jan21)</a:t>
            </a:r>
            <a:endParaRPr lang="en-US" altLang="en-US" sz="1600" b="1" i="1" dirty="0">
              <a:highlight>
                <a:srgbClr val="FFFF00"/>
              </a:highlight>
            </a:endParaRPr>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15:__________________53et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600" dirty="0" err="1">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meeting invitation: Frequency Table Ad Hoc -802.18-19</a:t>
            </a:r>
            <a:b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br>
            <a:r>
              <a:rPr lang="en-US" sz="600" b="1"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When:</a:t>
            </a: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Tuesday, 26 January, 2021 15:00-16:00 America/</a:t>
            </a:r>
            <a:r>
              <a:rPr lang="en-US" sz="600" dirty="0" err="1">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a:t>
            </a:r>
            <a:b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br>
            <a:r>
              <a:rPr lang="en-US" sz="600" b="1"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Where:</a:t>
            </a: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https://ieeesa.webex.com/ieeesa/j.php?MTID=ma6967f831273a65c8867476602fe83c9</a:t>
            </a:r>
          </a:p>
          <a:p>
            <a:pPr marL="0" marR="0">
              <a:spcBef>
                <a:spcPts val="0"/>
              </a:spcBef>
              <a:spcAft>
                <a:spcPts val="0"/>
              </a:spcAft>
            </a:pPr>
            <a:r>
              <a:rPr lang="en-US" sz="400" dirty="0">
                <a:solidFill>
                  <a:schemeClr val="bg1">
                    <a:lumMod val="65000"/>
                  </a:schemeClr>
                </a:solidFill>
                <a:effectLst/>
                <a:latin typeface="Consolas" panose="020B0609020204030204" pitchFamily="49" charset="0"/>
                <a:ea typeface="Calibri" panose="020F0502020204030204" pitchFamily="34" charset="0"/>
                <a:cs typeface="Times New Roman" panose="02020603050405020304" pitchFamily="18" charset="0"/>
              </a:rPr>
              <a:t> </a:t>
            </a:r>
            <a:endParaRPr lang="en-US" sz="4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600" b="1" dirty="0" err="1">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600" b="1"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3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Tuesday, January 26, 2021  3:00 pm  |  (UTC-05:00) Eastern Time (US &amp; Canada)  |  1 </a:t>
            </a:r>
            <a:r>
              <a:rPr lang="en-US" sz="600" dirty="0" err="1">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3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u="sng"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3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b="1"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u="sng"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https://ieeesa.webex.com/ieeesa/j.php?MTID=ma6967f831273a65c8867476602fe83c9</a:t>
            </a:r>
            <a:endParaRPr lang="en-US" sz="3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b="1"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179 612 6789 </a:t>
            </a:r>
          </a:p>
          <a:p>
            <a:pPr marL="0" marR="0">
              <a:spcBef>
                <a:spcPts val="0"/>
              </a:spcBef>
              <a:spcAft>
                <a:spcPts val="0"/>
              </a:spcAft>
            </a:pP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Meeting password: freqtable2</a:t>
            </a:r>
            <a:endParaRPr lang="en-US" sz="3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b="1"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u="sng"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+1-646-992-2010,,1796126789##</a:t>
            </a: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600" u="sng"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+1-213-306-3065,,1796126789##</a:t>
            </a: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600" b="1"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600" u="sng"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3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600" u="sng"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https://help.webex.com</a:t>
            </a:r>
            <a:r>
              <a:rPr lang="en-US" sz="600" dirty="0">
                <a:solidFill>
                  <a:schemeClr val="bg1">
                    <a:lumMod val="65000"/>
                  </a:schemeClr>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500" dirty="0">
                <a:solidFill>
                  <a:schemeClr val="bg1">
                    <a:lumMod val="65000"/>
                  </a:schemeClr>
                </a:solidFill>
                <a:latin typeface="Times New Roman" pitchFamily="16" charset="0"/>
              </a:rPr>
              <a:t>IMPORTANT NOTICE: Please note that this </a:t>
            </a:r>
            <a:r>
              <a:rPr lang="en-US" sz="500" dirty="0" err="1">
                <a:solidFill>
                  <a:schemeClr val="bg1">
                    <a:lumMod val="65000"/>
                  </a:schemeClr>
                </a:solidFill>
                <a:latin typeface="Times New Roman" pitchFamily="16" charset="0"/>
              </a:rPr>
              <a:t>Webex</a:t>
            </a:r>
            <a:r>
              <a:rPr lang="en-US" sz="500" dirty="0">
                <a:solidFill>
                  <a:schemeClr val="bg1">
                    <a:lumMod val="65000"/>
                  </a:schemeClr>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______teleconference call-in,____feb21</a:t>
            </a:r>
            <a:endParaRPr lang="en-US" sz="2400" dirty="0">
              <a:highlight>
                <a:srgbClr val="808000"/>
              </a:highlight>
            </a:endParaRPr>
          </a:p>
        </p:txBody>
      </p:sp>
    </p:spTree>
    <p:extLst>
      <p:ext uri="{BB962C8B-B14F-4D97-AF65-F5344CB8AC3E}">
        <p14:creationId xmlns:p14="http://schemas.microsoft.com/office/powerpoint/2010/main" val="516568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20 May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r>
              <a:rPr lang="en-US" dirty="0">
                <a:solidFill>
                  <a:schemeClr val="tx1"/>
                </a:solidFill>
              </a:rPr>
              <a:t>Motion passed, 21 voters with 29 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28Jan21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28Jan21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28Jan21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28Jan21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28Jan21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28Jan21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28Jan21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28Jan21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28Jan21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28Jan21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like normal with </a:t>
            </a:r>
            <a:r>
              <a:rPr lang="en-US" altLang="en-US" sz="1400" b="1" u="sng" dirty="0" err="1">
                <a:solidFill>
                  <a:schemeClr val="tx1"/>
                </a:solidFill>
              </a:rPr>
              <a:t>Webex</a:t>
            </a:r>
            <a:r>
              <a:rPr lang="en-US" altLang="en-US" sz="1400" b="1" u="sng" dirty="0">
                <a:solidFill>
                  <a:schemeClr val="tx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65000"/>
                  </a:schemeClr>
                </a:solidFill>
              </a:rPr>
              <a:t>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endParaRPr lang="en-US" altLang="en-US" sz="1600" dirty="0">
              <a:solidFill>
                <a:schemeClr val="tx1"/>
              </a:solidFill>
            </a:endParaRPr>
          </a:p>
          <a:p>
            <a:pPr lvl="1">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Recess/Adjourn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 &amp; FCC</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PN client to client in 6 GHz</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65000"/>
                  </a:schemeClr>
                </a:solidFill>
              </a:rPr>
              <a:t>Stuart K.</a:t>
            </a:r>
          </a:p>
          <a:p>
            <a:pPr>
              <a:spcBef>
                <a:spcPts val="0"/>
              </a:spcBef>
            </a:pPr>
            <a:r>
              <a:rPr lang="en-US" altLang="en-US" sz="1800" b="0" dirty="0">
                <a:solidFill>
                  <a:schemeClr val="bg1">
                    <a:lumMod val="65000"/>
                  </a:schemeClr>
                </a:solidFill>
              </a:rPr>
              <a:t>		Seconded by: 	Hassan Y. </a:t>
            </a:r>
          </a:p>
          <a:p>
            <a:pPr>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07 January 2021 in document </a:t>
            </a:r>
            <a:r>
              <a:rPr lang="en-GB" sz="1600" b="0" dirty="0">
                <a:solidFill>
                  <a:schemeClr val="bg1">
                    <a:lumMod val="75000"/>
                  </a:schemeClr>
                </a:solidFill>
                <a:ea typeface="SimSun" panose="02010600030101010101" pitchFamily="2" charset="-122"/>
                <a:hlinkClick r:id="rId3"/>
              </a:rPr>
              <a:t>https://mentor.ieee.org/802.18/dcn/20/18-20-0162-00-0000-minutes-07jan21-rrtag-teleconference.docx</a:t>
            </a:r>
            <a:r>
              <a:rPr lang="en-GB" sz="16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08-Jan-2021 10:21:21 ET</a:t>
            </a:r>
            <a:r>
              <a:rPr lang="en-US" sz="1600" b="0" i="0" dirty="0">
                <a:solidFill>
                  <a:srgbClr val="000000"/>
                </a:solidFill>
                <a:effectLst/>
              </a:rPr>
              <a:t>,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65000"/>
                  </a:schemeClr>
                </a:solidFill>
              </a:rPr>
              <a:t>Steve P.</a:t>
            </a:r>
          </a:p>
          <a:p>
            <a:pPr marL="0" indent="0">
              <a:spcBef>
                <a:spcPts val="0"/>
              </a:spcBef>
            </a:pPr>
            <a:r>
              <a:rPr lang="en-US" altLang="en-US" sz="1800" b="0" dirty="0">
                <a:solidFill>
                  <a:schemeClr val="bg1">
                    <a:lumMod val="65000"/>
                  </a:schemeClr>
                </a:solidFill>
              </a:rPr>
              <a:t>	Seconded by:  Edward A.</a:t>
            </a:r>
          </a:p>
          <a:p>
            <a:pPr marL="0" indent="0">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6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28Jan21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2624" y="866760"/>
            <a:ext cx="8382001" cy="5667376"/>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at their monthly telecon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like in July and Nov.</a:t>
            </a:r>
          </a:p>
          <a:p>
            <a:pPr lvl="1">
              <a:buFont typeface="Arial" panose="020B0604020202020204" pitchFamily="34" charset="0"/>
              <a:buChar char="•"/>
            </a:pPr>
            <a:r>
              <a:rPr lang="en-US" altLang="en-US" sz="1600" b="1" dirty="0">
                <a:solidFill>
                  <a:schemeClr val="tx1"/>
                </a:solidFill>
              </a:rPr>
              <a:t>EC updated approval times to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buFont typeface="Arial" panose="020B0604020202020204" pitchFamily="34" charset="0"/>
              <a:buChar char="•"/>
            </a:pPr>
            <a:r>
              <a:rPr lang="en-US" altLang="en-US" sz="1600" dirty="0">
                <a:solidFill>
                  <a:schemeClr val="tx1"/>
                </a:solidFill>
              </a:rPr>
              <a:t>802.18’s meetings will be Thursday 11Mar21 and Wednesday 17Mar21, 1500-1600 et. </a:t>
            </a:r>
          </a:p>
          <a:p>
            <a:pPr lvl="1">
              <a:buFont typeface="Arial" panose="020B0604020202020204" pitchFamily="34" charset="0"/>
              <a:buChar char="•"/>
            </a:pPr>
            <a:r>
              <a:rPr lang="en-US" altLang="en-US" sz="1600" dirty="0">
                <a:solidFill>
                  <a:schemeClr val="tx1"/>
                </a:solidFill>
              </a:rPr>
              <a:t>Currently no overlap with .11, .15 or .19.  </a:t>
            </a:r>
            <a:r>
              <a:rPr lang="en-US" altLang="en-US" sz="1600" dirty="0">
                <a:solidFill>
                  <a:srgbClr val="00B0F0"/>
                </a:solidFill>
              </a:rPr>
              <a:t>Chair checking with .24. </a:t>
            </a:r>
          </a:p>
          <a:p>
            <a:pPr lvl="1">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watch for call-in for 18</a:t>
            </a:r>
            <a:r>
              <a:rPr lang="en-US" altLang="en-US" sz="1600" b="0" baseline="30000" dirty="0">
                <a:solidFill>
                  <a:schemeClr val="tx1"/>
                </a:solidFill>
              </a:rPr>
              <a:t>th</a:t>
            </a:r>
            <a:r>
              <a:rPr lang="en-US" altLang="en-US" sz="1600" b="0" dirty="0">
                <a:solidFill>
                  <a:schemeClr val="tx1"/>
                </a:solidFill>
              </a:rPr>
              <a:t>. </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straw poll earlier was to continue with the contract with clear cancellation policies.  With that, the IEEE has new language on cancellation policies, considering the pandemic, so it is much clearer.  On the WCSC  09Dec20 call the </a:t>
            </a:r>
            <a:r>
              <a:rPr lang="en-US" altLang="en-US" sz="1800" dirty="0">
                <a:solidFill>
                  <a:schemeClr val="tx1"/>
                </a:solidFill>
              </a:rPr>
              <a:t>plan is to review Panama on the 03Feb21 WCSC call</a:t>
            </a:r>
            <a:r>
              <a:rPr lang="en-US" altLang="en-US" sz="1800" b="0" dirty="0">
                <a:solidFill>
                  <a:schemeClr val="tx1"/>
                </a:solidFill>
              </a:rPr>
              <a:t>.  </a:t>
            </a:r>
            <a:endParaRPr lang="en-US" altLang="en-US" sz="1800" b="0" dirty="0">
              <a:solidFill>
                <a:schemeClr val="tx1"/>
              </a:solidFill>
              <a:highlight>
                <a:srgbClr val="FFFF00"/>
              </a:highlight>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28Jan21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56854</TotalTime>
  <Words>7978</Words>
  <Application>Microsoft Office PowerPoint</Application>
  <PresentationFormat>On-screen Show (4:3)</PresentationFormat>
  <Paragraphs>802</Paragraphs>
  <Slides>33</Slides>
  <Notes>18</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7" baseType="lpstr">
      <vt:lpstr>Arial</vt:lpstr>
      <vt:lpstr>Arial</vt:lpstr>
      <vt:lpstr>Calibri</vt:lpstr>
      <vt:lpstr>Century Gothic</vt:lpstr>
      <vt:lpstr>Consolas</vt:lpstr>
      <vt:lpstr>Helvetica</vt:lpstr>
      <vt:lpstr>Monotype Sorts</vt:lpstr>
      <vt:lpstr>Roboto</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EU-Stds and USA), items to share</vt:lpstr>
      <vt:lpstr>ITU-R items to share  -</vt:lpstr>
      <vt:lpstr>MSG 6 GHz &amp; FCC</vt:lpstr>
      <vt:lpstr>Table of Frequency Bands – IEEE 802 Stds </vt:lpstr>
      <vt:lpstr>Table of Frequency Bands – IEEE 802 Stds </vt:lpstr>
      <vt:lpstr>General Discussion -</vt:lpstr>
      <vt:lpstr>Actions Required</vt:lpstr>
      <vt:lpstr>Any Other Business</vt:lpstr>
      <vt:lpstr>Adjourn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Teleconferences</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3525</cp:revision>
  <cp:lastPrinted>1601-01-01T00:00:00Z</cp:lastPrinted>
  <dcterms:created xsi:type="dcterms:W3CDTF">2016-03-03T14:54:45Z</dcterms:created>
  <dcterms:modified xsi:type="dcterms:W3CDTF">2021-01-28T13:30:29Z</dcterms:modified>
</cp:coreProperties>
</file>