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3"/>
  </p:notesMasterIdLst>
  <p:handoutMasterIdLst>
    <p:handoutMasterId r:id="rId24"/>
  </p:handoutMasterIdLst>
  <p:sldIdLst>
    <p:sldId id="256" r:id="rId2"/>
    <p:sldId id="341" r:id="rId3"/>
    <p:sldId id="329" r:id="rId4"/>
    <p:sldId id="604" r:id="rId5"/>
    <p:sldId id="624" r:id="rId6"/>
    <p:sldId id="605" r:id="rId7"/>
    <p:sldId id="516" r:id="rId8"/>
    <p:sldId id="744" r:id="rId9"/>
    <p:sldId id="745" r:id="rId10"/>
    <p:sldId id="742" r:id="rId11"/>
    <p:sldId id="746" r:id="rId12"/>
    <p:sldId id="650" r:id="rId13"/>
    <p:sldId id="747" r:id="rId14"/>
    <p:sldId id="498" r:id="rId15"/>
    <p:sldId id="402" r:id="rId16"/>
    <p:sldId id="403" r:id="rId17"/>
    <p:sldId id="748" r:id="rId18"/>
    <p:sldId id="743" r:id="rId19"/>
    <p:sldId id="737" r:id="rId20"/>
    <p:sldId id="739" r:id="rId21"/>
    <p:sldId id="740" r:id="rId2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6206" autoAdjust="0"/>
  </p:normalViewPr>
  <p:slideViewPr>
    <p:cSldViewPr>
      <p:cViewPr varScale="1">
        <p:scale>
          <a:sx n="110" d="100"/>
          <a:sy n="110" d="100"/>
        </p:scale>
        <p:origin x="1002" y="108"/>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193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25-Jan-21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35869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61043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0305162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9846440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5694017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0825364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11884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26Jan21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26Jan21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26Jan21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802.18-21/0006r00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1/18-21-0005-00-0000-freq-table-802-15-work.xls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s://calendar.google.com/calendar/embed?src=c2gedttabtbj4bps23j4847004%40group.calendar.google.com&amp;ctz=America%2FNew_York"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urldefense.com/v3/__https:/ieeesa.webex.com/ieeesa/j.php?MTID=ma6967f831273a65c8867476602fe83c9__;!!F7jv3iA!hI1U4i334efXN6Ot4rFC03zh5ge3ef5pg5MRJUQucDZXGzxU3qwuzQofSSq94-9o3w$" TargetMode="External"/><Relationship Id="rId7" Type="http://schemas.openxmlformats.org/officeDocument/2006/relationships/hyperlink" Target="https://urldefense.com/v3/__https:/help.webex.com__;!!F7jv3iA!hI1U4i334efXN6Ot4rFC03zh5ge3ef5pg5MRJUQucDZXGzxU3qwuzQofSSq_snKi3w$"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0a9e06362336d2ca2ea2971025bd492a__;!!F7jv3iA!hI1U4i334efXN6Ot4rFC03zh5ge3ef5pg5MRJUQucDZXGzxU3qwuzQofSSpNNqxEmg$" TargetMode="External"/><Relationship Id="rId5" Type="http://schemas.openxmlformats.org/officeDocument/2006/relationships/hyperlink" Target="tel:%2B1-213-306-3065,,*01*1796126789%23%23*01*" TargetMode="External"/><Relationship Id="rId4" Type="http://schemas.openxmlformats.org/officeDocument/2006/relationships/hyperlink" Target="tel:%2B1-646-992-2010,,*01*1796126789%23%23*01*"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resources/antitrust-guidelines.pdf" TargetMode="External"/><Relationship Id="rId7" Type="http://schemas.openxmlformats.org/officeDocument/2006/relationships/oleObject" Target="../embeddings/oleObject2.bin"/><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s://standards.ieee.org/faqs/copyrights/index.html#1" TargetMode="External"/><Relationship Id="rId10" Type="http://schemas.openxmlformats.org/officeDocument/2006/relationships/image" Target="../media/image3.wmf"/><Relationship Id="rId4" Type="http://schemas.openxmlformats.org/officeDocument/2006/relationships/hyperlink" Target="http://www.ieee802.org/devdocs.shtml"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20/18-20-0158-00-0000-minutes-08dec20-rrtag-adhoc-frequency-table.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26Jan21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Frequency Table of IEEE 802 Stds</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280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26 January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166876463"/>
              </p:ext>
            </p:extLst>
          </p:nvPr>
        </p:nvGraphicFramePr>
        <p:xfrm>
          <a:off x="609600" y="3594100"/>
          <a:ext cx="7696200" cy="2476500"/>
        </p:xfrm>
        <a:graphic>
          <a:graphicData uri="http://schemas.openxmlformats.org/presentationml/2006/ole">
            <mc:AlternateContent xmlns:mc="http://schemas.openxmlformats.org/markup-compatibility/2006">
              <mc:Choice xmlns:v="urn:schemas-microsoft-com:vml" Requires="v">
                <p:oleObj name="Document" r:id="rId3" imgW="8245941" imgH="2664575" progId="Word.Document.8">
                  <p:embed/>
                </p:oleObj>
              </mc:Choice>
              <mc:Fallback>
                <p:oleObj name="Document" r:id="rId3" imgW="8245941" imgH="2664575" progId="Word.Document.8">
                  <p:embed/>
                  <p:pic>
                    <p:nvPicPr>
                      <p:cNvPr id="0" name="Picture 3"/>
                      <p:cNvPicPr>
                        <a:picLocks noChangeAspect="1" noChangeArrowheads="1"/>
                      </p:cNvPicPr>
                      <p:nvPr/>
                    </p:nvPicPr>
                    <p:blipFill>
                      <a:blip r:embed="rId4"/>
                      <a:srcRect/>
                      <a:stretch>
                        <a:fillRect/>
                      </a:stretch>
                    </p:blipFill>
                    <p:spPr bwMode="auto">
                      <a:xfrm>
                        <a:off x="609600" y="3594100"/>
                        <a:ext cx="7696200" cy="24765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Example:</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.15 lead will provide what had been started on an 802.15 table before to review and see if that gets the overall table started.</a:t>
            </a:r>
          </a:p>
          <a:p>
            <a:pPr marL="685800" lvl="1">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hlinkClick r:id="rId3"/>
              </a:rPr>
              <a:t>https://mentor.ieee.org/802.18/dcn/21/18-21-0005-00-0000-freq-table-802-15-work.xlsx</a:t>
            </a:r>
            <a:r>
              <a:rPr lang="en-US" sz="1800" b="0" dirty="0">
                <a:solidFill>
                  <a:schemeClr val="tx1"/>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Can take a look at Annex E of 802.11-2016. </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The Annex E does look at many countries.</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400" b="0" dirty="0">
                <a:solidFill>
                  <a:schemeClr val="tx1"/>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endParaRPr lang="en-US" sz="1800" b="0" dirty="0">
              <a:solidFill>
                <a:schemeClr val="tx1"/>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b="0" dirty="0">
              <a:solidFill>
                <a:schemeClr val="tx1"/>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26Jan21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664638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Moving forward</a:t>
            </a:r>
          </a:p>
        </p:txBody>
      </p:sp>
      <p:sp>
        <p:nvSpPr>
          <p:cNvPr id="3" name="Content Placeholder 2"/>
          <p:cNvSpPr>
            <a:spLocks noGrp="1"/>
          </p:cNvSpPr>
          <p:nvPr>
            <p:ph idx="1"/>
          </p:nvPr>
        </p:nvSpPr>
        <p:spPr>
          <a:xfrm>
            <a:off x="709973" y="1076178"/>
            <a:ext cx="8153400" cy="5477022"/>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Ad hoc team, .18 chair to lead the .18/.19 joint effort with all the wireless groups participating.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.11	tbd – though just point to </a:t>
            </a:r>
            <a:r>
              <a:rPr lang="en-GB" sz="1800" dirty="0">
                <a:solidFill>
                  <a:srgbClr val="1F497D"/>
                </a:solidFill>
                <a:effectLst/>
                <a:latin typeface="Calibri" panose="020F0502020204030204" pitchFamily="34" charset="0"/>
                <a:ea typeface="Calibri" panose="020F0502020204030204" pitchFamily="34" charset="0"/>
              </a:rPr>
              <a:t>Annex E in IEEE Std 802.11™-2020</a:t>
            </a:r>
          </a:p>
          <a:p>
            <a:pPr marL="857250" lvl="2" indent="0" algn="r">
              <a:spcBef>
                <a:spcPts val="0"/>
              </a:spcBef>
              <a:spcAft>
                <a:spcPts val="0"/>
              </a:spcAft>
            </a:pPr>
            <a:r>
              <a:rPr lang="en-GB" dirty="0">
                <a:solidFill>
                  <a:srgbClr val="1F497D"/>
                </a:solidFill>
                <a:latin typeface="Calibri" panose="020F0502020204030204" pitchFamily="34" charset="0"/>
                <a:ea typeface="Calibri" panose="020F0502020204030204" pitchFamily="34" charset="0"/>
              </a:rPr>
              <a:t>(Dorothy for now for .11) </a:t>
            </a:r>
          </a:p>
          <a:p>
            <a:pPr marL="1085850" lvl="2">
              <a:spcBef>
                <a:spcPts val="0"/>
              </a:spcBef>
              <a:spcAft>
                <a:spcPts val="0"/>
              </a:spcAft>
              <a:buFont typeface="Arial" panose="020B0604020202020204" pitchFamily="34" charset="0"/>
              <a:buChar char="•"/>
            </a:pPr>
            <a:r>
              <a:rPr lang="en-GB" dirty="0">
                <a:solidFill>
                  <a:srgbClr val="1F497D"/>
                </a:solidFill>
                <a:latin typeface="Calibri" panose="020F0502020204030204" pitchFamily="34" charset="0"/>
                <a:ea typeface="Calibri" panose="020F0502020204030204" pitchFamily="34" charset="0"/>
              </a:rPr>
              <a:t>.15 	Ben								</a:t>
            </a:r>
            <a:endParaRPr lang="en-US"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.16	Roger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.22	reached out</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.18	Edward (w/jay)</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.19	Steve (co-lead)</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.24	Tim</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-EC	Paul/Geoff</a:t>
            </a:r>
          </a:p>
          <a:p>
            <a:pPr marL="1085850" lvl="2">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How to move forward / how often to meet?</a:t>
            </a: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 </a:t>
            </a: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 </a:t>
            </a: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 </a:t>
            </a: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 </a:t>
            </a: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26Jan21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58756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General Discussion</a:t>
            </a: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26Jan21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1" name="Content Placeholder 2">
            <a:extLst>
              <a:ext uri="{FF2B5EF4-FFF2-40B4-BE49-F238E27FC236}">
                <a16:creationId xmlns:a16="http://schemas.microsoft.com/office/drawing/2014/main" id="{F11F591E-B52C-4FD3-9909-58B382132AE2}"/>
              </a:ext>
            </a:extLst>
          </p:cNvPr>
          <p:cNvSpPr>
            <a:spLocks noGrp="1"/>
          </p:cNvSpPr>
          <p:nvPr>
            <p:ph idx="1"/>
          </p:nvPr>
        </p:nvSpPr>
        <p:spPr>
          <a:xfrm>
            <a:off x="709973" y="1076178"/>
            <a:ext cx="8153400" cy="5477022"/>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Approach, what to adjust? </a:t>
            </a: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 </a:t>
            </a: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  </a:t>
            </a: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 </a:t>
            </a: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Tree>
    <p:extLst>
      <p:ext uri="{BB962C8B-B14F-4D97-AF65-F5344CB8AC3E}">
        <p14:creationId xmlns:p14="http://schemas.microsoft.com/office/powerpoint/2010/main" val="2239288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1800" dirty="0"/>
          </a:p>
        </p:txBody>
      </p:sp>
      <p:sp>
        <p:nvSpPr>
          <p:cNvPr id="3" name="Content Placeholder 2"/>
          <p:cNvSpPr>
            <a:spLocks noGrp="1"/>
          </p:cNvSpPr>
          <p:nvPr>
            <p:ph idx="1"/>
          </p:nvPr>
        </p:nvSpPr>
        <p:spPr>
          <a:xfrm>
            <a:off x="685800" y="1102673"/>
            <a:ext cx="8292711" cy="3798739"/>
          </a:xfrm>
        </p:spPr>
        <p:txBody>
          <a:bodyPr/>
          <a:lstStyle/>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a:t>
            </a: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a:t>
            </a: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a:t>
            </a: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a:t>
            </a: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26Jan21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319671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a:spcBef>
                <a:spcPts val="0"/>
              </a:spcBef>
              <a:spcAft>
                <a:spcPts val="0"/>
              </a:spcAft>
              <a:buFont typeface="Arial" panose="020B0604020202020204" pitchFamily="34" charset="0"/>
              <a:buChar char="•"/>
            </a:pPr>
            <a:r>
              <a:rPr lang="en-US" sz="1800" b="0" dirty="0">
                <a:solidFill>
                  <a:schemeClr val="tx1"/>
                </a:solidFill>
              </a:rPr>
              <a:t>None heard. </a:t>
            </a:r>
          </a:p>
          <a:p>
            <a:pPr marL="0">
              <a:spcBef>
                <a:spcPts val="0"/>
              </a:spcBef>
              <a:spcAft>
                <a:spcPts val="0"/>
              </a:spcAft>
              <a:buFont typeface="Arial" panose="020B0604020202020204" pitchFamily="34" charset="0"/>
              <a:buChar char="•"/>
            </a:pPr>
            <a:r>
              <a:rPr lang="en-US" sz="1800" b="0" dirty="0">
                <a:solidFill>
                  <a:schemeClr val="tx1"/>
                </a:solidFill>
              </a:rPr>
              <a:t> </a:t>
            </a:r>
          </a:p>
          <a:p>
            <a:pPr marL="0">
              <a:spcBef>
                <a:spcPts val="0"/>
              </a:spcBef>
              <a:spcAft>
                <a:spcPts val="0"/>
              </a:spcAft>
              <a:buFont typeface="Arial" panose="020B0604020202020204" pitchFamily="34" charset="0"/>
              <a:buChar char="•"/>
            </a:pPr>
            <a:r>
              <a:rPr lang="en-US" sz="1800" b="0" dirty="0">
                <a:solidFill>
                  <a:schemeClr val="tx1"/>
                </a:solidFill>
              </a:rPr>
              <a:t> </a:t>
            </a: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26Jan21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____ </a:t>
            </a:r>
          </a:p>
          <a:p>
            <a:pPr marL="285750" indent="-285750">
              <a:buFont typeface="Arial" panose="020B0604020202020204" pitchFamily="34" charset="0"/>
              <a:buChar char="•"/>
            </a:pPr>
            <a:r>
              <a:rPr lang="en-US" sz="2000" b="0" dirty="0">
                <a:solidFill>
                  <a:schemeClr val="tx1"/>
                </a:solidFill>
              </a:rPr>
              <a:t>Next Ad Hoc ________________________________</a:t>
            </a:r>
          </a:p>
          <a:p>
            <a:pPr marL="685800" lvl="1">
              <a:buFont typeface="Arial" panose="020B0604020202020204" pitchFamily="34" charset="0"/>
              <a:buChar char="•"/>
            </a:pPr>
            <a:r>
              <a:rPr lang="en-US" sz="1600" dirty="0">
                <a:solidFill>
                  <a:schemeClr val="tx1"/>
                </a:solidFill>
              </a:rPr>
              <a:t>Call-in will be sent out.</a:t>
            </a:r>
            <a:endParaRPr lang="en-US" sz="1600" b="0" dirty="0">
              <a:solidFill>
                <a:schemeClr val="tx1"/>
              </a:solidFill>
            </a:endParaRPr>
          </a:p>
          <a:p>
            <a:pPr marL="285750" indent="-285750">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1800" dirty="0"/>
              <a:t>Next “weekly”  .18 teleconference </a:t>
            </a:r>
            <a:r>
              <a:rPr lang="en-US" sz="1400" dirty="0"/>
              <a:t>(</a:t>
            </a:r>
            <a:r>
              <a:rPr lang="en-US" sz="1400" dirty="0" err="1"/>
              <a:t>sched’d</a:t>
            </a:r>
            <a:r>
              <a:rPr lang="en-US" sz="1400" dirty="0"/>
              <a:t> to 20may21):   </a:t>
            </a:r>
            <a:r>
              <a:rPr lang="en-US" sz="1800" dirty="0"/>
              <a:t>28Jan21–</a:t>
            </a:r>
            <a:r>
              <a:rPr lang="en-US" sz="1800" i="1" u="sng" dirty="0"/>
              <a:t>15:00–&lt;15:55</a:t>
            </a:r>
            <a:r>
              <a:rPr lang="en-US" sz="1800" dirty="0"/>
              <a:t> ET </a:t>
            </a: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https://mentor.ieee.org/802.18/dcn/16/18-16-0038-17-0000-teleconference-call-in-info.pptx</a:t>
            </a:r>
            <a:r>
              <a:rPr lang="en-US" sz="1600" dirty="0"/>
              <a:t>  (</a:t>
            </a:r>
            <a:r>
              <a:rPr lang="en-US" sz="1600" dirty="0">
                <a:highlight>
                  <a:srgbClr val="FFFF00"/>
                </a:highlight>
              </a:rPr>
              <a:t>new call-in starting 14Jan21)</a:t>
            </a:r>
            <a:endParaRPr lang="en-US" altLang="en-US" sz="1600" b="1" i="1" dirty="0">
              <a:highlight>
                <a:srgbClr val="FFFF00"/>
              </a:highlight>
            </a:endParaRPr>
          </a:p>
          <a:p>
            <a:pPr lvl="2">
              <a:spcBef>
                <a:spcPts val="0"/>
              </a:spcBef>
              <a:buFont typeface="Arial" panose="020B0604020202020204" pitchFamily="34" charset="0"/>
              <a:buChar char="•"/>
            </a:pPr>
            <a:r>
              <a:rPr lang="en-US" altLang="en-US" sz="1600" dirty="0"/>
              <a:t>Also, see </a:t>
            </a:r>
            <a:r>
              <a:rPr lang="en-US" altLang="en-US" sz="1600" dirty="0">
                <a:hlinkClick r:id="" action="ppaction://noaction"/>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3"/>
              </a:rPr>
              <a:t>http://ieee802.org/802tele_calendar.html</a:t>
            </a:r>
            <a:endParaRPr lang="en-US" sz="1800" dirty="0"/>
          </a:p>
          <a:p>
            <a:pPr lvl="1">
              <a:spcBef>
                <a:spcPts val="0"/>
              </a:spcBef>
              <a:buFont typeface="Arial" panose="020B0604020202020204" pitchFamily="34" charset="0"/>
              <a:buChar char="•"/>
            </a:pPr>
            <a:r>
              <a:rPr lang="en-US" sz="1800" dirty="0"/>
              <a:t>or only 802.18:  </a:t>
            </a:r>
            <a:r>
              <a:rPr lang="en-US" sz="1800" dirty="0">
                <a:hlinkClick r:id="rId4"/>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15:__________________52et</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26Jan21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26Jan21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14-21Jan21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4" y="1030737"/>
            <a:ext cx="8214175"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meeting invitation: Frequency Table Ad Hoc -802.18-19</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Tuesday, 26 January, 2021 15:00-16:00 America/</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https://ieeesa.webex.com/ieeesa/j.php?MTID=ma6967f831273a65c8867476602fe83c9</a:t>
            </a:r>
          </a:p>
          <a:p>
            <a:pPr marL="0" marR="0">
              <a:spcBef>
                <a:spcPts val="0"/>
              </a:spcBef>
              <a:spcAft>
                <a:spcPts val="0"/>
              </a:spcAft>
            </a:pPr>
            <a:r>
              <a:rPr lang="en-US" sz="105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is inviting you to a scheduled </a:t>
            </a:r>
            <a:r>
              <a:rPr lang="en-US" sz="12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Tuesday, January 26, 2021  3:00 pm  |  (UTC-05:00)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https://ieeesa.webex.com/ieeesa/j.php?MTID=ma6967f831273a65c8867476602fe83c9</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179 612 6789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freqtable2</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+1-646-992-2010,,1796126789##</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+1-213-306-3065,,1796126789##</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https://help.webex.com</a:t>
            </a: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802.18/19 ad hoc teleconference call-in, </a:t>
            </a:r>
            <a:r>
              <a:rPr lang="en-US" sz="2400" dirty="0">
                <a:highlight>
                  <a:srgbClr val="808000"/>
                </a:highlight>
              </a:rPr>
              <a:t>26Jan21</a:t>
            </a:r>
          </a:p>
        </p:txBody>
      </p:sp>
    </p:spTree>
    <p:extLst>
      <p:ext uri="{BB962C8B-B14F-4D97-AF65-F5344CB8AC3E}">
        <p14:creationId xmlns:p14="http://schemas.microsoft.com/office/powerpoint/2010/main" val="5165683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26Jan21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4" y="1030737"/>
            <a:ext cx="8214175"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meeting invitation: 802.18 RR-TAG weekly teleconference</a:t>
            </a:r>
            <a:br>
              <a:rPr lang="en-US" sz="14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14-Jan-21 until 19*-May-21 from 15:00 to 16:00 America/</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 bug in </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to 20</a:t>
            </a:r>
            <a:r>
              <a:rPr lang="en-US" sz="1400" baseline="30000" dirty="0">
                <a:effectLst/>
                <a:latin typeface="Consolas" panose="020B0609020204030204" pitchFamily="49" charset="0"/>
                <a:ea typeface="Times New Roman" panose="02020603050405020304" pitchFamily="18" charset="0"/>
                <a:cs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4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400" dirty="0">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https://ieeesa.webex.com/ieeesa/j.php?MTID=mac8a92e41db417f3b4a55e5686090488</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invites you to join this </a:t>
            </a:r>
            <a:r>
              <a:rPr lang="en-US" sz="14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179 964 7312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password: rrtag21a</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4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+1-646-992-2010,,1799647312##</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+1-213-306-3065,,1799647312##</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400" u="sng" dirty="0">
                <a:solidFill>
                  <a:srgbClr val="049FD9"/>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http://help.webex.com</a:t>
            </a: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8006299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 background</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this week</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26Jan21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Leaders</a:t>
            </a:r>
          </a:p>
          <a:p>
            <a:pPr lvl="1">
              <a:defRPr/>
            </a:pPr>
            <a:r>
              <a:rPr lang="en-US" sz="1600" dirty="0"/>
              <a:t>Co-Lead Jay Holcomb (Itron) </a:t>
            </a:r>
          </a:p>
          <a:p>
            <a:pPr lvl="1">
              <a:defRPr/>
            </a:pPr>
            <a:r>
              <a:rPr lang="en-US" sz="1600" dirty="0"/>
              <a:t>Co-Lead Steve Shellhammer (Qualcomm)</a:t>
            </a:r>
          </a:p>
          <a:p>
            <a:pPr lvl="1">
              <a:defRPr/>
            </a:pPr>
            <a:endParaRPr lang="en-US" sz="1600" dirty="0"/>
          </a:p>
          <a:p>
            <a:pPr lvl="1">
              <a:defRPr/>
            </a:pPr>
            <a:r>
              <a:rPr lang="en-US" sz="1600" dirty="0"/>
              <a:t>Secretary, need someone</a:t>
            </a:r>
          </a:p>
          <a:p>
            <a:pPr lvl="1">
              <a:defRPr/>
            </a:pPr>
            <a:endParaRPr lang="en-US" sz="1600" dirty="0">
              <a:solidFill>
                <a:srgbClr val="FF0000"/>
              </a:solidFill>
            </a:endParaRPr>
          </a:p>
          <a:p>
            <a:pPr lvl="1">
              <a:defRP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2"/>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3"/>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4"/>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5"/>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26Jan21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background - 2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26Jan21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a:t>
            </a:r>
          </a:p>
        </p:txBody>
      </p:sp>
      <p:sp>
        <p:nvSpPr>
          <p:cNvPr id="3" name="Content Placeholder 2"/>
          <p:cNvSpPr>
            <a:spLocks noGrp="1"/>
          </p:cNvSpPr>
          <p:nvPr>
            <p:ph idx="1"/>
          </p:nvPr>
        </p:nvSpPr>
        <p:spPr>
          <a:xfrm>
            <a:off x="709973" y="1076178"/>
            <a:ext cx="8153400" cy="5477022"/>
          </a:xfrm>
        </p:spPr>
        <p:txBody>
          <a:bodyPr/>
          <a:lstStyle/>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Possible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bands for coexistence assessment.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Key starting priority:  start with frequency bands then list the standards</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Later we can build on that with what domains, licensed exempt or licensed and other areas as previously discussed. </a:t>
            </a:r>
            <a:r>
              <a:rPr lang="en-US" sz="1800" b="1"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endParaRPr lang="en-US" sz="18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Possible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3</a:t>
            </a:r>
            <a:r>
              <a:rPr lang="en-US" sz="1600" dirty="0">
                <a:effectLst/>
                <a:ea typeface="Calibri" panose="020F0502020204030204" pitchFamily="34" charset="0"/>
              </a:rPr>
              <a:t>) non-802 wireless standards developers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4</a:t>
            </a:r>
            <a:r>
              <a:rPr lang="en-US" sz="1600" dirty="0">
                <a:effectLst/>
                <a:ea typeface="Calibri" panose="020F0502020204030204" pitchFamily="34" charset="0"/>
              </a:rPr>
              <a:t>) Global regulators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5</a:t>
            </a:r>
            <a:r>
              <a:rPr lang="en-US" sz="1600" dirty="0">
                <a:effectLst/>
                <a:ea typeface="Calibri" panose="020F0502020204030204" pitchFamily="34" charset="0"/>
              </a:rPr>
              <a:t>) ITU-R</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6) 802.18 Radio Regulatory TAG.</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7) I</a:t>
            </a:r>
            <a:r>
              <a:rPr lang="en-US" sz="1600" dirty="0">
                <a:ea typeface="Calibri" panose="020F0502020204030204" pitchFamily="34" charset="0"/>
              </a:rPr>
              <a:t>mplementors </a:t>
            </a:r>
            <a:r>
              <a:rPr lang="en-US" sz="1600" dirty="0">
                <a:effectLst/>
                <a:ea typeface="Calibri" panose="020F0502020204030204" pitchFamily="34" charset="0"/>
              </a:rPr>
              <a:t>of 802 wireless standards-based products and services</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8) Wireless academic researchers</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26Jan21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34123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26Jan21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26Jan21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26Jan21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26Jan21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26Jan21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5116687" y="1074653"/>
            <a:ext cx="3722513" cy="5474748"/>
          </a:xfrm>
        </p:spPr>
        <p:txBody>
          <a:bodyPr/>
          <a:lstStyle/>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p>
          <a:p>
            <a:pPr lvl="1">
              <a:buFont typeface="Arial" panose="020B0604020202020204" pitchFamily="34" charset="0"/>
              <a:buChar char="•"/>
            </a:pPr>
            <a:r>
              <a:rPr lang="en-US" altLang="en-US" sz="1600" dirty="0">
                <a:solidFill>
                  <a:schemeClr val="bg1">
                    <a:lumMod val="75000"/>
                  </a:schemeClr>
                </a:solidFill>
              </a:rPr>
              <a:t>None heard.</a:t>
            </a:r>
          </a:p>
          <a:p>
            <a:pPr lvl="1">
              <a:buFont typeface="Arial" panose="020B0604020202020204" pitchFamily="34" charset="0"/>
              <a:buChar char="•"/>
            </a:pPr>
            <a:r>
              <a:rPr lang="en-US" altLang="en-US" sz="1600" dirty="0">
                <a:solidFill>
                  <a:schemeClr val="bg1">
                    <a:lumMod val="75000"/>
                  </a:schemeClr>
                </a:solidFill>
              </a:rPr>
              <a:t>Results:  Approved by unanimous consent</a:t>
            </a:r>
          </a:p>
          <a:p>
            <a:pPr>
              <a:buFont typeface="Arial" panose="020B0604020202020204" pitchFamily="34" charset="0"/>
              <a:buChar char="•"/>
            </a:pPr>
            <a:r>
              <a:rPr lang="en-US" altLang="en-US" sz="1600" b="0" dirty="0">
                <a:solidFill>
                  <a:schemeClr val="tx1"/>
                </a:solidFill>
              </a:rPr>
              <a:t> </a:t>
            </a:r>
          </a:p>
          <a:p>
            <a:pPr>
              <a:buFont typeface="Arial" panose="020B0604020202020204" pitchFamily="34" charset="0"/>
              <a:buChar char="•"/>
            </a:pPr>
            <a:r>
              <a:rPr lang="en-US" altLang="en-US" sz="1600" u="sng" dirty="0"/>
              <a:t>Motion:</a:t>
            </a:r>
            <a:r>
              <a:rPr lang="en-US" altLang="en-US" sz="1600" dirty="0"/>
              <a:t> </a:t>
            </a:r>
            <a:r>
              <a:rPr lang="en-US" altLang="en-US" sz="1600" b="0" dirty="0">
                <a:solidFill>
                  <a:schemeClr val="tx1"/>
                </a:solidFill>
              </a:rPr>
              <a:t>Any objection to approving </a:t>
            </a:r>
            <a:r>
              <a:rPr lang="en-GB" sz="1600" b="0" dirty="0">
                <a:effectLst/>
                <a:ea typeface="SimSun" panose="02010600030101010101" pitchFamily="2" charset="-122"/>
              </a:rPr>
              <a:t>minutes from the last frequency table ad hoc call, in document </a:t>
            </a:r>
            <a:r>
              <a:rPr lang="en-GB" sz="1600" b="0" dirty="0">
                <a:solidFill>
                  <a:schemeClr val="bg1">
                    <a:lumMod val="75000"/>
                  </a:schemeClr>
                </a:solidFill>
                <a:ea typeface="SimSun" panose="02010600030101010101" pitchFamily="2" charset="-122"/>
                <a:hlinkClick r:id="rId2"/>
              </a:rPr>
              <a:t>https://mentor.ieee.org/802.18/dcn/20/18-20-0158-00-0000-minutes-08dec20-rrtag-adhoc-frequency-table.docx</a:t>
            </a:r>
            <a:r>
              <a:rPr lang="en-GB" sz="1600" b="0" dirty="0">
                <a:solidFill>
                  <a:schemeClr val="bg1">
                    <a:lumMod val="75000"/>
                  </a:schemeClr>
                </a:solidFill>
                <a:ea typeface="SimSun" panose="02010600030101010101" pitchFamily="2" charset="-122"/>
              </a:rPr>
              <a:t> </a:t>
            </a:r>
            <a:r>
              <a:rPr lang="en-US" sz="1600" b="0" i="0" dirty="0">
                <a:solidFill>
                  <a:srgbClr val="000000"/>
                </a:solidFill>
                <a:effectLst/>
              </a:rPr>
              <a:t>08-Dec-2020 22:33:57 ET</a:t>
            </a:r>
            <a:r>
              <a:rPr lang="en-US" sz="1600" b="0" dirty="0">
                <a:effectLst/>
                <a:ea typeface="SimSun" panose="02010600030101010101" pitchFamily="2" charset="-122"/>
              </a:rPr>
              <a:t>, with editorial privilege for the 802.18 chair.</a:t>
            </a:r>
            <a:r>
              <a:rPr lang="en-US" altLang="en-US" sz="1600" b="0" dirty="0">
                <a:solidFill>
                  <a:schemeClr val="tx1"/>
                </a:solidFill>
              </a:rPr>
              <a:t>	</a:t>
            </a:r>
          </a:p>
          <a:p>
            <a:pPr lvl="1">
              <a:buFont typeface="Arial" panose="020B0604020202020204" pitchFamily="34" charset="0"/>
              <a:buChar char="•"/>
            </a:pPr>
            <a:r>
              <a:rPr lang="en-US" altLang="en-US" sz="1600" dirty="0">
                <a:solidFill>
                  <a:schemeClr val="bg1">
                    <a:lumMod val="75000"/>
                  </a:schemeClr>
                </a:solidFill>
              </a:rPr>
              <a:t>None heard.</a:t>
            </a:r>
          </a:p>
          <a:p>
            <a:pPr lvl="1">
              <a:buFont typeface="Arial" panose="020B0604020202020204" pitchFamily="34" charset="0"/>
              <a:buChar char="•"/>
            </a:pPr>
            <a:r>
              <a:rPr lang="en-US" altLang="en-US" sz="1600" dirty="0">
                <a:solidFill>
                  <a:schemeClr val="bg1">
                    <a:lumMod val="75000"/>
                  </a:schemeClr>
                </a:solidFill>
              </a:rPr>
              <a:t>Results:  Approved by unanimous consent</a:t>
            </a:r>
          </a:p>
          <a:p>
            <a:pPr>
              <a:buFont typeface="Arial" panose="020B0604020202020204" pitchFamily="34" charset="0"/>
              <a:buChar char="•"/>
            </a:pPr>
            <a:endParaRPr lang="en-US" altLang="en-US" sz="1200" dirty="0">
              <a:solidFill>
                <a:schemeClr val="tx1"/>
              </a:solidFill>
            </a:endParaRPr>
          </a:p>
        </p:txBody>
      </p:sp>
      <p:sp>
        <p:nvSpPr>
          <p:cNvPr id="8" name="Content Placeholder 2">
            <a:extLst>
              <a:ext uri="{FF2B5EF4-FFF2-40B4-BE49-F238E27FC236}">
                <a16:creationId xmlns:a16="http://schemas.microsoft.com/office/drawing/2014/main" id="{C96D639E-F92E-4200-B67D-BEF28E485EBE}"/>
              </a:ext>
            </a:extLst>
          </p:cNvPr>
          <p:cNvSpPr txBox="1">
            <a:spLocks/>
          </p:cNvSpPr>
          <p:nvPr/>
        </p:nvSpPr>
        <p:spPr bwMode="auto">
          <a:xfrm>
            <a:off x="608011" y="1041402"/>
            <a:ext cx="4725989" cy="54747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solidFill>
                  <a:schemeClr val="tx1"/>
                </a:solidFill>
              </a:rPr>
              <a:t>Call to Order</a:t>
            </a:r>
          </a:p>
          <a:p>
            <a:pPr lvl="1">
              <a:spcBef>
                <a:spcPts val="0"/>
              </a:spcBef>
              <a:buFont typeface="Arial" panose="020B0604020202020204" pitchFamily="34" charset="0"/>
              <a:buChar char="•"/>
            </a:pPr>
            <a:r>
              <a:rPr lang="en-US" altLang="en-US" sz="1200" b="1" u="sng" kern="0"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kern="0" dirty="0">
                <a:solidFill>
                  <a:schemeClr val="tx1"/>
                </a:solidFill>
              </a:rPr>
              <a:t>Please request Q in chat window.</a:t>
            </a:r>
          </a:p>
          <a:p>
            <a:pPr>
              <a:buFont typeface="Arial" panose="020B0604020202020204" pitchFamily="34" charset="0"/>
              <a:buChar char="•"/>
            </a:pPr>
            <a:r>
              <a:rPr lang="en-US" altLang="en-US" sz="1600" kern="0" dirty="0">
                <a:solidFill>
                  <a:schemeClr val="tx1"/>
                </a:solidFill>
              </a:rPr>
              <a:t>Administrative items</a:t>
            </a:r>
          </a:p>
          <a:p>
            <a:pPr lvl="1">
              <a:spcBef>
                <a:spcPts val="0"/>
              </a:spcBef>
              <a:buFont typeface="Arial" panose="020B0604020202020204" pitchFamily="34" charset="0"/>
              <a:buChar char="•"/>
            </a:pPr>
            <a:r>
              <a:rPr lang="en-US" altLang="en-US" sz="1400" kern="0" dirty="0">
                <a:solidFill>
                  <a:schemeClr val="tx1"/>
                </a:solidFill>
              </a:rPr>
              <a:t>Someone to take some notes,_______</a:t>
            </a:r>
            <a:endParaRPr lang="en-US" altLang="en-US" sz="1400" kern="0" dirty="0">
              <a:solidFill>
                <a:schemeClr val="bg1">
                  <a:lumMod val="75000"/>
                </a:schemeClr>
              </a:solidFill>
            </a:endParaRPr>
          </a:p>
          <a:p>
            <a:pPr lvl="1">
              <a:spcBef>
                <a:spcPts val="0"/>
              </a:spcBef>
              <a:buFont typeface="Arial" panose="020B0604020202020204" pitchFamily="34" charset="0"/>
              <a:buChar char="•"/>
            </a:pPr>
            <a:r>
              <a:rPr lang="en-US" altLang="en-US" sz="1400" kern="0" dirty="0">
                <a:solidFill>
                  <a:schemeClr val="tx1"/>
                </a:solidFill>
              </a:rPr>
              <a:t>Attendance &amp; monitor chat window, _______</a:t>
            </a:r>
          </a:p>
          <a:p>
            <a:pPr>
              <a:buFont typeface="Arial" panose="020B0604020202020204" pitchFamily="34" charset="0"/>
              <a:buChar char="•"/>
            </a:pPr>
            <a:r>
              <a:rPr lang="en-US" altLang="en-US" sz="1600" kern="0" dirty="0">
                <a:solidFill>
                  <a:schemeClr val="tx1"/>
                </a:solidFill>
              </a:rPr>
              <a:t>Approve agenda</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Discussion items</a:t>
            </a:r>
            <a:endParaRPr lang="en-US" altLang="en-US" sz="1400" kern="0" dirty="0">
              <a:solidFill>
                <a:schemeClr val="tx1"/>
              </a:solidFill>
            </a:endParaRPr>
          </a:p>
          <a:p>
            <a:pPr lvl="1">
              <a:spcBef>
                <a:spcPts val="0"/>
              </a:spcBef>
              <a:buFont typeface="Arial" panose="020B0604020202020204" pitchFamily="34" charset="0"/>
              <a:buChar char="•"/>
            </a:pPr>
            <a:r>
              <a:rPr lang="en-US" altLang="en-US" sz="1400" kern="0" dirty="0">
                <a:solidFill>
                  <a:schemeClr val="tx1"/>
                </a:solidFill>
              </a:rPr>
              <a:t>Problem Statement</a:t>
            </a:r>
          </a:p>
          <a:p>
            <a:pPr lvl="1">
              <a:spcBef>
                <a:spcPts val="0"/>
              </a:spcBef>
              <a:buFont typeface="Arial" panose="020B0604020202020204" pitchFamily="34" charset="0"/>
              <a:buChar char="•"/>
            </a:pPr>
            <a:r>
              <a:rPr lang="en-US" altLang="en-US" sz="1400" kern="0" dirty="0">
                <a:solidFill>
                  <a:schemeClr val="tx1"/>
                </a:solidFill>
              </a:rPr>
              <a:t>Audience</a:t>
            </a:r>
          </a:p>
          <a:p>
            <a:pPr lvl="1">
              <a:spcBef>
                <a:spcPts val="0"/>
              </a:spcBef>
              <a:buFont typeface="Arial" panose="020B0604020202020204" pitchFamily="34" charset="0"/>
              <a:buChar char="•"/>
            </a:pPr>
            <a:r>
              <a:rPr lang="en-US" altLang="en-US" sz="1400" kern="0" dirty="0">
                <a:solidFill>
                  <a:schemeClr val="tx1"/>
                </a:solidFill>
              </a:rPr>
              <a:t>A Working Group initial list</a:t>
            </a:r>
          </a:p>
          <a:p>
            <a:pPr lvl="1">
              <a:spcBef>
                <a:spcPts val="0"/>
              </a:spcBef>
              <a:buFont typeface="Arial" panose="020B0604020202020204" pitchFamily="34" charset="0"/>
              <a:buChar char="•"/>
            </a:pPr>
            <a:r>
              <a:rPr lang="en-US" altLang="en-US" sz="1400" kern="0" dirty="0">
                <a:solidFill>
                  <a:schemeClr val="tx1"/>
                </a:solidFill>
              </a:rPr>
              <a:t>How to move forward / how often to meet</a:t>
            </a:r>
          </a:p>
          <a:p>
            <a:pPr lvl="1">
              <a:spcBef>
                <a:spcPts val="0"/>
              </a:spcBef>
              <a:buFont typeface="Arial" panose="020B0604020202020204" pitchFamily="34" charset="0"/>
              <a:buChar char="•"/>
            </a:pPr>
            <a:r>
              <a:rPr lang="en-US" altLang="en-US" sz="1400" kern="0" dirty="0">
                <a:solidFill>
                  <a:schemeClr val="tx1"/>
                </a:solidFill>
              </a:rPr>
              <a:t>General discussion on approach</a:t>
            </a:r>
          </a:p>
          <a:p>
            <a:pPr lvl="1">
              <a:spcBef>
                <a:spcPts val="0"/>
              </a:spcBef>
              <a:buFont typeface="Arial" panose="020B0604020202020204" pitchFamily="34" charset="0"/>
              <a:buChar char="•"/>
            </a:pPr>
            <a:endParaRPr lang="en-US" altLang="en-US" sz="1400" kern="0" dirty="0">
              <a:solidFill>
                <a:schemeClr val="tx1"/>
              </a:solidFill>
            </a:endParaRPr>
          </a:p>
          <a:p>
            <a:pPr>
              <a:buFont typeface="Arial" panose="020B0604020202020204" pitchFamily="34" charset="0"/>
              <a:buChar char="•"/>
            </a:pPr>
            <a:r>
              <a:rPr lang="en-US" altLang="en-US" sz="1600" kern="0" dirty="0">
                <a:solidFill>
                  <a:schemeClr val="tx1"/>
                </a:solidFill>
              </a:rPr>
              <a:t>Actions required</a:t>
            </a:r>
          </a:p>
          <a:p>
            <a:pPr lvl="1">
              <a:buFont typeface="Arial" panose="020B0604020202020204" pitchFamily="34" charset="0"/>
              <a:buChar char="•"/>
            </a:pPr>
            <a:r>
              <a:rPr lang="en-US" altLang="en-US" sz="1400" kern="0" dirty="0">
                <a:solidFill>
                  <a:schemeClr val="tx1"/>
                </a:solidFill>
              </a:rPr>
              <a:t>_______</a:t>
            </a:r>
          </a:p>
          <a:p>
            <a:pPr lvl="1">
              <a:buFont typeface="Arial" panose="020B0604020202020204" pitchFamily="34" charset="0"/>
              <a:buChar char="•"/>
            </a:pPr>
            <a:r>
              <a:rPr lang="en-US" sz="1400" kern="0" dirty="0">
                <a:ea typeface="SimSun" panose="02010600030101010101" pitchFamily="2" charset="-122"/>
              </a:rPr>
              <a:t>Anything new today</a:t>
            </a:r>
          </a:p>
          <a:p>
            <a:pPr>
              <a:buFont typeface="Arial" panose="020B0604020202020204" pitchFamily="34" charset="0"/>
              <a:buChar char="•"/>
            </a:pPr>
            <a:endParaRPr lang="en-US" altLang="en-US" sz="1800" dirty="0">
              <a:solidFill>
                <a:schemeClr val="tx1"/>
              </a:solidFill>
            </a:endParaRPr>
          </a:p>
          <a:p>
            <a:pPr>
              <a:buFont typeface="Arial" panose="020B0604020202020204" pitchFamily="34" charset="0"/>
              <a:buChar char="•"/>
            </a:pPr>
            <a:r>
              <a:rPr lang="en-US" altLang="en-US" sz="1800" dirty="0">
                <a:solidFill>
                  <a:schemeClr val="tx1"/>
                </a:solidFill>
              </a:rPr>
              <a:t>AOB and Adjourn</a:t>
            </a:r>
          </a:p>
          <a:p>
            <a:pPr lvl="1">
              <a:buFont typeface="Arial" panose="020B0604020202020204" pitchFamily="34" charset="0"/>
              <a:buChar char="•"/>
            </a:pPr>
            <a:endParaRPr lang="en-US" sz="1400" kern="0" dirty="0">
              <a:ea typeface="SimSun" panose="02010600030101010101" pitchFamily="2" charset="-122"/>
            </a:endParaRPr>
          </a:p>
          <a:p>
            <a:pPr>
              <a:buFont typeface="Arial" panose="020B0604020202020204" pitchFamily="34" charset="0"/>
              <a:buChar char="•"/>
            </a:pPr>
            <a:endParaRPr lang="en-US" altLang="en-US" sz="12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273051"/>
          </a:xfrm>
        </p:spPr>
        <p:txBody>
          <a:bodyPr/>
          <a:lstStyle/>
          <a:p>
            <a:r>
              <a:rPr lang="en-US" sz="2400" dirty="0"/>
              <a:t>Table of Frequency Bands – IEEE 802 Stds</a:t>
            </a:r>
          </a:p>
        </p:txBody>
      </p:sp>
      <p:sp>
        <p:nvSpPr>
          <p:cNvPr id="3" name="Content Placeholder 2"/>
          <p:cNvSpPr>
            <a:spLocks noGrp="1"/>
          </p:cNvSpPr>
          <p:nvPr>
            <p:ph idx="1"/>
          </p:nvPr>
        </p:nvSpPr>
        <p:spPr>
          <a:xfrm>
            <a:off x="698889" y="871149"/>
            <a:ext cx="8153400" cy="561145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Possible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bands for coexistence assessment.</a:t>
            </a: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Discussion from earlier:  </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Maintaining a database is different from  a list of bands for coexistence  assessment </a:t>
            </a:r>
          </a:p>
          <a:p>
            <a:pPr marL="1085850" lvl="2">
              <a:spcBef>
                <a:spcPts val="0"/>
              </a:spcBef>
              <a:spcAft>
                <a:spcPts val="0"/>
              </a:spcAft>
              <a:buFont typeface="Arial" panose="020B0604020202020204" pitchFamily="34" charset="0"/>
              <a:buChar char="•"/>
            </a:pPr>
            <a:r>
              <a:rPr lang="en-US" sz="1600" i="1" u="sng" dirty="0">
                <a:ea typeface="Calibri" panose="020F0502020204030204" pitchFamily="34" charset="0"/>
              </a:rPr>
              <a:t>It is a matter if interpretation/clarity  of the first statement.  </a:t>
            </a:r>
          </a:p>
          <a:p>
            <a:pPr marL="1085850" lvl="2">
              <a:spcBef>
                <a:spcPts val="0"/>
              </a:spcBef>
              <a:spcAft>
                <a:spcPts val="0"/>
              </a:spcAft>
              <a:buFont typeface="Arial" panose="020B0604020202020204" pitchFamily="34" charset="0"/>
              <a:buChar char="•"/>
            </a:pPr>
            <a:r>
              <a:rPr lang="en-US" sz="1600" dirty="0">
                <a:ea typeface="Calibri" panose="020F0502020204030204" pitchFamily="34" charset="0"/>
              </a:rPr>
              <a:t>What is the actual task at hand?</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Maybe start with coexistence needs and drop down the possible audiences, </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a:t>
            </a:r>
            <a:r>
              <a:rPr lang="en-US" sz="1600" dirty="0">
                <a:ea typeface="Calibri" panose="020F0502020204030204" pitchFamily="34" charset="0"/>
              </a:rPr>
              <a:t>C</a:t>
            </a:r>
            <a:r>
              <a:rPr lang="en-US" sz="1600" dirty="0">
                <a:effectLst/>
                <a:ea typeface="Calibri" panose="020F0502020204030204" pitchFamily="34" charset="0"/>
              </a:rPr>
              <a:t>oexistence” will be different in different regions, though where does this come in? </a:t>
            </a: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 </a:t>
            </a:r>
          </a:p>
          <a:p>
            <a:pPr marL="285750">
              <a:spcBef>
                <a:spcPts val="0"/>
              </a:spcBef>
              <a:spcAft>
                <a:spcPts val="0"/>
              </a:spcAft>
              <a:buFont typeface="Arial" panose="020B0604020202020204" pitchFamily="34" charset="0"/>
              <a:buChar char="•"/>
            </a:pPr>
            <a:endParaRPr lang="en-US" sz="1600" b="1"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26Jan21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82542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273051"/>
          </a:xfrm>
        </p:spPr>
        <p:txBody>
          <a:bodyPr/>
          <a:lstStyle/>
          <a:p>
            <a:r>
              <a:rPr lang="en-US" sz="2400" dirty="0"/>
              <a:t>Table of Frequency Bands – IEEE 802 Stds</a:t>
            </a:r>
          </a:p>
        </p:txBody>
      </p:sp>
      <p:sp>
        <p:nvSpPr>
          <p:cNvPr id="3" name="Content Placeholder 2"/>
          <p:cNvSpPr>
            <a:spLocks noGrp="1"/>
          </p:cNvSpPr>
          <p:nvPr>
            <p:ph idx="1"/>
          </p:nvPr>
        </p:nvSpPr>
        <p:spPr>
          <a:xfrm>
            <a:off x="698889" y="871149"/>
            <a:ext cx="8153400" cy="561145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600" dirty="0">
                <a:effectLst/>
                <a:ea typeface="Calibri" panose="020F0502020204030204" pitchFamily="34" charset="0"/>
              </a:rPr>
              <a:t>  </a:t>
            </a:r>
            <a:endParaRPr lang="en-US" sz="10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Possible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	</a:t>
            </a: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07Jan: can we add 802.18 here?  Possibly, though not to disturb coexistence is primary, more for a reference for comments.</a:t>
            </a:r>
          </a:p>
          <a:p>
            <a:pPr marL="685800" lvl="1">
              <a:spcBef>
                <a:spcPts val="0"/>
              </a:spcBef>
              <a:spcAft>
                <a:spcPts val="0"/>
              </a:spcAft>
              <a:buFont typeface="Arial" panose="020B0604020202020204" pitchFamily="34" charset="0"/>
              <a:buChar char="•"/>
            </a:pPr>
            <a:endParaRPr lang="en-US" sz="1600" u="sng"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u="sng" dirty="0">
                <a:effectLst/>
                <a:ea typeface="Calibri" panose="020F0502020204030204" pitchFamily="34" charset="0"/>
              </a:rPr>
              <a:t>17Dec20: Stop here for now, </a:t>
            </a:r>
            <a:r>
              <a:rPr lang="en-US" sz="1600" dirty="0">
                <a:effectLst/>
                <a:ea typeface="Calibri" panose="020F0502020204030204" pitchFamily="34" charset="0"/>
              </a:rPr>
              <a:t> then below are secondary audiences for later. </a:t>
            </a:r>
          </a:p>
          <a:p>
            <a:pPr marL="685800" lvl="1">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3</a:t>
            </a:r>
            <a:r>
              <a:rPr lang="en-US" sz="1400" dirty="0">
                <a:solidFill>
                  <a:schemeClr val="bg1">
                    <a:lumMod val="50000"/>
                  </a:schemeClr>
                </a:solidFill>
                <a:effectLst/>
                <a:ea typeface="Calibri" panose="020F0502020204030204" pitchFamily="34" charset="0"/>
              </a:rPr>
              <a:t>) non-802 wireless standards developers  	</a:t>
            </a:r>
            <a:r>
              <a:rPr lang="en-US" sz="1400" dirty="0">
                <a:solidFill>
                  <a:schemeClr val="bg1">
                    <a:lumMod val="50000"/>
                  </a:schemeClr>
                </a:solidFill>
                <a:ea typeface="Calibri" panose="020F0502020204030204" pitchFamily="34" charset="0"/>
              </a:rPr>
              <a:t>4</a:t>
            </a:r>
            <a:r>
              <a:rPr lang="en-US" sz="1400" dirty="0">
                <a:solidFill>
                  <a:schemeClr val="bg1">
                    <a:lumMod val="50000"/>
                  </a:schemeClr>
                </a:solidFill>
                <a:effectLst/>
                <a:ea typeface="Calibri" panose="020F0502020204030204" pitchFamily="34" charset="0"/>
              </a:rPr>
              <a:t>) Global regulators</a:t>
            </a:r>
          </a:p>
          <a:p>
            <a:pPr marL="685800" lvl="1">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5</a:t>
            </a:r>
            <a:r>
              <a:rPr lang="en-US" sz="1400" dirty="0">
                <a:solidFill>
                  <a:schemeClr val="bg1">
                    <a:lumMod val="50000"/>
                  </a:schemeClr>
                </a:solidFill>
                <a:effectLst/>
                <a:ea typeface="Calibri" panose="020F0502020204030204" pitchFamily="34" charset="0"/>
              </a:rPr>
              <a:t>) ITU-R						</a:t>
            </a:r>
            <a:r>
              <a:rPr lang="en-US" sz="1400" dirty="0">
                <a:solidFill>
                  <a:schemeClr val="bg1">
                    <a:lumMod val="50000"/>
                  </a:schemeClr>
                </a:solidFill>
                <a:ea typeface="Calibri" panose="020F0502020204030204" pitchFamily="34" charset="0"/>
              </a:rPr>
              <a:t>6) 802.18 Radio Regulatory TAG.</a:t>
            </a:r>
            <a:endParaRPr lang="en-US" sz="1400" dirty="0">
              <a:solidFill>
                <a:schemeClr val="bg1">
                  <a:lumMod val="50000"/>
                </a:schemeClr>
              </a:solidFill>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7) I</a:t>
            </a:r>
            <a:r>
              <a:rPr lang="en-US" sz="1400" dirty="0">
                <a:solidFill>
                  <a:schemeClr val="bg1">
                    <a:lumMod val="50000"/>
                  </a:schemeClr>
                </a:solidFill>
                <a:ea typeface="Calibri" panose="020F0502020204030204" pitchFamily="34" charset="0"/>
              </a:rPr>
              <a:t>mplementors </a:t>
            </a:r>
            <a:r>
              <a:rPr lang="en-US" sz="1400" dirty="0">
                <a:solidFill>
                  <a:schemeClr val="bg1">
                    <a:lumMod val="50000"/>
                  </a:schemeClr>
                </a:solidFill>
                <a:effectLst/>
                <a:ea typeface="Calibri" panose="020F0502020204030204" pitchFamily="34" charset="0"/>
              </a:rPr>
              <a:t>of 802 wireless standards-based products and services</a:t>
            </a:r>
          </a:p>
          <a:p>
            <a:pPr marL="685800" lvl="1">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8) Wireless academic researchers</a:t>
            </a:r>
          </a:p>
          <a:p>
            <a:pPr marL="685800" lvl="1">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 </a:t>
            </a:r>
            <a:endParaRPr lang="en-US" sz="16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26Jan21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1597735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56650</TotalTime>
  <Words>3009</Words>
  <Application>Microsoft Office PowerPoint</Application>
  <PresentationFormat>On-screen Show (4:3)</PresentationFormat>
  <Paragraphs>409</Paragraphs>
  <Slides>21</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21</vt:i4>
      </vt:variant>
    </vt:vector>
  </HeadingPairs>
  <TitlesOfParts>
    <vt:vector size="31" baseType="lpstr">
      <vt:lpstr>Arial</vt:lpstr>
      <vt:lpstr>Calibri</vt:lpstr>
      <vt:lpstr>Consolas</vt:lpstr>
      <vt:lpstr>Helvetica</vt:lpstr>
      <vt:lpstr>Monotype Sorts</vt:lpstr>
      <vt:lpstr>Times New Roman</vt:lpstr>
      <vt:lpstr>Wingdings</vt:lpstr>
      <vt:lpstr>Office Theme</vt:lpstr>
      <vt:lpstr>Document</vt:lpstr>
      <vt:lpstr>Packager Shell Object</vt:lpstr>
      <vt:lpstr>Frequency Table of IEEE 802 Stds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Table of Frequency Bands – IEEE 802 Stds</vt:lpstr>
      <vt:lpstr>Table of Frequency Bands – IEEE 802 Stds</vt:lpstr>
      <vt:lpstr>Table of Frequency Bands – IEEE 802 Stds </vt:lpstr>
      <vt:lpstr>Table of Frequency Bands – Moving forward</vt:lpstr>
      <vt:lpstr>General Discussion</vt:lpstr>
      <vt:lpstr>Actions Required</vt:lpstr>
      <vt:lpstr>Any Other Business</vt:lpstr>
      <vt:lpstr>Adjourn</vt:lpstr>
      <vt:lpstr>PowerPoint Presentation</vt:lpstr>
      <vt:lpstr>PowerPoint Presentation</vt:lpstr>
      <vt:lpstr>PowerPoint Presentation</vt:lpstr>
      <vt:lpstr>Table of Frequency Bands – IEEE 802 Stds - background</vt:lpstr>
      <vt:lpstr>Table of Frequency Bands – background - 2 </vt:lpstr>
      <vt:lpstr>Table of Frequency Bands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3523</cp:revision>
  <cp:lastPrinted>1601-01-01T00:00:00Z</cp:lastPrinted>
  <dcterms:created xsi:type="dcterms:W3CDTF">2016-03-03T14:54:45Z</dcterms:created>
  <dcterms:modified xsi:type="dcterms:W3CDTF">2021-01-25T21:25:32Z</dcterms:modified>
</cp:coreProperties>
</file>