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8"/>
  </p:notesMasterIdLst>
  <p:handoutMasterIdLst>
    <p:handoutMasterId r:id="rId49"/>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759" r:id="rId15"/>
    <p:sldId id="742" r:id="rId16"/>
    <p:sldId id="743" r:id="rId17"/>
    <p:sldId id="691" r:id="rId18"/>
    <p:sldId id="685" r:id="rId19"/>
    <p:sldId id="702" r:id="rId20"/>
    <p:sldId id="535" r:id="rId21"/>
    <p:sldId id="748" r:id="rId22"/>
    <p:sldId id="749" r:id="rId23"/>
    <p:sldId id="750" r:id="rId24"/>
    <p:sldId id="756" r:id="rId25"/>
    <p:sldId id="760" r:id="rId26"/>
    <p:sldId id="752" r:id="rId27"/>
    <p:sldId id="754" r:id="rId28"/>
    <p:sldId id="758" r:id="rId29"/>
    <p:sldId id="717" r:id="rId30"/>
    <p:sldId id="719" r:id="rId31"/>
    <p:sldId id="650" r:id="rId32"/>
    <p:sldId id="498" r:id="rId33"/>
    <p:sldId id="402" r:id="rId34"/>
    <p:sldId id="403" r:id="rId35"/>
    <p:sldId id="746" r:id="rId36"/>
    <p:sldId id="736" r:id="rId37"/>
    <p:sldId id="737" r:id="rId38"/>
    <p:sldId id="739" r:id="rId39"/>
    <p:sldId id="728" r:id="rId40"/>
    <p:sldId id="602" r:id="rId41"/>
    <p:sldId id="425" r:id="rId42"/>
    <p:sldId id="652" r:id="rId43"/>
    <p:sldId id="689" r:id="rId44"/>
    <p:sldId id="549" r:id="rId45"/>
    <p:sldId id="656" r:id="rId46"/>
    <p:sldId id="655"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349" autoAdjust="0"/>
  </p:normalViewPr>
  <p:slideViewPr>
    <p:cSldViewPr>
      <p:cViewPr varScale="1">
        <p:scale>
          <a:sx n="114" d="100"/>
          <a:sy n="114" d="100"/>
        </p:scale>
        <p:origin x="1242" y="9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21-Jan-21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21.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25.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1/19/2021-01087/world-radiocommunication-conference-advisory-committee-meetings-of-informal-working-groups-one-two?utm_source=federalregister.gov&amp;utm_medium=email&amp;utm_campaign=subscription*mailing*list__;Kys!!F7jv3iA!jir0zLn-xjYkPYYJChcG8CBGIPTp0UqJI-VY7GZsYt7V8TKqr6BH928drxzesDfWVg$" TargetMode="External"/><Relationship Id="rId2" Type="http://schemas.openxmlformats.org/officeDocument/2006/relationships/slide" Target="../slides/slide29.xml"/><Relationship Id="rId1" Type="http://schemas.openxmlformats.org/officeDocument/2006/relationships/notesMaster" Target="../notesMasters/notesMaster1.xml"/><Relationship Id="rId5" Type="http://schemas.openxmlformats.org/officeDocument/2006/relationships/hyperlink" Target="https://urldefense.com/v3/__https:/www.federalregister.gov/d/2021-01087?utm_medium=email&amp;utm_campaign=subscription*mailing*list&amp;utm_source=federalregister.gov__;Kys!!F7jv3iA!jir0zLn-xjYkPYYJChcG8CBGIPTp0UqJI-VY7GZsYt7V8TKqr6BH928drxz_-uxbHQ$" TargetMode="External"/><Relationship Id="rId4" Type="http://schemas.openxmlformats.org/officeDocument/2006/relationships/hyperlink" Target="https://urldefense.com/v3/__https:/www.govinfo.gov/content/pkg/FR-2021-01-19/pdf/2021-01087.pdf?utm_campaign=subscription*mailing*list&amp;utm_source=federalregister.gov&amp;utm_medium=email__;Kys!!F7jv3iA!jir0zLn-xjYkPYYJChcG8CBGIPTp0UqJI-VY7GZsYt7V8TKqr6BH928drxyxyKzu6Q$"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lvl="1"/>
            <a:r>
              <a:rPr lang="en-US" altLang="en-US" sz="1600" dirty="0">
                <a:solidFill>
                  <a:schemeClr val="tx1"/>
                </a:solidFill>
              </a:rPr>
              <a:t>Vote:  Approved by unanimous consent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49985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504234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1568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911879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Meetings:</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4C4C4C"/>
                </a:solidFill>
                <a:effectLst/>
                <a:latin typeface="Arial" panose="020B0604020202020204" pitchFamily="34" charset="0"/>
                <a:ea typeface="Times New Roman" panose="02020603050405020304" pitchFamily="18" charset="0"/>
              </a:rPr>
              <a:t>World Radiocommunication Conference Advisory Committee</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panose="020B0604020202020204" pitchFamily="34" charset="0"/>
                <a:ea typeface="Times New Roman" panose="02020603050405020304" pitchFamily="18" charset="0"/>
              </a:rPr>
              <a:t>FR Document:</a:t>
            </a:r>
            <a:r>
              <a:rPr lang="en-US" sz="1800" dirty="0">
                <a:solidFill>
                  <a:srgbClr val="000000"/>
                </a:solidFill>
                <a:effectLst/>
                <a:latin typeface="Helvetica" panose="020B0604020202020204" pitchFamily="34" charset="0"/>
                <a:ea typeface="Times New Roman" panose="02020603050405020304" pitchFamily="18" charset="0"/>
              </a:rPr>
              <a:t> </a:t>
            </a:r>
            <a:r>
              <a:rPr lang="en-US" sz="1800" u="sng" dirty="0">
                <a:solidFill>
                  <a:srgbClr val="3071A9"/>
                </a:solidFill>
                <a:effectLst/>
                <a:latin typeface="Helvetica" panose="020B0604020202020204" pitchFamily="34" charset="0"/>
                <a:ea typeface="Times New Roman" panose="02020603050405020304" pitchFamily="18" charset="0"/>
                <a:hlinkClick r:id="rId3"/>
              </a:rPr>
              <a:t>2021-01087</a:t>
            </a:r>
            <a:r>
              <a:rPr lang="en-US" sz="1800" dirty="0">
                <a:solidFill>
                  <a:srgbClr val="000000"/>
                </a:solidFill>
                <a:effectLst/>
                <a:latin typeface="Helvetica" panose="020B0604020202020204" pitchFamily="34" charset="0"/>
                <a:ea typeface="Times New Roman" panose="02020603050405020304" pitchFamily="18" charset="0"/>
              </a:rPr>
              <a:t> </a:t>
            </a:r>
            <a:br>
              <a:rPr lang="en-US" sz="1800" dirty="0">
                <a:solidFill>
                  <a:srgbClr val="000000"/>
                </a:solidFill>
                <a:effectLst/>
                <a:latin typeface="Helvetica" panose="020B0604020202020204" pitchFamily="34" charset="0"/>
                <a:ea typeface="Times New Roman" panose="02020603050405020304" pitchFamily="18" charset="0"/>
              </a:rPr>
            </a:br>
            <a:r>
              <a:rPr lang="en-US" sz="1800" b="1" dirty="0">
                <a:solidFill>
                  <a:srgbClr val="000000"/>
                </a:solidFill>
                <a:effectLst/>
                <a:latin typeface="Helvetica" panose="020B0604020202020204" pitchFamily="34" charset="0"/>
                <a:ea typeface="Times New Roman" panose="02020603050405020304" pitchFamily="18" charset="0"/>
              </a:rPr>
              <a:t>Citation:</a:t>
            </a:r>
            <a:r>
              <a:rPr lang="en-US" sz="1800" dirty="0">
                <a:solidFill>
                  <a:srgbClr val="000000"/>
                </a:solidFill>
                <a:effectLst/>
                <a:latin typeface="Helvetica" panose="020B0604020202020204" pitchFamily="34" charset="0"/>
                <a:ea typeface="Times New Roman" panose="02020603050405020304" pitchFamily="18" charset="0"/>
              </a:rPr>
              <a:t> 86 FR 5195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panose="020B0604020202020204" pitchFamily="34" charset="0"/>
                <a:ea typeface="Times New Roman" panose="02020603050405020304" pitchFamily="18" charset="0"/>
                <a:hlinkClick r:id="rId4"/>
              </a:rPr>
              <a:t>PDF</a:t>
            </a:r>
            <a:r>
              <a:rPr lang="en-US" sz="1800" b="1" dirty="0">
                <a:solidFill>
                  <a:srgbClr val="000000"/>
                </a:solidFill>
                <a:effectLst/>
                <a:latin typeface="Helvetica" panose="020B0604020202020204" pitchFamily="34" charset="0"/>
                <a:ea typeface="Times New Roman" panose="02020603050405020304" pitchFamily="18" charset="0"/>
              </a:rPr>
              <a:t> </a:t>
            </a:r>
            <a:r>
              <a:rPr lang="en-US" sz="1800" dirty="0">
                <a:solidFill>
                  <a:srgbClr val="000000"/>
                </a:solidFill>
                <a:effectLst/>
                <a:latin typeface="Helvetica" panose="020B0604020202020204" pitchFamily="34" charset="0"/>
                <a:ea typeface="Times New Roman" panose="02020603050405020304" pitchFamily="18" charset="0"/>
              </a:rPr>
              <a:t>Pages 5195-5196 </a:t>
            </a:r>
            <a:r>
              <a:rPr lang="en-US" sz="1800" i="1" dirty="0">
                <a:solidFill>
                  <a:srgbClr val="000000"/>
                </a:solidFill>
                <a:effectLst/>
                <a:latin typeface="Helvetica" panose="020B0604020202020204" pitchFamily="34" charset="0"/>
                <a:ea typeface="Times New Roman" panose="02020603050405020304" pitchFamily="18" charset="0"/>
              </a:rPr>
              <a:t>(2 pages)</a:t>
            </a:r>
            <a:r>
              <a:rPr lang="en-US" sz="1800" dirty="0">
                <a:solidFill>
                  <a:srgbClr val="000000"/>
                </a:solidFill>
                <a:effectLst/>
                <a:latin typeface="Helvetica" panose="020B0604020202020204" pitchFamily="34" charset="0"/>
                <a:ea typeface="Times New Roman" panose="02020603050405020304" pitchFamily="18" charset="0"/>
              </a:rPr>
              <a:t> </a:t>
            </a:r>
            <a:br>
              <a:rPr lang="en-US" sz="1800" dirty="0">
                <a:solidFill>
                  <a:srgbClr val="000000"/>
                </a:solidFill>
                <a:effectLst/>
                <a:latin typeface="Helvetica" panose="020B0604020202020204" pitchFamily="34" charset="0"/>
                <a:ea typeface="Times New Roman" panose="02020603050405020304" pitchFamily="18" charset="0"/>
              </a:rPr>
            </a:br>
            <a:r>
              <a:rPr lang="en-US" sz="1800" b="0" u="sng" dirty="0">
                <a:solidFill>
                  <a:srgbClr val="3071A9"/>
                </a:solidFill>
                <a:effectLst/>
                <a:latin typeface="Helvetica" panose="020B0604020202020204" pitchFamily="34" charset="0"/>
                <a:ea typeface="Times New Roman" panose="02020603050405020304" pitchFamily="18" charset="0"/>
                <a:hlinkClick r:id="rId5"/>
              </a:rPr>
              <a:t>Permalink</a:t>
            </a:r>
            <a:r>
              <a:rPr lang="en-US" sz="1800" b="1" dirty="0">
                <a:solidFill>
                  <a:srgbClr val="000000"/>
                </a:solidFill>
                <a:effectLst/>
                <a:latin typeface="Helvetica"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panose="020B0604020202020204" pitchFamily="34" charset="0"/>
                <a:ea typeface="Times New Roman" panose="02020603050405020304" pitchFamily="18" charset="0"/>
              </a:rPr>
              <a:t>Abstract:</a:t>
            </a:r>
            <a:r>
              <a:rPr lang="en-US" sz="1800" dirty="0">
                <a:solidFill>
                  <a:srgbClr val="000000"/>
                </a:solidFill>
                <a:effectLst/>
                <a:latin typeface="Helvetica" panose="020B0604020202020204" pitchFamily="34" charset="0"/>
                <a:ea typeface="Times New Roman" panose="02020603050405020304" pitchFamily="18" charset="0"/>
              </a:rPr>
              <a:t> This notice advises interested persons that Informal Working Group 1 (IWG-1), Informal Working Group 2 (IWG-2), Informal Working Group 3 (IWG-3) and Informal Working Group 4 (IWG-4) of the 2023 World Radiocommunication Conference Advisory Committee (WRC-23 Advisory Committee) have scheduled meetings as set forth below. The meetings are open to the public.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746664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14-21Jan21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14-21Jan21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14-21Jan21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802.18-21/0002r02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4.wmf"/><Relationship Id="rId5" Type="http://schemas.openxmlformats.org/officeDocument/2006/relationships/hyperlink" Target="https://cept.org/ecc/groups/ecc/wg-se/se-19/client/introduction/" TargetMode="External"/><Relationship Id="rId10" Type="http://schemas.openxmlformats.org/officeDocument/2006/relationships/hyperlink" Target="https://cept.org/Documents/fm-57/62437/fm57-21-001_output-from-offline-discussions-on-the-draft-ecc-rpt-national-was-rlan-measures-in-58-ghz"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2438/fm57-21-002_proposed-revisions-to-eccdec-04-08-wasrlan-usage-in-parts-of-5150-5725-mhz"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ot.gov.in/sites/default/files/DoT%20Website%20notice%20for%20Comments%20on%20Spectrum%20Roadmap.pdf?download=1"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21/18-21-0001-00-0000-apac-update-january-2021.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urldefense.com/v3/__http:/portal.etsi.org/ngppapp/RemoteConsensusReport.aspx?RCID=4529__;!!F7jv3iA!jKawprUhl-JOSKgQTdHucVlYzP16zUu4MKVsxTrLP07qBhzgO22qwMmx2Gaa8U9N3Q$"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slide" Target="slide39.xml"/><Relationship Id="rId4" Type="http://schemas.openxmlformats.org/officeDocument/2006/relationships/hyperlink" Target="https://www.itu.int/events/eventdetails.asp?eventid=18359"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slide" Target="slide39.xml"/></Relationships>
</file>

<file path=ppt/slides/_rels/slide15.xml.rels><?xml version="1.0" encoding="UTF-8" standalone="yes"?>
<Relationships xmlns="http://schemas.openxmlformats.org/package/2006/relationships"><Relationship Id="rId3" Type="http://schemas.openxmlformats.org/officeDocument/2006/relationships/hyperlink" Target="https://apps.fcc.gov/oetcf/kdb/forms/FTSSearchResultPage.cfm?id=277034&amp;switch=P"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urldefense.com/v3/__https:/www.wirelessinnovation.org/6ghz-multistakeholder-committee__;!!F7jv3iA!miq8gKDh5u9EeBEqnJQ0xEKNYPoCPGlGj45FX_qjQNRwSaW1Br7N6myjjcdbTNciew$"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04-00-0000-fcc-pn-client2client-in-6ghz-band-et-18-295.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urldefense.com/v3/__https:/www.federalregister.gov/d/2020-26706?utm_campaign=subscription*mailing*list&amp;utm_source=federalregister.gov&amp;utm_medium=email__;Kys!!F7jv3iA!jcrVRm1q6PjGhm2J42byTiEs8nG9rxWZhOSuIqedyj6LrHahJx_GzyDbYsjSQe0bNQ$" TargetMode="External"/><Relationship Id="rId5" Type="http://schemas.openxmlformats.org/officeDocument/2006/relationships/hyperlink" Target="https://urldefense.com/v3/__https:/www.govinfo.gov/content/pkg/FR-2021-01-12/pdf/2020-26706.pdf?utm_campaign=subscription*mailing*list&amp;utm_source=federalregister.gov&amp;utm_medium=email__;Kys!!F7jv3iA!jcrVRm1q6PjGhm2J42byTiEs8nG9rxWZhOSuIqedyj6LrHahJx_GzyDbYsiwhBY2hA$" TargetMode="External"/><Relationship Id="rId4" Type="http://schemas.openxmlformats.org/officeDocument/2006/relationships/hyperlink" Target="https://urldefense.com/v3/__https:/www.federalregister.gov/documents/2021/01/12/2020-26706/unlicensed-white-space-device-operations-in-the-television-bands?utm_campaign=subscription*mailing*list&amp;utm_source=federalregister.gov&amp;utm_medium=email__;Kys!!F7jv3iA!jcrVRm1q6PjGhm2J42byTiEs8nG9rxWZhOSuIqedyj6LrHahJx_GzyDbYsiehSg6Iw$"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13"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12" Type="http://schemas.openxmlformats.org/officeDocument/2006/relationships/hyperlink" Target="https://cept.org/Documents/fm-57/62437/fm57-21-001_output-from-offline-discussions-on-the-draft-ecc-rpt-national-was-rlan-measures-in-58-ghz"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hyperlink" Target="https://cept.org/Documents/fm-57/62438/fm57-21-002_proposed-revisions-to-eccdec-04-08-wasrlan-usage-in-parts-of-5150-5725-mhz" TargetMode="External"/><Relationship Id="rId5" Type="http://schemas.openxmlformats.org/officeDocument/2006/relationships/hyperlink" Target="https://cept.org/ecc/groups/ecc/wg-se/se-19/client/introduction/" TargetMode="External"/><Relationship Id="rId10" Type="http://schemas.openxmlformats.org/officeDocument/2006/relationships/hyperlink" Target="https://cept.org/Documents/fm-57/62554/fm57-21-003_ecc-options-for-assisting-in-the-reduction-of-impact-to-meteorological-radar-from-wasrlan-devices-in-56-565-ghz"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2571/fm57-21-004_proposal-for-draft-cept-report-in-response-to-the-mandate-on-wasrlan-in-5-ghz-bands"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slide" Target="slide39.xml"/></Relationships>
</file>

<file path=ppt/slides/_rels/slide25.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1/19/2021-01087/world-radiocommunication-conference-advisory-committee-meetings-of-informal-working-groups-one-two?utm_source=federalregister.gov&amp;utm_medium=email&amp;utm_campaign=subscription*mailing*list__;Kys!!F7jv3iA!jir0zLn-xjYkPYYJChcG8CBGIPTp0UqJI-VY7GZsYt7V8TKqr6BH928drxzesDfWVg$"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slide" Target="slide39.xml"/><Relationship Id="rId5" Type="http://schemas.openxmlformats.org/officeDocument/2006/relationships/hyperlink" Target="https://urldefense.com/v3/__https:/www.federalregister.gov/d/2021-01087?utm_medium=email&amp;utm_campaign=subscription*mailing*list&amp;utm_source=federalregister.gov__;Kys!!F7jv3iA!jir0zLn-xjYkPYYJChcG8CBGIPTp0UqJI-VY7GZsYt7V8TKqr6BH928drxz_-uxbHQ$" TargetMode="External"/><Relationship Id="rId4" Type="http://schemas.openxmlformats.org/officeDocument/2006/relationships/hyperlink" Target="https://urldefense.com/v3/__https:/www.govinfo.gov/content/pkg/FR-2021-01-19/pdf/2021-01087.pdf?utm_campaign=subscription*mailing*list&amp;utm_source=federalregister.gov&amp;utm_medium=email__;Kys!!F7jv3iA!jir0zLn-xjYkPYYJChcG8CBGIPTp0UqJI-VY7GZsYt7V8TKqr6BH928drxyxyKzu6Q$"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urldefense.com/v3/__https:/ieeesa.webex.com/ieeesa/j.php?MTID=ma6967f831273a65c8867476602fe83c9__;!!F7jv3iA!hI1U4i334efXN6Ot4rFC03zh5ge3ef5pg5MRJUQucDZXGzxU3qwuzQofSSq94-9o3w$" TargetMode="External"/><Relationship Id="rId7" Type="http://schemas.openxmlformats.org/officeDocument/2006/relationships/hyperlink" Target="https://urldefense.com/v3/__https:/help.webex.com__;!!F7jv3iA!hI1U4i334efXN6Ot4rFC03zh5ge3ef5pg5MRJUQucDZXGzxU3qwuzQofSSq_snKi3w$"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a9e06362336d2ca2ea2971025bd492a__;!!F7jv3iA!hI1U4i334efXN6Ot4rFC03zh5ge3ef5pg5MRJUQucDZXGzxU3qwuzQofSSpNNqxEmg$" TargetMode="External"/><Relationship Id="rId5" Type="http://schemas.openxmlformats.org/officeDocument/2006/relationships/hyperlink" Target="tel:%2B1-213-306-3065,,*01*1796126789%23%23*01*" TargetMode="External"/><Relationship Id="rId4" Type="http://schemas.openxmlformats.org/officeDocument/2006/relationships/hyperlink" Target="tel:%2B1-646-992-2010,,*01*1796126789%23%23*01*"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48-01-0000-minutes-electronic-plenary-05-12nov2020-rr-tag-bkk.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14-21Jan21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Electronic Interim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14-21 January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(#108a-18,21,22,25Jan21(90min))</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Calls coming up on different subjects.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11Jan – User Access Restrictions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14Jan/09Feb – EN 303 722,  </a:t>
            </a:r>
            <a:r>
              <a:rPr lang="en-US" sz="1600" b="0" i="0" dirty="0">
                <a:solidFill>
                  <a:srgbClr val="4D5156"/>
                </a:solidFill>
                <a:effectLst/>
              </a:rPr>
              <a:t>Wideband Data Transmission Systems (WDTS) for Fixed 				Network Radio Equipment operating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18Jan – BRAN 108a and EN 303 753, </a:t>
            </a:r>
            <a:r>
              <a:rPr lang="en-US" sz="1600" b="0" i="0" dirty="0">
                <a:solidFill>
                  <a:srgbClr val="4D5156"/>
                </a:solidFill>
                <a:effectLst/>
              </a:rPr>
              <a:t>WDTS for Mobile and Fixed Equipment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29Jan – TS 103 754, </a:t>
            </a:r>
            <a:r>
              <a:rPr lang="en-US" sz="1600" b="0" i="0" dirty="0">
                <a:solidFill>
                  <a:srgbClr val="000000"/>
                </a:solidFill>
                <a:effectLst/>
              </a:rPr>
              <a:t>BRAN MAP Performance testing</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Much focus on 5 and 6 GHz and user access restrictions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A second ad hoc is being planned, stay tuned. </a:t>
            </a:r>
          </a:p>
          <a:p>
            <a:pPr lvl="1">
              <a:spcBef>
                <a:spcPts val="0"/>
              </a:spcBef>
              <a:buFont typeface="Arial" panose="020B0604020202020204" pitchFamily="34" charset="0"/>
              <a:buChar char="•"/>
            </a:pPr>
            <a:endParaRPr lang="en-US" sz="14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10dec: </a:t>
            </a:r>
            <a:r>
              <a:rPr lang="en-US" sz="1200" dirty="0">
                <a:solidFill>
                  <a:schemeClr val="tx1"/>
                </a:solidFill>
                <a:ea typeface="Calibri" panose="020F0502020204030204" pitchFamily="34" charset="0"/>
              </a:rPr>
              <a:t>Current draft is in .11 members area, EN  303 687, </a:t>
            </a:r>
            <a:r>
              <a:rPr lang="en-US" sz="1100" b="0" i="0" dirty="0">
                <a:solidFill>
                  <a:srgbClr val="000000"/>
                </a:solidFill>
                <a:effectLst/>
                <a:latin typeface="Arial" panose="020B0604020202020204" pitchFamily="34" charset="0"/>
              </a:rPr>
              <a:t>HS for 6 GHz RLANs,</a:t>
            </a:r>
            <a:r>
              <a:rPr lang="en-US" sz="1200" dirty="0">
                <a:solidFill>
                  <a:schemeClr val="tx1"/>
                </a:solidFill>
                <a:ea typeface="Calibri" panose="020F0502020204030204" pitchFamily="34" charset="0"/>
              </a:rPr>
              <a:t> and is in pretty good shape.</a:t>
            </a:r>
          </a:p>
          <a:p>
            <a:pPr lvl="2">
              <a:spcBef>
                <a:spcPts val="0"/>
              </a:spcBef>
              <a:buFont typeface="Arial" panose="020B0604020202020204" pitchFamily="34" charset="0"/>
              <a:buChar char="•"/>
            </a:pPr>
            <a:r>
              <a:rPr lang="en-US" sz="1200" dirty="0">
                <a:solidFill>
                  <a:schemeClr val="tx1"/>
                </a:solidFill>
                <a:effectLst/>
                <a:ea typeface="Calibri" panose="020F0502020204030204" pitchFamily="34" charset="0"/>
              </a:rPr>
              <a:t>Narrow band requirements have moved to a later time. (no agreement w/contributions) </a:t>
            </a:r>
          </a:p>
          <a:p>
            <a:pPr lvl="2">
              <a:spcBef>
                <a:spcPts val="0"/>
              </a:spcBef>
              <a:buFont typeface="Arial" panose="020B0604020202020204" pitchFamily="34" charset="0"/>
              <a:buChar char="•"/>
            </a:pPr>
            <a:r>
              <a:rPr lang="en-US" sz="1200" b="1" dirty="0">
                <a:solidFill>
                  <a:schemeClr val="tx1"/>
                </a:solidFill>
                <a:ea typeface="Calibri" panose="020F0502020204030204" pitchFamily="34" charset="0"/>
              </a:rPr>
              <a:t>Will be some ad </a:t>
            </a:r>
            <a:r>
              <a:rPr lang="en-US" sz="1200" b="1" dirty="0" err="1">
                <a:solidFill>
                  <a:schemeClr val="tx1"/>
                </a:solidFill>
                <a:ea typeface="Calibri" panose="020F0502020204030204" pitchFamily="34" charset="0"/>
              </a:rPr>
              <a:t>hocs</a:t>
            </a:r>
            <a:r>
              <a:rPr lang="en-US" sz="1200" b="1" dirty="0">
                <a:solidFill>
                  <a:schemeClr val="tx1"/>
                </a:solidFill>
                <a:ea typeface="Calibri" panose="020F0502020204030204" pitchFamily="34" charset="0"/>
              </a:rPr>
              <a:t> before Feb meeting, they can make decisions.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EN 301 893 5 GHz, still working on adaptivity,  so not there yet.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TVWS pulled geo location (not an essential requirement, not in Harmonized Std.) rest is going out for publication.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60GHz still many drafts…..</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03Nov20-22Feb21, correspondence   </a:t>
            </a:r>
            <a:endParaRPr lang="en-US" sz="1400" b="0" dirty="0">
              <a:solidFill>
                <a:schemeClr val="tx1"/>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no meetings on schedule</a:t>
            </a:r>
            <a:endParaRPr lang="en-US" sz="1400" dirty="0">
              <a:solidFill>
                <a:schemeClr val="tx1"/>
              </a:solidFill>
              <a:highlight>
                <a:srgbClr val="C0C0C0"/>
              </a:highlight>
            </a:endParaRP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416359" y="762000"/>
            <a:ext cx="8378520" cy="5791200"/>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r>
              <a:rPr lang="en-US" sz="1200" dirty="0">
                <a:solidFill>
                  <a:schemeClr val="tx1"/>
                </a:solidFill>
              </a:rPr>
              <a:t>17Dec: </a:t>
            </a:r>
            <a:r>
              <a:rPr lang="en-US" sz="1200" b="1" dirty="0">
                <a:solidFill>
                  <a:schemeClr val="tx1"/>
                </a:solidFill>
              </a:rPr>
              <a:t>EC</a:t>
            </a:r>
            <a:r>
              <a:rPr lang="en-US" sz="1200" dirty="0">
                <a:solidFill>
                  <a:schemeClr val="tx1"/>
                </a:solidFill>
              </a:rPr>
              <a:t> update from </a:t>
            </a:r>
            <a:r>
              <a:rPr lang="en-US" sz="1200" dirty="0" err="1">
                <a:solidFill>
                  <a:schemeClr val="tx1"/>
                </a:solidFill>
              </a:rPr>
              <a:t>RSCom</a:t>
            </a:r>
            <a:r>
              <a:rPr lang="en-US" sz="1200" dirty="0">
                <a:solidFill>
                  <a:schemeClr val="tx1"/>
                </a:solidFill>
              </a:rPr>
              <a:t> Dec 9, 10 - mandatory in 27 countries by 1 Dec 2021 </a:t>
            </a:r>
          </a:p>
          <a:p>
            <a:pPr lvl="2">
              <a:spcBef>
                <a:spcPts val="0"/>
              </a:spcBef>
              <a:buFont typeface="Arial" panose="020B0604020202020204" pitchFamily="34" charset="0"/>
              <a:buChar char="•"/>
            </a:pPr>
            <a:r>
              <a:rPr lang="en-US" sz="1200" dirty="0">
                <a:solidFill>
                  <a:schemeClr val="tx1"/>
                </a:solidFill>
              </a:rPr>
              <a:t>To allow Denmark to change CBTC (train control) frequency plans to stay below 5935 MHz (to 5915 MHz)</a:t>
            </a:r>
          </a:p>
          <a:p>
            <a:pPr lvl="2">
              <a:spcBef>
                <a:spcPts val="0"/>
              </a:spcBef>
              <a:buFont typeface="Arial" panose="020B0604020202020204" pitchFamily="34" charset="0"/>
              <a:buChar char="•"/>
            </a:pPr>
            <a:r>
              <a:rPr lang="en-US" sz="1200" dirty="0">
                <a:solidFill>
                  <a:srgbClr val="000000"/>
                </a:solidFill>
                <a:effectLst/>
                <a:ea typeface="Calibri" panose="020F0502020204030204" pitchFamily="34" charset="0"/>
              </a:rPr>
              <a:t>The Committee reached a stable draft (on the substance) of the Implementing Decision (RSCOM20-42rev2). After completing internal preparations, it is planned that the Committee’s regulatory opinion will be requested by written procedure just after the next meeting in March 2021.</a:t>
            </a:r>
            <a:endParaRPr lang="en-US" sz="1200" dirty="0">
              <a:effectLst/>
              <a:ea typeface="Calibri" panose="020F0502020204030204" pitchFamily="34" charset="0"/>
            </a:endParaRPr>
          </a:p>
          <a:p>
            <a:pPr lvl="1">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call/meeting  </a:t>
            </a:r>
            <a:r>
              <a:rPr lang="en-US" sz="1800" dirty="0">
                <a:solidFill>
                  <a:schemeClr val="accent1">
                    <a:lumMod val="50000"/>
                  </a:schemeClr>
                </a:solidFill>
              </a:rPr>
              <a:t>#87,  11-15 Jan 21  </a:t>
            </a:r>
            <a:r>
              <a:rPr lang="en-US" sz="1800" dirty="0"/>
              <a:t>(#88-19-23Apr21)</a:t>
            </a:r>
            <a:endParaRPr lang="en-US" sz="1800" dirty="0">
              <a:highlight>
                <a:srgbClr val="FFFF00"/>
              </a:highlight>
            </a:endParaRPr>
          </a:p>
          <a:p>
            <a:pPr lvl="1">
              <a:spcBef>
                <a:spcPts val="0"/>
              </a:spcBef>
              <a:spcAft>
                <a:spcPts val="0"/>
              </a:spcAft>
              <a:buFont typeface="Arial" panose="020B0604020202020204" pitchFamily="34" charset="0"/>
              <a:buChar char="•"/>
            </a:pPr>
            <a:r>
              <a:rPr lang="en-US" sz="1400" dirty="0">
                <a:solidFill>
                  <a:schemeClr val="tx1"/>
                </a:solidFill>
              </a:rPr>
              <a:t>Many Input documents, any of note for IEEE 802?  Nothing brought up. </a:t>
            </a:r>
          </a:p>
          <a:p>
            <a:pPr lvl="1">
              <a:spcBef>
                <a:spcPts val="0"/>
              </a:spcBef>
              <a:spcAft>
                <a:spcPts val="0"/>
              </a:spcAft>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ym typeface="Wingdings" panose="05000000000000000000" pitchFamily="2" charset="2"/>
              </a:rPr>
              <a:t>Note: </a:t>
            </a:r>
            <a:r>
              <a:rPr lang="en-US" sz="1400" dirty="0">
                <a:sym typeface="Wingdings" panose="05000000000000000000" pitchFamily="2" charset="2"/>
                <a:hlinkClick r:id="rId5"/>
              </a:rPr>
              <a:t>&lt;SE 19&gt;</a:t>
            </a:r>
            <a:r>
              <a:rPr lang="en-US" sz="1400" dirty="0">
                <a:sym typeface="Wingdings" panose="05000000000000000000" pitchFamily="2" charset="2"/>
              </a:rPr>
              <a:t>– working on fixed services, defining of short and long term interference, to update.</a:t>
            </a:r>
          </a:p>
          <a:p>
            <a:pPr lvl="1">
              <a:spcBef>
                <a:spcPts val="0"/>
              </a:spcBef>
              <a:buFont typeface="Arial" panose="020B0604020202020204" pitchFamily="34" charset="0"/>
              <a:buChar char="•"/>
            </a:pPr>
            <a:r>
              <a:rPr lang="en-US" sz="1400" dirty="0">
                <a:sym typeface="Wingdings" panose="05000000000000000000" pitchFamily="2" charset="2"/>
              </a:rPr>
              <a:t>Has been since ‘92/’93 for these, they will show up in many places for many reasons, including 6 GHz.</a:t>
            </a:r>
          </a:p>
          <a:p>
            <a:pPr lvl="1">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a:t>
            </a:r>
            <a:r>
              <a:rPr lang="en-US" altLang="en-US" sz="1800" dirty="0">
                <a:solidFill>
                  <a:schemeClr val="accent1">
                    <a:lumMod val="50000"/>
                  </a:schemeClr>
                </a:solidFill>
              </a:rPr>
              <a:t>#13, </a:t>
            </a:r>
            <a:r>
              <a:rPr lang="en-US" sz="1800" dirty="0">
                <a:solidFill>
                  <a:schemeClr val="accent1">
                    <a:lumMod val="50000"/>
                  </a:schemeClr>
                </a:solidFill>
                <a:sym typeface="Wingdings" panose="05000000000000000000" pitchFamily="2" charset="2"/>
              </a:rPr>
              <a:t>18-21Jan21</a:t>
            </a:r>
            <a:r>
              <a:rPr lang="en-US" sz="1800" dirty="0">
                <a:sym typeface="Wingdings" panose="05000000000000000000" pitchFamily="2" charset="2"/>
              </a:rPr>
              <a:t>  		(#14 now 19-22Apr21)</a:t>
            </a:r>
          </a:p>
          <a:p>
            <a:pPr lvl="1">
              <a:spcBef>
                <a:spcPts val="0"/>
              </a:spcBef>
              <a:buFont typeface="Arial" panose="020B0604020202020204" pitchFamily="34" charset="0"/>
              <a:buChar char="•"/>
            </a:pPr>
            <a:r>
              <a:rPr lang="en-GB" sz="1400" dirty="0">
                <a:effectLst/>
                <a:ea typeface="SimSun" panose="02010600030101010101" pitchFamily="2" charset="-122"/>
              </a:rPr>
              <a:t>A draft CEPT Report is being done in response to the 5 GHz Mandate</a:t>
            </a:r>
            <a:endParaRPr lang="en-US" sz="1400" kern="1200" dirty="0">
              <a:solidFill>
                <a:srgbClr val="000000"/>
              </a:solidFill>
              <a:effectLst/>
              <a:ea typeface="+mn-ea"/>
              <a:cs typeface="+mn-cs"/>
            </a:endParaRPr>
          </a:p>
          <a:p>
            <a:pPr lvl="1">
              <a:spcBef>
                <a:spcPts val="0"/>
              </a:spcBef>
              <a:buFont typeface="Arial" panose="020B0604020202020204" pitchFamily="34" charset="0"/>
              <a:buChar char="•"/>
            </a:pPr>
            <a:r>
              <a:rPr lang="en-US" sz="1400" dirty="0">
                <a:effectLst/>
                <a:ea typeface="Calibri" panose="020F0502020204030204" pitchFamily="34" charset="0"/>
              </a:rPr>
              <a:t> 2 Input documents: </a:t>
            </a:r>
          </a:p>
          <a:p>
            <a:pPr marL="171450" indent="-171450" eaLnBrk="0" hangingPunct="0">
              <a:spcBef>
                <a:spcPct val="30000"/>
              </a:spcBef>
              <a:buFont typeface="Arial" panose="020B0604020202020204" pitchFamily="34" charset="0"/>
              <a:buChar char="•"/>
              <a:defRPr/>
            </a:pPr>
            <a:r>
              <a:rPr lang="en-US" sz="1300" u="none" strike="noStrike" dirty="0">
                <a:solidFill>
                  <a:srgbClr val="68205F"/>
                </a:solidFill>
                <a:effectLst/>
                <a:hlinkClick r:id="rId9"/>
              </a:rPr>
              <a:t>FM57(21)002</a:t>
            </a:r>
            <a:r>
              <a:rPr lang="en-US" sz="1300" dirty="0">
                <a:effectLst/>
              </a:rPr>
              <a:t>Proposed revisions to ECC/DEC(04)08 'WASRLAN usage in parts of 5150 – 5725 </a:t>
            </a:r>
            <a:r>
              <a:rPr lang="en-US" sz="1300" dirty="0" err="1">
                <a:effectLst/>
              </a:rPr>
              <a:t>MHz'UK</a:t>
            </a:r>
            <a:r>
              <a:rPr lang="en-US" sz="1300" dirty="0">
                <a:effectLst/>
              </a:rPr>
              <a:t>...</a:t>
            </a:r>
          </a:p>
          <a:p>
            <a:pPr marL="171450" indent="-171450" eaLnBrk="0" hangingPunct="0">
              <a:spcBef>
                <a:spcPct val="30000"/>
              </a:spcBef>
              <a:buFont typeface="Arial" panose="020B0604020202020204" pitchFamily="34" charset="0"/>
              <a:buChar char="•"/>
              <a:defRPr/>
            </a:pPr>
            <a:r>
              <a:rPr lang="en-US" sz="1300" u="none" strike="noStrike" dirty="0">
                <a:solidFill>
                  <a:srgbClr val="68205F"/>
                </a:solidFill>
                <a:effectLst/>
                <a:hlinkClick r:id="rId10"/>
              </a:rPr>
              <a:t>FM57(21)001</a:t>
            </a:r>
            <a:r>
              <a:rPr lang="en-US" sz="1300" dirty="0">
                <a:effectLst/>
              </a:rPr>
              <a:t>Output from offline discussions on the draft ECC </a:t>
            </a:r>
            <a:r>
              <a:rPr lang="en-US" sz="1300" dirty="0" err="1">
                <a:effectLst/>
              </a:rPr>
              <a:t>Rpt</a:t>
            </a:r>
            <a:r>
              <a:rPr lang="en-US" sz="1300" dirty="0">
                <a:effectLst/>
              </a:rPr>
              <a:t> National WAS-RLAN Measures in 5.8 GHz</a:t>
            </a:r>
          </a:p>
          <a:p>
            <a:pPr lvl="1">
              <a:spcBef>
                <a:spcPts val="0"/>
              </a:spcBef>
              <a:buFont typeface="Arial" panose="020B0604020202020204" pitchFamily="34" charset="0"/>
              <a:buChar char="•"/>
            </a:pPr>
            <a:r>
              <a:rPr lang="en-US" sz="1400" dirty="0">
                <a:solidFill>
                  <a:schemeClr val="tx1"/>
                </a:solidFill>
              </a:rPr>
              <a:t>Will have more next week (21Jan) on what had transpired on #13 at that time.  </a:t>
            </a:r>
            <a:r>
              <a:rPr lang="en-US" sz="1400" dirty="0">
                <a:sym typeface="Wingdings" panose="05000000000000000000" pitchFamily="2" charset="2"/>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algn="l">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From list server  email: </a:t>
            </a:r>
            <a:r>
              <a:rPr lang="en-US" sz="1600" b="0" dirty="0">
                <a:solidFill>
                  <a:schemeClr val="tx1"/>
                </a:solidFill>
                <a:effectLst/>
                <a:ea typeface="Calibri" panose="020F0502020204030204" pitchFamily="34" charset="0"/>
              </a:rPr>
              <a:t>India DOT has issued a consultation asking for public opinion on the spectrum allocations in the next 10 years.  However, it is a consultation with a very short duration - only 7 days and the deadline is January 13, 2021.</a:t>
            </a:r>
          </a:p>
          <a:p>
            <a:pPr lvl="1">
              <a:buFont typeface="Arial" panose="020B0604020202020204" pitchFamily="34" charset="0"/>
              <a:buChar char="•"/>
            </a:pPr>
            <a:r>
              <a:rPr lang="en-US" sz="1400" b="0" dirty="0">
                <a:solidFill>
                  <a:schemeClr val="tx1"/>
                </a:solidFill>
                <a:effectLst/>
                <a:ea typeface="Calibri" panose="020F0502020204030204" pitchFamily="34" charset="0"/>
                <a:cs typeface="Calibri" panose="020F0502020204030204" pitchFamily="34" charset="0"/>
              </a:rPr>
              <a:t>For details, please refer to the following PDF in the DOT's website:</a:t>
            </a:r>
            <a:br>
              <a:rPr lang="en-US" sz="1400" b="0" dirty="0">
                <a:solidFill>
                  <a:schemeClr val="tx1"/>
                </a:solidFill>
                <a:effectLst/>
                <a:ea typeface="Calibri" panose="020F0502020204030204" pitchFamily="34" charset="0"/>
                <a:cs typeface="Calibri" panose="020F0502020204030204" pitchFamily="34" charset="0"/>
              </a:rPr>
            </a:br>
            <a:r>
              <a:rPr lang="en-US" sz="1400" b="0" dirty="0">
                <a:solidFill>
                  <a:schemeClr val="tx1"/>
                </a:solidFill>
                <a:ea typeface="Times New Roman" panose="02020603050405020304" pitchFamily="18" charset="0"/>
                <a:cs typeface="Times New Roman" panose="02020603050405020304" pitchFamily="18" charset="0"/>
                <a:hlinkClick r:id="rId3"/>
              </a:rPr>
              <a:t>https://dot.gov.in/sites/default/files/DoT%20Website%20notice%20for%20Comments%20on%20Spectrum%20Roadmap.pdf?download=1</a:t>
            </a:r>
            <a:r>
              <a:rPr lang="en-US" sz="1400" b="0" dirty="0">
                <a:solidFill>
                  <a:schemeClr val="tx1"/>
                </a:solidFill>
                <a:ea typeface="Times New Roman" panose="02020603050405020304" pitchFamily="18" charset="0"/>
                <a:cs typeface="Times New Roman" panose="02020603050405020304" pitchFamily="18" charset="0"/>
              </a:rPr>
              <a:t> </a:t>
            </a:r>
          </a:p>
          <a:p>
            <a:pPr lvl="1">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rPr>
              <a:t>This will be covered in the APAC update below. </a:t>
            </a:r>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Learned this consultation is a first call, and that it will continue and there will be more opportunity later for inputs to them.</a:t>
            </a:r>
          </a:p>
          <a:p>
            <a:pPr marL="0" indent="0" algn="l"/>
            <a:endParaRPr lang="en-US" sz="16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rPr>
              <a:t>APAC update</a:t>
            </a:r>
          </a:p>
          <a:p>
            <a:pPr marL="0">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4"/>
              </a:rPr>
              <a:t>https://mentor.ieee.org/802.18/dcn/21/18-21-0001-00-0000-apac-update-january-2021.pptx</a:t>
            </a:r>
            <a:r>
              <a:rPr lang="en-US" sz="1600" b="0" u="sng" dirty="0">
                <a:solidFill>
                  <a:srgbClr val="0000FF"/>
                </a:solidFill>
                <a:effectLst/>
                <a:ea typeface="Calibri" panose="020F0502020204030204" pitchFamily="34" charset="0"/>
              </a:rPr>
              <a:t> </a:t>
            </a:r>
            <a:endParaRPr lang="en-US" sz="1600" b="0" dirty="0"/>
          </a:p>
          <a:p>
            <a:pPr marL="0">
              <a:spcBef>
                <a:spcPts val="0"/>
              </a:spcBef>
              <a:spcAft>
                <a:spcPts val="0"/>
              </a:spcAft>
              <a:buFont typeface="Arial" panose="020B0604020202020204" pitchFamily="34" charset="0"/>
              <a:buChar char="•"/>
            </a:pPr>
            <a:r>
              <a:rPr lang="en-US" sz="2000" b="0" dirty="0"/>
              <a:t>See presentation for much good information, for example: </a:t>
            </a:r>
          </a:p>
          <a:p>
            <a:pPr marL="400050" lvl="1">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cs typeface="Times New Roman" panose="02020603050405020304" pitchFamily="18" charset="0"/>
              </a:rPr>
              <a:t>Hong Kong Table of Freq allocation, update with many footnotes</a:t>
            </a:r>
            <a:endParaRPr lang="en-US" sz="1600" b="0" dirty="0">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cs typeface="Times New Roman" panose="02020603050405020304" pitchFamily="18" charset="0"/>
              </a:rPr>
              <a:t>Japan UWB conditions in translation are presented in the update.</a:t>
            </a:r>
            <a:endParaRPr lang="en-US" sz="1600" b="0" dirty="0">
              <a:effectLst/>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26645"/>
            <a:ext cx="8458200" cy="4244799"/>
          </a:xfrm>
        </p:spPr>
        <p:txBody>
          <a:bodyPr/>
          <a:lstStyle/>
          <a:p>
            <a:pPr marL="285750" indent="-285750">
              <a:spcBef>
                <a:spcPts val="0"/>
              </a:spcBef>
              <a:buFont typeface="Arial" panose="020B0604020202020204" pitchFamily="34" charset="0"/>
              <a:buChar char="•"/>
            </a:pPr>
            <a:r>
              <a:rPr lang="en-US" sz="1800" b="0" dirty="0">
                <a:solidFill>
                  <a:schemeClr val="tx1"/>
                </a:solidFill>
              </a:rPr>
              <a:t>fyi:  </a:t>
            </a:r>
            <a:r>
              <a:rPr lang="en-US" sz="1800" b="0" u="sng" dirty="0">
                <a:solidFill>
                  <a:srgbClr val="0000FF"/>
                </a:solidFill>
                <a:effectLst/>
                <a:ea typeface="Calibri" panose="020F0502020204030204" pitchFamily="34" charset="0"/>
                <a:hlinkClick r:id="rId3"/>
              </a:rPr>
              <a:t>ERM(21)DIS921</a:t>
            </a:r>
            <a:r>
              <a:rPr lang="en-US" sz="1800" b="0" dirty="0">
                <a:effectLst/>
                <a:ea typeface="Calibri" panose="020F0502020204030204" pitchFamily="34" charset="0"/>
              </a:rPr>
              <a:t> has just started</a:t>
            </a:r>
            <a:r>
              <a:rPr lang="en-US" sz="1800" b="0" dirty="0">
                <a:solidFill>
                  <a:srgbClr val="0000FF"/>
                </a:solidFill>
                <a:effectLst/>
                <a:ea typeface="Calibri" panose="020F0502020204030204" pitchFamily="34" charset="0"/>
              </a:rPr>
              <a:t>, with 2 available contributions.</a:t>
            </a:r>
            <a:br>
              <a:rPr lang="en-US" sz="1800" b="0" dirty="0">
                <a:solidFill>
                  <a:srgbClr val="0000FF"/>
                </a:solidFill>
                <a:effectLst/>
                <a:ea typeface="Calibri" panose="020F0502020204030204" pitchFamily="34" charset="0"/>
              </a:rPr>
            </a:br>
            <a:r>
              <a:rPr lang="en-US" sz="1800" b="0" dirty="0">
                <a:solidFill>
                  <a:srgbClr val="0000FF"/>
                </a:solidFill>
                <a:effectLst/>
                <a:ea typeface="Calibri" panose="020F0502020204030204" pitchFamily="34" charset="0"/>
              </a:rPr>
              <a:t>RAISING COMMENTS is ALLOWED until Sunday 2021-02-07 at midnight.</a:t>
            </a:r>
            <a:endParaRPr lang="en-US" sz="1800" b="0" dirty="0">
              <a:effectLst/>
              <a:ea typeface="Calibri" panose="020F0502020204030204" pitchFamily="34" charset="0"/>
            </a:endParaRPr>
          </a:p>
          <a:p>
            <a:pPr marL="685800" lvl="1">
              <a:spcBef>
                <a:spcPts val="0"/>
              </a:spcBef>
              <a:buFont typeface="Arial" panose="020B0604020202020204" pitchFamily="34" charset="0"/>
              <a:buChar char="•"/>
            </a:pPr>
            <a:r>
              <a:rPr lang="en-US" sz="1600" b="0" dirty="0" err="1">
                <a:effectLst/>
                <a:ea typeface="Calibri" panose="020F0502020204030204" pitchFamily="34" charset="0"/>
              </a:rPr>
              <a:t>LSin</a:t>
            </a:r>
            <a:r>
              <a:rPr lang="en-US" sz="1600" b="0" dirty="0">
                <a:effectLst/>
                <a:ea typeface="Calibri" panose="020F0502020204030204" pitchFamily="34" charset="0"/>
              </a:rPr>
              <a:t> from ITU-R 5D on Development of a draft new report ITU-R M.[IMT.C-V2X] – Application of the Terrestrial Component of IMT for Cellular-V2X </a:t>
            </a:r>
          </a:p>
          <a:p>
            <a:pPr marL="285750">
              <a:spcBef>
                <a:spcPts val="0"/>
              </a:spcBef>
              <a:buFont typeface="Arial" panose="020B0604020202020204" pitchFamily="34" charset="0"/>
              <a:buChar char="•"/>
            </a:pPr>
            <a:endParaRPr lang="en-US" sz="1800" b="0" dirty="0">
              <a:solidFill>
                <a:schemeClr val="tx1"/>
              </a:solidFill>
            </a:endParaRPr>
          </a:p>
          <a:p>
            <a:pPr marL="285750">
              <a:spcBef>
                <a:spcPts val="0"/>
              </a:spcBef>
              <a:buFont typeface="Arial" panose="020B0604020202020204" pitchFamily="34" charset="0"/>
              <a:buChar char="•"/>
            </a:pPr>
            <a:r>
              <a:rPr lang="en-US" sz="1800" b="0" dirty="0">
                <a:solidFill>
                  <a:schemeClr val="tx1"/>
                </a:solidFill>
              </a:rPr>
              <a:t>Next WP 5A meeting:     </a:t>
            </a:r>
            <a:r>
              <a:rPr lang="en-US" sz="1800" b="0" i="0" u="none" strike="noStrike" dirty="0">
                <a:solidFill>
                  <a:srgbClr val="3789BD"/>
                </a:solidFill>
                <a:effectLst/>
                <a:hlinkClick r:id="rId4"/>
              </a:rPr>
              <a:t>Wednesday 2021-04-28 - Tuesday 2021-05-11</a:t>
            </a:r>
            <a:endParaRPr lang="en-US" sz="1800" b="0" i="0" dirty="0">
              <a:solidFill>
                <a:srgbClr val="444444"/>
              </a:solidFill>
              <a:effectLst/>
            </a:endParaRPr>
          </a:p>
          <a:p>
            <a:pPr lvl="1">
              <a:buFont typeface="Arial" panose="020B0604020202020204" pitchFamily="34" charset="0"/>
              <a:buChar char="•"/>
            </a:pPr>
            <a:r>
              <a:rPr lang="en-US" sz="1400" b="0" i="0" dirty="0">
                <a:solidFill>
                  <a:srgbClr val="444444"/>
                </a:solidFill>
                <a:effectLst/>
              </a:rPr>
              <a:t>Place : </a:t>
            </a:r>
            <a:r>
              <a:rPr lang="en-US" sz="1400" b="1" i="0" dirty="0">
                <a:solidFill>
                  <a:srgbClr val="444444"/>
                </a:solidFill>
                <a:effectLst/>
              </a:rPr>
              <a:t>Switzerland [Geneva]		</a:t>
            </a:r>
            <a:r>
              <a:rPr lang="en-US" sz="1400" b="0" i="0" dirty="0">
                <a:solidFill>
                  <a:srgbClr val="444444"/>
                </a:solidFill>
                <a:effectLst/>
              </a:rPr>
              <a:t>Status : </a:t>
            </a:r>
            <a:r>
              <a:rPr lang="en-US" sz="1400" b="1" i="0" dirty="0">
                <a:solidFill>
                  <a:srgbClr val="444444"/>
                </a:solidFill>
                <a:effectLst/>
              </a:rPr>
              <a:t>Planned</a:t>
            </a:r>
            <a:r>
              <a:rPr lang="en-US" sz="1400" b="0" i="0" dirty="0">
                <a:solidFill>
                  <a:srgbClr val="444444"/>
                </a:solidFill>
                <a:effectLst/>
              </a:rPr>
              <a:t> </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802.11 ad hoc on ITU had a call this week discussing results of the IEEE 802 contributions to WP 5A last year.  The contributions were not accepted as a base line. </a:t>
            </a:r>
          </a:p>
          <a:p>
            <a:pPr marL="685800" lvl="1">
              <a:spcBef>
                <a:spcPts val="0"/>
              </a:spcBef>
              <a:buFont typeface="Arial" panose="020B0604020202020204" pitchFamily="34" charset="0"/>
              <a:buChar char="•"/>
            </a:pPr>
            <a:r>
              <a:rPr lang="en-US" sz="1600" dirty="0">
                <a:solidFill>
                  <a:schemeClr val="tx1"/>
                </a:solidFill>
              </a:rPr>
              <a:t>The ad hoc will work on new contributions from the inputs learned, for next WP 5A call.</a:t>
            </a:r>
          </a:p>
          <a:p>
            <a:pPr marL="685800" lvl="1">
              <a:spcBef>
                <a:spcPts val="0"/>
              </a:spcBef>
              <a:buFont typeface="Arial" panose="020B0604020202020204" pitchFamily="34" charset="0"/>
              <a:buChar char="•"/>
            </a:pPr>
            <a:r>
              <a:rPr lang="en-US" sz="1600" b="0" dirty="0">
                <a:solidFill>
                  <a:schemeClr val="tx1"/>
                </a:solidFill>
              </a:rPr>
              <a:t>.11 ad hoc has a call on 27</a:t>
            </a:r>
            <a:r>
              <a:rPr lang="en-US" sz="1600" dirty="0">
                <a:solidFill>
                  <a:schemeClr val="tx1"/>
                </a:solidFill>
              </a:rPr>
              <a:t>Jan21 (1300et) to work on this.</a:t>
            </a:r>
          </a:p>
          <a:p>
            <a:pPr marL="685800" lvl="1">
              <a:spcBef>
                <a:spcPts val="0"/>
              </a:spcBef>
              <a:buFont typeface="Arial" panose="020B0604020202020204" pitchFamily="34" charset="0"/>
              <a:buChar char="•"/>
            </a:pPr>
            <a:r>
              <a:rPr lang="en-US" sz="1600" b="0" dirty="0">
                <a:solidFill>
                  <a:schemeClr val="tx1"/>
                </a:solidFill>
              </a:rPr>
              <a:t>The output from ad hoc </a:t>
            </a:r>
            <a:r>
              <a:rPr lang="en-US" sz="1600" dirty="0">
                <a:solidFill>
                  <a:schemeClr val="tx1"/>
                </a:solidFill>
              </a:rPr>
              <a:t>will come to .11 and .18, then go for EC approval. </a:t>
            </a:r>
          </a:p>
          <a:p>
            <a:pPr marL="685800" lvl="1">
              <a:spcBef>
                <a:spcPts val="0"/>
              </a:spcBef>
              <a:buFont typeface="Arial" panose="020B0604020202020204" pitchFamily="34" charset="0"/>
              <a:buChar char="•"/>
            </a:pPr>
            <a:r>
              <a:rPr lang="en-US" sz="1600" b="0" dirty="0">
                <a:solidFill>
                  <a:schemeClr val="tx1"/>
                </a:solidFill>
              </a:rPr>
              <a:t>Would be best to get to WP 5A early/soon, and not wait till a few weeks before their call.</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802,15 THz SC has liaison from WP 5A on THz fixed links.   </a:t>
            </a:r>
          </a:p>
          <a:p>
            <a:pPr marL="685800" lvl="1">
              <a:spcBef>
                <a:spcPts val="0"/>
              </a:spcBef>
              <a:buFont typeface="Arial" panose="020B0604020202020204" pitchFamily="34" charset="0"/>
              <a:buChar char="•"/>
            </a:pPr>
            <a:r>
              <a:rPr lang="en-US" sz="1600" b="0" dirty="0">
                <a:solidFill>
                  <a:schemeClr val="tx1"/>
                </a:solidFill>
              </a:rPr>
              <a:t>Need to have reply by mid-April before next WP 5A call. </a:t>
            </a:r>
          </a:p>
          <a:p>
            <a:pPr marL="685800" lvl="1">
              <a:spcBef>
                <a:spcPts val="0"/>
              </a:spcBef>
              <a:buFont typeface="Arial" panose="020B0604020202020204" pitchFamily="34" charset="0"/>
              <a:buChar char="•"/>
            </a:pPr>
            <a:r>
              <a:rPr lang="en-US" sz="1600" b="0" dirty="0">
                <a:solidFill>
                  <a:schemeClr val="tx1"/>
                </a:solidFill>
              </a:rPr>
              <a:t>802.15 THz SC will be meeting to have a reply for March Plenary (via .18), for an EC approval for submission to WP-5A.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5" action="ppaction://hlinksldjump"/>
              </a:rPr>
              <a:t>see back up slides later</a:t>
            </a:r>
            <a:r>
              <a:rPr lang="en-US" sz="1200" dirty="0">
                <a:solidFill>
                  <a:schemeClr val="tx1"/>
                </a:solidFill>
                <a:hlinkClick r:id="rId5"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75326" y="1026645"/>
            <a:ext cx="8458200" cy="4437354"/>
          </a:xfrm>
        </p:spPr>
        <p:txBody>
          <a:bodyPr/>
          <a:lstStyle/>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Asked for someone to help get this going, quiet. </a:t>
            </a:r>
          </a:p>
          <a:p>
            <a:pPr lvl="1">
              <a:spcBef>
                <a:spcPts val="0"/>
              </a:spcBef>
              <a:buFont typeface="Arial" panose="020B0604020202020204" pitchFamily="34" charset="0"/>
              <a:buChar char="•"/>
            </a:pPr>
            <a:r>
              <a:rPr lang="en-US" sz="1400" dirty="0">
                <a:solidFill>
                  <a:schemeClr val="tx1"/>
                </a:solidFill>
              </a:rPr>
              <a:t>Will try a small focused ad hoc, 3 folks stepped up (Hassan, Peter and Paul) </a:t>
            </a: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p>
          <a:p>
            <a:pPr lvl="1">
              <a:spcBef>
                <a:spcPts val="0"/>
              </a:spcBef>
              <a:buFont typeface="Arial" panose="020B0604020202020204" pitchFamily="34" charset="0"/>
              <a:buChar char="•"/>
            </a:pPr>
            <a:r>
              <a:rPr lang="en-US" sz="1400" b="1" u="sng" dirty="0">
                <a:solidFill>
                  <a:schemeClr val="tx1"/>
                </a:solidFill>
              </a:rPr>
              <a:t>Before: </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effectLst/>
                <a:latin typeface="Times New Roman" panose="02020603050405020304" pitchFamily="18" charset="0"/>
                <a:ea typeface="SimSun" panose="02010600030101010101" pitchFamily="2" charset="-122"/>
              </a:rPr>
              <a:t>Need to start up document with 4 + 3 WRC-23 agenda items IEEE 802 should consider viewpoints on.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400" dirty="0">
                <a:effectLst/>
                <a:latin typeface="Times New Roman" panose="02020603050405020304" pitchFamily="18" charset="0"/>
                <a:ea typeface="SimSun" panose="02010600030101010101" pitchFamily="2" charset="-122"/>
              </a:rPr>
              <a:t>1.1	</a:t>
            </a:r>
            <a:r>
              <a:rPr lang="en-GB" sz="1400" dirty="0">
                <a:latin typeface="Times New Roman" panose="02020603050405020304" pitchFamily="18" charset="0"/>
                <a:ea typeface="SimSun" panose="02010600030101010101" pitchFamily="2" charset="-122"/>
              </a:rPr>
              <a:t> </a:t>
            </a:r>
            <a:r>
              <a:rPr lang="en-GB" sz="1400" dirty="0">
                <a:effectLst/>
                <a:latin typeface="Times New Roman" panose="02020603050405020304" pitchFamily="18" charset="0"/>
                <a:ea typeface="Times New Roman" panose="02020603050405020304" pitchFamily="18" charset="0"/>
              </a:rPr>
              <a:t> 800-4 990 MHz and Resolution 223.  Connection w/ITS going there?</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400" dirty="0">
                <a:effectLst/>
                <a:latin typeface="Times New Roman" panose="02020603050405020304" pitchFamily="18" charset="0"/>
                <a:ea typeface="SimSun" panose="02010600030101010101" pitchFamily="2" charset="-122"/>
              </a:rPr>
              <a:t>1.2	</a:t>
            </a:r>
            <a:r>
              <a:rPr lang="en-GB" sz="1400" dirty="0">
                <a:latin typeface="Times New Roman" panose="02020603050405020304" pitchFamily="18" charset="0"/>
                <a:ea typeface="SimSun" panose="02010600030101010101" pitchFamily="2" charset="-122"/>
              </a:rPr>
              <a:t> </a:t>
            </a:r>
            <a:r>
              <a:rPr lang="en-GB" sz="1400" dirty="0">
                <a:effectLst/>
                <a:latin typeface="Times New Roman" panose="02020603050405020304" pitchFamily="18" charset="0"/>
                <a:ea typeface="Times New Roman" panose="02020603050405020304" pitchFamily="18" charset="0"/>
              </a:rPr>
              <a:t> 300-3 400MHz, 3 600-3 800MHz, 6 425-7 025MHz, 7 025-7 125MHz and 10.0-10.5GHz for International Mobile Telecommunications (IMT) and resolution 245.</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400" dirty="0">
                <a:effectLst/>
                <a:latin typeface="Times New Roman" panose="02020603050405020304" pitchFamily="18" charset="0"/>
                <a:ea typeface="SimSun" panose="02010600030101010101" pitchFamily="2" charset="-122"/>
              </a:rPr>
              <a:t>1.5	  4</a:t>
            </a:r>
            <a:r>
              <a:rPr lang="en-GB" sz="14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400" b="1" dirty="0">
                <a:effectLst/>
                <a:latin typeface="Times New Roman" panose="02020603050405020304" pitchFamily="18" charset="0"/>
                <a:ea typeface="Times New Roman" panose="02020603050405020304" pitchFamily="18" charset="0"/>
              </a:rPr>
              <a:t> 235.</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400" dirty="0">
                <a:effectLst/>
                <a:latin typeface="Times New Roman" panose="02020603050405020304" pitchFamily="18" charset="0"/>
                <a:ea typeface="Times New Roman" panose="02020603050405020304" pitchFamily="18" charset="0"/>
              </a:rPr>
              <a:t>10</a:t>
            </a:r>
            <a:r>
              <a:rPr lang="en-GB" sz="1400" b="1" dirty="0">
                <a:effectLst/>
                <a:latin typeface="Times New Roman" panose="02020603050405020304" pitchFamily="18" charset="0"/>
                <a:ea typeface="Times New Roman" panose="02020603050405020304" pitchFamily="18" charset="0"/>
              </a:rPr>
              <a:t>		</a:t>
            </a:r>
            <a:r>
              <a:rPr lang="en-GB" sz="14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600" b="0" u="sng" dirty="0">
                <a:solidFill>
                  <a:schemeClr val="tx1"/>
                </a:solidFill>
              </a:rPr>
              <a:t>After IEEE 802 viewpoints in place then APT WRC-23 possible contribution</a:t>
            </a:r>
            <a:r>
              <a:rPr lang="en-US" sz="1600" b="0" dirty="0">
                <a:solidFill>
                  <a:schemeClr val="tx1"/>
                </a:solidFill>
              </a:rPr>
              <a:t> on 6GHz and 7025-7125MHz, etc. by their next meeting in April ‘21 </a:t>
            </a:r>
            <a:endParaRPr lang="en-US" sz="1600" dirty="0">
              <a:solidFill>
                <a:schemeClr val="tx1"/>
              </a:solidFill>
            </a:endParaRPr>
          </a:p>
          <a:p>
            <a:pPr lvl="1" indent="-228600">
              <a:spcBef>
                <a:spcPts val="0"/>
              </a:spcBef>
              <a:spcAft>
                <a:spcPts val="0"/>
              </a:spcAft>
              <a:buFont typeface="+mj-lt"/>
              <a:buAutoNum type="romanLcParenR"/>
            </a:pPr>
            <a:r>
              <a:rPr lang="en-US" sz="1400" dirty="0">
                <a:solidFill>
                  <a:srgbClr val="00B0F0"/>
                </a:solidFill>
                <a:effectLst/>
                <a:ea typeface="Times New Roman" panose="02020603050405020304" pitchFamily="18" charset="0"/>
              </a:rPr>
              <a:t>Need to </a:t>
            </a:r>
            <a:r>
              <a:rPr lang="en-US" sz="1400" dirty="0">
                <a:solidFill>
                  <a:srgbClr val="00B0F0"/>
                </a:solidFill>
                <a:ea typeface="SimSun" panose="02010600030101010101" pitchFamily="2" charset="-122"/>
              </a:rPr>
              <a:t>w</a:t>
            </a:r>
            <a:r>
              <a:rPr lang="en-US" sz="1400" dirty="0">
                <a:solidFill>
                  <a:srgbClr val="00B0F0"/>
                </a:solidFill>
                <a:effectLst/>
                <a:ea typeface="SimSun" panose="02010600030101010101" pitchFamily="2" charset="-122"/>
              </a:rPr>
              <a:t>ork with APT so IEEE 802 is a recognized SDO for comments.</a:t>
            </a:r>
          </a:p>
          <a:p>
            <a:pPr lvl="1" indent="-228600">
              <a:spcBef>
                <a:spcPts val="0"/>
              </a:spcBef>
              <a:spcAft>
                <a:spcPts val="0"/>
              </a:spcAft>
              <a:buFont typeface="+mj-lt"/>
              <a:buAutoNum type="romanLcParenR"/>
            </a:pPr>
            <a:r>
              <a:rPr lang="en-US" sz="14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856824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85800" y="1096022"/>
            <a:ext cx="8153400" cy="5103813"/>
          </a:xfrm>
        </p:spPr>
        <p:txBody>
          <a:bodyPr/>
          <a:lstStyle/>
          <a:p>
            <a:pPr>
              <a:buFont typeface="Arial" panose="020B0604020202020204" pitchFamily="34" charset="0"/>
              <a:buChar char="•"/>
            </a:pPr>
            <a:r>
              <a:rPr lang="en-US" sz="1800" dirty="0"/>
              <a:t>Any new news on 1</a:t>
            </a:r>
            <a:r>
              <a:rPr lang="en-US" sz="1800" baseline="30000" dirty="0"/>
              <a:t>st</a:t>
            </a:r>
            <a:r>
              <a:rPr lang="en-US" sz="1800" dirty="0"/>
              <a:t> circuit court of appeals?		Move to monitor? yes</a:t>
            </a:r>
          </a:p>
          <a:p>
            <a:pPr lvl="1">
              <a:spcBef>
                <a:spcPts val="0"/>
              </a:spcBef>
              <a:buFont typeface="Arial" panose="020B0604020202020204" pitchFamily="34" charset="0"/>
              <a:buChar char="•"/>
            </a:pPr>
            <a:r>
              <a:rPr lang="en-US" sz="1400" dirty="0"/>
              <a:t>As reported earlier, they denied motions to the stay and denied motions to expedite, so now there is basically no more clock to get to done. </a:t>
            </a:r>
          </a:p>
          <a:p>
            <a:pPr lvl="1">
              <a:spcBef>
                <a:spcPts val="0"/>
              </a:spcBef>
              <a:buFont typeface="Arial" panose="020B0604020202020204" pitchFamily="34" charset="0"/>
              <a:buChar char="•"/>
            </a:pPr>
            <a:r>
              <a:rPr lang="en-US" sz="1400" dirty="0">
                <a:ea typeface="Times New Roman" panose="02020603050405020304" pitchFamily="18" charset="0"/>
                <a:cs typeface="Times New Roman" panose="02020603050405020304" pitchFamily="18" charset="0"/>
              </a:rPr>
              <a:t>Latest: 	</a:t>
            </a:r>
            <a:r>
              <a:rPr lang="en-US" sz="1400" dirty="0">
                <a:effectLst/>
                <a:ea typeface="Times New Roman" panose="02020603050405020304" pitchFamily="18" charset="0"/>
                <a:cs typeface="Times New Roman" panose="02020603050405020304" pitchFamily="18" charset="0"/>
              </a:rPr>
              <a:t>April 16, 2021	Final Briefs</a:t>
            </a:r>
          </a:p>
          <a:p>
            <a:pPr lvl="1">
              <a:spcBef>
                <a:spcPts val="0"/>
              </a:spcBef>
              <a:buFont typeface="Arial" panose="020B0604020202020204" pitchFamily="34" charset="0"/>
              <a:buChar char="•"/>
            </a:pPr>
            <a:r>
              <a:rPr lang="en-US" sz="1400" dirty="0">
                <a:effectLst/>
                <a:ea typeface="Times New Roman" panose="02020603050405020304" pitchFamily="18" charset="0"/>
                <a:cs typeface="Times New Roman" panose="02020603050405020304" pitchFamily="18" charset="0"/>
              </a:rPr>
              <a:t> 			TBD		Oral Argument (probably just FCC and Petitioners)</a:t>
            </a:r>
          </a:p>
          <a:p>
            <a:pPr>
              <a:buFont typeface="Arial" panose="020B0604020202020204" pitchFamily="34" charset="0"/>
              <a:buChar char="•"/>
            </a:pPr>
            <a:r>
              <a:rPr lang="en-US" sz="1800" dirty="0"/>
              <a:t>BTW – FCC KDB </a:t>
            </a:r>
            <a:r>
              <a:rPr lang="en-US" sz="1800" u="sng" dirty="0">
                <a:solidFill>
                  <a:srgbClr val="0000FF"/>
                </a:solidFill>
                <a:effectLst/>
                <a:ea typeface="Times New Roman" panose="02020603050405020304" pitchFamily="18" charset="0"/>
                <a:hlinkClick r:id="rId3"/>
              </a:rPr>
              <a:t>987594</a:t>
            </a:r>
            <a:r>
              <a:rPr lang="en-US" sz="1800" dirty="0">
                <a:effectLst/>
                <a:ea typeface="Times New Roman" panose="02020603050405020304" pitchFamily="18" charset="0"/>
              </a:rPr>
              <a:t> for 6 GHz is out</a:t>
            </a:r>
            <a:r>
              <a:rPr lang="en-US" sz="1800" dirty="0">
                <a:ea typeface="Times New Roman" panose="02020603050405020304" pitchFamily="18" charset="0"/>
              </a:rPr>
              <a:t> with a revision. </a:t>
            </a:r>
            <a:r>
              <a:rPr lang="en-US" sz="1800" b="0" dirty="0">
                <a:ea typeface="Times New Roman" panose="02020603050405020304" pitchFamily="18" charset="0"/>
              </a:rPr>
              <a:t>(last time to share)</a:t>
            </a:r>
            <a:endParaRPr lang="en-US" sz="1800" b="0" dirty="0">
              <a:effectLst/>
              <a:ea typeface="Times New Roman" panose="02020603050405020304" pitchFamily="18" charset="0"/>
            </a:endParaRPr>
          </a:p>
          <a:p>
            <a:pPr>
              <a:buFont typeface="Arial" panose="020B0604020202020204" pitchFamily="34" charset="0"/>
              <a:buChar char="•"/>
            </a:pPr>
            <a:r>
              <a:rPr lang="en-US" sz="1800" dirty="0"/>
              <a:t>Multi-stake holder group (MSG) on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overall MSG meeting - 22Jan21</a:t>
            </a:r>
            <a:endParaRPr lang="en-US" sz="1600" b="0" dirty="0"/>
          </a:p>
          <a:p>
            <a:pPr lvl="1">
              <a:spcBef>
                <a:spcPts val="0"/>
              </a:spcBef>
              <a:buFont typeface="Arial" panose="020B0604020202020204" pitchFamily="34" charset="0"/>
              <a:buChar char="•"/>
            </a:pPr>
            <a:r>
              <a:rPr lang="en-US" sz="1600" dirty="0"/>
              <a:t>There are workstream meetings most every week. </a:t>
            </a:r>
          </a:p>
          <a:p>
            <a:pPr lvl="1">
              <a:spcBef>
                <a:spcPts val="0"/>
              </a:spcBef>
              <a:buFont typeface="Arial" panose="020B0604020202020204" pitchFamily="34" charset="0"/>
              <a:buChar char="•"/>
            </a:pPr>
            <a:r>
              <a:rPr lang="en-US" sz="1600" dirty="0"/>
              <a:t>e.g. 14&amp;28Jan21 – WS1;   </a:t>
            </a:r>
          </a:p>
          <a:p>
            <a:pPr lvl="1">
              <a:spcBef>
                <a:spcPts val="0"/>
              </a:spcBef>
              <a:buFont typeface="Arial" panose="020B0604020202020204" pitchFamily="34" charset="0"/>
              <a:buChar char="•"/>
            </a:pPr>
            <a:r>
              <a:rPr lang="en-US" sz="1600" dirty="0"/>
              <a:t>Firing on all WSs, at least every week for each 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85928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674298" y="863959"/>
            <a:ext cx="8153400" cy="5611453"/>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Working on creating an ad hoc team, .18 chair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rgbClr val="1F497D"/>
                </a:solidFill>
                <a:latin typeface="Calibri" panose="020F0502020204030204" pitchFamily="34" charset="0"/>
                <a:ea typeface="Calibri" panose="020F0502020204030204" pitchFamily="34" charset="0"/>
              </a:rPr>
              <a:t>.15 	Ben								</a:t>
            </a:r>
            <a:r>
              <a:rPr lang="en-GB" sz="1800" dirty="0">
                <a:solidFill>
                  <a:srgbClr val="1F497D"/>
                </a:solidFill>
                <a:effectLst/>
                <a:latin typeface="Calibri" panose="020F0502020204030204" pitchFamily="34" charset="0"/>
                <a:ea typeface="Calibri" panose="020F0502020204030204" pitchFamily="34" charset="0"/>
              </a:rPr>
              <a:t>(Dorothy for now</a:t>
            </a:r>
            <a:r>
              <a:rPr lang="en-GB" dirty="0">
                <a:solidFill>
                  <a:srgbClr val="1F497D"/>
                </a:solidFill>
                <a:latin typeface="Calibri" panose="020F0502020204030204" pitchFamily="34" charset="0"/>
                <a:ea typeface="Calibri" panose="020F0502020204030204" pitchFamily="34" charset="0"/>
              </a:rPr>
              <a:t> for .11)</a:t>
            </a:r>
            <a:r>
              <a:rPr lang="en-GB" sz="1800" dirty="0">
                <a:solidFill>
                  <a:srgbClr val="1F497D"/>
                </a:solidFill>
                <a:effectLst/>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68580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lead will provide what had been started on an 802.15 table before to review and see if that gets the overall table started.  Can be found at:</a:t>
            </a:r>
            <a:endParaRPr lang="en-US" dirty="0">
              <a:solidFill>
                <a:srgbClr val="333333"/>
              </a:solidFill>
              <a:highlight>
                <a:srgbClr val="FFFF00"/>
              </a:highlight>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400" b="0" dirty="0">
                <a:solidFill>
                  <a:schemeClr val="tx1"/>
                </a:solidFill>
                <a:ea typeface="Times New Roman" panose="02020603050405020304" pitchFamily="18" charset="0"/>
                <a:hlinkClick r:id="rId3"/>
              </a:rPr>
              <a:t>https://mentor.ieee.org/802.18/dcn/21/18-21-0005-00-0000-freq-table-802-15-work.xlsx</a:t>
            </a:r>
            <a:r>
              <a:rPr lang="en-US" sz="1400" b="0" dirty="0">
                <a:solidFill>
                  <a:schemeClr val="tx1"/>
                </a:solidFill>
                <a:ea typeface="Times New Roman" panose="02020603050405020304" pitchFamily="18" charset="0"/>
              </a:rPr>
              <a:t> </a:t>
            </a:r>
            <a:br>
              <a:rPr lang="en-US" sz="1200" b="0" dirty="0">
                <a:solidFill>
                  <a:schemeClr val="tx1"/>
                </a:solidFill>
                <a:ea typeface="Times New Roman" panose="02020603050405020304" pitchFamily="18" charset="0"/>
              </a:rPr>
            </a:br>
            <a:endParaRPr lang="en-US" sz="12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ad hoc team on the table of frequency bands will meet over the next few months, and work on a recommendation.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Will status in the .18 weekly teleconferences as appropriate.</a:t>
            </a:r>
          </a:p>
          <a:p>
            <a:pPr marL="285750" indent="-285750">
              <a:buClr>
                <a:srgbClr val="00B0F0"/>
              </a:buClr>
              <a:buFont typeface="Wingdings" panose="05000000000000000000" pitchFamily="2" charset="2"/>
              <a:buChar char="q"/>
            </a:pPr>
            <a:r>
              <a:rPr lang="en-US" sz="1600" dirty="0">
                <a:solidFill>
                  <a:srgbClr val="00B0F0"/>
                </a:solidFill>
                <a:ea typeface="Times New Roman" panose="02020603050405020304" pitchFamily="18" charset="0"/>
              </a:rPr>
              <a:t>Co-leads for ad hoc on table of frequency bands setting up call for Tuesday 26 Jan 21, 15:00et.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Agenda points:  problem statement, audience, how often to meet, etc.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Possible problem statement</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a:t>
            </a:r>
            <a:r>
              <a:rPr lang="en-US" sz="1400" dirty="0">
                <a:effectLst/>
                <a:ea typeface="Calibri" panose="020F0502020204030204" pitchFamily="34" charset="0"/>
              </a:rPr>
              <a:t> identification of potential bands for coexistence assessment.</a:t>
            </a:r>
          </a:p>
          <a:p>
            <a:pPr marL="685800" lvl="1">
              <a:spcBef>
                <a:spcPts val="0"/>
              </a:spcBef>
              <a:spcAft>
                <a:spcPts val="0"/>
              </a:spcAft>
              <a:buFont typeface="Arial" panose="020B0604020202020204" pitchFamily="34" charset="0"/>
              <a:buChar char="•"/>
            </a:pPr>
            <a:endParaRPr lang="en-US" sz="14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4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Discussion:  </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Maintaining a database is different from  a list of bands for coexistence assessment </a:t>
            </a:r>
          </a:p>
          <a:p>
            <a:pPr marL="1085850" lvl="2">
              <a:spcBef>
                <a:spcPts val="0"/>
              </a:spcBef>
              <a:spcAft>
                <a:spcPts val="0"/>
              </a:spcAft>
              <a:buFont typeface="Arial" panose="020B0604020202020204" pitchFamily="34" charset="0"/>
              <a:buChar char="•"/>
            </a:pPr>
            <a:r>
              <a:rPr lang="en-US" sz="1400" i="1" u="sng" dirty="0">
                <a:ea typeface="Calibri" panose="020F0502020204030204" pitchFamily="34" charset="0"/>
              </a:rPr>
              <a:t>It is a matter if interpretation/clarity  of the first statement.  </a:t>
            </a:r>
          </a:p>
          <a:p>
            <a:pPr marL="1085850" lvl="2">
              <a:spcBef>
                <a:spcPts val="0"/>
              </a:spcBef>
              <a:spcAft>
                <a:spcPts val="0"/>
              </a:spcAft>
              <a:buFont typeface="Arial" panose="020B0604020202020204" pitchFamily="34" charset="0"/>
              <a:buChar char="•"/>
            </a:pPr>
            <a:r>
              <a:rPr lang="en-US" sz="1400" dirty="0">
                <a:ea typeface="Calibri" panose="020F0502020204030204" pitchFamily="34" charset="0"/>
              </a:rPr>
              <a:t>What is the actual task at hand?</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Maybe start with coexistence needs and drop down the possible audiences, </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Seems “coexistence” will be different in different regions, though where does this come in? </a:t>
            </a:r>
          </a:p>
          <a:p>
            <a:pPr marL="400050" lvl="1" indent="0">
              <a:spcBef>
                <a:spcPts val="0"/>
              </a:spcBef>
              <a:spcAft>
                <a:spcPts val="0"/>
              </a:spcAft>
            </a:pPr>
            <a:r>
              <a:rPr lang="en-US" sz="1400" dirty="0">
                <a:effectLst/>
                <a:ea typeface="Calibri" panose="020F0502020204030204" pitchFamily="34" charset="0"/>
              </a:rPr>
              <a:t>  </a:t>
            </a:r>
          </a:p>
          <a:p>
            <a:pPr marL="400050" lvl="1" indent="0">
              <a:spcBef>
                <a:spcPts val="0"/>
              </a:spcBef>
              <a:spcAft>
                <a:spcPts val="0"/>
              </a:spcAft>
            </a:pPr>
            <a:endParaRPr lang="en-US" sz="9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07Jan: can we add 802.18 here?  Possibly, though not to disturb coexistence as primary, more for a reference for comments.</a:t>
            </a:r>
          </a:p>
          <a:p>
            <a:pPr marL="685800" lvl="1">
              <a:spcBef>
                <a:spcPts val="0"/>
              </a:spcBef>
              <a:spcAft>
                <a:spcPts val="0"/>
              </a:spcAft>
              <a:buFont typeface="Arial" panose="020B0604020202020204" pitchFamily="34" charset="0"/>
              <a:buChar char="•"/>
            </a:pPr>
            <a:r>
              <a:rPr lang="en-US" sz="1600" u="sng" dirty="0">
                <a:effectLst/>
                <a:ea typeface="Calibri" panose="020F0502020204030204" pitchFamily="34" charset="0"/>
              </a:rPr>
              <a:t>17Dec20: Stop here for now, </a:t>
            </a:r>
            <a:r>
              <a:rPr lang="en-US" sz="1600" dirty="0">
                <a:effectLst/>
                <a:ea typeface="Calibri" panose="020F0502020204030204" pitchFamily="34" charset="0"/>
              </a:rPr>
              <a:t> then below are secondary audiences for later.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  	</a:t>
            </a: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							</a:t>
            </a: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p>
          <a:p>
            <a:pPr>
              <a:spcBef>
                <a:spcPts val="0"/>
              </a:spcBef>
              <a:buFont typeface="Arial" panose="020B0604020202020204" pitchFamily="34" charset="0"/>
              <a:buChar char="•"/>
            </a:pPr>
            <a:endParaRPr lang="en-US" sz="1800" b="0" dirty="0"/>
          </a:p>
          <a:p>
            <a:pPr lvl="1">
              <a:spcBef>
                <a:spcPts val="0"/>
              </a:spcBef>
              <a:buFont typeface="Arial" panose="020B0604020202020204" pitchFamily="34" charset="0"/>
              <a:buChar char="•"/>
            </a:pPr>
            <a:endParaRPr lang="en-US" sz="14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 - fyi</a:t>
            </a:r>
            <a:endParaRPr lang="en-US" sz="2400" dirty="0"/>
          </a:p>
        </p:txBody>
      </p:sp>
      <p:sp>
        <p:nvSpPr>
          <p:cNvPr id="3" name="Content Placeholder 2"/>
          <p:cNvSpPr>
            <a:spLocks noGrp="1"/>
          </p:cNvSpPr>
          <p:nvPr>
            <p:ph idx="1"/>
          </p:nvPr>
        </p:nvSpPr>
        <p:spPr>
          <a:xfrm>
            <a:off x="700548" y="1030458"/>
            <a:ext cx="8367252" cy="5477022"/>
          </a:xfrm>
        </p:spPr>
        <p:txBody>
          <a:bodyPr/>
          <a:lstStyle/>
          <a:p>
            <a:pPr algn="l">
              <a:buFont typeface="Arial" panose="020B0604020202020204" pitchFamily="34" charset="0"/>
              <a:buChar char="•"/>
            </a:pPr>
            <a:r>
              <a:rPr lang="en-US" sz="1600" dirty="0">
                <a:solidFill>
                  <a:schemeClr val="tx1"/>
                </a:solidFill>
                <a:ea typeface="Times New Roman" panose="02020603050405020304" pitchFamily="18" charset="0"/>
              </a:rPr>
              <a:t>FCC Public Notice: </a:t>
            </a:r>
            <a:r>
              <a:rPr lang="en-US" sz="1600" i="0" u="none" strike="noStrike" baseline="0" dirty="0">
                <a:solidFill>
                  <a:schemeClr val="tx1"/>
                </a:solidFill>
              </a:rPr>
              <a:t>SEEKS ADDITIONAL </a:t>
            </a:r>
            <a:r>
              <a:rPr lang="fr-FR" sz="1600" i="0" u="none" strike="noStrike" baseline="0" dirty="0">
                <a:solidFill>
                  <a:schemeClr val="tx1"/>
                </a:solidFill>
              </a:rPr>
              <a:t>INFORMATION REGARDING CLIENT-TO-CLIENT DEVICE COMMUNICATIONS </a:t>
            </a:r>
            <a:r>
              <a:rPr lang="en-US" sz="1600" i="0" u="none" strike="noStrike" baseline="0" dirty="0">
                <a:solidFill>
                  <a:schemeClr val="tx1"/>
                </a:solidFill>
              </a:rPr>
              <a:t>IN THE 6 GHZ BAND</a:t>
            </a:r>
            <a:endParaRPr lang="en-US" sz="1600" dirty="0">
              <a:solidFill>
                <a:schemeClr val="tx1"/>
              </a:solidFill>
            </a:endParaRPr>
          </a:p>
          <a:p>
            <a:pPr lvl="1">
              <a:buFont typeface="Arial" panose="020B0604020202020204" pitchFamily="34" charset="0"/>
              <a:buChar char="•"/>
            </a:pPr>
            <a:r>
              <a:rPr lang="en-US" sz="1600" i="0" u="none" strike="noStrike" baseline="0" dirty="0"/>
              <a:t>…unlicensed proponents requested that the Commission modify its low-power indoor device rules to permit client-to-client device communications.</a:t>
            </a:r>
          </a:p>
          <a:p>
            <a:pPr lvl="1">
              <a:buFont typeface="Arial" panose="020B0604020202020204" pitchFamily="34" charset="0"/>
              <a:buChar char="•"/>
            </a:pPr>
            <a:r>
              <a:rPr lang="en-US" sz="1600" dirty="0"/>
              <a:t>… </a:t>
            </a:r>
            <a:r>
              <a:rPr lang="en-US" sz="1600" i="0" u="none" strike="noStrike" baseline="0" dirty="0"/>
              <a:t>if they can decode an enabling signal transmitted by a low-power indoor access point within the last four seconds.</a:t>
            </a:r>
            <a:r>
              <a:rPr lang="en-US" sz="1600" dirty="0">
                <a:solidFill>
                  <a:schemeClr val="tx1"/>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ffectLst/>
                <a:ea typeface="Times New Roman" panose="02020603050405020304" pitchFamily="18" charset="0"/>
              </a:rPr>
              <a:t>Lots of questions around this and has not been in published in the Federal Register, so comment date not set yet.  </a:t>
            </a:r>
          </a:p>
          <a:p>
            <a:pPr marL="685800" lvl="1">
              <a:spcBef>
                <a:spcPts val="0"/>
              </a:spcBef>
              <a:spcAft>
                <a:spcPts val="0"/>
              </a:spcAft>
              <a:buFont typeface="Arial" panose="020B0604020202020204" pitchFamily="34" charset="0"/>
              <a:buChar char="•"/>
            </a:pPr>
            <a:r>
              <a:rPr lang="en-US" sz="1600" b="0" dirty="0">
                <a:solidFill>
                  <a:srgbClr val="333333"/>
                </a:solidFill>
                <a:ea typeface="Calibri" panose="020F0502020204030204" pitchFamily="34" charset="0"/>
                <a:cs typeface="Calibri" panose="020F0502020204030204" pitchFamily="34" charset="0"/>
                <a:hlinkClick r:id="rId3"/>
              </a:rPr>
              <a:t>https://mentor.ieee.org/802.18/dcn/21/18-21-0004-00-0000-fcc-pn-client2client-in-6ghz-band-et-18-295.pdf</a:t>
            </a:r>
            <a:r>
              <a:rPr lang="en-US" sz="1600" b="0" dirty="0">
                <a:solidFill>
                  <a:srgbClr val="333333"/>
                </a:solidFill>
                <a:ea typeface="Calibri" panose="020F0502020204030204" pitchFamily="34" charset="0"/>
                <a:cs typeface="Calibri" panose="020F0502020204030204" pitchFamily="34" charset="0"/>
              </a:rPr>
              <a:t>  </a:t>
            </a:r>
          </a:p>
          <a:p>
            <a:pPr marL="285750">
              <a:spcBef>
                <a:spcPts val="0"/>
              </a:spcBef>
              <a:spcAft>
                <a:spcPts val="0"/>
              </a:spcAft>
              <a:buFont typeface="Arial" panose="020B0604020202020204" pitchFamily="34" charset="0"/>
              <a:buChar char="•"/>
            </a:pPr>
            <a:endParaRPr lang="en-US" sz="1600" dirty="0">
              <a:solidFill>
                <a:srgbClr val="333333"/>
              </a:solidFill>
              <a:effectLst/>
              <a:ea typeface="Calibri" panose="020F0502020204030204" pitchFamily="34" charset="0"/>
              <a:cs typeface="Calibri" panose="020F0502020204030204" pitchFamily="34" charset="0"/>
            </a:endParaRPr>
          </a:p>
          <a:p>
            <a:pPr marL="285750">
              <a:spcBef>
                <a:spcPts val="0"/>
              </a:spcBef>
              <a:spcAft>
                <a:spcPts val="0"/>
              </a:spcAft>
              <a:buFont typeface="Arial" panose="020B0604020202020204" pitchFamily="34" charset="0"/>
              <a:buChar char="•"/>
            </a:pPr>
            <a:endParaRPr lang="en-US" sz="1600" dirty="0">
              <a:solidFill>
                <a:srgbClr val="333333"/>
              </a:solidFill>
              <a:effectLst/>
              <a:ea typeface="Calibri" panose="020F0502020204030204" pitchFamily="34" charset="0"/>
              <a:cs typeface="Calibri" panose="020F0502020204030204" pitchFamily="34" charset="0"/>
            </a:endParaRP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FCC Rule:  Unlicensed White Space Device Operations in the Television Bands</a:t>
            </a:r>
          </a:p>
          <a:p>
            <a:pPr marL="638175" lvl="1">
              <a:spcBef>
                <a:spcPts val="0"/>
              </a:spcBef>
              <a:spcAft>
                <a:spcPts val="0"/>
              </a:spcAft>
              <a:buFont typeface="Arial" panose="020B0604020202020204" pitchFamily="34" charset="0"/>
              <a:buChar char="•"/>
            </a:pPr>
            <a:r>
              <a:rPr lang="en-US" sz="1600" dirty="0">
                <a:effectLst/>
                <a:ea typeface="Times New Roman" panose="02020603050405020304" pitchFamily="18" charset="0"/>
                <a:cs typeface="Calibri" panose="020F0502020204030204" pitchFamily="34"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4"/>
              </a:rPr>
              <a:t>2020-26706</a:t>
            </a:r>
            <a:r>
              <a:rPr lang="en-US" sz="1600"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cs typeface="Calibri" panose="020F0502020204030204" pitchFamily="34" charset="0"/>
              </a:rPr>
              <a:t>Citation:</a:t>
            </a:r>
            <a:r>
              <a:rPr lang="en-US" sz="1600" dirty="0">
                <a:solidFill>
                  <a:srgbClr val="000000"/>
                </a:solidFill>
                <a:effectLst/>
                <a:ea typeface="Times New Roman" panose="02020603050405020304" pitchFamily="18" charset="0"/>
              </a:rPr>
              <a:t> 86 FR 2278 </a:t>
            </a:r>
            <a:r>
              <a:rPr lang="en-US" sz="1600" u="sng" dirty="0">
                <a:solidFill>
                  <a:srgbClr val="3071A9"/>
                </a:solidFill>
                <a:effectLst/>
                <a:ea typeface="Times New Roman" panose="02020603050405020304" pitchFamily="18" charset="0"/>
                <a:cs typeface="Calibri" panose="020F0502020204030204" pitchFamily="34" charset="0"/>
                <a:hlinkClick r:id="rId5"/>
              </a:rPr>
              <a:t>PDF</a:t>
            </a:r>
            <a:r>
              <a:rPr lang="en-US" sz="1600" dirty="0">
                <a:solidFill>
                  <a:srgbClr val="000000"/>
                </a:solidFill>
                <a:effectLst/>
                <a:ea typeface="Times New Roman" panose="02020603050405020304" pitchFamily="18" charset="0"/>
                <a:cs typeface="Calibri" panose="020F0502020204030204" pitchFamily="34" charset="0"/>
              </a:rPr>
              <a:t> </a:t>
            </a:r>
            <a:r>
              <a:rPr lang="en-US" sz="1600" dirty="0">
                <a:solidFill>
                  <a:srgbClr val="000000"/>
                </a:solidFill>
                <a:effectLst/>
                <a:ea typeface="Times New Roman" panose="02020603050405020304" pitchFamily="18" charset="0"/>
              </a:rPr>
              <a:t>Pages 2278-2296 </a:t>
            </a:r>
            <a:r>
              <a:rPr lang="en-US" sz="1600" i="1" dirty="0">
                <a:solidFill>
                  <a:srgbClr val="000000"/>
                </a:solidFill>
                <a:effectLst/>
                <a:ea typeface="Times New Roman" panose="02020603050405020304" pitchFamily="18" charset="0"/>
                <a:cs typeface="Calibri" panose="020F0502020204030204" pitchFamily="34" charset="0"/>
              </a:rPr>
              <a:t>(19 pages)</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cs typeface="Calibri" panose="020F0502020204030204" pitchFamily="34" charset="0"/>
                <a:hlinkClick r:id="rId6"/>
              </a:rPr>
              <a:t>Permalink</a:t>
            </a:r>
            <a:r>
              <a:rPr lang="en-US" sz="1600" dirty="0">
                <a:solidFill>
                  <a:srgbClr val="000000"/>
                </a:solidFill>
                <a:effectLst/>
                <a:ea typeface="Times New Roman" panose="02020603050405020304" pitchFamily="18" charset="0"/>
                <a:cs typeface="Calibri" panose="020F0502020204030204" pitchFamily="34" charset="0"/>
              </a:rPr>
              <a:t>  Abstract:</a:t>
            </a:r>
            <a:r>
              <a:rPr lang="en-US" sz="1600" dirty="0">
                <a:solidFill>
                  <a:srgbClr val="000000"/>
                </a:solidFill>
                <a:effectLst/>
                <a:ea typeface="Times New Roman" panose="02020603050405020304" pitchFamily="18" charset="0"/>
              </a:rPr>
              <a:t> In this document, the Commission revises its rules to expand the ability of unlicensed white space devices to deliver wireless broadband services in rural areas and areas where fewer broadcast television stations are on the air. The Commission also modifies its rules to facilitate the development of new and innovative narrowband Internet of Things (IoT) devices in TV white spaces. Unlicensed white space devices operate in the VHF and UHF broadcast TV bands, a spectral region that has... </a:t>
            </a:r>
            <a:endParaRPr lang="en-US" sz="1600" dirty="0">
              <a:effectLst/>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cs typeface="Calibri" panose="020F0502020204030204" pitchFamily="34" charset="0"/>
              </a:rPr>
              <a:t> </a:t>
            </a: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533400" y="1265047"/>
            <a:ext cx="8150031" cy="5210365"/>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rPr>
              <a:t>Co-leads for ad hoc on table of frequency bands setting up call for Tuesday 26 Jan 21, 15:00et.</a:t>
            </a:r>
          </a:p>
          <a:p>
            <a:pPr marL="285750" indent="-285750">
              <a:buClr>
                <a:srgbClr val="00B0F0"/>
              </a:buClr>
              <a:buFont typeface="Wingdings" panose="05000000000000000000" pitchFamily="2" charset="2"/>
              <a:buChar char="q"/>
            </a:pPr>
            <a:r>
              <a:rPr lang="en-US" altLang="en-US" sz="1800" b="0" dirty="0">
                <a:solidFill>
                  <a:srgbClr val="00B0F0"/>
                </a:solidFill>
              </a:rPr>
              <a:t>The ch</a:t>
            </a:r>
            <a:r>
              <a:rPr lang="en-US" altLang="en-US" sz="1800" dirty="0">
                <a:solidFill>
                  <a:srgbClr val="00B0F0"/>
                </a:solidFill>
              </a:rPr>
              <a:t>air will check with .15/.19/.24 chairs and coordinate plenary meeting times. (.11 will be closed). </a:t>
            </a:r>
            <a:endParaRPr lang="en-US" altLang="en-US" sz="1800" b="0" dirty="0">
              <a:solidFill>
                <a:srgbClr val="00B0F0"/>
              </a:solidFill>
            </a:endParaRPr>
          </a:p>
          <a:p>
            <a:pPr lvl="2">
              <a:buFont typeface="Arial" panose="020B0604020202020204" pitchFamily="34" charset="0"/>
              <a:buChar char="•"/>
            </a:pPr>
            <a:endParaRPr lang="en-US" altLang="en-US" b="0" dirty="0">
              <a:solidFill>
                <a:schemeClr val="tx1"/>
              </a:solidFill>
            </a:endParaRPr>
          </a:p>
          <a:p>
            <a:pPr>
              <a:buFont typeface="Arial" panose="020B0604020202020204" pitchFamily="34" charset="0"/>
              <a:buChar char="•"/>
            </a:pPr>
            <a:r>
              <a:rPr lang="en-US" altLang="en-US" sz="2000" dirty="0"/>
              <a:t>AOB before recess to next Thursday, 21Jan21?</a:t>
            </a:r>
          </a:p>
          <a:p>
            <a:pPr lvl="1">
              <a:buFont typeface="Arial" panose="020B0604020202020204" pitchFamily="34" charset="0"/>
              <a:buChar char="•"/>
            </a:pPr>
            <a:r>
              <a:rPr lang="en-US" altLang="en-US" sz="1600" dirty="0">
                <a:solidFill>
                  <a:schemeClr val="tx1"/>
                </a:solidFill>
              </a:rPr>
              <a:t>None heard </a:t>
            </a:r>
          </a:p>
          <a:p>
            <a:pPr lvl="1">
              <a:buFont typeface="Arial" panose="020B0604020202020204" pitchFamily="34" charset="0"/>
              <a:buChar char="•"/>
            </a:pPr>
            <a:endParaRPr lang="en-US" altLang="en-US" sz="1600" dirty="0">
              <a:solidFill>
                <a:schemeClr val="tx1"/>
              </a:solidFill>
            </a:endParaRPr>
          </a:p>
          <a:p>
            <a:pPr lvl="2">
              <a:buFont typeface="Arial" panose="020B0604020202020204" pitchFamily="34" charset="0"/>
              <a:buChar char="•"/>
            </a:pPr>
            <a:endParaRPr lang="en-US" altLang="en-US" dirty="0"/>
          </a:p>
          <a:p>
            <a:pPr>
              <a:buFont typeface="Arial" panose="020B0604020202020204" pitchFamily="34" charset="0"/>
              <a:buChar char="•"/>
            </a:pPr>
            <a:r>
              <a:rPr lang="en-US" sz="2000" b="0" dirty="0">
                <a:solidFill>
                  <a:schemeClr val="tx1"/>
                </a:solidFill>
              </a:rPr>
              <a:t>Attendance on-line today:  _22__  and voters on-line:  _6__ </a:t>
            </a:r>
          </a:p>
          <a:p>
            <a:pPr>
              <a:buFont typeface="Arial" panose="020B0604020202020204" pitchFamily="34" charset="0"/>
              <a:buChar char="•"/>
            </a:pPr>
            <a:r>
              <a:rPr lang="en-US" altLang="en-US" sz="2000" dirty="0">
                <a:solidFill>
                  <a:schemeClr val="tx1"/>
                </a:solidFill>
              </a:rPr>
              <a:t>Recessed at 15:56 until Thursday 21Jan21, 15:00et</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							Thursday 21</a:t>
            </a:r>
            <a:r>
              <a:rPr lang="en-US" sz="1600" baseline="30000" dirty="0"/>
              <a:t>st</a:t>
            </a:r>
            <a:r>
              <a:rPr lang="en-US" sz="1600" dirty="0"/>
              <a:t>, jump to slide 20</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14-21Jan21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2</a:t>
            </a:r>
            <a:r>
              <a:rPr lang="en-US" altLang="en-US" sz="2400" baseline="30000" dirty="0"/>
              <a:t>nd</a:t>
            </a:r>
            <a:r>
              <a:rPr lang="en-US" altLang="en-US" sz="2400" dirty="0"/>
              <a:t> - Thursday </a:t>
            </a:r>
            <a:r>
              <a:rPr lang="en-US" altLang="en-US" sz="2000" dirty="0"/>
              <a:t>(21Jan21) </a:t>
            </a:r>
            <a:r>
              <a:rPr lang="en-US" altLang="en-US" sz="2400" dirty="0"/>
              <a:t>Agenda</a:t>
            </a:r>
            <a:endParaRPr lang="en-US" sz="2400" dirty="0"/>
          </a:p>
        </p:txBody>
      </p:sp>
      <p:sp>
        <p:nvSpPr>
          <p:cNvPr id="3" name="Content Placeholder 2"/>
          <p:cNvSpPr>
            <a:spLocks noGrp="1"/>
          </p:cNvSpPr>
          <p:nvPr>
            <p:ph idx="1"/>
          </p:nvPr>
        </p:nvSpPr>
        <p:spPr>
          <a:xfrm>
            <a:off x="685800" y="1066799"/>
            <a:ext cx="8382000" cy="5408613"/>
          </a:xfrm>
        </p:spPr>
        <p:txBody>
          <a:bodyPr/>
          <a:lstStyle/>
          <a:p>
            <a:pPr>
              <a:buFont typeface="Arial" panose="020B0604020202020204" pitchFamily="34" charset="0"/>
              <a:buChar char="•"/>
            </a:pPr>
            <a:r>
              <a:rPr lang="en-US" altLang="en-US" sz="1800" dirty="0"/>
              <a:t>Reminder we are still under all IEEE policies as shown last Thursday (14Jan21)</a:t>
            </a:r>
          </a:p>
          <a:p>
            <a:pPr lvl="1">
              <a:spcBef>
                <a:spcPts val="0"/>
              </a:spcBef>
              <a:buFont typeface="Arial" panose="020B0604020202020204" pitchFamily="34" charset="0"/>
              <a:buChar char="•"/>
            </a:pPr>
            <a:r>
              <a:rPr lang="en-US" altLang="en-US" sz="1800" b="1" u="sng" dirty="0">
                <a:solidFill>
                  <a:schemeClr val="tx1"/>
                </a:solidFill>
              </a:rPr>
              <a:t>Attendance like normal with </a:t>
            </a:r>
            <a:r>
              <a:rPr lang="en-US" altLang="en-US" sz="1800" b="1" u="sng" dirty="0" err="1">
                <a:solidFill>
                  <a:schemeClr val="tx1"/>
                </a:solidFill>
              </a:rPr>
              <a:t>Webex</a:t>
            </a:r>
            <a:r>
              <a:rPr lang="en-US" altLang="en-US" sz="1800" b="1" u="sng" dirty="0">
                <a:solidFill>
                  <a:schemeClr val="tx1"/>
                </a:solidFill>
              </a:rPr>
              <a:t> check</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800" dirty="0"/>
              <a:t>Someone to take a few notes: </a:t>
            </a:r>
            <a:r>
              <a:rPr lang="en-US" altLang="en-US" sz="1800" dirty="0">
                <a:solidFill>
                  <a:schemeClr val="bg1">
                    <a:lumMod val="75000"/>
                  </a:schemeClr>
                </a:solidFill>
              </a:rPr>
              <a:t> Peter E. </a:t>
            </a:r>
          </a:p>
          <a:p>
            <a:pPr lvl="1">
              <a:buFont typeface="Arial" panose="020B0604020202020204" pitchFamily="34" charset="0"/>
              <a:buChar char="•"/>
            </a:pPr>
            <a:r>
              <a:rPr lang="en-US" altLang="en-US" sz="1800" b="1" u="sng" dirty="0">
                <a:solidFill>
                  <a:schemeClr val="tx1"/>
                </a:solidFill>
              </a:rPr>
              <a:t>Attendance and request queue in chat window, Stuart K </a:t>
            </a:r>
          </a:p>
          <a:p>
            <a:pPr>
              <a:buFont typeface="Arial" panose="020B0604020202020204" pitchFamily="34" charset="0"/>
              <a:buChar char="•"/>
            </a:pPr>
            <a:r>
              <a:rPr lang="en-US" altLang="en-US" sz="1800" dirty="0"/>
              <a:t>Items routine or from last week or new</a:t>
            </a:r>
          </a:p>
          <a:p>
            <a:pPr lvl="1">
              <a:spcBef>
                <a:spcPts val="0"/>
              </a:spcBef>
              <a:buFont typeface="Arial" panose="020B0604020202020204" pitchFamily="34" charset="0"/>
              <a:buChar char="•"/>
            </a:pPr>
            <a:r>
              <a:rPr lang="en-US" altLang="en-US" sz="1800" dirty="0">
                <a:solidFill>
                  <a:schemeClr val="tx1"/>
                </a:solidFill>
              </a:rPr>
              <a:t>EU Items</a:t>
            </a:r>
          </a:p>
          <a:p>
            <a:pPr lvl="1">
              <a:spcBef>
                <a:spcPts val="0"/>
              </a:spcBef>
              <a:buFont typeface="Arial" panose="020B0604020202020204" pitchFamily="34" charset="0"/>
              <a:buChar char="•"/>
            </a:pPr>
            <a:r>
              <a:rPr lang="en-US" altLang="en-US" sz="1800" dirty="0">
                <a:solidFill>
                  <a:schemeClr val="tx1"/>
                </a:solidFill>
              </a:rPr>
              <a:t>Other Regions Items</a:t>
            </a:r>
          </a:p>
          <a:p>
            <a:pPr lvl="1">
              <a:spcBef>
                <a:spcPts val="0"/>
              </a:spcBef>
              <a:buFont typeface="Arial" panose="020B0604020202020204" pitchFamily="34" charset="0"/>
              <a:buChar char="•"/>
            </a:pPr>
            <a:r>
              <a:rPr lang="en-US" altLang="en-US" sz="1800" dirty="0">
                <a:solidFill>
                  <a:schemeClr val="tx1"/>
                </a:solidFill>
              </a:rPr>
              <a:t>ITU-R Items</a:t>
            </a:r>
          </a:p>
          <a:p>
            <a:pPr lvl="1">
              <a:spcBef>
                <a:spcPts val="0"/>
              </a:spcBef>
              <a:buFont typeface="Arial" panose="020B0604020202020204" pitchFamily="34" charset="0"/>
              <a:buChar char="•"/>
            </a:pPr>
            <a:r>
              <a:rPr lang="en-US" altLang="en-US" sz="1800" dirty="0">
                <a:solidFill>
                  <a:schemeClr val="tx1"/>
                </a:solidFill>
              </a:rPr>
              <a:t>MSG 6 GHz &amp; FCC </a:t>
            </a:r>
          </a:p>
          <a:p>
            <a:pPr lvl="1">
              <a:spcBef>
                <a:spcPts val="0"/>
              </a:spcBef>
              <a:buFont typeface="Arial" panose="020B0604020202020204" pitchFamily="34" charset="0"/>
              <a:buChar char="•"/>
            </a:pPr>
            <a:r>
              <a:rPr lang="en-US" altLang="en-US" sz="1800" dirty="0">
                <a:solidFill>
                  <a:schemeClr val="tx1"/>
                </a:solidFill>
              </a:rPr>
              <a:t>Table of Frequency Bands</a:t>
            </a:r>
          </a:p>
          <a:p>
            <a:pPr lvl="1">
              <a:spcBef>
                <a:spcPts val="0"/>
              </a:spcBef>
              <a:buFont typeface="Arial" panose="020B0604020202020204" pitchFamily="34" charset="0"/>
              <a:buChar char="•"/>
            </a:pPr>
            <a:r>
              <a:rPr lang="en-US" altLang="en-US" sz="1800" dirty="0">
                <a:solidFill>
                  <a:schemeClr val="tx1"/>
                </a:solidFill>
              </a:rPr>
              <a:t>General Discussion Items</a:t>
            </a:r>
          </a:p>
          <a:p>
            <a:pPr>
              <a:spcBef>
                <a:spcPts val="0"/>
              </a:spcBef>
              <a:buFont typeface="Arial" panose="020B0604020202020204" pitchFamily="34" charset="0"/>
              <a:buChar char="•"/>
            </a:pPr>
            <a:r>
              <a:rPr lang="en-US" altLang="en-US" sz="1800" dirty="0"/>
              <a:t>Actions Required</a:t>
            </a:r>
          </a:p>
          <a:p>
            <a:pPr lvl="1">
              <a:spcBef>
                <a:spcPts val="0"/>
              </a:spcBef>
              <a:buFont typeface="Arial" panose="020B0604020202020204" pitchFamily="34" charset="0"/>
              <a:buChar char="•"/>
            </a:pPr>
            <a:r>
              <a:rPr lang="en-US" altLang="en-US" sz="1600" dirty="0"/>
              <a:t>ad hoc on wrc-23 agenda items</a:t>
            </a:r>
          </a:p>
          <a:p>
            <a:pPr lvl="1">
              <a:spcBef>
                <a:spcPts val="0"/>
              </a:spcBef>
              <a:buFont typeface="Arial" panose="020B0604020202020204" pitchFamily="34" charset="0"/>
              <a:buChar char="•"/>
            </a:pPr>
            <a:r>
              <a:rPr lang="en-US" altLang="en-US" sz="1600" dirty="0"/>
              <a:t>March 21 plenary coordination on times </a:t>
            </a:r>
          </a:p>
          <a:p>
            <a:pPr lvl="1">
              <a:spcBef>
                <a:spcPts val="0"/>
              </a:spcBef>
              <a:buFont typeface="Arial" panose="020B0604020202020204" pitchFamily="34" charset="0"/>
              <a:buChar char="•"/>
            </a:pPr>
            <a:r>
              <a:rPr lang="en-US" altLang="en-US" sz="1600" dirty="0"/>
              <a:t>Anything new today</a:t>
            </a:r>
            <a:endParaRPr lang="en-US" altLang="en-US" sz="1400" dirty="0"/>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4584295" y="3886200"/>
            <a:ext cx="4191000" cy="1200329"/>
          </a:xfrm>
          <a:prstGeom prst="rect">
            <a:avLst/>
          </a:prstGeom>
          <a:noFill/>
        </p:spPr>
        <p:txBody>
          <a:bodyPr wrap="square" rtlCol="0">
            <a:spAutoFit/>
          </a:bodyPr>
          <a:lstStyle/>
          <a:p>
            <a:r>
              <a:rPr lang="en-US" sz="1800" dirty="0">
                <a:solidFill>
                  <a:schemeClr val="tx1"/>
                </a:solidFill>
              </a:rPr>
              <a:t>Any objections to accepting the agenda?</a:t>
            </a:r>
          </a:p>
          <a:p>
            <a:r>
              <a:rPr lang="en-US" sz="1800" dirty="0">
                <a:solidFill>
                  <a:schemeClr val="bg1">
                    <a:lumMod val="75000"/>
                  </a:schemeClr>
                </a:solidFill>
              </a:rPr>
              <a:t>None heard</a:t>
            </a:r>
          </a:p>
          <a:p>
            <a:r>
              <a:rPr lang="en-US" altLang="en-US" sz="1800" b="1" dirty="0">
                <a:solidFill>
                  <a:schemeClr val="bg1">
                    <a:lumMod val="75000"/>
                  </a:schemeClr>
                </a:solidFill>
              </a:rPr>
              <a:t>Results:  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(#108a-18,21,22,25Jan21(90min))</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Calls coming up on different subjects.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14Jan/09Feb – EN 303 722,  </a:t>
            </a:r>
            <a:r>
              <a:rPr lang="en-US" sz="1600" b="0" i="0" dirty="0">
                <a:solidFill>
                  <a:srgbClr val="4D5156"/>
                </a:solidFill>
                <a:effectLst/>
              </a:rPr>
              <a:t>Wideband Data Transmission Systems (WDTS) for Fixed 				Network Radio Equipment operating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18-25Jan – BRAN 108a and EN 303 753, </a:t>
            </a:r>
            <a:r>
              <a:rPr lang="en-US" sz="1600" b="0" i="0" dirty="0">
                <a:solidFill>
                  <a:srgbClr val="4D5156"/>
                </a:solidFill>
                <a:effectLst/>
              </a:rPr>
              <a:t>WDTS for Mobile and Fixed Equipment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29Jan – TS 103 754, </a:t>
            </a:r>
            <a:r>
              <a:rPr lang="en-US" sz="1600" b="0" i="0" dirty="0">
                <a:solidFill>
                  <a:srgbClr val="000000"/>
                </a:solidFill>
                <a:effectLst/>
              </a:rPr>
              <a:t>BRAN MAP Performance testing</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05Feb – EN 303 687 </a:t>
            </a:r>
            <a:r>
              <a:rPr lang="en-US" sz="1400" b="0" i="0" dirty="0">
                <a:solidFill>
                  <a:srgbClr val="4D5156"/>
                </a:solidFill>
                <a:effectLst/>
                <a:latin typeface="arial" panose="020B0604020202020204" pitchFamily="34" charset="0"/>
              </a:rPr>
              <a:t>6 GHz RLAN </a:t>
            </a:r>
            <a:r>
              <a:rPr lang="en-US" sz="1400" b="0" i="0" dirty="0" err="1">
                <a:solidFill>
                  <a:srgbClr val="4D5156"/>
                </a:solidFill>
                <a:effectLst/>
                <a:latin typeface="arial" panose="020B0604020202020204" pitchFamily="34" charset="0"/>
              </a:rPr>
              <a:t>Harmonised</a:t>
            </a:r>
            <a:r>
              <a:rPr lang="en-US" sz="1400" b="0" i="0" dirty="0">
                <a:solidFill>
                  <a:srgbClr val="4D5156"/>
                </a:solidFill>
                <a:effectLst/>
                <a:latin typeface="arial" panose="020B0604020202020204" pitchFamily="34" charset="0"/>
              </a:rPr>
              <a:t> Standard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Much focus on 5 and 6 GHz and user access restrictions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03Nov20-22Feb21, correspondence   </a:t>
            </a:r>
            <a:endParaRPr lang="en-US" sz="1400" b="0" dirty="0">
              <a:solidFill>
                <a:schemeClr val="tx1"/>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no meetings on schedule</a:t>
            </a:r>
            <a:endParaRPr lang="en-US" sz="1400" dirty="0">
              <a:solidFill>
                <a:schemeClr val="tx1"/>
              </a:solidFill>
              <a:highlight>
                <a:srgbClr val="C0C0C0"/>
              </a:highlight>
            </a:endParaRP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3">
              <a:buFont typeface="Arial" panose="020B0604020202020204" pitchFamily="34" charset="0"/>
              <a:buChar char="•"/>
            </a:pPr>
            <a:endParaRPr lang="en-US" sz="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#87,  11-15 Jan 21  (#88-19-23Apr21)</a:t>
            </a:r>
            <a:endParaRPr lang="en-US" sz="1800" dirty="0">
              <a:highlight>
                <a:srgbClr val="FFFF00"/>
              </a:highlight>
            </a:endParaRPr>
          </a:p>
          <a:p>
            <a:pPr lvl="1">
              <a:spcBef>
                <a:spcPts val="0"/>
              </a:spcBef>
              <a:spcAft>
                <a:spcPts val="0"/>
              </a:spcAft>
              <a:buFont typeface="Arial" panose="020B0604020202020204" pitchFamily="34" charset="0"/>
              <a:buChar char="•"/>
            </a:pPr>
            <a:r>
              <a:rPr lang="en-US" sz="1400" dirty="0">
                <a:solidFill>
                  <a:schemeClr val="tx1"/>
                </a:solidFill>
              </a:rPr>
              <a:t> </a:t>
            </a:r>
          </a:p>
          <a:p>
            <a:pPr lvl="1">
              <a:spcBef>
                <a:spcPts val="0"/>
              </a:spcBef>
              <a:spcAft>
                <a:spcPts val="0"/>
              </a:spcAft>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ym typeface="Wingdings" panose="05000000000000000000" pitchFamily="2" charset="2"/>
              </a:rPr>
              <a:t>Note: </a:t>
            </a:r>
            <a:r>
              <a:rPr lang="en-US" sz="1400" dirty="0">
                <a:sym typeface="Wingdings" panose="05000000000000000000" pitchFamily="2" charset="2"/>
                <a:hlinkClick r:id="rId5"/>
              </a:rPr>
              <a:t>&lt;SE 19&gt;</a:t>
            </a:r>
            <a:r>
              <a:rPr lang="en-US" sz="1400" dirty="0">
                <a:sym typeface="Wingdings" panose="05000000000000000000" pitchFamily="2" charset="2"/>
              </a:rPr>
              <a:t>– working on fixed services, defining of short and long term interference, to update.</a:t>
            </a:r>
          </a:p>
          <a:p>
            <a:pPr lvl="1">
              <a:spcBef>
                <a:spcPts val="0"/>
              </a:spcBef>
              <a:buFont typeface="Arial" panose="020B0604020202020204" pitchFamily="34" charset="0"/>
              <a:buChar char="•"/>
            </a:pPr>
            <a:r>
              <a:rPr lang="en-US" sz="1400" dirty="0">
                <a:sym typeface="Wingdings" panose="05000000000000000000" pitchFamily="2" charset="2"/>
              </a:rPr>
              <a:t>Has been since ‘92/’93 for these, they will show up in many places for many reasons, including 6 GHz.</a:t>
            </a:r>
          </a:p>
          <a:p>
            <a:pPr lvl="1">
              <a:spcBef>
                <a:spcPts val="0"/>
              </a:spcBef>
              <a:spcAft>
                <a:spcPts val="0"/>
              </a:spcAft>
              <a:buFont typeface="Arial" panose="020B0604020202020204" pitchFamily="34" charset="0"/>
              <a:buChar char="•"/>
            </a:pPr>
            <a:r>
              <a:rPr lang="en-US" sz="1400" dirty="0">
                <a:solidFill>
                  <a:schemeClr val="tx1"/>
                </a:solidFill>
              </a:rPr>
              <a:t> </a:t>
            </a:r>
          </a:p>
          <a:p>
            <a:pPr lvl="1">
              <a:spcBef>
                <a:spcPts val="0"/>
              </a:spcBef>
              <a:spcAft>
                <a:spcPts val="0"/>
              </a:spcAft>
              <a:buFont typeface="Arial" panose="020B0604020202020204" pitchFamily="34" charset="0"/>
              <a:buChar char="•"/>
            </a:pPr>
            <a:r>
              <a:rPr lang="en-US" sz="1400" dirty="0">
                <a:solidFill>
                  <a:schemeClr val="tx1"/>
                </a:solidFill>
              </a:rPr>
              <a:t> </a:t>
            </a:r>
          </a:p>
          <a:p>
            <a:pPr lvl="4">
              <a:spcBef>
                <a:spcPts val="0"/>
              </a:spcBef>
              <a:spcAft>
                <a:spcPts val="0"/>
              </a:spcAft>
              <a:buFont typeface="Arial" panose="020B0604020202020204" pitchFamily="34" charset="0"/>
              <a:buChar char="•"/>
            </a:pPr>
            <a:endParaRPr lang="en-US" sz="10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1257300" lvl="3">
              <a:spcBef>
                <a:spcPts val="0"/>
              </a:spcBef>
              <a:spcAft>
                <a:spcPts val="0"/>
              </a:spcAft>
              <a:buFont typeface="Arial" panose="020B0604020202020204" pitchFamily="34" charset="0"/>
              <a:buChar char="•"/>
            </a:pPr>
            <a:endParaRPr lang="en-US" sz="1000" dirty="0">
              <a:solidFill>
                <a:schemeClr val="tx1"/>
              </a:solidFill>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#13, </a:t>
            </a:r>
            <a:r>
              <a:rPr lang="en-US" sz="1800" dirty="0">
                <a:sym typeface="Wingdings" panose="05000000000000000000" pitchFamily="2" charset="2"/>
              </a:rPr>
              <a:t>18-21Jan21  		(#14 now 19-22Apr21)</a:t>
            </a:r>
          </a:p>
          <a:p>
            <a:pPr lvl="1">
              <a:spcBef>
                <a:spcPts val="0"/>
              </a:spcBef>
              <a:buFont typeface="Arial" panose="020B0604020202020204" pitchFamily="34" charset="0"/>
              <a:buChar char="•"/>
            </a:pPr>
            <a:r>
              <a:rPr lang="en-US" sz="1400" dirty="0">
                <a:effectLst/>
                <a:ea typeface="Calibri" panose="020F0502020204030204" pitchFamily="34" charset="0"/>
              </a:rPr>
              <a:t>  </a:t>
            </a:r>
          </a:p>
          <a:p>
            <a:pPr lvl="1">
              <a:spcBef>
                <a:spcPts val="0"/>
              </a:spcBef>
              <a:buFont typeface="Arial" panose="020B0604020202020204" pitchFamily="34" charset="0"/>
              <a:buChar char="•"/>
            </a:pP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effectLst/>
                <a:ea typeface="Calibri" panose="020F0502020204030204" pitchFamily="34" charset="0"/>
              </a:rPr>
              <a:t> </a:t>
            </a:r>
          </a:p>
          <a:p>
            <a:pPr lvl="1">
              <a:spcBef>
                <a:spcPts val="0"/>
              </a:spcBef>
              <a:buFont typeface="Arial" panose="020B0604020202020204" pitchFamily="34" charset="0"/>
              <a:buChar char="•"/>
            </a:pPr>
            <a:r>
              <a:rPr lang="en-US" sz="1400" dirty="0">
                <a:effectLst/>
                <a:ea typeface="Calibri" panose="020F0502020204030204" pitchFamily="34" charset="0"/>
              </a:rPr>
              <a:t> Input documents: </a:t>
            </a: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u="none" strike="noStrike" dirty="0">
                <a:solidFill>
                  <a:srgbClr val="68205F"/>
                </a:solidFill>
                <a:effectLst/>
                <a:hlinkClick r:id="rId9"/>
              </a:rPr>
              <a:t>FM57(21)004</a:t>
            </a:r>
            <a:r>
              <a:rPr lang="en-US" sz="1200" dirty="0">
                <a:effectLst/>
              </a:rPr>
              <a:t>Proposal for draft CEPT Report in response to the Mandate on WAS/RLAN in 5 GHz bands</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100" u="none" strike="noStrike" dirty="0">
                <a:solidFill>
                  <a:srgbClr val="68205F"/>
                </a:solidFill>
                <a:effectLst/>
                <a:hlinkClick r:id="rId10"/>
              </a:rPr>
              <a:t>FM57(21)003</a:t>
            </a:r>
            <a:r>
              <a:rPr lang="en-US" sz="1100" dirty="0">
                <a:effectLst/>
              </a:rPr>
              <a:t>ECC Options for assisting in the reduction of impact to meteorological radar from WAS/RLAN devices in 5.6 – 5.65 GHz</a:t>
            </a:r>
            <a:endParaRPr kumimoji="0" lang="en-GB"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1450" indent="-171450" eaLnBrk="0" hangingPunct="0">
              <a:spcBef>
                <a:spcPct val="30000"/>
              </a:spcBef>
              <a:buFont typeface="Arial" panose="020B0604020202020204" pitchFamily="34" charset="0"/>
              <a:buChar char="•"/>
              <a:defRPr/>
            </a:pPr>
            <a:r>
              <a:rPr lang="en-US" sz="1300" u="none" strike="noStrike" dirty="0">
                <a:solidFill>
                  <a:srgbClr val="68205F"/>
                </a:solidFill>
                <a:effectLst/>
                <a:hlinkClick r:id="rId11"/>
              </a:rPr>
              <a:t>FM57(21)002</a:t>
            </a:r>
            <a:r>
              <a:rPr lang="en-US" sz="1300" dirty="0">
                <a:effectLst/>
              </a:rPr>
              <a:t>Proposed revisions to ECC/DEC(04)08 'WASRLAN usage in parts of 5150 – 5725 </a:t>
            </a:r>
            <a:r>
              <a:rPr lang="en-US" sz="1300" dirty="0" err="1">
                <a:effectLst/>
              </a:rPr>
              <a:t>MHz'UK</a:t>
            </a:r>
            <a:r>
              <a:rPr lang="en-US" sz="1300" dirty="0">
                <a:effectLst/>
              </a:rPr>
              <a:t>...</a:t>
            </a:r>
          </a:p>
          <a:p>
            <a:pPr marL="171450" indent="-171450" eaLnBrk="0" hangingPunct="0">
              <a:spcBef>
                <a:spcPct val="30000"/>
              </a:spcBef>
              <a:buFont typeface="Arial" panose="020B0604020202020204" pitchFamily="34" charset="0"/>
              <a:buChar char="•"/>
              <a:defRPr/>
            </a:pPr>
            <a:r>
              <a:rPr lang="en-US" sz="1300" u="none" strike="noStrike" dirty="0">
                <a:solidFill>
                  <a:srgbClr val="68205F"/>
                </a:solidFill>
                <a:effectLst/>
                <a:hlinkClick r:id="rId12"/>
              </a:rPr>
              <a:t>FM57(21)001</a:t>
            </a:r>
            <a:r>
              <a:rPr lang="en-US" sz="1300" dirty="0">
                <a:effectLst/>
              </a:rPr>
              <a:t>Output from offline discussions on the draft ECC </a:t>
            </a:r>
            <a:r>
              <a:rPr lang="en-US" sz="1300" dirty="0" err="1">
                <a:effectLst/>
              </a:rPr>
              <a:t>Rpt</a:t>
            </a:r>
            <a:r>
              <a:rPr lang="en-US" sz="1300" dirty="0">
                <a:effectLst/>
              </a:rPr>
              <a:t> National WAS-RLAN Measures in 5.8 GHz</a:t>
            </a:r>
            <a:endParaRPr lang="en-US" sz="1300" kern="1200" dirty="0">
              <a:solidFill>
                <a:srgbClr val="000000"/>
              </a:solidFill>
              <a:effectLst/>
              <a:ea typeface="+mn-ea"/>
              <a:cs typeface="+mn-cs"/>
            </a:endParaRPr>
          </a:p>
          <a:p>
            <a:pPr marL="0" marR="0">
              <a:spcBef>
                <a:spcPts val="0"/>
              </a:spcBef>
              <a:spcAft>
                <a:spcPts val="0"/>
              </a:spcAft>
              <a:buFont typeface="Arial" panose="020B0604020202020204" pitchFamily="34" charset="0"/>
              <a:buChar char="•"/>
            </a:pPr>
            <a:endParaRPr lang="en-US" sz="1800" dirty="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algn="l">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rPr>
              <a:t> </a:t>
            </a:r>
            <a:r>
              <a:rPr lang="en-US" sz="1400" b="0" dirty="0">
                <a:solidFill>
                  <a:schemeClr val="bg1">
                    <a:lumMod val="75000"/>
                  </a:schemeClr>
                </a:solidFill>
                <a:ea typeface="Times New Roman" panose="02020603050405020304" pitchFamily="18" charset="0"/>
                <a:cs typeface="Times New Roman" panose="02020603050405020304" pitchFamily="18" charset="0"/>
              </a:rPr>
              <a:t>nothing to share today</a:t>
            </a:r>
          </a:p>
          <a:p>
            <a:pPr algn="l">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458200" cy="5463999"/>
          </a:xfrm>
        </p:spPr>
        <p:txBody>
          <a:bodyPr/>
          <a:lstStyle/>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Will try a small focused ad hoc, 3 folks stepped up (Hassan, Peter and Paul) . </a:t>
            </a: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r>
              <a:rPr lang="en-US" sz="1400" dirty="0">
                <a:solidFill>
                  <a:schemeClr val="tx1"/>
                </a:solidFill>
              </a:rPr>
              <a:t>.  (sent some options to the volunteers) </a:t>
            </a:r>
          </a:p>
          <a:p>
            <a:pPr lvl="1">
              <a:spcBef>
                <a:spcPts val="0"/>
              </a:spcBef>
              <a:buFont typeface="Arial" panose="020B0604020202020204" pitchFamily="34" charset="0"/>
              <a:buChar char="•"/>
            </a:pPr>
            <a:r>
              <a:rPr lang="en-US" sz="1400" dirty="0">
                <a:solidFill>
                  <a:schemeClr val="tx1"/>
                </a:solidFill>
                <a:effectLst/>
                <a:latin typeface="Times New Roman" panose="02020603050405020304" pitchFamily="18" charset="0"/>
                <a:ea typeface="SimSun" panose="02010600030101010101" pitchFamily="2" charset="-122"/>
              </a:rPr>
              <a:t>Need to start up document with 4 + 3 WRC-23 agenda items IEEE 802 should consider viewpoints on. </a:t>
            </a:r>
          </a:p>
          <a:p>
            <a:pPr lvl="2">
              <a:spcBef>
                <a:spcPts val="0"/>
              </a:spcBef>
              <a:buFont typeface="Arial" panose="020B0604020202020204" pitchFamily="34" charset="0"/>
              <a:buChar char="•"/>
            </a:pPr>
            <a:r>
              <a:rPr lang="en-US" sz="1400" dirty="0">
                <a:solidFill>
                  <a:schemeClr val="tx1"/>
                </a:solidFill>
              </a:rPr>
              <a:t>Do have a start on this power point.</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3"/>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1.1	</a:t>
            </a:r>
            <a:r>
              <a:rPr lang="en-GB" sz="1200" dirty="0">
                <a:latin typeface="Times New Roman" panose="02020603050405020304" pitchFamily="18" charset="0"/>
                <a:ea typeface="SimSun" panose="02010600030101010101" pitchFamily="2" charset="-122"/>
              </a:rPr>
              <a:t> </a:t>
            </a:r>
            <a:r>
              <a:rPr lang="en-GB" sz="1200" dirty="0">
                <a:effectLst/>
                <a:latin typeface="Times New Roman" panose="02020603050405020304" pitchFamily="18" charset="0"/>
                <a:ea typeface="Times New Roman" panose="02020603050405020304" pitchFamily="18" charset="0"/>
              </a:rPr>
              <a:t> 800-4 990 MHz and Resolution 223.  Connection w/ITS going there?</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1.2	</a:t>
            </a:r>
            <a:r>
              <a:rPr lang="en-GB" sz="1200" dirty="0">
                <a:latin typeface="Times New Roman" panose="02020603050405020304" pitchFamily="18" charset="0"/>
                <a:ea typeface="SimSun" panose="02010600030101010101" pitchFamily="2" charset="-122"/>
              </a:rPr>
              <a:t> </a:t>
            </a:r>
            <a:r>
              <a:rPr lang="en-GB" sz="1200" dirty="0">
                <a:effectLst/>
                <a:latin typeface="Times New Roman" panose="02020603050405020304" pitchFamily="18" charset="0"/>
                <a:ea typeface="Times New Roman" panose="02020603050405020304" pitchFamily="18" charset="0"/>
              </a:rPr>
              <a:t> 300-3 400MHz, 3 600-3 800MHz, 6 425-7 025MHz, 7 025-7 125MHz and 10.0-10.5GHz for International Mobile Telecommunications (IMT) and resolution 245.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1.5	  4</a:t>
            </a:r>
            <a:r>
              <a:rPr lang="en-GB" sz="12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200" b="1" dirty="0">
                <a:effectLst/>
                <a:latin typeface="Times New Roman" panose="02020603050405020304" pitchFamily="18" charset="0"/>
                <a:ea typeface="Times New Roman" panose="02020603050405020304" pitchFamily="18" charset="0"/>
              </a:rPr>
              <a:t> 235.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10</a:t>
            </a:r>
            <a:r>
              <a:rPr lang="en-GB" sz="1200" b="1" dirty="0">
                <a:effectLst/>
                <a:latin typeface="Times New Roman" panose="02020603050405020304" pitchFamily="18" charset="0"/>
                <a:ea typeface="Times New Roman" panose="02020603050405020304" pitchFamily="18" charset="0"/>
              </a:rPr>
              <a:t>		</a:t>
            </a:r>
            <a:r>
              <a:rPr lang="en-GB" sz="12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endParaRPr lang="en-US" sz="1400" b="0" u="sng" dirty="0">
              <a:solidFill>
                <a:schemeClr val="tx1"/>
              </a:solidFill>
            </a:endParaRPr>
          </a:p>
          <a:p>
            <a:pPr lvl="1">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700108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458200" cy="5463999"/>
          </a:xfrm>
        </p:spPr>
        <p:txBody>
          <a:bodyPr/>
          <a:lstStyle/>
          <a:p>
            <a:pPr marL="238125" marR="0">
              <a:spcBef>
                <a:spcPts val="0"/>
              </a:spcBef>
              <a:spcAft>
                <a:spcPts val="0"/>
              </a:spcAft>
              <a:buFont typeface="Arial" panose="020B0604020202020204" pitchFamily="34" charset="0"/>
              <a:buChar char="•"/>
            </a:pPr>
            <a:endParaRPr lang="en-US" sz="1800" b="1" dirty="0">
              <a:solidFill>
                <a:srgbClr val="333333"/>
              </a:solidFill>
              <a:effectLst/>
              <a:latin typeface="Arial" panose="020B0604020202020204" pitchFamily="34" charset="0"/>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1800" b="1" dirty="0">
                <a:solidFill>
                  <a:srgbClr val="333333"/>
                </a:solidFill>
                <a:effectLst/>
                <a:latin typeface="Arial" panose="020B0604020202020204" pitchFamily="34" charset="0"/>
                <a:ea typeface="Times New Roman" panose="02020603050405020304" pitchFamily="18" charset="0"/>
              </a:rPr>
              <a:t>FCC Meetings: </a:t>
            </a:r>
            <a:r>
              <a:rPr lang="en-US" sz="1800" b="1" dirty="0">
                <a:solidFill>
                  <a:srgbClr val="4C4C4C"/>
                </a:solidFill>
                <a:effectLst/>
                <a:latin typeface="Arial" panose="020B0604020202020204" pitchFamily="34" charset="0"/>
                <a:ea typeface="Times New Roman" panose="02020603050405020304" pitchFamily="18" charset="0"/>
              </a:rPr>
              <a:t>World Radiocommunication Conference Advisory Committee</a:t>
            </a:r>
            <a:endParaRPr lang="en-US" sz="1800" b="0" dirty="0">
              <a:solidFill>
                <a:srgbClr val="4C4C4C"/>
              </a:solidFill>
              <a:effectLst/>
              <a:latin typeface="Calibri" panose="020F0502020204030204" pitchFamily="34" charset="0"/>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600" b="1"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2021-01087</a:t>
            </a:r>
            <a:r>
              <a:rPr lang="en-US" sz="1600" u="sng" dirty="0">
                <a:solidFill>
                  <a:srgbClr val="3071A9"/>
                </a:solidFill>
                <a:effectLst/>
                <a:ea typeface="Times New Roman" panose="02020603050405020304" pitchFamily="18" charset="0"/>
              </a:rPr>
              <a:t>, </a:t>
            </a:r>
            <a:r>
              <a:rPr lang="en-US" sz="1600" b="1" dirty="0">
                <a:solidFill>
                  <a:srgbClr val="000000"/>
                </a:solidFill>
                <a:effectLst/>
                <a:ea typeface="Times New Roman" panose="02020603050405020304" pitchFamily="18" charset="0"/>
              </a:rPr>
              <a:t>Citation:</a:t>
            </a:r>
            <a:r>
              <a:rPr lang="en-US" sz="1600" dirty="0">
                <a:solidFill>
                  <a:srgbClr val="000000"/>
                </a:solidFill>
                <a:effectLst/>
                <a:ea typeface="Times New Roman" panose="02020603050405020304" pitchFamily="18" charset="0"/>
              </a:rPr>
              <a:t> 86 FR 5195, </a:t>
            </a:r>
            <a:r>
              <a:rPr lang="en-US" sz="1600" b="0" u="sng" dirty="0">
                <a:solidFill>
                  <a:srgbClr val="3071A9"/>
                </a:solidFill>
                <a:effectLst/>
                <a:ea typeface="Times New Roman" panose="02020603050405020304" pitchFamily="18" charset="0"/>
                <a:hlinkClick r:id="rId4"/>
              </a:rPr>
              <a:t>PDF</a:t>
            </a:r>
            <a:r>
              <a:rPr lang="en-US" sz="1600" b="1"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rPr>
              <a:t>Pages 5195-5196 </a:t>
            </a:r>
            <a:r>
              <a:rPr lang="en-US" sz="1600" i="1" dirty="0">
                <a:solidFill>
                  <a:srgbClr val="000000"/>
                </a:solidFill>
                <a:effectLst/>
                <a:ea typeface="Times New Roman" panose="02020603050405020304" pitchFamily="18" charset="0"/>
              </a:rPr>
              <a:t>(2 pages),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p>
          <a:p>
            <a:pPr marL="638175" lvl="1">
              <a:spcBef>
                <a:spcPts val="0"/>
              </a:spcBef>
              <a:spcAft>
                <a:spcPts val="0"/>
              </a:spcAft>
              <a:buFont typeface="Arial" panose="020B0604020202020204" pitchFamily="34" charset="0"/>
              <a:buChar char="•"/>
            </a:pPr>
            <a:r>
              <a:rPr lang="en-US" sz="1600" b="1" dirty="0">
                <a:solidFill>
                  <a:srgbClr val="000000"/>
                </a:solidFill>
                <a:effectLst/>
                <a:ea typeface="Times New Roman" panose="02020603050405020304" pitchFamily="18" charset="0"/>
              </a:rPr>
              <a:t>Abstract:</a:t>
            </a:r>
            <a:r>
              <a:rPr lang="en-US" sz="1600" dirty="0">
                <a:solidFill>
                  <a:srgbClr val="000000"/>
                </a:solidFill>
                <a:effectLst/>
                <a:ea typeface="Times New Roman" panose="02020603050405020304" pitchFamily="18" charset="0"/>
              </a:rPr>
              <a:t> This notice advises interested persons that Informal Working Group 1 (IWG-1), Informal Working Group 2 (IWG-2), Informal Working Group 3 (IWG-3) and Informal Working Group 4 (IWG-4) of the 2023 World Radiocommunication Conference Advisory Committee (WRC-23 Advisory Committee) have scheduled meetings as set forth below. The meetings are open to the public. </a:t>
            </a:r>
            <a:endParaRPr lang="en-US" sz="1600" dirty="0">
              <a:effectLst/>
              <a:ea typeface="Calibri" panose="020F0502020204030204" pitchFamily="34" charset="0"/>
            </a:endParaRPr>
          </a:p>
          <a:p>
            <a:pPr marL="685800" lvl="1">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2000" b="0" dirty="0">
                <a:solidFill>
                  <a:schemeClr val="tx1"/>
                </a:solidFill>
              </a:rPr>
              <a:t> </a:t>
            </a:r>
          </a:p>
          <a:p>
            <a:pPr>
              <a:spcBef>
                <a:spcPts val="0"/>
              </a:spcBef>
              <a:buFont typeface="Arial" panose="020B0604020202020204" pitchFamily="34" charset="0"/>
              <a:buChar char="•"/>
            </a:pPr>
            <a:r>
              <a:rPr lang="en-US" sz="2000" dirty="0">
                <a:solidFill>
                  <a:schemeClr val="tx1"/>
                </a:solidFill>
              </a:rPr>
              <a:t> </a:t>
            </a:r>
          </a:p>
          <a:p>
            <a:pPr lvl="1">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6" action="ppaction://hlinksldjump"/>
              </a:rPr>
              <a:t>see back up slides later</a:t>
            </a:r>
            <a:r>
              <a:rPr lang="en-US" sz="1200" dirty="0">
                <a:solidFill>
                  <a:schemeClr val="tx1"/>
                </a:solidFill>
                <a:hlinkClick r:id="rId6" action="ppaction://hlinksldjump"/>
              </a:rPr>
              <a:t>. </a:t>
            </a:r>
            <a:endParaRPr lang="en-US" sz="300" dirty="0"/>
          </a:p>
        </p:txBody>
      </p:sp>
    </p:spTree>
    <p:extLst>
      <p:ext uri="{BB962C8B-B14F-4D97-AF65-F5344CB8AC3E}">
        <p14:creationId xmlns:p14="http://schemas.microsoft.com/office/powerpoint/2010/main" val="3893025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7851" y="1096022"/>
            <a:ext cx="8153400" cy="5379391"/>
          </a:xfrm>
        </p:spPr>
        <p:txBody>
          <a:bodyPr/>
          <a:lstStyle/>
          <a:p>
            <a:pPr>
              <a:buFont typeface="Arial" panose="020B0604020202020204" pitchFamily="34" charset="0"/>
              <a:buChar char="•"/>
            </a:pPr>
            <a:r>
              <a:rPr lang="en-US" sz="1800" dirty="0"/>
              <a:t>Multi-stake holder group (MSG) on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 for </a:t>
            </a:r>
            <a:r>
              <a:rPr lang="en-US" sz="1400" i="1" u="sng" dirty="0" err="1"/>
              <a:t>memberhip</a:t>
            </a:r>
            <a:r>
              <a:rPr lang="en-US" sz="1400" i="1" u="sng" dirty="0"/>
              <a:t>.</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overall MSG meeting - 22Jan21</a:t>
            </a:r>
            <a:endParaRPr lang="en-US" sz="1600" b="0" dirty="0"/>
          </a:p>
          <a:p>
            <a:pPr lvl="1">
              <a:spcBef>
                <a:spcPts val="0"/>
              </a:spcBef>
              <a:buFont typeface="Arial" panose="020B0604020202020204" pitchFamily="34" charset="0"/>
              <a:buChar char="•"/>
            </a:pPr>
            <a:r>
              <a:rPr lang="en-US" sz="1600" dirty="0"/>
              <a:t>There are workstream meetings most every week. </a:t>
            </a:r>
          </a:p>
          <a:p>
            <a:pPr lvl="1">
              <a:spcBef>
                <a:spcPts val="0"/>
              </a:spcBef>
              <a:buFont typeface="Arial" panose="020B0604020202020204" pitchFamily="34" charset="0"/>
              <a:buChar char="•"/>
            </a:pPr>
            <a:r>
              <a:rPr lang="en-US" sz="1600" dirty="0"/>
              <a:t>e.g. 14&amp;28Jan21 – WS1;   </a:t>
            </a:r>
          </a:p>
          <a:p>
            <a:pPr marL="866775" lvl="2">
              <a:spcBef>
                <a:spcPts val="0"/>
              </a:spcBef>
              <a:spcAft>
                <a:spcPts val="0"/>
              </a:spcAft>
              <a:buFont typeface="Arial" panose="020B0604020202020204" pitchFamily="34" charset="0"/>
              <a:buChar char="•"/>
            </a:pPr>
            <a:endParaRPr lang="en-US" sz="1600" b="0" dirty="0">
              <a:solidFill>
                <a:schemeClr val="tx1"/>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 </a:t>
            </a:r>
            <a:endParaRPr lang="en-US" sz="1800" b="0" dirty="0">
              <a:solidFill>
                <a:schemeClr val="tx1"/>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Was brought to the chair’s attention, there is an open / non-member “6GHz M.S. Group” at:  </a:t>
            </a:r>
            <a:r>
              <a:rPr lang="en-US" sz="1400" b="0" i="0" dirty="0">
                <a:solidFill>
                  <a:srgbClr val="1155CC"/>
                </a:solidFill>
                <a:effectLst/>
                <a:hlinkClick r:id="rId4"/>
              </a:rPr>
              <a:t>https://groups.wirelessinnovation.org/wg/6MSG/dashboard</a:t>
            </a:r>
            <a:r>
              <a:rPr lang="en-US" sz="1400" b="0" i="0" dirty="0">
                <a:solidFill>
                  <a:srgbClr val="1155CC"/>
                </a:solidFill>
                <a:effectLst/>
              </a:rPr>
              <a:t>. </a:t>
            </a:r>
            <a:endParaRPr lang="en-US" sz="1800" kern="1200" dirty="0">
              <a:solidFill>
                <a:srgbClr val="000000"/>
              </a:solidFill>
              <a:effectLst/>
              <a:ea typeface="+mn-ea"/>
              <a:cs typeface="+mn-cs"/>
            </a:endParaRPr>
          </a:p>
          <a:p>
            <a:pPr marL="866775" lvl="2">
              <a:spcBef>
                <a:spcPts val="0"/>
              </a:spcBef>
              <a:spcAft>
                <a:spcPts val="0"/>
              </a:spcAft>
              <a:buFont typeface="Arial" panose="020B0604020202020204" pitchFamily="34" charset="0"/>
              <a:buChar char="•"/>
            </a:pPr>
            <a:r>
              <a:rPr lang="en-US" sz="1600" b="0" dirty="0">
                <a:solidFill>
                  <a:schemeClr val="tx1"/>
                </a:solidFill>
                <a:effectLst/>
                <a:ea typeface="Times New Roman" panose="02020603050405020304" pitchFamily="18" charset="0"/>
              </a:rPr>
              <a:t>Looks you still have to register, but not be a member</a:t>
            </a:r>
            <a:r>
              <a:rPr lang="en-US" sz="1600" dirty="0">
                <a:solidFill>
                  <a:schemeClr val="tx1"/>
                </a:solidFill>
                <a:ea typeface="Times New Roman" panose="02020603050405020304" pitchFamily="18" charset="0"/>
              </a:rPr>
              <a:t>?</a:t>
            </a:r>
            <a:r>
              <a:rPr lang="en-US" sz="1600" b="0" dirty="0">
                <a:solidFill>
                  <a:schemeClr val="tx1"/>
                </a:solidFill>
                <a:effectLst/>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What do folks need to know about the Committee .vs. the Group? </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endParaRPr lang="en-US" sz="18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 chair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rgbClr val="1F497D"/>
                </a:solidFill>
                <a:latin typeface="Calibri" panose="020F0502020204030204" pitchFamily="34" charset="0"/>
                <a:ea typeface="Calibri" panose="020F0502020204030204" pitchFamily="34" charset="0"/>
              </a:rPr>
              <a:t>.15 	Ben								</a:t>
            </a:r>
            <a:r>
              <a:rPr lang="en-GB" sz="1800" dirty="0">
                <a:solidFill>
                  <a:srgbClr val="1F497D"/>
                </a:solidFill>
                <a:effectLst/>
                <a:latin typeface="Calibri" panose="020F0502020204030204" pitchFamily="34" charset="0"/>
                <a:ea typeface="Calibri" panose="020F0502020204030204" pitchFamily="34" charset="0"/>
              </a:rPr>
              <a:t>(Dorothy for now</a:t>
            </a:r>
            <a:r>
              <a:rPr lang="en-GB" dirty="0">
                <a:solidFill>
                  <a:srgbClr val="1F497D"/>
                </a:solidFill>
                <a:latin typeface="Calibri" panose="020F0502020204030204" pitchFamily="34" charset="0"/>
                <a:ea typeface="Calibri" panose="020F0502020204030204" pitchFamily="34" charset="0"/>
              </a:rPr>
              <a:t> for .11)</a:t>
            </a:r>
            <a:r>
              <a:rPr lang="en-GB" sz="1800" dirty="0">
                <a:solidFill>
                  <a:srgbClr val="1F497D"/>
                </a:solidFill>
                <a:effectLst/>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lead will provide what had been started on an 802.15 table before </a:t>
            </a:r>
            <a:r>
              <a:rPr lang="en-US" dirty="0">
                <a:solidFill>
                  <a:schemeClr val="tx1"/>
                </a:solidFill>
                <a:ea typeface="Times New Roman" panose="02020603050405020304" pitchFamily="18" charset="0"/>
              </a:rPr>
              <a:t>to review and see if that gets the overall table started.</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ad hoc team on the table of frequency bands will meet over the next few months, and work on a recommendation.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Will status in the .18 weekly teleconferences as appropriate.</a:t>
            </a:r>
          </a:p>
          <a:p>
            <a:pPr marL="285750" indent="-285750">
              <a:buClr>
                <a:srgbClr val="00B0F0"/>
              </a:buClr>
              <a:buFont typeface="Wingdings" panose="05000000000000000000" pitchFamily="2" charset="2"/>
              <a:buChar char="§"/>
            </a:pPr>
            <a:r>
              <a:rPr lang="en-US" sz="1600" dirty="0">
                <a:solidFill>
                  <a:schemeClr val="tx1"/>
                </a:solidFill>
                <a:ea typeface="Times New Roman" panose="02020603050405020304" pitchFamily="18" charset="0"/>
              </a:rPr>
              <a:t>Co-leads for ad hoc on table of frequency bands set up call for Tuesday 26 Jan 21, 15:00et.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Agenda points:  problem statement, audience, how often to meet, etc. </a:t>
            </a:r>
          </a:p>
          <a:p>
            <a:pPr>
              <a:spcBef>
                <a:spcPts val="0"/>
              </a:spcBef>
              <a:buFont typeface="Arial" panose="020B0604020202020204" pitchFamily="34" charset="0"/>
              <a:buChar char="•"/>
            </a:pPr>
            <a:endParaRPr lang="en-US" sz="1800" b="0" dirty="0"/>
          </a:p>
          <a:p>
            <a:pPr lvl="1">
              <a:spcBef>
                <a:spcPts val="0"/>
              </a:spcBef>
              <a:buFont typeface="Arial" panose="020B0604020202020204" pitchFamily="34" charset="0"/>
              <a:buChar char="•"/>
            </a:pPr>
            <a:endParaRPr lang="en-US" sz="14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068554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a:t>
            </a:r>
          </a:p>
          <a:p>
            <a:pPr marL="400050" lvl="1" indent="0">
              <a:spcBef>
                <a:spcPts val="0"/>
              </a:spcBef>
              <a:spcAft>
                <a:spcPts val="0"/>
              </a:spcAft>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Some from before:  </a:t>
            </a:r>
          </a:p>
          <a:p>
            <a:pPr marL="1143000" marR="0" lvl="2" indent="-228600">
              <a:spcBef>
                <a:spcPts val="0"/>
              </a:spcBef>
              <a:spcAft>
                <a:spcPts val="0"/>
              </a:spcAft>
              <a:buFont typeface="+mj-lt"/>
              <a:buAutoNum type="romanLcParenR"/>
            </a:pPr>
            <a:r>
              <a:rPr lang="en-US" sz="1600" b="1" dirty="0">
                <a:solidFill>
                  <a:srgbClr val="333333"/>
                </a:solidFill>
                <a:ea typeface="Times New Roman" panose="02020603050405020304" pitchFamily="18" charset="0"/>
              </a:rPr>
              <a:t> </a:t>
            </a:r>
            <a:r>
              <a:rPr lang="en-US" sz="1600" dirty="0">
                <a:effectLst/>
                <a:ea typeface="Times New Roman" panose="02020603050405020304" pitchFamily="18" charset="0"/>
              </a:rPr>
              <a:t>Maintaining a database is different from a list of bands for coexistence assessment </a:t>
            </a:r>
            <a:endParaRPr lang="en-US" sz="16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dirty="0">
                <a:effectLst/>
                <a:ea typeface="Times New Roman" panose="02020603050405020304" pitchFamily="18" charset="0"/>
              </a:rPr>
              <a:t>What is the actual task at hand?</a:t>
            </a:r>
            <a:endParaRPr lang="en-US" dirty="0">
              <a:effectLst/>
              <a:ea typeface="SimSun" panose="02010600030101010101" pitchFamily="2" charset="-122"/>
            </a:endParaRPr>
          </a:p>
          <a:p>
            <a:pPr marL="685800" lvl="1">
              <a:spcBef>
                <a:spcPts val="0"/>
              </a:spcBef>
              <a:spcAft>
                <a:spcPts val="0"/>
              </a:spcAft>
              <a:buFont typeface="Arial" panose="020B0604020202020204" pitchFamily="34" charset="0"/>
              <a:buChar char="•"/>
            </a:pPr>
            <a:r>
              <a:rPr lang="en-US" sz="14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4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4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9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Possible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07Jan: can we add 802.18 here?  Possibly, though not to disturb coexistence is primary, more for a reference for comments.</a:t>
            </a:r>
          </a:p>
          <a:p>
            <a:pPr>
              <a:spcBef>
                <a:spcPts val="0"/>
              </a:spcBef>
              <a:buFont typeface="Arial" panose="020B0604020202020204" pitchFamily="34" charset="0"/>
              <a:buChar char="•"/>
            </a:pP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marL="285750" marR="0" indent="-285750">
              <a:spcBef>
                <a:spcPts val="0"/>
              </a:spcBef>
              <a:spcAft>
                <a:spcPts val="0"/>
              </a:spcAft>
              <a:buFont typeface="Arial" panose="020B0604020202020204" pitchFamily="34" charset="0"/>
              <a:buChar char="•"/>
            </a:pPr>
            <a:r>
              <a:rPr lang="en-US" sz="1800" b="1" dirty="0">
                <a:solidFill>
                  <a:schemeClr val="bg1">
                    <a:lumMod val="50000"/>
                  </a:schemeClr>
                </a:solidFill>
                <a:effectLst/>
                <a:ea typeface="Times New Roman" panose="02020603050405020304" pitchFamily="18" charset="0"/>
              </a:rPr>
              <a:t>None today </a:t>
            </a:r>
            <a:endParaRPr lang="en-US" sz="1800" b="0" dirty="0">
              <a:solidFill>
                <a:schemeClr val="bg1">
                  <a:lumMod val="50000"/>
                </a:schemeClr>
              </a:solidFill>
              <a:effectLst/>
              <a:latin typeface="Consolas" panose="020B0609020204030204" pitchFamily="49" charset="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solidFill>
                  <a:srgbClr val="333333"/>
                </a:solidFill>
                <a:latin typeface="Consolas" panose="020B0609020204030204" pitchFamily="49" charset="0"/>
                <a:ea typeface="Times New Roman" panose="02020603050405020304" pitchFamily="18" charset="0"/>
              </a:rPr>
              <a:t> </a:t>
            </a:r>
            <a:endParaRPr lang="en-US" sz="18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14-21Jan21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71985"/>
            <a:ext cx="8153400" cy="5512522"/>
          </a:xfrm>
        </p:spPr>
        <p:txBody>
          <a:bodyPr/>
          <a:lstStyle/>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802.18 activity since </a:t>
            </a:r>
            <a:r>
              <a:rPr lang="en-US" sz="1800" dirty="0">
                <a:ea typeface="Calibri" panose="020F0502020204030204" pitchFamily="34" charset="0"/>
              </a:rPr>
              <a:t>November</a:t>
            </a:r>
            <a:r>
              <a:rPr lang="en-US" sz="1800" dirty="0">
                <a:effectLst/>
                <a:ea typeface="Calibri" panose="020F0502020204030204" pitchFamily="34" charset="0"/>
              </a:rPr>
              <a:t> Plenary</a:t>
            </a: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Approvals: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None</a:t>
            </a:r>
          </a:p>
          <a:p>
            <a:pPr marL="400050" lvl="1">
              <a:spcBef>
                <a:spcPts val="0"/>
              </a:spcBef>
              <a:spcAft>
                <a:spcPts val="0"/>
              </a:spcAft>
              <a:buFont typeface="Arial" panose="020B0604020202020204" pitchFamily="34" charset="0"/>
              <a:buChar char="•"/>
            </a:pPr>
            <a:endParaRPr lang="en-US" sz="1800" dirty="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cs typeface="Times New Roman" panose="02020603050405020304" pitchFamily="18" charset="0"/>
              </a:rPr>
              <a:t>Other discussions: </a:t>
            </a:r>
            <a:endParaRPr lang="en-US" sz="16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 FCC Rules digital divide for low-income consumers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 Canada ISED 6 GHz policy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NSF Workshop Panel – economic considerations for rules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Japan MIC Technical conditions for UWB</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 Vietnam MIC national radio frequency spectrum</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 FCC NPRM 5.9 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Japan MIC frequency reorganization plan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 only</a:t>
            </a:r>
            <a:endParaRPr lang="en-US" sz="2000" dirty="0"/>
          </a:p>
        </p:txBody>
      </p:sp>
    </p:spTree>
    <p:extLst>
      <p:ext uri="{BB962C8B-B14F-4D97-AF65-F5344CB8AC3E}">
        <p14:creationId xmlns:p14="http://schemas.microsoft.com/office/powerpoint/2010/main" val="10826961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 </a:t>
            </a:r>
            <a:r>
              <a:rPr lang="en-US" altLang="en-US" sz="1800" b="0" dirty="0">
                <a:solidFill>
                  <a:srgbClr val="00B0F0"/>
                </a:solidFill>
              </a:rPr>
              <a:t>The ch</a:t>
            </a:r>
            <a:r>
              <a:rPr lang="en-US" altLang="en-US" sz="1800" dirty="0">
                <a:solidFill>
                  <a:srgbClr val="00B0F0"/>
                </a:solidFill>
              </a:rPr>
              <a:t>air will check with .15/.19/.24 chairs and coordinate plenary meeting times. (.11 will be closed).  </a:t>
            </a:r>
          </a:p>
          <a:p>
            <a:pPr marL="685800" lvl="1">
              <a:buClr>
                <a:srgbClr val="00B0F0"/>
              </a:buClr>
              <a:buFont typeface="Wingdings" panose="05000000000000000000" pitchFamily="2" charset="2"/>
              <a:buChar char="§"/>
            </a:pPr>
            <a:r>
              <a:rPr lang="en-US" altLang="en-US" sz="1800" b="0" dirty="0">
                <a:solidFill>
                  <a:srgbClr val="00B0F0"/>
                </a:solidFill>
              </a:rPr>
              <a:t>.19 we ar</a:t>
            </a:r>
            <a:r>
              <a:rPr lang="en-US" altLang="en-US" sz="1800" dirty="0">
                <a:solidFill>
                  <a:srgbClr val="00B0F0"/>
                </a:solidFill>
              </a:rPr>
              <a:t>e okay </a:t>
            </a: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50000"/>
                  </a:schemeClr>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14-21Jan21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28Jan21–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r>
              <a:rPr lang="en-US" sz="1600" dirty="0">
                <a:highlight>
                  <a:srgbClr val="FFFF00"/>
                </a:highlight>
              </a:rPr>
              <a:t>new call-in starting 14Jan21)</a:t>
            </a:r>
            <a:endParaRPr lang="en-US" altLang="en-US" sz="1600" b="1" i="1" dirty="0">
              <a:highlight>
                <a:srgbClr val="FFFF00"/>
              </a:highlight>
            </a:endParaRPr>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15:__________________52et</a:t>
            </a:r>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Frequency Table Ad Hoc -802.18-19</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Tuesday, 26 January, 2021 15:00-16:00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https://ieeesa.webex.com/ieeesa/j.php?MTID=ma6967f831273a65c8867476602fe83c9</a:t>
            </a:r>
          </a:p>
          <a:p>
            <a:pPr marL="0" marR="0">
              <a:spcBef>
                <a:spcPts val="0"/>
              </a:spcBef>
              <a:spcAft>
                <a:spcPts val="0"/>
              </a:spcAft>
            </a:pPr>
            <a:r>
              <a:rPr lang="en-US" sz="105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January 26, 2021  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https://ieeesa.webex.com/ieeesa/j.php?MTID=ma6967f831273a65c8867476602fe83c9</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179 612 6789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freqtable2</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+1-646-992-2010,,1796126789##</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+1-213-306-3065,,1796126789##</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ad hoc teleconference call-in, </a:t>
            </a:r>
            <a:r>
              <a:rPr lang="en-US" sz="2400" dirty="0">
                <a:highlight>
                  <a:srgbClr val="808000"/>
                </a:highlight>
              </a:rPr>
              <a:t>26Jan21</a:t>
            </a:r>
          </a:p>
        </p:txBody>
      </p:sp>
    </p:spTree>
    <p:extLst>
      <p:ext uri="{BB962C8B-B14F-4D97-AF65-F5344CB8AC3E}">
        <p14:creationId xmlns:p14="http://schemas.microsoft.com/office/powerpoint/2010/main" val="5165683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20 May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r>
              <a:rPr lang="en-US" dirty="0">
                <a:solidFill>
                  <a:schemeClr val="tx1"/>
                </a:solidFill>
              </a:rPr>
              <a:t>Motion passed, 21 voters with 29 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14-21Jan21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14-21Jan21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14-21Jan21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44</a:t>
            </a:fld>
            <a:endParaRPr lang="en-US" altLang="en-US" sz="1200" b="0" dirty="0"/>
          </a:p>
        </p:txBody>
      </p:sp>
      <p:sp>
        <p:nvSpPr>
          <p:cNvPr id="2" name="Date Placeholder 1"/>
          <p:cNvSpPr>
            <a:spLocks noGrp="1"/>
          </p:cNvSpPr>
          <p:nvPr>
            <p:ph type="dt" idx="15"/>
          </p:nvPr>
        </p:nvSpPr>
        <p:spPr/>
        <p:txBody>
          <a:bodyPr/>
          <a:lstStyle/>
          <a:p>
            <a:r>
              <a:rPr lang="en-US"/>
              <a:t>14-21Jan21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14-21Jan21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14-21Jan21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like normal with </a:t>
            </a:r>
            <a:r>
              <a:rPr lang="en-US" altLang="en-US" sz="1400" b="1" u="sng" dirty="0" err="1">
                <a:solidFill>
                  <a:schemeClr val="tx1"/>
                </a:solidFill>
              </a:rPr>
              <a:t>Webex</a:t>
            </a:r>
            <a:r>
              <a:rPr lang="en-US" altLang="en-US" sz="1400" b="1" u="sng" dirty="0">
                <a:solidFill>
                  <a:schemeClr val="tx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 (both meetings)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endParaRPr lang="en-US" altLang="en-US" sz="1600" dirty="0">
              <a:solidFill>
                <a:schemeClr val="tx1"/>
              </a:solidFill>
            </a:endParaRPr>
          </a:p>
          <a:p>
            <a:pPr lvl="1">
              <a:buFont typeface="Arial" panose="020B0604020202020204" pitchFamily="34" charset="0"/>
              <a:buChar char="•"/>
            </a:pPr>
            <a:r>
              <a:rPr lang="en-US" altLang="en-US" sz="1400" dirty="0">
                <a:solidFill>
                  <a:schemeClr val="tx1"/>
                </a:solidFill>
              </a:rPr>
              <a:t>Table of Frequency Bands</a:t>
            </a:r>
          </a:p>
          <a:p>
            <a:pPr lvl="1">
              <a:buFont typeface="Arial" panose="020B0604020202020204" pitchFamily="34" charset="0"/>
              <a:buChar char="•"/>
            </a:pPr>
            <a:r>
              <a:rPr lang="en-US" altLang="en-US" sz="1400" dirty="0">
                <a:solidFill>
                  <a:schemeClr val="tx1"/>
                </a:solidFill>
              </a:rPr>
              <a:t>WRC-23 IEEE 802 viewpoints </a:t>
            </a:r>
          </a:p>
          <a:p>
            <a:pPr lvl="1">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Recess/Adjourn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PN client to client in 6 GHz</a:t>
            </a:r>
          </a:p>
          <a:p>
            <a:pPr lvl="1">
              <a:spcBef>
                <a:spcPts val="0"/>
              </a:spcBef>
              <a:buFont typeface="Arial" panose="020B0604020202020204" pitchFamily="34" charset="0"/>
              <a:buChar char="•"/>
            </a:pPr>
            <a:r>
              <a:rPr lang="en-US" altLang="en-US" sz="1400" kern="0" dirty="0">
                <a:solidFill>
                  <a:schemeClr val="tx1"/>
                </a:solidFill>
              </a:rPr>
              <a:t>FCC Rule unlicensed in TV bands</a:t>
            </a:r>
            <a:r>
              <a:rPr lang="en-US" altLang="en-US" sz="1400" b="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Plenary </a:t>
            </a:r>
            <a:r>
              <a:rPr lang="en-GB" sz="1600" b="0" dirty="0">
                <a:ea typeface="SimSun" panose="02010600030101010101" pitchFamily="2" charset="-122"/>
              </a:rPr>
              <a:t>05-12 Nov </a:t>
            </a:r>
            <a:r>
              <a:rPr lang="en-GB" sz="1600" b="0" dirty="0">
                <a:effectLst/>
                <a:ea typeface="SimSun" panose="02010600030101010101" pitchFamily="2" charset="-122"/>
              </a:rPr>
              <a:t>2020 in document </a:t>
            </a:r>
            <a:r>
              <a:rPr lang="en-GB" sz="1600" b="0" dirty="0">
                <a:solidFill>
                  <a:schemeClr val="bg1">
                    <a:lumMod val="75000"/>
                  </a:schemeClr>
                </a:solidFill>
                <a:ea typeface="SimSun" panose="02010600030101010101" pitchFamily="2" charset="-122"/>
                <a:hlinkClick r:id="rId3"/>
              </a:rPr>
              <a:t>https://mentor.ieee.org/802.18/dcn/20/18-20-0148-01-0000-minutes-electronic-plenary-05-12nov2020-rr-tag-bkk.docx</a:t>
            </a:r>
            <a:r>
              <a:rPr lang="en-GB" sz="16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04-Jan-2021 15:52:54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Steve P.</a:t>
            </a:r>
          </a:p>
          <a:p>
            <a:pPr marL="0" indent="0">
              <a:spcBef>
                <a:spcPts val="0"/>
              </a:spcBef>
            </a:pPr>
            <a:r>
              <a:rPr lang="en-US" altLang="en-US" sz="1800" b="0" dirty="0">
                <a:solidFill>
                  <a:schemeClr val="tx1"/>
                </a:solidFill>
              </a:rPr>
              <a:t>	Seconded by:  Edward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14-21Jan21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2624" y="866760"/>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400" b="0" dirty="0">
                <a:solidFill>
                  <a:schemeClr val="tx1"/>
                </a:solidFill>
              </a:rPr>
              <a:t>For </a:t>
            </a:r>
            <a:r>
              <a:rPr lang="en-US" altLang="en-US" sz="1400" dirty="0">
                <a:solidFill>
                  <a:schemeClr val="tx1"/>
                </a:solidFill>
              </a:rPr>
              <a:t>January</a:t>
            </a:r>
            <a:r>
              <a:rPr lang="en-US" altLang="en-US" sz="1400" b="0" dirty="0">
                <a:solidFill>
                  <a:schemeClr val="tx1"/>
                </a:solidFill>
              </a:rPr>
              <a:t> </a:t>
            </a:r>
            <a:r>
              <a:rPr lang="en-US" altLang="en-US" sz="1400" dirty="0">
                <a:solidFill>
                  <a:schemeClr val="tx1"/>
                </a:solidFill>
              </a:rPr>
              <a:t>2021 </a:t>
            </a:r>
            <a:r>
              <a:rPr lang="en-US" altLang="en-US" sz="1400" b="0" dirty="0">
                <a:solidFill>
                  <a:schemeClr val="tx1"/>
                </a:solidFill>
              </a:rPr>
              <a:t>Wireless Interim (Irvine) the Wireless Chairs met 30Sep20 and have cancelled the face-to-face meeting in Irvine, CA.   This leaves open for the WGs to decide on their own if they do an electronic interim or not.  The LMSC (EC) rules are being reviewed for possible participation credit. </a:t>
            </a:r>
            <a:r>
              <a:rPr lang="en-US" altLang="en-US" sz="1400" dirty="0">
                <a:solidFill>
                  <a:schemeClr val="tx1"/>
                </a:solidFill>
              </a:rPr>
              <a:t>With that, the chair has announced that .18 will have an interim session on the 14</a:t>
            </a:r>
            <a:r>
              <a:rPr lang="en-US" altLang="en-US" sz="1400" baseline="30000" dirty="0">
                <a:solidFill>
                  <a:schemeClr val="tx1"/>
                </a:solidFill>
              </a:rPr>
              <a:t>th</a:t>
            </a:r>
            <a:r>
              <a:rPr lang="en-US" altLang="en-US" sz="1400" dirty="0">
                <a:solidFill>
                  <a:schemeClr val="tx1"/>
                </a:solidFill>
              </a:rPr>
              <a:t> and 21</a:t>
            </a:r>
            <a:r>
              <a:rPr lang="en-US" altLang="en-US" sz="1400" baseline="30000" dirty="0">
                <a:solidFill>
                  <a:schemeClr val="tx1"/>
                </a:solidFill>
              </a:rPr>
              <a:t>st</a:t>
            </a:r>
            <a:r>
              <a:rPr lang="en-US" altLang="en-US" sz="1400" dirty="0">
                <a:solidFill>
                  <a:schemeClr val="tx1"/>
                </a:solidFill>
              </a:rPr>
              <a:t> of January 2021, each call, 1500-1555et.</a:t>
            </a:r>
            <a:r>
              <a:rPr lang="en-US" altLang="en-US" sz="1400" b="0" dirty="0">
                <a:solidFill>
                  <a:schemeClr val="tx1"/>
                </a:solidFill>
              </a:rPr>
              <a:t>  (Call-in info is in the back up slides here and will be elsewhere.)  Attendance will be like we do. </a:t>
            </a:r>
          </a:p>
          <a:p>
            <a:pPr marL="285750" indent="-285750">
              <a:spcBef>
                <a:spcPts val="400"/>
              </a:spcBef>
              <a:buFont typeface="Arial" panose="020B0604020202020204" pitchFamily="34" charset="0"/>
              <a:buChar char="•"/>
            </a:pPr>
            <a:r>
              <a:rPr lang="en-US" altLang="en-US" sz="1400" b="0" dirty="0">
                <a:solidFill>
                  <a:schemeClr val="tx1"/>
                </a:solidFill>
              </a:rPr>
              <a:t>Wireless interims: 			802.11 -  11-15jan21		802.15 -  15-21jan21</a:t>
            </a:r>
          </a:p>
          <a:p>
            <a:pPr lvl="1">
              <a:buFont typeface="Arial" panose="020B0604020202020204" pitchFamily="34" charset="0"/>
              <a:buChar char="•"/>
            </a:pPr>
            <a:r>
              <a:rPr lang="en-US" altLang="en-US" sz="1400" dirty="0">
                <a:solidFill>
                  <a:schemeClr val="tx1"/>
                </a:solidFill>
              </a:rPr>
              <a:t>802.18 -  14-21jan21		802.19 -   not meeting 		802.24	- 13jan21 </a:t>
            </a:r>
            <a:endParaRPr lang="en-US" altLang="en-US" sz="1400" b="0" dirty="0">
              <a:solidFill>
                <a:schemeClr val="tx1"/>
              </a:solidFill>
            </a:endParaRPr>
          </a:p>
          <a:p>
            <a:pPr lvl="1">
              <a:buFont typeface="Arial" panose="020B0604020202020204" pitchFamily="34" charset="0"/>
              <a:buChar char="•"/>
            </a:pPr>
            <a:r>
              <a:rPr lang="en-US" altLang="en-US" sz="1400" b="0" dirty="0">
                <a:solidFill>
                  <a:schemeClr val="tx1"/>
                </a:solidFill>
              </a:rPr>
              <a:t>Note: updated rules to allow participation credit at a non-f2f interim is not likely to make it, still tbd.  </a:t>
            </a:r>
          </a:p>
          <a:p>
            <a:pPr>
              <a:buFont typeface="Arial" panose="020B0604020202020204" pitchFamily="34" charset="0"/>
              <a:buChar char="•"/>
            </a:pPr>
            <a:r>
              <a:rPr lang="en-US" altLang="en-US" sz="1400" b="0" dirty="0">
                <a:solidFill>
                  <a:schemeClr val="tx1"/>
                </a:solidFill>
              </a:rPr>
              <a:t>For </a:t>
            </a:r>
            <a:r>
              <a:rPr lang="en-US" altLang="en-US" sz="1400" dirty="0">
                <a:solidFill>
                  <a:schemeClr val="tx1"/>
                </a:solidFill>
              </a:rPr>
              <a:t>March 2021 </a:t>
            </a:r>
            <a:r>
              <a:rPr lang="en-US" altLang="en-US" sz="1400" b="0" dirty="0">
                <a:solidFill>
                  <a:schemeClr val="tx1"/>
                </a:solidFill>
              </a:rPr>
              <a:t>the EC at their monthly telecon on 01Dec20 </a:t>
            </a:r>
            <a:r>
              <a:rPr lang="en-US" altLang="en-US" sz="1400" dirty="0">
                <a:solidFill>
                  <a:schemeClr val="tx1"/>
                </a:solidFill>
              </a:rPr>
              <a:t>approved to cancel the in-person part</a:t>
            </a:r>
            <a:r>
              <a:rPr lang="en-US" altLang="en-US" sz="1400" b="0" dirty="0">
                <a:solidFill>
                  <a:schemeClr val="tx1"/>
                </a:solidFill>
              </a:rPr>
              <a:t> of the March 2021 Plenary originally at Hyatt Denver and to hold an electronic session for the plenary.  The EC is taking up the rule exceptions needed like in July and Nov.</a:t>
            </a:r>
          </a:p>
          <a:p>
            <a:pPr lvl="1">
              <a:buFont typeface="Arial" panose="020B0604020202020204" pitchFamily="34" charset="0"/>
              <a:buChar char="•"/>
            </a:pPr>
            <a:r>
              <a:rPr lang="en-US" altLang="en-US" sz="1400" b="1" dirty="0">
                <a:solidFill>
                  <a:srgbClr val="0070C0"/>
                </a:solidFill>
              </a:rPr>
              <a:t>EC just updated approval times to 05Mar21 (Friday) to 18Mar21 (Thursday) </a:t>
            </a:r>
            <a:r>
              <a:rPr lang="en-US" altLang="en-US" sz="1400" b="1" strike="dblStrike" dirty="0">
                <a:solidFill>
                  <a:srgbClr val="0070C0"/>
                </a:solidFill>
              </a:rPr>
              <a:t>19Mar21</a:t>
            </a:r>
          </a:p>
          <a:p>
            <a:pPr lvl="5">
              <a:buFont typeface="Arial" panose="020B0604020202020204" pitchFamily="34" charset="0"/>
              <a:buChar char="•"/>
            </a:pPr>
            <a:endParaRPr lang="en-US" altLang="en-US" sz="1000" dirty="0">
              <a:solidFill>
                <a:schemeClr val="tx1"/>
              </a:solidFill>
            </a:endParaRPr>
          </a:p>
          <a:p>
            <a:pPr lvl="1">
              <a:buFont typeface="Arial" panose="020B0604020202020204" pitchFamily="34" charset="0"/>
              <a:buChar char="•"/>
            </a:pPr>
            <a:r>
              <a:rPr lang="en-US" altLang="en-US" sz="1400" dirty="0">
                <a:solidFill>
                  <a:schemeClr val="tx1"/>
                </a:solidFill>
              </a:rPr>
              <a:t>Any input on preferred earlier times to meet on Thursday 18Mar21?  10:00et?  09:00et?____ </a:t>
            </a:r>
          </a:p>
          <a:p>
            <a:pPr lvl="2">
              <a:buFont typeface="Arial" panose="020B0604020202020204" pitchFamily="34" charset="0"/>
              <a:buChar char="•"/>
            </a:pPr>
            <a:r>
              <a:rPr lang="en-US" altLang="en-US" sz="1400" dirty="0">
                <a:solidFill>
                  <a:schemeClr val="tx1"/>
                </a:solidFill>
              </a:rPr>
              <a:t>Or Wednesday 17Mar21,  1500et?  </a:t>
            </a:r>
            <a:r>
              <a:rPr lang="en-US" altLang="en-US" sz="1400" dirty="0">
                <a:solidFill>
                  <a:schemeClr val="tx1"/>
                </a:solidFill>
                <a:sym typeface="Wingdings" panose="05000000000000000000" pitchFamily="2" charset="2"/>
              </a:rPr>
              <a:t> will start here and check with other WG/</a:t>
            </a:r>
            <a:r>
              <a:rPr lang="en-US" altLang="en-US" sz="1400" dirty="0" err="1">
                <a:solidFill>
                  <a:schemeClr val="tx1"/>
                </a:solidFill>
                <a:sym typeface="Wingdings" panose="05000000000000000000" pitchFamily="2" charset="2"/>
              </a:rPr>
              <a:t>TAGss</a:t>
            </a:r>
            <a:r>
              <a:rPr lang="en-US" altLang="en-US" sz="1400" dirty="0">
                <a:solidFill>
                  <a:schemeClr val="tx1"/>
                </a:solidFill>
                <a:sym typeface="Wingdings" panose="05000000000000000000" pitchFamily="2" charset="2"/>
              </a:rPr>
              <a:t>.</a:t>
            </a:r>
            <a:endParaRPr lang="en-US" altLang="en-US" sz="1400" dirty="0">
              <a:solidFill>
                <a:schemeClr val="tx1"/>
              </a:solidFill>
            </a:endParaRPr>
          </a:p>
          <a:p>
            <a:pPr lvl="1">
              <a:buFont typeface="Arial" panose="020B0604020202020204" pitchFamily="34" charset="0"/>
              <a:buChar char="•"/>
            </a:pPr>
            <a:r>
              <a:rPr lang="en-US" altLang="en-US" sz="1400" b="0" dirty="0">
                <a:solidFill>
                  <a:srgbClr val="00B0F0"/>
                </a:solidFill>
              </a:rPr>
              <a:t>The ch</a:t>
            </a:r>
            <a:r>
              <a:rPr lang="en-US" altLang="en-US" sz="1400" dirty="0">
                <a:solidFill>
                  <a:srgbClr val="00B0F0"/>
                </a:solidFill>
              </a:rPr>
              <a:t>air will check with .15/.19/.24 chairs and coordinate plenary meeting times. (.11 will be closed). </a:t>
            </a:r>
            <a:endParaRPr lang="en-US" altLang="en-US" sz="1400" b="0" dirty="0">
              <a:solidFill>
                <a:srgbClr val="00B0F0"/>
              </a:solidFill>
            </a:endParaRPr>
          </a:p>
          <a:p>
            <a:pPr lvl="2">
              <a:buFont typeface="Arial" panose="020B0604020202020204" pitchFamily="34" charset="0"/>
              <a:buChar char="•"/>
            </a:pPr>
            <a:endParaRPr lang="en-US" altLang="en-US" sz="800" b="0" dirty="0">
              <a:solidFill>
                <a:schemeClr val="tx1"/>
              </a:solidFill>
            </a:endParaRPr>
          </a:p>
          <a:p>
            <a:pPr>
              <a:buFont typeface="Arial" panose="020B0604020202020204" pitchFamily="34" charset="0"/>
              <a:buChar char="•"/>
            </a:pPr>
            <a:r>
              <a:rPr lang="en-US" altLang="en-US" sz="1400" b="0" dirty="0">
                <a:solidFill>
                  <a:schemeClr val="tx1"/>
                </a:solidFill>
              </a:rPr>
              <a:t>For </a:t>
            </a:r>
            <a:r>
              <a:rPr lang="en-US" altLang="en-US" sz="1400" dirty="0">
                <a:solidFill>
                  <a:schemeClr val="tx1"/>
                </a:solidFill>
              </a:rPr>
              <a:t>May 2021 </a:t>
            </a:r>
            <a:r>
              <a:rPr lang="en-US" altLang="en-US" sz="1400" b="0" dirty="0">
                <a:solidFill>
                  <a:schemeClr val="tx1"/>
                </a:solidFill>
              </a:rPr>
              <a:t>at the Hilton in Panama City, Panama, the WCSC straw poll earlier was to continue with the contract with clear cancellation policies.  With that, the IEEE has new language on cancellation policies, considering the pandemic, so it is much clearer.  On the WCSC  09Dec20 call the </a:t>
            </a:r>
            <a:r>
              <a:rPr lang="en-US" altLang="en-US" sz="1400" dirty="0">
                <a:solidFill>
                  <a:schemeClr val="tx1"/>
                </a:solidFill>
              </a:rPr>
              <a:t>plan is to review Panama on the 03Feb21 WCSC call</a:t>
            </a:r>
            <a:r>
              <a:rPr lang="en-US" altLang="en-US" sz="1400" b="0" dirty="0">
                <a:solidFill>
                  <a:schemeClr val="tx1"/>
                </a:solidFill>
              </a:rPr>
              <a:t>.  </a:t>
            </a:r>
            <a:endParaRPr lang="en-US" altLang="en-US" sz="1400" b="0" dirty="0">
              <a:solidFill>
                <a:schemeClr val="tx1"/>
              </a:solidFill>
              <a:highlight>
                <a:srgbClr val="FFFF00"/>
              </a:highlight>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14-21Jan21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56586</TotalTime>
  <Words>11929</Words>
  <Application>Microsoft Office PowerPoint</Application>
  <PresentationFormat>On-screen Show (4:3)</PresentationFormat>
  <Paragraphs>1255</Paragraphs>
  <Slides>46</Slides>
  <Notes>30</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61" baseType="lpstr">
      <vt:lpstr>Arial</vt:lpstr>
      <vt:lpstr>Arial</vt:lpstr>
      <vt:lpstr>Calibri</vt:lpstr>
      <vt:lpstr>Century Gothic</vt:lpstr>
      <vt:lpstr>Consolas</vt:lpstr>
      <vt:lpstr>Helvetica</vt:lpstr>
      <vt:lpstr>Helvetica Neue</vt:lpstr>
      <vt:lpstr>Monotype Sorts</vt:lpstr>
      <vt:lpstr>Roboto</vt:lpstr>
      <vt:lpstr>Times New Roman</vt:lpstr>
      <vt:lpstr>Verdana</vt:lpstr>
      <vt:lpstr>Wingdings</vt:lpstr>
      <vt:lpstr>Office Theme</vt:lpstr>
      <vt:lpstr>Document</vt:lpstr>
      <vt:lpstr>Packager Shell Object</vt:lpstr>
      <vt:lpstr>IEEE 802.18 RR-TAG Electronic Interim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EU-Stds and USA), items to share</vt:lpstr>
      <vt:lpstr>ITU-R items to share  -</vt:lpstr>
      <vt:lpstr>ITU-R items to share  -</vt:lpstr>
      <vt:lpstr>MSG 6 GHz &amp; FCC</vt:lpstr>
      <vt:lpstr>Table of Frequency Bands – IEEE 802 Stds </vt:lpstr>
      <vt:lpstr>Table of Frequency Bands – IEEE 802 Stds</vt:lpstr>
      <vt:lpstr>General Discussion Items - fyi</vt:lpstr>
      <vt:lpstr>Actions / AOB / Recess</vt:lpstr>
      <vt:lpstr>2nd - Thursday (21Jan21) Agenda</vt:lpstr>
      <vt:lpstr>EU items to share -1</vt:lpstr>
      <vt:lpstr>EU items to share -2</vt:lpstr>
      <vt:lpstr>Other regions (outside EU-Stds and USA), items to share</vt:lpstr>
      <vt:lpstr>ITU-R items to share  -</vt:lpstr>
      <vt:lpstr>ITU-R items to share  -</vt:lpstr>
      <vt:lpstr>MSG 6 GHz &amp; FCC</vt:lpstr>
      <vt:lpstr>Table of Frequency Bands – IEEE 802 Stds </vt:lpstr>
      <vt:lpstr>Table of Frequency Bands – IEEE 802 Stds </vt:lpstr>
      <vt:lpstr>General Discussion -</vt:lpstr>
      <vt:lpstr>General Discussion – FYI only</vt:lpstr>
      <vt:lpstr>Actions Required</vt:lpstr>
      <vt:lpstr>Any Other Business</vt:lpstr>
      <vt:lpstr>Adjourn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Teleconferences</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3493</cp:revision>
  <cp:lastPrinted>1601-01-01T00:00:00Z</cp:lastPrinted>
  <dcterms:created xsi:type="dcterms:W3CDTF">2016-03-03T14:54:45Z</dcterms:created>
  <dcterms:modified xsi:type="dcterms:W3CDTF">2021-01-21T13:48:00Z</dcterms:modified>
</cp:coreProperties>
</file>