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7"/>
  </p:notesMasterIdLst>
  <p:handoutMasterIdLst>
    <p:handoutMasterId r:id="rId48"/>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759" r:id="rId15"/>
    <p:sldId id="742" r:id="rId16"/>
    <p:sldId id="743" r:id="rId17"/>
    <p:sldId id="691" r:id="rId18"/>
    <p:sldId id="685" r:id="rId19"/>
    <p:sldId id="702" r:id="rId20"/>
    <p:sldId id="535" r:id="rId21"/>
    <p:sldId id="748" r:id="rId22"/>
    <p:sldId id="749" r:id="rId23"/>
    <p:sldId id="750" r:id="rId24"/>
    <p:sldId id="756" r:id="rId25"/>
    <p:sldId id="752" r:id="rId26"/>
    <p:sldId id="754" r:id="rId27"/>
    <p:sldId id="758" r:id="rId28"/>
    <p:sldId id="717" r:id="rId29"/>
    <p:sldId id="719" r:id="rId30"/>
    <p:sldId id="650" r:id="rId31"/>
    <p:sldId id="498" r:id="rId32"/>
    <p:sldId id="402" r:id="rId33"/>
    <p:sldId id="403" r:id="rId34"/>
    <p:sldId id="746" r:id="rId35"/>
    <p:sldId id="736" r:id="rId36"/>
    <p:sldId id="737" r:id="rId37"/>
    <p:sldId id="739" r:id="rId38"/>
    <p:sldId id="728" r:id="rId39"/>
    <p:sldId id="602" r:id="rId40"/>
    <p:sldId id="425" r:id="rId41"/>
    <p:sldId id="652" r:id="rId42"/>
    <p:sldId id="689" r:id="rId43"/>
    <p:sldId id="549" r:id="rId44"/>
    <p:sldId id="656" r:id="rId45"/>
    <p:sldId id="655"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36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When do you expect the next in person 802.18 session will be.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Based upon your affiliation’s and other restrictions, as well as your personal comfort level, when is the earliest you expect to be able to attend an 802.x face-to-face meeting?</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ffectLst/>
                <a:latin typeface="Consolas" panose="020B0609020204030204" pitchFamily="49" charset="0"/>
                <a:ea typeface="Calibri" panose="020F0502020204030204" pitchFamily="34" charset="0"/>
              </a:rPr>
              <a:t>When do you expect to attend in person an IEEE 802 Session?</a:t>
            </a:r>
            <a:endParaRPr lang="en-US" sz="1200" b="0" dirty="0">
              <a:solidFill>
                <a:srgbClr val="333333"/>
              </a:solidFill>
              <a:latin typeface="Consolas" panose="020B0609020204030204" pitchFamily="49"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4666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14-21Jan21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802.18-21/0002r01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19/client/introduction/" TargetMode="External"/><Relationship Id="rId10" Type="http://schemas.openxmlformats.org/officeDocument/2006/relationships/hyperlink" Target="https://cept.org/Documents/fm-57/62437/fm57-21-001_output-from-offline-discussions-on-the-draft-ecc-rpt-national-was-rlan-measures-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438/fm57-21-002_proposed-revisions-to-eccdec-04-08-wasrlan-usage-in-parts-of-5150-5725-mhz"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001-00-0000-apac-update-january-2021.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portal.etsi.org/ngppapp/RemoteConsensusReport.aspx?RCID=4529__;!!F7jv3iA!jKawprUhl-JOSKgQTdHucVlYzP16zUu4MKVsxTrLP07qBhzgO22qwMmx2Gaa8U9N3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38.xml"/><Relationship Id="rId4" Type="http://schemas.openxmlformats.org/officeDocument/2006/relationships/hyperlink" Target="https://www.itu.int/events/eventdetails.asp?eventid=1835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slide" Target="slide38.xml"/></Relationships>
</file>

<file path=ppt/slides/_rels/slide15.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4-00-0000-fcc-pn-client2client-in-6ghz-band-et-18-29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0-26706?utm_campaign=subscription*mailing*list&amp;utm_source=federalregister.gov&amp;utm_medium=email__;Kys!!F7jv3iA!jcrVRm1q6PjGhm2J42byTiEs8nG9rxWZhOSuIqedyj6LrHahJx_GzyDbYsjSQe0bNQ$" TargetMode="External"/><Relationship Id="rId5" Type="http://schemas.openxmlformats.org/officeDocument/2006/relationships/hyperlink" Target="https://urldefense.com/v3/__https:/www.govinfo.gov/content/pkg/FR-2021-01-12/pdf/2020-26706.pdf?utm_campaign=subscription*mailing*list&amp;utm_source=federalregister.gov&amp;utm_medium=email__;Kys!!F7jv3iA!jcrVRm1q6PjGhm2J42byTiEs8nG9rxWZhOSuIqedyj6LrHahJx_GzyDbYsiwhBY2hA$" TargetMode="External"/><Relationship Id="rId4" Type="http://schemas.openxmlformats.org/officeDocument/2006/relationships/hyperlink" Target="https://urldefense.com/v3/__https:/www.federalregister.gov/documents/2021/01/12/2020-26706/unlicensed-white-space-device-operations-in-the-television-bands?utm_campaign=subscription*mailing*list&amp;utm_source=federalregister.gov&amp;utm_medium=email__;Kys!!F7jv3iA!jcrVRm1q6PjGhm2J42byTiEs8nG9rxWZhOSuIqedyj6LrHahJx_GzyDbYsiehSg6I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19/client/introduction/" TargetMode="External"/><Relationship Id="rId10" Type="http://schemas.openxmlformats.org/officeDocument/2006/relationships/hyperlink" Target="https://cept.org/Documents/fm-57/62437/fm57-21-001_output-from-offline-discussions-on-the-draft-ecc-rpt-national-was-rlan-measures-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438/fm57-21-002_proposed-revisions-to-eccdec-04-08-wasrlan-usage-in-parts-of-5150-5725-mhz"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slide" Target="slide38.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8-01-0000-minutes-electronic-plenary-05-12nov2020-rr-tag-bkk.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14-21Jan21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14-21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11Jan – User Access Restrictions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 second ad hoc is being planned, stay tuned.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10dec: </a:t>
            </a:r>
            <a:r>
              <a:rPr lang="en-US" sz="1200" dirty="0">
                <a:solidFill>
                  <a:schemeClr val="tx1"/>
                </a:solidFill>
                <a:ea typeface="Calibri" panose="020F0502020204030204" pitchFamily="34" charset="0"/>
              </a:rPr>
              <a:t>Current draft is in .11 members area, EN  303 687, </a:t>
            </a:r>
            <a:r>
              <a:rPr lang="en-US" sz="1100" b="0" i="0" dirty="0">
                <a:solidFill>
                  <a:srgbClr val="000000"/>
                </a:solidFill>
                <a:effectLst/>
                <a:latin typeface="Arial" panose="020B0604020202020204" pitchFamily="34" charset="0"/>
              </a:rPr>
              <a:t>HS for 6 GHz RLANs,</a:t>
            </a:r>
            <a:r>
              <a:rPr lang="en-US" sz="1200" dirty="0">
                <a:solidFill>
                  <a:schemeClr val="tx1"/>
                </a:solidFill>
                <a:ea typeface="Calibri" panose="020F0502020204030204" pitchFamily="34" charset="0"/>
              </a:rPr>
              <a:t> and is in pretty good shape.</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200" b="1" dirty="0">
                <a:solidFill>
                  <a:schemeClr val="tx1"/>
                </a:solidFill>
                <a:ea typeface="Calibri" panose="020F0502020204030204" pitchFamily="34" charset="0"/>
              </a:rPr>
              <a:t>Will be some ad </a:t>
            </a:r>
            <a:r>
              <a:rPr lang="en-US" sz="1200" b="1" dirty="0" err="1">
                <a:solidFill>
                  <a:schemeClr val="tx1"/>
                </a:solidFill>
                <a:ea typeface="Calibri" panose="020F0502020204030204" pitchFamily="34" charset="0"/>
              </a:rPr>
              <a:t>hocs</a:t>
            </a:r>
            <a:r>
              <a:rPr lang="en-US" sz="1200" b="1"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TVWS pulled geo location (not an essential requirement, not in Harmonized Std.) rest is going out for publication.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200" dirty="0">
                <a:solidFill>
                  <a:schemeClr val="tx1"/>
                </a:solidFill>
              </a:rPr>
              <a:t>17Dec: </a:t>
            </a:r>
            <a:r>
              <a:rPr lang="en-US" sz="1200" b="1" dirty="0">
                <a:solidFill>
                  <a:schemeClr val="tx1"/>
                </a:solidFill>
              </a:rPr>
              <a:t>EC</a:t>
            </a:r>
            <a:r>
              <a:rPr lang="en-US" sz="1200" dirty="0">
                <a:solidFill>
                  <a:schemeClr val="tx1"/>
                </a:solidFill>
              </a:rPr>
              <a:t> update from </a:t>
            </a:r>
            <a:r>
              <a:rPr lang="en-US" sz="1200" dirty="0" err="1">
                <a:solidFill>
                  <a:schemeClr val="tx1"/>
                </a:solidFill>
              </a:rPr>
              <a:t>RSCom</a:t>
            </a:r>
            <a:r>
              <a:rPr lang="en-US" sz="1200" dirty="0">
                <a:solidFill>
                  <a:schemeClr val="tx1"/>
                </a:solidFill>
              </a:rPr>
              <a:t> Dec 9, 10 - mandatory in 27 countries by 1 Dec 2021 </a:t>
            </a:r>
          </a:p>
          <a:p>
            <a:pPr lvl="2">
              <a:spcBef>
                <a:spcPts val="0"/>
              </a:spcBef>
              <a:buFont typeface="Arial" panose="020B0604020202020204" pitchFamily="34" charset="0"/>
              <a:buChar char="•"/>
            </a:pPr>
            <a:r>
              <a:rPr lang="en-US" sz="1200" dirty="0">
                <a:solidFill>
                  <a:schemeClr val="tx1"/>
                </a:solidFill>
              </a:rPr>
              <a:t>To allow Denmark to change CBTC (train control) frequency plans to stay below 5935 MHz (to 5915 MHz)</a:t>
            </a:r>
          </a:p>
          <a:p>
            <a:pPr lvl="2">
              <a:spcBef>
                <a:spcPts val="0"/>
              </a:spcBef>
              <a:buFont typeface="Arial" panose="020B0604020202020204" pitchFamily="34" charset="0"/>
              <a:buChar char="•"/>
            </a:pPr>
            <a:r>
              <a:rPr lang="en-US" sz="12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200" dirty="0">
              <a:effectLst/>
              <a:ea typeface="Calibri" panose="020F0502020204030204" pitchFamily="34" charset="0"/>
            </a:endParaRP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solidFill>
                  <a:schemeClr val="accent1">
                    <a:lumMod val="50000"/>
                  </a:schemeClr>
                </a:solidFill>
              </a:rPr>
              <a:t>#87,  11-15 Jan 21  </a:t>
            </a:r>
            <a:r>
              <a:rPr lang="en-US" sz="1800" dirty="0"/>
              <a:t>(#88-19-23Apr21)</a:t>
            </a:r>
            <a:endParaRPr lang="en-US" sz="1800" dirty="0">
              <a:highlight>
                <a:srgbClr val="FFFF00"/>
              </a:highlight>
            </a:endParaRPr>
          </a:p>
          <a:p>
            <a:pPr lvl="1">
              <a:spcBef>
                <a:spcPts val="0"/>
              </a:spcBef>
              <a:spcAft>
                <a:spcPts val="0"/>
              </a:spcAft>
              <a:buFont typeface="Arial" panose="020B0604020202020204" pitchFamily="34" charset="0"/>
              <a:buChar char="•"/>
            </a:pPr>
            <a:r>
              <a:rPr lang="en-US" sz="1400" dirty="0">
                <a:solidFill>
                  <a:schemeClr val="tx1"/>
                </a:solidFill>
              </a:rPr>
              <a:t>Many Input documents, any of note for IEEE 802?  Nothing brought up.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ym typeface="Wingdings" panose="05000000000000000000" pitchFamily="2" charset="2"/>
              </a:rPr>
              <a:t>Note: </a:t>
            </a:r>
            <a:r>
              <a:rPr lang="en-US" sz="1400" dirty="0">
                <a:sym typeface="Wingdings" panose="05000000000000000000" pitchFamily="2" charset="2"/>
                <a:hlinkClick r:id="rId5"/>
              </a:rPr>
              <a:t>&lt;SE 19&gt;</a:t>
            </a:r>
            <a:r>
              <a:rPr lang="en-US" sz="1400" dirty="0">
                <a:sym typeface="Wingdings" panose="05000000000000000000" pitchFamily="2" charset="2"/>
              </a:rPr>
              <a:t>– working on fixed services, defining of short and long term interference, to update.</a:t>
            </a:r>
          </a:p>
          <a:p>
            <a:pPr lvl="1">
              <a:spcBef>
                <a:spcPts val="0"/>
              </a:spcBef>
              <a:buFont typeface="Arial" panose="020B0604020202020204" pitchFamily="34" charset="0"/>
              <a:buChar char="•"/>
            </a:pPr>
            <a:r>
              <a:rPr lang="en-US" sz="1400" dirty="0">
                <a:sym typeface="Wingdings" panose="05000000000000000000" pitchFamily="2" charset="2"/>
              </a:rPr>
              <a:t>Has been since ‘92/’93 for these, they will show up in many places for many reasons, including 6 GHz.</a:t>
            </a:r>
          </a:p>
          <a:p>
            <a:pPr lvl="1">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altLang="en-US" sz="1800" dirty="0">
                <a:solidFill>
                  <a:schemeClr val="accent1">
                    <a:lumMod val="50000"/>
                  </a:schemeClr>
                </a:solidFill>
              </a:rPr>
              <a:t>#13, </a:t>
            </a:r>
            <a:r>
              <a:rPr lang="en-US" sz="1800" dirty="0">
                <a:solidFill>
                  <a:schemeClr val="accent1">
                    <a:lumMod val="50000"/>
                  </a:schemeClr>
                </a:solidFill>
                <a:sym typeface="Wingdings" panose="05000000000000000000" pitchFamily="2" charset="2"/>
              </a:rPr>
              <a:t>18-21Jan21</a:t>
            </a:r>
            <a:r>
              <a:rPr lang="en-US" sz="1800" dirty="0">
                <a:sym typeface="Wingdings" panose="05000000000000000000" pitchFamily="2" charset="2"/>
              </a:rPr>
              <a:t>  		(#14 now 19-22Apr21)</a:t>
            </a:r>
          </a:p>
          <a:p>
            <a:pPr lvl="1">
              <a:spcBef>
                <a:spcPts val="0"/>
              </a:spcBef>
              <a:buFont typeface="Arial" panose="020B0604020202020204" pitchFamily="34" charset="0"/>
              <a:buChar char="•"/>
            </a:pPr>
            <a:r>
              <a:rPr lang="en-GB" sz="1400" dirty="0">
                <a:effectLst/>
                <a:ea typeface="SimSun" panose="02010600030101010101" pitchFamily="2" charset="-122"/>
              </a:rPr>
              <a:t>A draft CEPT Report is being done in response to the 5 GHz Mandate</a:t>
            </a:r>
            <a:endParaRPr lang="en-US" sz="14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effectLst/>
                <a:ea typeface="Calibri" panose="020F0502020204030204" pitchFamily="34" charset="0"/>
              </a:rPr>
              <a:t> 2 Input documents: </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9"/>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0"/>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p>
          <a:p>
            <a:pPr lvl="1">
              <a:spcBef>
                <a:spcPts val="0"/>
              </a:spcBef>
              <a:buFont typeface="Arial" panose="020B0604020202020204" pitchFamily="34" charset="0"/>
              <a:buChar char="•"/>
            </a:pPr>
            <a:r>
              <a:rPr lang="en-US" sz="1400" dirty="0">
                <a:solidFill>
                  <a:schemeClr val="tx1"/>
                </a:solidFill>
              </a:rPr>
              <a:t>Will have more next week (21Jan) on what had transpired on #13 at that time.  </a:t>
            </a:r>
            <a:r>
              <a:rPr lang="en-US" sz="1400" dirty="0">
                <a:sym typeface="Wingdings" panose="05000000000000000000" pitchFamily="2" charset="2"/>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From list server  email: </a:t>
            </a:r>
            <a:r>
              <a:rPr lang="en-US" sz="1600" b="0" dirty="0">
                <a:solidFill>
                  <a:schemeClr val="tx1"/>
                </a:solidFill>
                <a:effectLst/>
                <a:ea typeface="Calibri" panose="020F0502020204030204" pitchFamily="34" charset="0"/>
              </a:rPr>
              <a:t>India DOT has issued a consultation asking for public opinion on the spectrum allocations in the next 10 years.  However, it is a consultation with a very short duration - only 7 days and the deadline is January 13, 2021.</a:t>
            </a:r>
          </a:p>
          <a:p>
            <a:pPr lvl="1">
              <a:buFont typeface="Arial" panose="020B0604020202020204" pitchFamily="34" charset="0"/>
              <a:buChar char="•"/>
            </a:pPr>
            <a:r>
              <a:rPr lang="en-US" sz="1400" b="0" dirty="0">
                <a:solidFill>
                  <a:schemeClr val="tx1"/>
                </a:solidFill>
                <a:effectLst/>
                <a:ea typeface="Calibri" panose="020F0502020204030204" pitchFamily="34" charset="0"/>
                <a:cs typeface="Calibri" panose="020F0502020204030204" pitchFamily="34" charset="0"/>
              </a:rPr>
              <a:t>For details, please refer to the following PDF in the DOT's website:</a:t>
            </a:r>
            <a:br>
              <a:rPr lang="en-US" sz="1400" b="0" dirty="0">
                <a:solidFill>
                  <a:schemeClr val="tx1"/>
                </a:solidFill>
                <a:effectLst/>
                <a:ea typeface="Calibri" panose="020F0502020204030204" pitchFamily="34" charset="0"/>
                <a:cs typeface="Calibri" panose="020F0502020204030204" pitchFamily="34" charset="0"/>
              </a:rPr>
            </a:br>
            <a:r>
              <a:rPr lang="en-US" sz="1400" b="0" dirty="0">
                <a:solidFill>
                  <a:schemeClr val="tx1"/>
                </a:solidFill>
                <a:ea typeface="Times New Roman" panose="02020603050405020304" pitchFamily="18" charset="0"/>
                <a:cs typeface="Times New Roman" panose="02020603050405020304" pitchFamily="18" charset="0"/>
                <a:hlinkClick r:id="rId3"/>
              </a:rPr>
              <a:t>https://dot.gov.in/sites/default/files/DoT%20Website%20notice%20for%20Comments%20on%20Spectrum%20Roadmap.pdf?download=1</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This will be covered in the APAC update below.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Learned this consultation is a first call, and that it will continue and there will be more opportunity later for inputs to them.</a:t>
            </a:r>
          </a:p>
          <a:p>
            <a:pPr marL="0" indent="0" algn="l"/>
            <a:endParaRPr lang="en-US" sz="16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rPr>
              <a:t>APAC update</a:t>
            </a:r>
          </a:p>
          <a:p>
            <a:pPr marL="0">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https://mentor.ieee.org/802.18/dcn/21/18-21-0001-00-0000-apac-update-january-2021.pptx</a:t>
            </a:r>
            <a:r>
              <a:rPr lang="en-US" sz="1600" b="0" u="sng" dirty="0">
                <a:solidFill>
                  <a:srgbClr val="0000FF"/>
                </a:solidFill>
                <a:effectLst/>
                <a:ea typeface="Calibri" panose="020F0502020204030204" pitchFamily="34" charset="0"/>
              </a:rPr>
              <a:t> </a:t>
            </a:r>
            <a:endParaRPr lang="en-US" sz="1600" b="0" dirty="0"/>
          </a:p>
          <a:p>
            <a:pPr marL="0">
              <a:spcBef>
                <a:spcPts val="0"/>
              </a:spcBef>
              <a:spcAft>
                <a:spcPts val="0"/>
              </a:spcAft>
              <a:buFont typeface="Arial" panose="020B0604020202020204" pitchFamily="34" charset="0"/>
              <a:buChar char="•"/>
            </a:pPr>
            <a:r>
              <a:rPr lang="en-US" sz="2000" b="0" dirty="0"/>
              <a:t>See presentation for much good information, for example: </a:t>
            </a:r>
          </a:p>
          <a:p>
            <a:pPr marL="400050" lvl="1">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Hong Kong Table of Freq allocation, update with many footnotes</a:t>
            </a:r>
            <a:endParaRPr lang="en-US" sz="1600" b="0" dirty="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Japan UWB conditions in translation are presented in the update.</a:t>
            </a:r>
            <a:endParaRPr lang="en-US" sz="1600" b="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8458200" cy="4244799"/>
          </a:xfrm>
        </p:spPr>
        <p:txBody>
          <a:bodyPr/>
          <a:lstStyle/>
          <a:p>
            <a:pPr marL="285750" indent="-285750">
              <a:spcBef>
                <a:spcPts val="0"/>
              </a:spcBef>
              <a:buFont typeface="Arial" panose="020B0604020202020204" pitchFamily="34" charset="0"/>
              <a:buChar char="•"/>
            </a:pPr>
            <a:r>
              <a:rPr lang="en-US" sz="1800" b="0" dirty="0">
                <a:solidFill>
                  <a:schemeClr val="tx1"/>
                </a:solidFill>
              </a:rPr>
              <a:t>fyi:  </a:t>
            </a:r>
            <a:r>
              <a:rPr lang="en-US" sz="1800" b="0" u="sng" dirty="0">
                <a:solidFill>
                  <a:srgbClr val="0000FF"/>
                </a:solidFill>
                <a:effectLst/>
                <a:ea typeface="Calibri" panose="020F0502020204030204" pitchFamily="34" charset="0"/>
                <a:hlinkClick r:id="rId3"/>
              </a:rPr>
              <a:t>ERM(21)DIS921</a:t>
            </a:r>
            <a:r>
              <a:rPr lang="en-US" sz="1800" b="0" dirty="0">
                <a:effectLst/>
                <a:ea typeface="Calibri" panose="020F0502020204030204" pitchFamily="34" charset="0"/>
              </a:rPr>
              <a:t> has just started</a:t>
            </a:r>
            <a:r>
              <a:rPr lang="en-US" sz="1800" b="0" dirty="0">
                <a:solidFill>
                  <a:srgbClr val="0000FF"/>
                </a:solidFill>
                <a:effectLst/>
                <a:ea typeface="Calibri" panose="020F0502020204030204" pitchFamily="34" charset="0"/>
              </a:rPr>
              <a:t>, with 2 available contributions.</a:t>
            </a:r>
            <a:br>
              <a:rPr lang="en-US" sz="1800" b="0" dirty="0">
                <a:solidFill>
                  <a:srgbClr val="0000FF"/>
                </a:solidFill>
                <a:effectLst/>
                <a:ea typeface="Calibri" panose="020F0502020204030204" pitchFamily="34" charset="0"/>
              </a:rPr>
            </a:br>
            <a:r>
              <a:rPr lang="en-US" sz="1800" b="0" dirty="0">
                <a:solidFill>
                  <a:srgbClr val="0000FF"/>
                </a:solidFill>
                <a:effectLst/>
                <a:ea typeface="Calibri" panose="020F0502020204030204" pitchFamily="34" charset="0"/>
              </a:rPr>
              <a:t>RAISING COMMENTS is ALLOWED until Sunday 2021-02-07 at midnight.</a:t>
            </a:r>
            <a:endParaRPr lang="en-US" sz="1800" b="0" dirty="0">
              <a:effectLst/>
              <a:ea typeface="Calibri" panose="020F0502020204030204" pitchFamily="34" charset="0"/>
            </a:endParaRPr>
          </a:p>
          <a:p>
            <a:pPr marL="685800" lvl="1">
              <a:spcBef>
                <a:spcPts val="0"/>
              </a:spcBef>
              <a:buFont typeface="Arial" panose="020B0604020202020204" pitchFamily="34" charset="0"/>
              <a:buChar char="•"/>
            </a:pPr>
            <a:r>
              <a:rPr lang="en-US" sz="1600" b="0" dirty="0" err="1">
                <a:effectLst/>
                <a:ea typeface="Calibri" panose="020F0502020204030204" pitchFamily="34" charset="0"/>
              </a:rPr>
              <a:t>LSin</a:t>
            </a:r>
            <a:r>
              <a:rPr lang="en-US" sz="1600" b="0" dirty="0">
                <a:effectLst/>
                <a:ea typeface="Calibri" panose="020F0502020204030204" pitchFamily="34" charset="0"/>
              </a:rPr>
              <a:t> from ITU-R 5D on Development of a draft new report ITU-R M.[IMT.C-V2X] – Application of the Terrestrial Component of IMT for Cellular-V2X </a:t>
            </a: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Next WP 5A meeting:     </a:t>
            </a:r>
            <a:r>
              <a:rPr lang="en-US" sz="1800" b="0" i="0" u="none" strike="noStrike" dirty="0">
                <a:solidFill>
                  <a:srgbClr val="3789BD"/>
                </a:solidFill>
                <a:effectLst/>
                <a:hlinkClick r:id="rId4"/>
              </a:rPr>
              <a:t>Wednesday 2021-04-28 - Tuesday 2021-05-11</a:t>
            </a:r>
            <a:endParaRPr lang="en-US" sz="1800" b="0" i="0" dirty="0">
              <a:solidFill>
                <a:srgbClr val="444444"/>
              </a:solidFill>
              <a:effectLst/>
            </a:endParaRPr>
          </a:p>
          <a:p>
            <a:pPr lvl="1">
              <a:buFont typeface="Arial" panose="020B0604020202020204" pitchFamily="34" charset="0"/>
              <a:buChar char="•"/>
            </a:pPr>
            <a:r>
              <a:rPr lang="en-US" sz="1400" b="0" i="0" dirty="0">
                <a:solidFill>
                  <a:srgbClr val="444444"/>
                </a:solidFill>
                <a:effectLst/>
              </a:rPr>
              <a:t>Place : </a:t>
            </a:r>
            <a:r>
              <a:rPr lang="en-US" sz="1400" b="1" i="0" dirty="0">
                <a:solidFill>
                  <a:srgbClr val="444444"/>
                </a:solidFill>
                <a:effectLst/>
              </a:rPr>
              <a:t>Switzerland [Geneva]		</a:t>
            </a:r>
            <a:r>
              <a:rPr lang="en-US" sz="1400" b="0" i="0" dirty="0">
                <a:solidFill>
                  <a:srgbClr val="444444"/>
                </a:solidFill>
                <a:effectLst/>
              </a:rPr>
              <a:t>Status : </a:t>
            </a:r>
            <a:r>
              <a:rPr lang="en-US" sz="1400" b="1" i="0" dirty="0">
                <a:solidFill>
                  <a:srgbClr val="444444"/>
                </a:solidFill>
                <a:effectLst/>
              </a:rPr>
              <a:t>Planned</a:t>
            </a:r>
            <a:r>
              <a:rPr lang="en-US" sz="1400" b="0" i="0" dirty="0">
                <a:solidFill>
                  <a:srgbClr val="444444"/>
                </a:solidFill>
                <a:effectLst/>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802.11 ad hoc on ITU had a call this week discussing results of the IEEE 802 contributions to WP 5A last year.  The contributions were not accepted as a base line. </a:t>
            </a:r>
          </a:p>
          <a:p>
            <a:pPr marL="685800" lvl="1">
              <a:spcBef>
                <a:spcPts val="0"/>
              </a:spcBef>
              <a:buFont typeface="Arial" panose="020B0604020202020204" pitchFamily="34" charset="0"/>
              <a:buChar char="•"/>
            </a:pPr>
            <a:r>
              <a:rPr lang="en-US" sz="1600" dirty="0">
                <a:solidFill>
                  <a:schemeClr val="tx1"/>
                </a:solidFill>
              </a:rPr>
              <a:t>The ad hoc will work on new contributions from the inputs learned, for next WP 5A call.</a:t>
            </a:r>
          </a:p>
          <a:p>
            <a:pPr marL="685800" lvl="1">
              <a:spcBef>
                <a:spcPts val="0"/>
              </a:spcBef>
              <a:buFont typeface="Arial" panose="020B0604020202020204" pitchFamily="34" charset="0"/>
              <a:buChar char="•"/>
            </a:pPr>
            <a:r>
              <a:rPr lang="en-US" sz="1600" b="0" dirty="0">
                <a:solidFill>
                  <a:schemeClr val="tx1"/>
                </a:solidFill>
              </a:rPr>
              <a:t>.11 ad hoc has a call on 27</a:t>
            </a:r>
            <a:r>
              <a:rPr lang="en-US" sz="1600" dirty="0">
                <a:solidFill>
                  <a:schemeClr val="tx1"/>
                </a:solidFill>
              </a:rPr>
              <a:t>Jan21 (1300et) to work on this.</a:t>
            </a:r>
          </a:p>
          <a:p>
            <a:pPr marL="685800" lvl="1">
              <a:spcBef>
                <a:spcPts val="0"/>
              </a:spcBef>
              <a:buFont typeface="Arial" panose="020B0604020202020204" pitchFamily="34" charset="0"/>
              <a:buChar char="•"/>
            </a:pPr>
            <a:r>
              <a:rPr lang="en-US" sz="1600" b="0" dirty="0">
                <a:solidFill>
                  <a:schemeClr val="tx1"/>
                </a:solidFill>
              </a:rPr>
              <a:t>The output from ad hoc </a:t>
            </a:r>
            <a:r>
              <a:rPr lang="en-US" sz="1600" dirty="0">
                <a:solidFill>
                  <a:schemeClr val="tx1"/>
                </a:solidFill>
              </a:rPr>
              <a:t>will come to .11 and .18, then go for EC approval. </a:t>
            </a:r>
          </a:p>
          <a:p>
            <a:pPr marL="685800" lvl="1">
              <a:spcBef>
                <a:spcPts val="0"/>
              </a:spcBef>
              <a:buFont typeface="Arial" panose="020B0604020202020204" pitchFamily="34" charset="0"/>
              <a:buChar char="•"/>
            </a:pPr>
            <a:r>
              <a:rPr lang="en-US" sz="1600" b="0" dirty="0">
                <a:solidFill>
                  <a:schemeClr val="tx1"/>
                </a:solidFill>
              </a:rPr>
              <a:t>Would be best to get to WP 5A early/soon, and not wait till a few weeks before their call.</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802,15 THz SC has liaison from WP 5A on THz fixed links.   </a:t>
            </a:r>
          </a:p>
          <a:p>
            <a:pPr marL="685800" lvl="1">
              <a:spcBef>
                <a:spcPts val="0"/>
              </a:spcBef>
              <a:buFont typeface="Arial" panose="020B0604020202020204" pitchFamily="34" charset="0"/>
              <a:buChar char="•"/>
            </a:pPr>
            <a:r>
              <a:rPr lang="en-US" sz="1600" b="0" dirty="0">
                <a:solidFill>
                  <a:schemeClr val="tx1"/>
                </a:solidFill>
              </a:rPr>
              <a:t>Need to have reply by mid-April before next WP 5A call. </a:t>
            </a:r>
          </a:p>
          <a:p>
            <a:pPr marL="685800" lvl="1">
              <a:spcBef>
                <a:spcPts val="0"/>
              </a:spcBef>
              <a:buFont typeface="Arial" panose="020B0604020202020204" pitchFamily="34" charset="0"/>
              <a:buChar char="•"/>
            </a:pPr>
            <a:r>
              <a:rPr lang="en-US" sz="1600" b="0" dirty="0">
                <a:solidFill>
                  <a:schemeClr val="tx1"/>
                </a:solidFill>
              </a:rPr>
              <a:t>802.15 THz SC will be meeting to have a reply for March Plenary (via .18), for an EC approval for submission to WP-5A.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75326" y="1026645"/>
            <a:ext cx="8458200" cy="4437354"/>
          </a:xfrm>
        </p:spPr>
        <p:txBody>
          <a:bodyPr/>
          <a:lstStyle/>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Asked for someone to help get this going, quiet. </a:t>
            </a:r>
          </a:p>
          <a:p>
            <a:pPr lvl="1">
              <a:spcBef>
                <a:spcPts val="0"/>
              </a:spcBef>
              <a:buFont typeface="Arial" panose="020B0604020202020204" pitchFamily="34" charset="0"/>
              <a:buChar char="•"/>
            </a:pPr>
            <a:r>
              <a:rPr lang="en-US" sz="1400" dirty="0">
                <a:solidFill>
                  <a:schemeClr val="tx1"/>
                </a:solidFill>
              </a:rPr>
              <a:t>Will try a small focused ad hoc, 3 folks stepped up (Hassan, Peter and Paul)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p>
          <a:p>
            <a:pPr lvl="1">
              <a:spcBef>
                <a:spcPts val="0"/>
              </a:spcBef>
              <a:buFont typeface="Arial" panose="020B0604020202020204" pitchFamily="34" charset="0"/>
              <a:buChar char="•"/>
            </a:pPr>
            <a:r>
              <a:rPr lang="en-US" sz="1400" b="1" u="sng" dirty="0">
                <a:solidFill>
                  <a:schemeClr val="tx1"/>
                </a:solidFill>
              </a:rPr>
              <a:t>Before: </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1.1	</a:t>
            </a:r>
            <a:r>
              <a:rPr lang="en-GB" sz="1400" dirty="0">
                <a:latin typeface="Times New Roman" panose="02020603050405020304" pitchFamily="18" charset="0"/>
                <a:ea typeface="SimSun" panose="02010600030101010101" pitchFamily="2" charset="-122"/>
              </a:rPr>
              <a:t> </a:t>
            </a:r>
            <a:r>
              <a:rPr lang="en-GB" sz="1400" dirty="0">
                <a:effectLst/>
                <a:latin typeface="Times New Roman" panose="02020603050405020304" pitchFamily="18" charset="0"/>
                <a:ea typeface="Times New Roman" panose="02020603050405020304" pitchFamily="18" charset="0"/>
              </a:rPr>
              <a:t> 800-4 990 MHz and Resolution 223.  Connection w/ITS going there?</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1.2	</a:t>
            </a:r>
            <a:r>
              <a:rPr lang="en-GB" sz="1400" dirty="0">
                <a:latin typeface="Times New Roman" panose="02020603050405020304" pitchFamily="18" charset="0"/>
                <a:ea typeface="SimSun" panose="02010600030101010101" pitchFamily="2" charset="-122"/>
              </a:rPr>
              <a:t> </a:t>
            </a:r>
            <a:r>
              <a:rPr lang="en-GB" sz="14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1.5	  4</a:t>
            </a:r>
            <a:r>
              <a:rPr lang="en-GB" sz="14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400" b="1" dirty="0">
                <a:effectLst/>
                <a:latin typeface="Times New Roman" panose="02020603050405020304" pitchFamily="18" charset="0"/>
                <a:ea typeface="Times New Roman" panose="02020603050405020304" pitchFamily="18" charset="0"/>
              </a:rPr>
              <a:t> 235.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400" dirty="0">
                <a:effectLst/>
                <a:latin typeface="Times New Roman" panose="02020603050405020304" pitchFamily="18" charset="0"/>
                <a:ea typeface="Times New Roman" panose="02020603050405020304" pitchFamily="18" charset="0"/>
              </a:rPr>
              <a:t>10</a:t>
            </a:r>
            <a:r>
              <a:rPr lang="en-GB" sz="1400" b="1" dirty="0">
                <a:effectLst/>
                <a:latin typeface="Times New Roman" panose="02020603050405020304" pitchFamily="18" charset="0"/>
                <a:ea typeface="Times New Roman" panose="02020603050405020304" pitchFamily="18" charset="0"/>
              </a:rPr>
              <a:t>		</a:t>
            </a:r>
            <a:r>
              <a:rPr lang="en-GB" sz="14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6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856824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		Move to monitor? yes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400" dirty="0">
                <a:ea typeface="Times New Roman" panose="02020603050405020304" pitchFamily="18" charset="0"/>
                <a:cs typeface="Times New Roman" panose="02020603050405020304" pitchFamily="18" charset="0"/>
              </a:rPr>
              <a:t>Latest: 	</a:t>
            </a:r>
            <a:r>
              <a:rPr lang="en-US" sz="14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4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a:t>
            </a:r>
            <a:r>
              <a:rPr lang="en-US" sz="1800" dirty="0">
                <a:ea typeface="Times New Roman" panose="02020603050405020304" pitchFamily="18" charset="0"/>
              </a:rPr>
              <a:t> with a revision. </a:t>
            </a:r>
            <a:r>
              <a:rPr lang="en-US" sz="1800" b="0" dirty="0">
                <a:ea typeface="Times New Roman" panose="02020603050405020304" pitchFamily="18" charset="0"/>
              </a:rPr>
              <a:t>(last time to share)</a:t>
            </a:r>
            <a:endParaRPr lang="en-US" sz="1800" b="0" dirty="0">
              <a:effectLst/>
              <a:ea typeface="Times New Roman" panose="02020603050405020304" pitchFamily="18" charset="0"/>
            </a:endParaRP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lvl="1">
              <a:spcBef>
                <a:spcPts val="0"/>
              </a:spcBef>
              <a:buFont typeface="Arial" panose="020B0604020202020204" pitchFamily="34" charset="0"/>
              <a:buChar char="•"/>
            </a:pPr>
            <a:r>
              <a:rPr lang="en-US" sz="1600" dirty="0"/>
              <a:t>Firing on all WSs, at least every week for each 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74298" y="863959"/>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Working on creating an 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  Can be found at:</a:t>
            </a:r>
            <a:endParaRPr lang="en-US" dirty="0">
              <a:solidFill>
                <a:srgbClr val="333333"/>
              </a:solidFill>
              <a:highlight>
                <a:srgbClr val="FFFF00"/>
              </a:highlight>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b="0" dirty="0">
                <a:solidFill>
                  <a:schemeClr val="tx1"/>
                </a:solidFill>
                <a:ea typeface="Times New Roman" panose="02020603050405020304" pitchFamily="18" charset="0"/>
                <a:hlinkClick r:id="rId3"/>
              </a:rPr>
              <a:t>https://mentor.ieee.org/802.18/dcn/21/18-21-0005-00-0000-freq-table-802-15-work.xlsx</a:t>
            </a:r>
            <a:r>
              <a:rPr lang="en-US" sz="1400" b="0" dirty="0">
                <a:solidFill>
                  <a:schemeClr val="tx1"/>
                </a:solidFill>
                <a:ea typeface="Times New Roman" panose="02020603050405020304" pitchFamily="18" charset="0"/>
              </a:rPr>
              <a:t> </a:t>
            </a:r>
            <a:br>
              <a:rPr lang="en-US" sz="1200" b="0" dirty="0">
                <a:solidFill>
                  <a:schemeClr val="tx1"/>
                </a:solidFill>
                <a:ea typeface="Times New Roman" panose="02020603050405020304" pitchFamily="18" charset="0"/>
              </a:rPr>
            </a:br>
            <a:endParaRPr lang="en-US" sz="12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285750" indent="-285750">
              <a:buClr>
                <a:srgbClr val="00B0F0"/>
              </a:buClr>
              <a:buFont typeface="Wingdings" panose="05000000000000000000" pitchFamily="2" charset="2"/>
              <a:buChar char="q"/>
            </a:pPr>
            <a:r>
              <a:rPr lang="en-US" sz="1600" dirty="0">
                <a:solidFill>
                  <a:srgbClr val="00B0F0"/>
                </a:solidFill>
                <a:ea typeface="Times New Roman" panose="02020603050405020304" pitchFamily="18" charset="0"/>
              </a:rPr>
              <a:t>Co-leads for ad hoc on table of frequency bands setting up call for Tuesday 26 Jan 21, 15:00et.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a:t>
            </a:r>
            <a:r>
              <a:rPr lang="en-US" sz="14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4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Seems “coexistence” will be different in different regions, though where does this come in? </a:t>
            </a:r>
          </a:p>
          <a:p>
            <a:pPr marL="400050" lvl="1" indent="0">
              <a:spcBef>
                <a:spcPts val="0"/>
              </a:spcBef>
              <a:spcAft>
                <a:spcPts val="0"/>
              </a:spcAft>
            </a:pPr>
            <a:r>
              <a:rPr lang="en-US" sz="1400" dirty="0">
                <a:effectLst/>
                <a:ea typeface="Calibri" panose="020F0502020204030204" pitchFamily="34" charset="0"/>
              </a:rPr>
              <a:t>  </a:t>
            </a:r>
          </a:p>
          <a:p>
            <a:pPr marL="400050" lvl="1" indent="0">
              <a:spcBef>
                <a:spcPts val="0"/>
              </a:spcBef>
              <a:spcAft>
                <a:spcPts val="0"/>
              </a:spcAft>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as primary, more for a reference for comments.</a:t>
            </a: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  	</a:t>
            </a: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							</a:t>
            </a: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367252" cy="5477022"/>
          </a:xfrm>
        </p:spPr>
        <p:txBody>
          <a:bodyPr/>
          <a:lstStyle/>
          <a:p>
            <a:pPr algn="l">
              <a:buFont typeface="Arial" panose="020B0604020202020204" pitchFamily="34" charset="0"/>
              <a:buChar char="•"/>
            </a:pPr>
            <a:r>
              <a:rPr lang="en-US" sz="1600" dirty="0">
                <a:solidFill>
                  <a:schemeClr val="tx1"/>
                </a:solidFill>
                <a:ea typeface="Times New Roman" panose="02020603050405020304" pitchFamily="18" charset="0"/>
              </a:rPr>
              <a:t>FCC Public Notice: </a:t>
            </a:r>
            <a:r>
              <a:rPr lang="en-US" sz="1600" i="0" u="none" strike="noStrike" baseline="0" dirty="0">
                <a:solidFill>
                  <a:schemeClr val="tx1"/>
                </a:solidFill>
              </a:rPr>
              <a:t>SEEKS ADDITIONAL </a:t>
            </a:r>
            <a:r>
              <a:rPr lang="fr-FR" sz="1600" i="0" u="none" strike="noStrike" baseline="0" dirty="0">
                <a:solidFill>
                  <a:schemeClr val="tx1"/>
                </a:solidFill>
              </a:rPr>
              <a:t>INFORMATION REGARDING CLIENT-TO-CLIENT DEVICE COMMUNICATIONS </a:t>
            </a:r>
            <a:r>
              <a:rPr lang="en-US" sz="1600" i="0" u="none" strike="noStrike" baseline="0" dirty="0">
                <a:solidFill>
                  <a:schemeClr val="tx1"/>
                </a:solidFill>
              </a:rPr>
              <a:t>IN THE 6 GHZ BAND</a:t>
            </a:r>
            <a:endParaRPr lang="en-US" sz="1600" dirty="0">
              <a:solidFill>
                <a:schemeClr val="tx1"/>
              </a:solidFill>
            </a:endParaRPr>
          </a:p>
          <a:p>
            <a:pPr lvl="1">
              <a:buFont typeface="Arial" panose="020B0604020202020204" pitchFamily="34" charset="0"/>
              <a:buChar char="•"/>
            </a:pPr>
            <a:r>
              <a:rPr lang="en-US" sz="1600" i="0" u="none" strike="noStrike" baseline="0" dirty="0"/>
              <a:t>…unlicensed proponents requested that the Commission modify its low-power indoor device rules to permit client-to-client device communications.</a:t>
            </a:r>
          </a:p>
          <a:p>
            <a:pPr lvl="1">
              <a:buFont typeface="Arial" panose="020B0604020202020204" pitchFamily="34" charset="0"/>
              <a:buChar char="•"/>
            </a:pPr>
            <a:r>
              <a:rPr lang="en-US" sz="1600" dirty="0"/>
              <a:t>… </a:t>
            </a:r>
            <a:r>
              <a:rPr lang="en-US" sz="1600" i="0" u="none" strike="noStrike" baseline="0" dirty="0"/>
              <a:t>if they can decode an enabling signal transmitted by a low-power indoor access point within the last four seconds.</a:t>
            </a:r>
            <a:r>
              <a:rPr lang="en-US" sz="16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ffectLst/>
                <a:ea typeface="Times New Roman" panose="02020603050405020304" pitchFamily="18" charset="0"/>
              </a:rPr>
              <a:t>Lots of questions around this and has not been in published in the Federal Register, so comment date not set yet.  </a:t>
            </a:r>
          </a:p>
          <a:p>
            <a:pPr marL="685800" lvl="1">
              <a:spcBef>
                <a:spcPts val="0"/>
              </a:spcBef>
              <a:spcAft>
                <a:spcPts val="0"/>
              </a:spcAft>
              <a:buFont typeface="Arial" panose="020B0604020202020204" pitchFamily="34" charset="0"/>
              <a:buChar char="•"/>
            </a:pPr>
            <a:r>
              <a:rPr lang="en-US" sz="1600" b="0" dirty="0">
                <a:solidFill>
                  <a:srgbClr val="333333"/>
                </a:solidFill>
                <a:ea typeface="Calibri" panose="020F0502020204030204" pitchFamily="34" charset="0"/>
                <a:cs typeface="Calibri" panose="020F0502020204030204" pitchFamily="34" charset="0"/>
                <a:hlinkClick r:id="rId3"/>
              </a:rPr>
              <a:t>https://mentor.ieee.org/802.18/dcn/21/18-21-0004-00-0000-fcc-pn-client2client-in-6ghz-band-et-18-295.pdf</a:t>
            </a:r>
            <a:r>
              <a:rPr lang="en-US" sz="1600" b="0" dirty="0">
                <a:solidFill>
                  <a:srgbClr val="333333"/>
                </a:solidFill>
                <a:ea typeface="Calibri" panose="020F0502020204030204" pitchFamily="34" charset="0"/>
                <a:cs typeface="Calibri" panose="020F0502020204030204" pitchFamily="34" charset="0"/>
              </a:rPr>
              <a:t>  </a:t>
            </a: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FCC Rule:  Unlicensed White Space Device Operations in the Television Bands</a:t>
            </a:r>
          </a:p>
          <a:p>
            <a:pPr marL="638175" lvl="1">
              <a:spcBef>
                <a:spcPts val="0"/>
              </a:spcBef>
              <a:spcAft>
                <a:spcPts val="0"/>
              </a:spcAft>
              <a:buFont typeface="Arial" panose="020B0604020202020204" pitchFamily="34" charset="0"/>
              <a:buChar char="•"/>
            </a:pPr>
            <a:r>
              <a:rPr lang="en-US" sz="1600" dirty="0">
                <a:effectLst/>
                <a:ea typeface="Times New Roman" panose="02020603050405020304" pitchFamily="18" charset="0"/>
                <a:cs typeface="Calibri" panose="020F0502020204030204" pitchFamily="34"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4"/>
              </a:rPr>
              <a:t>2020-26706</a:t>
            </a:r>
            <a:r>
              <a:rPr lang="en-US" sz="1600"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cs typeface="Calibri" panose="020F0502020204030204" pitchFamily="34" charset="0"/>
              </a:rPr>
              <a:t>Citation:</a:t>
            </a:r>
            <a:r>
              <a:rPr lang="en-US" sz="1600" dirty="0">
                <a:solidFill>
                  <a:srgbClr val="000000"/>
                </a:solidFill>
                <a:effectLst/>
                <a:ea typeface="Times New Roman" panose="02020603050405020304" pitchFamily="18" charset="0"/>
              </a:rPr>
              <a:t> 86 FR 2278 </a:t>
            </a:r>
            <a:r>
              <a:rPr lang="en-US" sz="1600" u="sng" dirty="0">
                <a:solidFill>
                  <a:srgbClr val="3071A9"/>
                </a:solidFill>
                <a:effectLst/>
                <a:ea typeface="Times New Roman" panose="02020603050405020304" pitchFamily="18" charset="0"/>
                <a:cs typeface="Calibri" panose="020F0502020204030204" pitchFamily="34" charset="0"/>
                <a:hlinkClick r:id="rId5"/>
              </a:rPr>
              <a:t>PDF</a:t>
            </a:r>
            <a:r>
              <a:rPr lang="en-US" sz="1600" dirty="0">
                <a:solidFill>
                  <a:srgbClr val="000000"/>
                </a:solidFill>
                <a:effectLst/>
                <a:ea typeface="Times New Roman" panose="02020603050405020304" pitchFamily="18" charset="0"/>
                <a:cs typeface="Calibri" panose="020F0502020204030204" pitchFamily="34" charset="0"/>
              </a:rPr>
              <a:t> </a:t>
            </a:r>
            <a:r>
              <a:rPr lang="en-US" sz="1600" dirty="0">
                <a:solidFill>
                  <a:srgbClr val="000000"/>
                </a:solidFill>
                <a:effectLst/>
                <a:ea typeface="Times New Roman" panose="02020603050405020304" pitchFamily="18" charset="0"/>
              </a:rPr>
              <a:t>Pages 2278-2296 </a:t>
            </a:r>
            <a:r>
              <a:rPr lang="en-US" sz="1600" i="1" dirty="0">
                <a:solidFill>
                  <a:srgbClr val="000000"/>
                </a:solidFill>
                <a:effectLst/>
                <a:ea typeface="Times New Roman" panose="02020603050405020304" pitchFamily="18" charset="0"/>
                <a:cs typeface="Calibri" panose="020F0502020204030204" pitchFamily="34" charset="0"/>
              </a:rPr>
              <a:t>(19 pages)</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Permalink</a:t>
            </a:r>
            <a:r>
              <a:rPr lang="en-US" sz="1600" dirty="0">
                <a:solidFill>
                  <a:srgbClr val="000000"/>
                </a:solidFill>
                <a:effectLst/>
                <a:ea typeface="Times New Roman" panose="02020603050405020304" pitchFamily="18" charset="0"/>
                <a:cs typeface="Calibri" panose="020F0502020204030204" pitchFamily="34" charset="0"/>
              </a:rPr>
              <a:t>  Abstract:</a:t>
            </a:r>
            <a:r>
              <a:rPr lang="en-US" sz="1600" dirty="0">
                <a:solidFill>
                  <a:srgbClr val="000000"/>
                </a:solidFill>
                <a:effectLst/>
                <a:ea typeface="Times New Roman" panose="02020603050405020304" pitchFamily="18" charset="0"/>
              </a:rPr>
              <a:t> In this document, the Commission revises its rules to expand the ability of unlicensed white space devices to deliver wireless broadband services in rural areas and areas where fewer broadcast television stations are on the air. The Commission also modifies its rules to facilitate the development of new and innovative narrowband Internet of Things (IoT) devices in TV white spaces. Unlicensed white space devices operate in the VHF and UHF broadcast TV bands, a spectral region that has... </a:t>
            </a:r>
            <a:endParaRPr lang="en-US" sz="1600" dirty="0">
              <a:effectLst/>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cs typeface="Calibri" panose="020F0502020204030204" pitchFamily="34"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Co-leads for ad hoc on table of frequency bands setting up call for Tuesday 26 Jan 21, 15:00et.</a:t>
            </a:r>
          </a:p>
          <a:p>
            <a:pPr marL="285750" indent="-285750">
              <a:buClr>
                <a:srgbClr val="00B0F0"/>
              </a:buClr>
              <a:buFont typeface="Wingdings" panose="05000000000000000000" pitchFamily="2" charset="2"/>
              <a:buChar char="q"/>
            </a:pP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a:t>
            </a:r>
            <a:endParaRPr lang="en-US" altLang="en-US" sz="1800" b="0" dirty="0">
              <a:solidFill>
                <a:srgbClr val="00B0F0"/>
              </a:solidFill>
            </a:endParaRPr>
          </a:p>
          <a:p>
            <a:pPr lvl="2">
              <a:buFont typeface="Arial" panose="020B0604020202020204" pitchFamily="34" charset="0"/>
              <a:buChar char="•"/>
            </a:pPr>
            <a:endParaRPr lang="en-US" altLang="en-US" b="0" dirty="0">
              <a:solidFill>
                <a:schemeClr val="tx1"/>
              </a:solidFill>
            </a:endParaRPr>
          </a:p>
          <a:p>
            <a:pPr>
              <a:buFont typeface="Arial" panose="020B0604020202020204" pitchFamily="34" charset="0"/>
              <a:buChar char="•"/>
            </a:pPr>
            <a:r>
              <a:rPr lang="en-US" altLang="en-US" sz="2000" dirty="0"/>
              <a:t>AOB before recess to next Thursday, 21Jan21?</a:t>
            </a:r>
          </a:p>
          <a:p>
            <a:pPr lvl="1">
              <a:buFont typeface="Arial" panose="020B0604020202020204" pitchFamily="34" charset="0"/>
              <a:buChar char="•"/>
            </a:pPr>
            <a:r>
              <a:rPr lang="en-US" altLang="en-US" sz="1600" dirty="0">
                <a:solidFill>
                  <a:schemeClr val="tx1"/>
                </a:solidFill>
              </a:rPr>
              <a:t>None heard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Attendance on-line today:  _22__  and voters on-line:  _6__ </a:t>
            </a:r>
          </a:p>
          <a:p>
            <a:pPr>
              <a:buFont typeface="Arial" panose="020B0604020202020204" pitchFamily="34" charset="0"/>
              <a:buChar char="•"/>
            </a:pPr>
            <a:r>
              <a:rPr lang="en-US" altLang="en-US" sz="2000" dirty="0">
                <a:solidFill>
                  <a:schemeClr val="tx1"/>
                </a:solidFill>
              </a:rPr>
              <a:t>Recessed at 15:56 until Thursday 21Jan21,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(21Jan21) </a:t>
            </a:r>
            <a:r>
              <a:rPr lang="en-US" altLang="en-US" sz="2400" dirty="0"/>
              <a:t>Agenda</a:t>
            </a:r>
            <a:endParaRPr lang="en-US" sz="2400" dirty="0"/>
          </a:p>
        </p:txBody>
      </p:sp>
      <p:sp>
        <p:nvSpPr>
          <p:cNvPr id="3" name="Content Placeholder 2"/>
          <p:cNvSpPr>
            <a:spLocks noGrp="1"/>
          </p:cNvSpPr>
          <p:nvPr>
            <p:ph idx="1"/>
          </p:nvPr>
        </p:nvSpPr>
        <p:spPr>
          <a:xfrm>
            <a:off x="685800" y="1066799"/>
            <a:ext cx="8382000" cy="5408613"/>
          </a:xfrm>
        </p:spPr>
        <p:txBody>
          <a:bodyPr/>
          <a:lstStyle/>
          <a:p>
            <a:pPr>
              <a:buFont typeface="Arial" panose="020B0604020202020204" pitchFamily="34" charset="0"/>
              <a:buChar char="•"/>
            </a:pPr>
            <a:r>
              <a:rPr lang="en-US" altLang="en-US" sz="1800" dirty="0"/>
              <a:t>Reminder we are still under all IEEE policies as shown last Thursday (14Jan21)</a:t>
            </a:r>
          </a:p>
          <a:p>
            <a:pPr lvl="1">
              <a:spcBef>
                <a:spcPts val="0"/>
              </a:spcBef>
              <a:buFont typeface="Arial" panose="020B0604020202020204" pitchFamily="34" charset="0"/>
              <a:buChar char="•"/>
            </a:pPr>
            <a:r>
              <a:rPr lang="en-US" altLang="en-US" sz="1800" b="1" u="sng" dirty="0">
                <a:solidFill>
                  <a:schemeClr val="tx1"/>
                </a:solidFill>
              </a:rPr>
              <a:t>Attendance like normal with </a:t>
            </a:r>
            <a:r>
              <a:rPr lang="en-US" altLang="en-US" sz="1800" b="1" u="sng" dirty="0" err="1">
                <a:solidFill>
                  <a:schemeClr val="tx1"/>
                </a:solidFill>
              </a:rPr>
              <a:t>Webex</a:t>
            </a:r>
            <a:r>
              <a:rPr lang="en-US" altLang="en-US" sz="1800" b="1" u="sng" dirty="0">
                <a:solidFill>
                  <a:schemeClr val="tx1"/>
                </a:solidFill>
              </a:rPr>
              <a:t> check</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a:t>
            </a:r>
            <a:r>
              <a:rPr lang="en-US" altLang="en-US" sz="1800" dirty="0">
                <a:solidFill>
                  <a:schemeClr val="bg1">
                    <a:lumMod val="75000"/>
                  </a:schemeClr>
                </a:solidFill>
              </a:rPr>
              <a:t> Peter E. </a:t>
            </a:r>
          </a:p>
          <a:p>
            <a:pPr lvl="1">
              <a:buFont typeface="Arial" panose="020B0604020202020204" pitchFamily="34" charset="0"/>
              <a:buChar char="•"/>
            </a:pPr>
            <a:r>
              <a:rPr lang="en-US" altLang="en-US" sz="1800" b="1"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lvl="1">
              <a:spcBef>
                <a:spcPts val="0"/>
              </a:spcBef>
              <a:buFont typeface="Arial" panose="020B0604020202020204" pitchFamily="34" charset="0"/>
              <a:buChar char="•"/>
            </a:pPr>
            <a:r>
              <a:rPr lang="en-US" altLang="en-US" sz="1800" dirty="0">
                <a:solidFill>
                  <a:schemeClr val="tx1"/>
                </a:solidFill>
              </a:rPr>
              <a:t>EU Items</a:t>
            </a:r>
          </a:p>
          <a:p>
            <a:pPr lvl="1">
              <a:spcBef>
                <a:spcPts val="0"/>
              </a:spcBef>
              <a:buFont typeface="Arial" panose="020B0604020202020204" pitchFamily="34" charset="0"/>
              <a:buChar char="•"/>
            </a:pPr>
            <a:r>
              <a:rPr lang="en-US" altLang="en-US" sz="1800" dirty="0">
                <a:solidFill>
                  <a:schemeClr val="tx1"/>
                </a:solidFill>
              </a:rPr>
              <a:t>Other Regions Items</a:t>
            </a:r>
          </a:p>
          <a:p>
            <a:pPr lvl="1">
              <a:spcBef>
                <a:spcPts val="0"/>
              </a:spcBef>
              <a:buFont typeface="Arial" panose="020B0604020202020204" pitchFamily="34" charset="0"/>
              <a:buChar char="•"/>
            </a:pPr>
            <a:r>
              <a:rPr lang="en-US" altLang="en-US" sz="1800" dirty="0">
                <a:solidFill>
                  <a:schemeClr val="tx1"/>
                </a:solidFill>
              </a:rPr>
              <a:t>ITU-R Items</a:t>
            </a:r>
          </a:p>
          <a:p>
            <a:pPr lvl="1">
              <a:spcBef>
                <a:spcPts val="0"/>
              </a:spcBef>
              <a:buFont typeface="Arial" panose="020B0604020202020204" pitchFamily="34" charset="0"/>
              <a:buChar char="•"/>
            </a:pPr>
            <a:r>
              <a:rPr lang="en-US" altLang="en-US" sz="1800" dirty="0">
                <a:solidFill>
                  <a:schemeClr val="bg1">
                    <a:lumMod val="50000"/>
                  </a:schemeClr>
                </a:solidFill>
              </a:rPr>
              <a:t>MSG 6 GHz &amp; FCC </a:t>
            </a:r>
          </a:p>
          <a:p>
            <a:pPr lvl="1">
              <a:spcBef>
                <a:spcPts val="0"/>
              </a:spcBef>
              <a:buFont typeface="Arial" panose="020B0604020202020204" pitchFamily="34" charset="0"/>
              <a:buChar char="•"/>
            </a:pPr>
            <a:r>
              <a:rPr lang="en-US" altLang="en-US" sz="1800" dirty="0">
                <a:solidFill>
                  <a:schemeClr val="bg1">
                    <a:lumMod val="50000"/>
                  </a:schemeClr>
                </a:solidFill>
              </a:rPr>
              <a:t>Table of Frequency Bands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600" dirty="0"/>
              <a:t>ad hoc on wrc-23 agenda items</a:t>
            </a:r>
          </a:p>
          <a:p>
            <a:pPr lvl="1">
              <a:spcBef>
                <a:spcPts val="0"/>
              </a:spcBef>
              <a:buFont typeface="Arial" panose="020B0604020202020204" pitchFamily="34" charset="0"/>
              <a:buChar char="•"/>
            </a:pPr>
            <a:r>
              <a:rPr lang="en-US" altLang="en-US" sz="1600" dirty="0"/>
              <a:t>ad hoc on table of frequency bands</a:t>
            </a:r>
          </a:p>
          <a:p>
            <a:pPr lvl="1">
              <a:spcBef>
                <a:spcPts val="0"/>
              </a:spcBef>
              <a:buFont typeface="Arial" panose="020B0604020202020204" pitchFamily="34" charset="0"/>
              <a:buChar char="•"/>
            </a:pPr>
            <a:r>
              <a:rPr lang="en-US" altLang="en-US" sz="1600" dirty="0"/>
              <a:t>March 21 plenary coordination on times </a:t>
            </a:r>
          </a:p>
          <a:p>
            <a:pPr lvl="1">
              <a:spcBef>
                <a:spcPts val="0"/>
              </a:spcBef>
              <a:buFont typeface="Arial" panose="020B0604020202020204" pitchFamily="34" charset="0"/>
              <a:buChar char="•"/>
            </a:pPr>
            <a:r>
              <a:rPr lang="en-US" altLang="en-US" sz="1600" dirty="0"/>
              <a:t>Anything new today</a:t>
            </a:r>
            <a:endParaRPr lang="en-US" altLang="en-US" sz="1400" dirty="0"/>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4584295" y="3886200"/>
            <a:ext cx="4191000" cy="923330"/>
          </a:xfrm>
          <a:prstGeom prst="rect">
            <a:avLst/>
          </a:prstGeom>
          <a:noFill/>
        </p:spPr>
        <p:txBody>
          <a:bodyPr wrap="square" rtlCol="0">
            <a:spAutoFit/>
          </a:bodyPr>
          <a:lstStyle/>
          <a:p>
            <a:r>
              <a:rPr lang="en-US" sz="1800" dirty="0">
                <a:solidFill>
                  <a:schemeClr val="tx1"/>
                </a:solidFill>
              </a:rPr>
              <a:t>Any objections to accepting the agenda?</a:t>
            </a:r>
          </a:p>
          <a:p>
            <a:r>
              <a:rPr lang="en-US" sz="1800" dirty="0">
                <a:solidFill>
                  <a:schemeClr val="bg1">
                    <a:lumMod val="75000"/>
                  </a:schemeClr>
                </a:solidFill>
              </a:rPr>
              <a:t>None heard</a:t>
            </a:r>
          </a:p>
          <a:p>
            <a:r>
              <a:rPr lang="en-US" sz="1800" dirty="0">
                <a:solidFill>
                  <a:schemeClr val="bg1">
                    <a:lumMod val="75000"/>
                  </a:schemeClr>
                </a:solidFill>
              </a:rPr>
              <a:t>Agenda approved</a:t>
            </a:r>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11Jan – User Access Restrictions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 second ad hoc is being planned, stay tuned.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#87,  11-15 Jan 21  (#88-19-23Apr21)</a:t>
            </a:r>
            <a:endParaRPr lang="en-US" sz="1800" dirty="0">
              <a:highlight>
                <a:srgbClr val="FFFF00"/>
              </a:highlight>
            </a:endParaRPr>
          </a:p>
          <a:p>
            <a:pPr lvl="1">
              <a:spcBef>
                <a:spcPts val="0"/>
              </a:spcBef>
              <a:spcAft>
                <a:spcPts val="0"/>
              </a:spcAft>
              <a:buFont typeface="Arial" panose="020B0604020202020204" pitchFamily="34" charset="0"/>
              <a:buChar char="•"/>
            </a:pPr>
            <a:endParaRPr lang="en-US" sz="1400" dirty="0">
              <a:solidFill>
                <a:schemeClr val="tx1"/>
              </a:solidFill>
            </a:endParaRPr>
          </a:p>
          <a:p>
            <a:pPr lvl="1">
              <a:spcBef>
                <a:spcPts val="0"/>
              </a:spcBef>
              <a:spcAft>
                <a:spcPts val="0"/>
              </a:spcAft>
              <a:buFont typeface="Arial" panose="020B0604020202020204" pitchFamily="34" charset="0"/>
              <a:buChar char="•"/>
            </a:pPr>
            <a:endParaRPr lang="en-US" sz="14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Many Input documents, any of note for IEEE 802?  Nothing brought up.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ym typeface="Wingdings" panose="05000000000000000000" pitchFamily="2" charset="2"/>
              </a:rPr>
              <a:t>Note: </a:t>
            </a:r>
            <a:r>
              <a:rPr lang="en-US" sz="1400" dirty="0">
                <a:sym typeface="Wingdings" panose="05000000000000000000" pitchFamily="2" charset="2"/>
                <a:hlinkClick r:id="rId5"/>
              </a:rPr>
              <a:t>&lt;SE 19&gt;</a:t>
            </a:r>
            <a:r>
              <a:rPr lang="en-US" sz="1400" dirty="0">
                <a:sym typeface="Wingdings" panose="05000000000000000000" pitchFamily="2" charset="2"/>
              </a:rPr>
              <a:t>– working on fixed services, defining of short and long term interference, to update.</a:t>
            </a:r>
          </a:p>
          <a:p>
            <a:pPr lvl="1">
              <a:spcBef>
                <a:spcPts val="0"/>
              </a:spcBef>
              <a:buFont typeface="Arial" panose="020B0604020202020204" pitchFamily="34" charset="0"/>
              <a:buChar char="•"/>
            </a:pPr>
            <a:r>
              <a:rPr lang="en-US" sz="1400" dirty="0">
                <a:sym typeface="Wingdings" panose="05000000000000000000" pitchFamily="2" charset="2"/>
              </a:rPr>
              <a:t>Has been since ‘92/’93 for these, they will show up in many places for many reasons, including 6 GHz.</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4">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1257300" lvl="3">
              <a:spcBef>
                <a:spcPts val="0"/>
              </a:spcBef>
              <a:spcAft>
                <a:spcPts val="0"/>
              </a:spcAft>
              <a:buFont typeface="Arial" panose="020B0604020202020204" pitchFamily="34" charset="0"/>
              <a:buChar char="•"/>
            </a:pPr>
            <a:endParaRPr lang="en-US" sz="1000" dirty="0">
              <a:solidFill>
                <a:schemeClr val="tx1"/>
              </a:solidFill>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a:p>
            <a:pPr lvl="1">
              <a:spcBef>
                <a:spcPts val="0"/>
              </a:spcBef>
              <a:buFont typeface="Arial" panose="020B0604020202020204" pitchFamily="34" charset="0"/>
              <a:buChar char="•"/>
            </a:pPr>
            <a:r>
              <a:rPr lang="en-US" sz="1400" dirty="0">
                <a:effectLst/>
                <a:ea typeface="Calibri" panose="020F0502020204030204" pitchFamily="34" charset="0"/>
              </a:rPr>
              <a:t>  </a:t>
            </a:r>
          </a:p>
          <a:p>
            <a:pPr lvl="1">
              <a:spcBef>
                <a:spcPts val="0"/>
              </a:spcBef>
              <a:buFont typeface="Arial" panose="020B0604020202020204" pitchFamily="34" charset="0"/>
              <a:buChar char="•"/>
            </a:pP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 Initial Input documents: </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9"/>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0"/>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endParaRPr lang="en-US" sz="13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solidFill>
                  <a:schemeClr val="tx1"/>
                </a:solidFill>
              </a:rPr>
              <a:t>Will have more next week (21Jan) on what had transpired on #13 at that time.  </a:t>
            </a:r>
            <a:r>
              <a:rPr lang="en-US" sz="1400" dirty="0">
                <a:sym typeface="Wingdings" panose="05000000000000000000" pitchFamily="2" charset="2"/>
              </a:rPr>
              <a:t>  </a:t>
            </a:r>
          </a:p>
          <a:p>
            <a:pPr marL="0" marR="0">
              <a:spcBef>
                <a:spcPts val="0"/>
              </a:spcBef>
              <a:spcAft>
                <a:spcPts val="0"/>
              </a:spcAft>
              <a:buFont typeface="Arial" panose="020B0604020202020204" pitchFamily="34" charset="0"/>
              <a:buChar char="•"/>
            </a:pPr>
            <a:endParaRPr lang="en-US" sz="180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4582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 </a:t>
            </a:r>
            <a:r>
              <a:rPr lang="en-US" sz="1800" b="0" dirty="0">
                <a:solidFill>
                  <a:schemeClr val="bg1">
                    <a:lumMod val="75000"/>
                  </a:schemeClr>
                </a:solidFill>
              </a:rPr>
              <a:t>Nothing to share</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Asked for someone to help get this going, quiet. </a:t>
            </a:r>
          </a:p>
          <a:p>
            <a:pPr lvl="1">
              <a:spcBef>
                <a:spcPts val="0"/>
              </a:spcBef>
              <a:buFont typeface="Arial" panose="020B0604020202020204" pitchFamily="34" charset="0"/>
              <a:buChar char="•"/>
            </a:pPr>
            <a:r>
              <a:rPr lang="en-US" sz="1400" dirty="0">
                <a:solidFill>
                  <a:schemeClr val="tx1"/>
                </a:solidFill>
              </a:rPr>
              <a:t>Will try a small focused </a:t>
            </a:r>
            <a:r>
              <a:rPr lang="en-US" sz="1400" dirty="0" err="1">
                <a:solidFill>
                  <a:schemeClr val="tx1"/>
                </a:solidFill>
              </a:rPr>
              <a:t>adhoc</a:t>
            </a:r>
            <a:r>
              <a:rPr lang="en-US" sz="1400" dirty="0">
                <a:solidFill>
                  <a:schemeClr val="tx1"/>
                </a:solidFill>
              </a:rPr>
              <a:t>, 3 folks stepped up (Hassan, Peter and Paul) .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400" b="0" u="sng" dirty="0">
                <a:solidFill>
                  <a:schemeClr val="tx1"/>
                </a:solidFill>
              </a:rPr>
              <a:t>After IEEE 802 viewpoints in place then APT WRC-23 possible contribution</a:t>
            </a:r>
            <a:r>
              <a:rPr lang="en-US" sz="1400" b="0" dirty="0">
                <a:solidFill>
                  <a:schemeClr val="tx1"/>
                </a:solidFill>
              </a:rPr>
              <a:t> on 6GHz and 7025-7125MHz, etc. by their next meeting in April ‘21 </a:t>
            </a:r>
            <a:endParaRPr lang="en-US" sz="1200" dirty="0">
              <a:solidFill>
                <a:schemeClr val="tx1"/>
              </a:solidFill>
            </a:endParaRPr>
          </a:p>
          <a:p>
            <a:pPr lvl="1" indent="-228600">
              <a:spcBef>
                <a:spcPts val="0"/>
              </a:spcBef>
              <a:spcAft>
                <a:spcPts val="0"/>
              </a:spcAft>
              <a:buFont typeface="+mj-lt"/>
              <a:buAutoNum type="romanLcParenR"/>
            </a:pPr>
            <a:r>
              <a:rPr lang="en-US" sz="1200" dirty="0">
                <a:solidFill>
                  <a:srgbClr val="00B0F0"/>
                </a:solidFill>
                <a:effectLst/>
                <a:ea typeface="Times New Roman" panose="02020603050405020304" pitchFamily="18" charset="0"/>
              </a:rPr>
              <a:t>Need to </a:t>
            </a:r>
            <a:r>
              <a:rPr lang="en-US" sz="1200" dirty="0">
                <a:solidFill>
                  <a:srgbClr val="00B0F0"/>
                </a:solidFill>
                <a:ea typeface="SimSun" panose="02010600030101010101" pitchFamily="2" charset="-122"/>
              </a:rPr>
              <a:t>w</a:t>
            </a:r>
            <a:r>
              <a:rPr lang="en-US" sz="12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200" dirty="0">
                <a:effectLst/>
                <a:ea typeface="Times New Roman" panose="02020603050405020304" pitchFamily="18" charset="0"/>
              </a:rPr>
              <a:t>Could we attend virtually, may have a better impact on our comments?   </a:t>
            </a:r>
            <a:endParaRPr lang="en-US" sz="1400" dirty="0">
              <a:effectLst/>
              <a:ea typeface="SimSun" panose="02010600030101010101" pitchFamily="2" charset="-122"/>
            </a:endParaRPr>
          </a:p>
          <a:p>
            <a:pPr lvl="1">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7851" y="1096022"/>
            <a:ext cx="8153400" cy="5379391"/>
          </a:xfrm>
        </p:spPr>
        <p:txBody>
          <a:bodyPr/>
          <a:lstStyle/>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marL="466725" lvl="1">
              <a:spcBef>
                <a:spcPts val="0"/>
              </a:spcBef>
              <a:spcAft>
                <a:spcPts val="0"/>
              </a:spcAft>
              <a:buFont typeface="Arial" panose="020B0604020202020204" pitchFamily="34" charset="0"/>
              <a:buChar char="•"/>
            </a:pPr>
            <a:r>
              <a:rPr lang="en-US" sz="1800" dirty="0"/>
              <a:t>Firing on all WSs, at least every week.  </a:t>
            </a:r>
          </a:p>
          <a:p>
            <a:pPr marL="466725" lvl="1">
              <a:spcBef>
                <a:spcPts val="0"/>
              </a:spcBef>
              <a:spcAft>
                <a:spcPts val="0"/>
              </a:spcAft>
              <a:buFont typeface="Arial" panose="020B0604020202020204" pitchFamily="34" charset="0"/>
              <a:buChar char="•"/>
            </a:pPr>
            <a:endParaRPr lang="en-US" sz="18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a:t>
            </a:r>
            <a:r>
              <a:rPr lang="en-US" dirty="0">
                <a:solidFill>
                  <a:schemeClr val="tx1"/>
                </a:solidFill>
                <a:ea typeface="Times New Roman" panose="02020603050405020304" pitchFamily="18" charset="0"/>
              </a:rPr>
              <a:t>to review and see if that gets the overall table started.</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285750" indent="-285750">
              <a:buClr>
                <a:srgbClr val="00B0F0"/>
              </a:buClr>
              <a:buFont typeface="Wingdings" panose="05000000000000000000" pitchFamily="2" charset="2"/>
              <a:buChar char="q"/>
            </a:pPr>
            <a:r>
              <a:rPr lang="en-US" sz="1600" dirty="0">
                <a:solidFill>
                  <a:srgbClr val="00B0F0"/>
                </a:solidFill>
                <a:ea typeface="Times New Roman" panose="02020603050405020304" pitchFamily="18" charset="0"/>
              </a:rPr>
              <a:t>Co-leads for ad hoc on table of frequency bands setting up call for Tuesday 26 Jan 21, 15:00et.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Some from before:  </a:t>
            </a:r>
          </a:p>
          <a:p>
            <a:pPr marL="1143000" marR="0" lvl="2" indent="-228600">
              <a:spcBef>
                <a:spcPts val="0"/>
              </a:spcBef>
              <a:spcAft>
                <a:spcPts val="0"/>
              </a:spcAft>
              <a:buFont typeface="+mj-lt"/>
              <a:buAutoNum type="romanLcParenR"/>
            </a:pPr>
            <a:r>
              <a:rPr lang="en-US" sz="1600" b="1" dirty="0">
                <a:solidFill>
                  <a:srgbClr val="333333"/>
                </a:solidFill>
                <a:ea typeface="Times New Roman" panose="02020603050405020304" pitchFamily="18" charset="0"/>
              </a:rPr>
              <a:t> </a:t>
            </a:r>
            <a:r>
              <a:rPr lang="en-US" sz="1600" dirty="0">
                <a:effectLst/>
                <a:ea typeface="Times New Roman" panose="02020603050405020304" pitchFamily="18" charset="0"/>
              </a:rPr>
              <a:t>Maintaining a database is different from a list of bands for coexistence assessment </a:t>
            </a:r>
            <a:endParaRPr lang="en-US" sz="16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dirty="0">
                <a:effectLst/>
                <a:ea typeface="Times New Roman" panose="02020603050405020304" pitchFamily="18" charset="0"/>
              </a:rPr>
              <a:t>What is the actual task at hand?</a:t>
            </a:r>
            <a:endParaRPr lang="en-US" dirty="0">
              <a:effectLst/>
              <a:ea typeface="SimSun" panose="02010600030101010101" pitchFamily="2" charset="-122"/>
            </a:endParaRPr>
          </a:p>
          <a:p>
            <a:pPr marL="685800" lvl="1">
              <a:spcBef>
                <a:spcPts val="0"/>
              </a:spcBef>
              <a:spcAft>
                <a:spcPts val="0"/>
              </a:spcAft>
              <a:buFont typeface="Arial" panose="020B0604020202020204" pitchFamily="34" charset="0"/>
              <a:buChar char="•"/>
            </a:pPr>
            <a:endParaRPr lang="en-US" sz="14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4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4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Possible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is primary, more for a reference for comments.</a:t>
            </a:r>
          </a:p>
          <a:p>
            <a:pPr>
              <a:spcBef>
                <a:spcPts val="0"/>
              </a:spcBef>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marL="285750" marR="0" indent="-285750">
              <a:spcBef>
                <a:spcPts val="0"/>
              </a:spcBef>
              <a:spcAft>
                <a:spcPts val="0"/>
              </a:spcAft>
              <a:buFont typeface="Arial" panose="020B0604020202020204" pitchFamily="34" charset="0"/>
              <a:buChar char="•"/>
            </a:pPr>
            <a:r>
              <a:rPr lang="en-US" sz="1800" b="1" dirty="0">
                <a:solidFill>
                  <a:schemeClr val="bg1">
                    <a:lumMod val="50000"/>
                  </a:schemeClr>
                </a:solidFill>
                <a:effectLst/>
                <a:ea typeface="Times New Roman" panose="02020603050405020304" pitchFamily="18" charset="0"/>
              </a:rPr>
              <a:t>None today </a:t>
            </a:r>
            <a:endParaRPr lang="en-US" sz="1800" b="0" dirty="0">
              <a:solidFill>
                <a:schemeClr val="bg1">
                  <a:lumMod val="50000"/>
                </a:schemeClr>
              </a:solidFill>
              <a:effectLst/>
              <a:latin typeface="Consolas" panose="020B0609020204030204" pitchFamily="49"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rgbClr val="333333"/>
                </a:solidFill>
                <a:latin typeface="Consolas" panose="020B0609020204030204" pitchFamily="49" charset="0"/>
                <a:ea typeface="Times New Roman" panose="02020603050405020304" pitchFamily="18" charset="0"/>
              </a:rPr>
              <a:t> </a:t>
            </a: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a:t>
            </a:r>
            <a:r>
              <a:rPr lang="en-US" sz="1800" dirty="0">
                <a:ea typeface="Calibri" panose="020F0502020204030204" pitchFamily="34" charset="0"/>
              </a:rPr>
              <a:t>November</a:t>
            </a:r>
            <a:r>
              <a:rPr lang="en-US" sz="1800" dirty="0">
                <a:effectLst/>
                <a:ea typeface="Calibri" panose="020F0502020204030204" pitchFamily="34" charset="0"/>
              </a:rPr>
              <a:t> Plenary</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Rules digital divide for low-income consumers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Canada ISED 6 GHz policy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NSF Workshop Panel – economic considerations for rules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Technical conditions for UWB</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Vietnam MIC national radio frequency spectrum</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NPRM 5.9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frequency reorganization plan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14-21Jan21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a:t>
            </a: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Co-leads for ad hoc on table of frequency bands setting up call for Tuesday 26 Jan 21, 15:00et.  </a:t>
            </a:r>
            <a:r>
              <a:rPr lang="en-US" sz="1600" b="0" dirty="0">
                <a:solidFill>
                  <a:schemeClr val="tx1"/>
                </a:solidFill>
                <a:ea typeface="Times New Roman" panose="02020603050405020304" pitchFamily="18" charset="0"/>
              </a:rPr>
              <a:t>(call-in in backup slides here.)</a:t>
            </a: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50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28Jan21–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15:__________________52et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5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ad hoc teleconference call-in, </a:t>
            </a:r>
            <a:r>
              <a:rPr lang="en-US" sz="2400" dirty="0">
                <a:highlight>
                  <a:srgbClr val="808000"/>
                </a:highlight>
              </a:rPr>
              <a:t>26Jan21</a:t>
            </a:r>
          </a:p>
        </p:txBody>
      </p:sp>
    </p:spTree>
    <p:extLst>
      <p:ext uri="{BB962C8B-B14F-4D97-AF65-F5344CB8AC3E}">
        <p14:creationId xmlns:p14="http://schemas.microsoft.com/office/powerpoint/2010/main" val="5165683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43</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like normal with </a:t>
            </a:r>
            <a:r>
              <a:rPr lang="en-US" altLang="en-US" sz="1400" b="1" u="sng" dirty="0" err="1">
                <a:solidFill>
                  <a:schemeClr val="tx1"/>
                </a:solidFill>
              </a:rPr>
              <a:t>Webex</a:t>
            </a:r>
            <a:r>
              <a:rPr lang="en-US" altLang="en-US" sz="1400" b="1" u="sng" dirty="0">
                <a:solidFill>
                  <a:schemeClr val="tx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client to client in 6 GHz</a:t>
            </a:r>
          </a:p>
          <a:p>
            <a:pPr lvl="1">
              <a:spcBef>
                <a:spcPts val="0"/>
              </a:spcBef>
              <a:buFont typeface="Arial" panose="020B0604020202020204" pitchFamily="34" charset="0"/>
              <a:buChar char="•"/>
            </a:pPr>
            <a:r>
              <a:rPr lang="en-US" altLang="en-US" sz="1400" kern="0" dirty="0">
                <a:solidFill>
                  <a:schemeClr val="tx1"/>
                </a:solidFill>
              </a:rPr>
              <a:t>FCC Rule unlicensed in TV bands</a:t>
            </a: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a:t>
            </a:r>
            <a:r>
              <a:rPr lang="en-GB" sz="1600" b="0" dirty="0">
                <a:ea typeface="SimSun" panose="02010600030101010101" pitchFamily="2" charset="-122"/>
              </a:rPr>
              <a:t>05-12 Nov </a:t>
            </a:r>
            <a:r>
              <a:rPr lang="en-GB" sz="1600" b="0" dirty="0">
                <a:effectLst/>
                <a:ea typeface="SimSun" panose="02010600030101010101" pitchFamily="2" charset="-122"/>
              </a:rPr>
              <a:t>2020 in document </a:t>
            </a:r>
            <a:r>
              <a:rPr lang="en-GB" sz="1600" b="0" dirty="0">
                <a:solidFill>
                  <a:schemeClr val="bg1">
                    <a:lumMod val="75000"/>
                  </a:schemeClr>
                </a:solidFill>
                <a:ea typeface="SimSun" panose="02010600030101010101" pitchFamily="2" charset="-122"/>
                <a:hlinkClick r:id="rId3"/>
              </a:rPr>
              <a:t>https://mentor.ieee.org/802.18/dcn/20/18-20-0148-01-0000-minutes-electronic-plenary-05-12nov2020-rr-tag-bkk.docx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04-Jan-2021 15:52:54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January</a:t>
            </a:r>
            <a:r>
              <a:rPr lang="en-US" altLang="en-US" sz="1400" b="0" dirty="0">
                <a:solidFill>
                  <a:schemeClr val="tx1"/>
                </a:solidFill>
              </a:rPr>
              <a:t> </a:t>
            </a:r>
            <a:r>
              <a:rPr lang="en-US" altLang="en-US" sz="1400" dirty="0">
                <a:solidFill>
                  <a:schemeClr val="tx1"/>
                </a:solidFill>
              </a:rPr>
              <a:t>2021 </a:t>
            </a:r>
            <a:r>
              <a:rPr lang="en-US" altLang="en-US" sz="14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400" dirty="0">
                <a:solidFill>
                  <a:schemeClr val="tx1"/>
                </a:solidFill>
              </a:rPr>
              <a:t>With that, the chair has announced that .18 will have an interim session on the 14</a:t>
            </a:r>
            <a:r>
              <a:rPr lang="en-US" altLang="en-US" sz="1400" baseline="30000" dirty="0">
                <a:solidFill>
                  <a:schemeClr val="tx1"/>
                </a:solidFill>
              </a:rPr>
              <a:t>th</a:t>
            </a:r>
            <a:r>
              <a:rPr lang="en-US" altLang="en-US" sz="1400" dirty="0">
                <a:solidFill>
                  <a:schemeClr val="tx1"/>
                </a:solidFill>
              </a:rPr>
              <a:t> and 21</a:t>
            </a:r>
            <a:r>
              <a:rPr lang="en-US" altLang="en-US" sz="1400" baseline="30000" dirty="0">
                <a:solidFill>
                  <a:schemeClr val="tx1"/>
                </a:solidFill>
              </a:rPr>
              <a:t>st</a:t>
            </a:r>
            <a:r>
              <a:rPr lang="en-US" altLang="en-US" sz="1400" dirty="0">
                <a:solidFill>
                  <a:schemeClr val="tx1"/>
                </a:solidFill>
              </a:rPr>
              <a:t> of January 2021, each call, 1500-1555et.</a:t>
            </a:r>
            <a:r>
              <a:rPr lang="en-US" altLang="en-US" sz="1400" b="0" dirty="0">
                <a:solidFill>
                  <a:schemeClr val="tx1"/>
                </a:solidFill>
              </a:rPr>
              <a:t>  (Call-in info is in the back up slides here and will be elsewhere.)  Attendance will be like we do. </a:t>
            </a:r>
          </a:p>
          <a:p>
            <a:pPr marL="285750" indent="-285750">
              <a:spcBef>
                <a:spcPts val="400"/>
              </a:spcBef>
              <a:buFont typeface="Arial" panose="020B0604020202020204" pitchFamily="34" charset="0"/>
              <a:buChar char="•"/>
            </a:pPr>
            <a:r>
              <a:rPr lang="en-US" altLang="en-US" sz="1400" b="0" dirty="0">
                <a:solidFill>
                  <a:schemeClr val="tx1"/>
                </a:solidFill>
              </a:rPr>
              <a:t>Wireless interims: 			802.11 -  11-15jan21		802.15 -  15-21jan21</a:t>
            </a:r>
          </a:p>
          <a:p>
            <a:pPr lvl="1">
              <a:buFont typeface="Arial" panose="020B0604020202020204" pitchFamily="34" charset="0"/>
              <a:buChar char="•"/>
            </a:pPr>
            <a:r>
              <a:rPr lang="en-US" altLang="en-US" sz="1400" dirty="0">
                <a:solidFill>
                  <a:schemeClr val="tx1"/>
                </a:solidFill>
              </a:rPr>
              <a:t>802.18 -  14-21jan21		802.19 -   not meeting 		802.24	- 13jan21 </a:t>
            </a:r>
            <a:endParaRPr lang="en-US" altLang="en-US" sz="1400" b="0" dirty="0">
              <a:solidFill>
                <a:schemeClr val="tx1"/>
              </a:solidFill>
            </a:endParaRPr>
          </a:p>
          <a:p>
            <a:pPr lvl="1">
              <a:buFont typeface="Arial" panose="020B0604020202020204" pitchFamily="34" charset="0"/>
              <a:buChar char="•"/>
            </a:pPr>
            <a:r>
              <a:rPr lang="en-US" altLang="en-US" sz="1400" b="0" dirty="0">
                <a:solidFill>
                  <a:schemeClr val="tx1"/>
                </a:solidFill>
              </a:rPr>
              <a:t>Note: updated rules to allow participation credit at a non-f2f interim is not likely to make it, still tbd.  </a:t>
            </a: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March 2021 </a:t>
            </a:r>
            <a:r>
              <a:rPr lang="en-US" altLang="en-US" sz="1400" b="0" dirty="0">
                <a:solidFill>
                  <a:schemeClr val="tx1"/>
                </a:solidFill>
              </a:rPr>
              <a:t>the EC at their monthly telecon on 01Dec20 </a:t>
            </a:r>
            <a:r>
              <a:rPr lang="en-US" altLang="en-US" sz="1400" dirty="0">
                <a:solidFill>
                  <a:schemeClr val="tx1"/>
                </a:solidFill>
              </a:rPr>
              <a:t>approved to cancel the in-person part</a:t>
            </a:r>
            <a:r>
              <a:rPr lang="en-US" altLang="en-US" sz="14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400" b="1" dirty="0">
                <a:solidFill>
                  <a:srgbClr val="0070C0"/>
                </a:solidFill>
              </a:rPr>
              <a:t>EC just updated approval times to 05Mar21 (Friday) to 18Mar21 (Thursday) </a:t>
            </a:r>
            <a:r>
              <a:rPr lang="en-US" altLang="en-US" sz="1400" b="1" strike="dblStrike" dirty="0">
                <a:solidFill>
                  <a:srgbClr val="0070C0"/>
                </a:solidFill>
              </a:rPr>
              <a:t>19Mar21</a:t>
            </a:r>
          </a:p>
          <a:p>
            <a:pPr lvl="5">
              <a:buFont typeface="Arial" panose="020B0604020202020204" pitchFamily="34" charset="0"/>
              <a:buChar char="•"/>
            </a:pPr>
            <a:endParaRPr lang="en-US" altLang="en-US" sz="1000" dirty="0">
              <a:solidFill>
                <a:schemeClr val="tx1"/>
              </a:solidFill>
            </a:endParaRPr>
          </a:p>
          <a:p>
            <a:pPr lvl="1">
              <a:buFont typeface="Arial" panose="020B0604020202020204" pitchFamily="34" charset="0"/>
              <a:buChar char="•"/>
            </a:pPr>
            <a:r>
              <a:rPr lang="en-US" altLang="en-US" sz="1400" dirty="0">
                <a:solidFill>
                  <a:schemeClr val="tx1"/>
                </a:solidFill>
              </a:rPr>
              <a:t>Any input on preferred earlier times to meet on Thursday 18Mar21?  10:00et?  09:00et?____ </a:t>
            </a:r>
          </a:p>
          <a:p>
            <a:pPr lvl="2">
              <a:buFont typeface="Arial" panose="020B0604020202020204" pitchFamily="34" charset="0"/>
              <a:buChar char="•"/>
            </a:pPr>
            <a:r>
              <a:rPr lang="en-US" altLang="en-US" sz="1400" dirty="0">
                <a:solidFill>
                  <a:schemeClr val="tx1"/>
                </a:solidFill>
              </a:rPr>
              <a:t>Or Wednesday 17Mar21,  1500et?  </a:t>
            </a:r>
            <a:r>
              <a:rPr lang="en-US" altLang="en-US" sz="1400" dirty="0">
                <a:solidFill>
                  <a:schemeClr val="tx1"/>
                </a:solidFill>
                <a:sym typeface="Wingdings" panose="05000000000000000000" pitchFamily="2" charset="2"/>
              </a:rPr>
              <a:t> will start here and check with other WG/</a:t>
            </a:r>
            <a:r>
              <a:rPr lang="en-US" altLang="en-US" sz="1400" dirty="0" err="1">
                <a:solidFill>
                  <a:schemeClr val="tx1"/>
                </a:solidFill>
                <a:sym typeface="Wingdings" panose="05000000000000000000" pitchFamily="2" charset="2"/>
              </a:rPr>
              <a:t>TAGss</a:t>
            </a:r>
            <a:r>
              <a:rPr lang="en-US" altLang="en-US" sz="1400" dirty="0">
                <a:solidFill>
                  <a:schemeClr val="tx1"/>
                </a:solidFill>
                <a:sym typeface="Wingdings" panose="05000000000000000000" pitchFamily="2" charset="2"/>
              </a:rPr>
              <a:t>.</a:t>
            </a:r>
            <a:endParaRPr lang="en-US" altLang="en-US" sz="1400" dirty="0">
              <a:solidFill>
                <a:schemeClr val="tx1"/>
              </a:solidFill>
            </a:endParaRPr>
          </a:p>
          <a:p>
            <a:pPr lvl="1">
              <a:buFont typeface="Arial" panose="020B0604020202020204" pitchFamily="34" charset="0"/>
              <a:buChar char="•"/>
            </a:pPr>
            <a:r>
              <a:rPr lang="en-US" altLang="en-US" sz="1400" b="0" dirty="0">
                <a:solidFill>
                  <a:srgbClr val="00B0F0"/>
                </a:solidFill>
              </a:rPr>
              <a:t>The ch</a:t>
            </a:r>
            <a:r>
              <a:rPr lang="en-US" altLang="en-US" sz="1400" dirty="0">
                <a:solidFill>
                  <a:srgbClr val="00B0F0"/>
                </a:solidFill>
              </a:rPr>
              <a:t>air will check with .15/.19/.24 chairs and coordinate plenary meeting times. (.11 will be closed). </a:t>
            </a:r>
            <a:endParaRPr lang="en-US" altLang="en-US" sz="1400" b="0" dirty="0">
              <a:solidFill>
                <a:srgbClr val="00B0F0"/>
              </a:solidFill>
            </a:endParaRPr>
          </a:p>
          <a:p>
            <a:pPr lvl="2">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May 2021 </a:t>
            </a:r>
            <a:r>
              <a:rPr lang="en-US" altLang="en-US" sz="14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400" dirty="0">
                <a:solidFill>
                  <a:schemeClr val="tx1"/>
                </a:solidFill>
              </a:rPr>
              <a:t>plan is to review Panama on the 03Feb21 WCSC call</a:t>
            </a:r>
            <a:r>
              <a:rPr lang="en-US" altLang="en-US" sz="1400" b="0" dirty="0">
                <a:solidFill>
                  <a:schemeClr val="tx1"/>
                </a:solidFill>
              </a:rPr>
              <a:t>.  </a:t>
            </a:r>
            <a:endParaRPr lang="en-US" altLang="en-US" sz="14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56515</TotalTime>
  <Words>11658</Words>
  <Application>Microsoft Office PowerPoint</Application>
  <PresentationFormat>On-screen Show (4:3)</PresentationFormat>
  <Paragraphs>1236</Paragraphs>
  <Slides>45</Slides>
  <Notes>29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9" baseType="lpstr">
      <vt:lpstr>Arial</vt:lpstr>
      <vt:lpstr>Calibri</vt:lpstr>
      <vt:lpstr>Century Gothic</vt:lpstr>
      <vt:lpstr>Consolas</vt:lpstr>
      <vt:lpstr>Helvetica</vt:lpstr>
      <vt:lpstr>Helvetica Neue</vt:lpstr>
      <vt:lpstr>Monotype Sorts</vt:lpstr>
      <vt:lpstr>Roboto</vt:lpstr>
      <vt:lpstr>Times New Roman</vt:lpstr>
      <vt:lpstr>Verdana</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ITU-R items to share  -</vt:lpstr>
      <vt:lpstr>MSG 6 GHz &amp; FCC</vt:lpstr>
      <vt:lpstr>Table of Frequency Bands – IEEE 802 Stds </vt:lpstr>
      <vt:lpstr>Table of Frequency Bands – IEEE 802 Stds</vt:lpstr>
      <vt:lpstr>General Discussion Items - fyi</vt:lpstr>
      <vt:lpstr>Actions / AOB / Recess</vt:lpstr>
      <vt:lpstr>2nd - Thursday (21Jan21) Agenda</vt:lpstr>
      <vt:lpstr>EU items to share -1</vt:lpstr>
      <vt:lpstr>EU items to share -2</vt:lpstr>
      <vt:lpstr>Other regions (outside EU-Stds and USA), items to share</vt:lpstr>
      <vt:lpstr>ITU-R items to share  -</vt:lpstr>
      <vt:lpstr>MSG 6 GHz &amp; FCC</vt:lpstr>
      <vt:lpstr>Table of Frequency Bands – IEEE 802 Stds </vt:lpstr>
      <vt:lpstr>Table of Frequency Bands – IEEE 802 Stds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3481</cp:revision>
  <cp:lastPrinted>1601-01-01T00:00:00Z</cp:lastPrinted>
  <dcterms:created xsi:type="dcterms:W3CDTF">2016-03-03T14:54:45Z</dcterms:created>
  <dcterms:modified xsi:type="dcterms:W3CDTF">2021-01-15T12:54:31Z</dcterms:modified>
</cp:coreProperties>
</file>