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6"/>
  </p:notesMasterIdLst>
  <p:handoutMasterIdLst>
    <p:handoutMasterId r:id="rId47"/>
  </p:handoutMasterIdLst>
  <p:sldIdLst>
    <p:sldId id="256" r:id="rId2"/>
    <p:sldId id="341" r:id="rId3"/>
    <p:sldId id="329" r:id="rId4"/>
    <p:sldId id="604" r:id="rId5"/>
    <p:sldId id="624" r:id="rId6"/>
    <p:sldId id="605" r:id="rId7"/>
    <p:sldId id="516" r:id="rId8"/>
    <p:sldId id="596" r:id="rId9"/>
    <p:sldId id="690" r:id="rId10"/>
    <p:sldId id="603" r:id="rId11"/>
    <p:sldId id="606" r:id="rId12"/>
    <p:sldId id="735" r:id="rId13"/>
    <p:sldId id="608" r:id="rId14"/>
    <p:sldId id="742" r:id="rId15"/>
    <p:sldId id="743" r:id="rId16"/>
    <p:sldId id="691" r:id="rId17"/>
    <p:sldId id="685" r:id="rId18"/>
    <p:sldId id="702" r:id="rId19"/>
    <p:sldId id="535" r:id="rId20"/>
    <p:sldId id="748" r:id="rId21"/>
    <p:sldId id="749" r:id="rId22"/>
    <p:sldId id="750" r:id="rId23"/>
    <p:sldId id="756" r:id="rId24"/>
    <p:sldId id="752" r:id="rId25"/>
    <p:sldId id="754" r:id="rId26"/>
    <p:sldId id="758" r:id="rId27"/>
    <p:sldId id="717" r:id="rId28"/>
    <p:sldId id="719" r:id="rId29"/>
    <p:sldId id="650" r:id="rId30"/>
    <p:sldId id="498" r:id="rId31"/>
    <p:sldId id="402" r:id="rId32"/>
    <p:sldId id="403" r:id="rId33"/>
    <p:sldId id="746" r:id="rId34"/>
    <p:sldId id="736" r:id="rId35"/>
    <p:sldId id="737" r:id="rId36"/>
    <p:sldId id="739" r:id="rId37"/>
    <p:sldId id="728" r:id="rId38"/>
    <p:sldId id="602" r:id="rId39"/>
    <p:sldId id="425" r:id="rId40"/>
    <p:sldId id="652" r:id="rId41"/>
    <p:sldId id="689" r:id="rId42"/>
    <p:sldId id="549" r:id="rId43"/>
    <p:sldId id="656" r:id="rId44"/>
    <p:sldId id="655"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71" autoAdjust="0"/>
    <p:restoredTop sz="96366" autoAdjust="0"/>
  </p:normalViewPr>
  <p:slideViewPr>
    <p:cSldViewPr>
      <p:cViewPr varScale="1">
        <p:scale>
          <a:sx n="105" d="100"/>
          <a:sy n="105" d="100"/>
        </p:scale>
        <p:origin x="834" y="10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775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14-Jan-21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2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15.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2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mentor.ieee.org/802.18/dcn/20/18-20-0107-00-0000-res-811-wrc-19-wrc-23-agenda-items.docx" TargetMode="External"/><Relationship Id="rId4" Type="http://schemas.openxmlformats.org/officeDocument/2006/relationships/hyperlink" Target="https://www.itu.int/dms_pub/itu-r/oth/0c/0a/R0C0A00000D0041PDFE.pdf"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urldefense.com/v3/__https:/www.federalregister.gov/agencies/federal-communications-commission?utm_campaign=subscription*mailing*list&amp;utm_source=federalregister.gov&amp;utm_medium=email__;Kys!!F7jv3iA!jNP9DqnQMVqfyGy4SA3ebmcxNv5j_oXYQb1WXuEzuYin7nAjotTFSsEeG7S-CS1qJQ$"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urldefense.com/v3/__https:/www.federalregister.gov/d/2020-23680?utm_medium=email&amp;utm_campaign=subscription*mailing*list&amp;utm_source=federalregister.gov__;Kys!!F7jv3iA!jNP9DqnQMVqfyGy4SA3ebmcxNv5j_oXYQb1WXuEzuYin7nAjotTFSsEeG7TO3oQGLQ$" TargetMode="External"/><Relationship Id="rId5" Type="http://schemas.openxmlformats.org/officeDocument/2006/relationships/hyperlink" Target="https://urldefense.com/v3/__https:/www.govinfo.gov/content/pkg/FR-2020-10-27/pdf/2020-23680.pdf?utm_campaign=subscription*mailing*list&amp;utm_source=federalregister.gov&amp;utm_medium=email__;Kys!!F7jv3iA!jNP9DqnQMVqfyGy4SA3ebmcxNv5j_oXYQb1WXuEzuYin7nAjotTFSsEeG7QipQ8ppw$" TargetMode="External"/><Relationship Id="rId4" Type="http://schemas.openxmlformats.org/officeDocument/2006/relationships/hyperlink" Target="https://urldefense.com/v3/__https:/www.federalregister.gov/documents/2020/10/27/2020-23680/termination-of-dormant-proceedings?utm_medium=email&amp;utm_campaign=subscription*mailing*list&amp;utm_source=federalregister.gov__;Kys!!F7jv3iA!jNP9DqnQMVqfyGy4SA3ebmcxNv5j_oXYQb1WXuEzuYin7nAjotTFSsEeG7TF1aZxvQ$"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lvl="1"/>
            <a:r>
              <a:rPr lang="en-US" altLang="en-US" sz="1600" dirty="0">
                <a:solidFill>
                  <a:schemeClr val="tx1"/>
                </a:solidFill>
              </a:rPr>
              <a:t>Vote:  Approved by unanimous consent</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370855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163095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649985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504234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11269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91187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882308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When do you expect the next in person 802.18 session will be.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Based upon your affiliation’s and other restrictions, as well as your personal comfort level, when is the earliest you expect to be able to attend an 802.x face-to-face meeting?</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ffectLst/>
                <a:latin typeface="Consolas" panose="020B0609020204030204" pitchFamily="49" charset="0"/>
                <a:ea typeface="Calibri" panose="020F0502020204030204" pitchFamily="34" charset="0"/>
              </a:rPr>
              <a:t>When do you expect to attend in person an IEEE 802 Session?</a:t>
            </a:r>
            <a:endParaRPr lang="en-US" sz="1200" b="0" dirty="0">
              <a:solidFill>
                <a:srgbClr val="333333"/>
              </a:solidFill>
              <a:latin typeface="Consolas" panose="020B0609020204030204" pitchFamily="49"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1344562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0825364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298978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de-DE" dirty="0">
                <a:solidFill>
                  <a:srgbClr val="999999"/>
                </a:solidFill>
                <a:effectLst/>
                <a:latin typeface="Roboto"/>
              </a:rPr>
              <a:t>When</a:t>
            </a:r>
            <a:r>
              <a:rPr lang="de-DE" dirty="0">
                <a:effectLst/>
                <a:latin typeface="Roboto"/>
              </a:rPr>
              <a:t>Thu Nov 12, 2020 6am – 7am (PST)</a:t>
            </a:r>
            <a:r>
              <a:rPr lang="de-DE" dirty="0">
                <a:solidFill>
                  <a:srgbClr val="999999"/>
                </a:solidFill>
                <a:effectLst/>
                <a:latin typeface="Roboto"/>
              </a:rPr>
              <a:t>Where</a:t>
            </a:r>
            <a:r>
              <a:rPr lang="de-DE" dirty="0">
                <a:effectLst/>
                <a:latin typeface="Roboto"/>
              </a:rPr>
              <a:t>https://ieeesa.webex.com/ieeesa/j.php?MTID=m6884083063467a5e1ae3d6ecdba7a3d3</a:t>
            </a:r>
            <a:endParaRPr lang="en-US" sz="1200" dirty="0">
              <a:effectLst/>
              <a:latin typeface="Calibri" panose="020F0502020204030204" pitchFamily="34" charset="0"/>
              <a:ea typeface="Calibri" panose="020F0502020204030204" pitchFamily="34" charset="0"/>
            </a:endParaRP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3"/>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4"/>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5"/>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800" b="0" u="sng" dirty="0">
                <a:solidFill>
                  <a:srgbClr val="3071A9"/>
                </a:solidFill>
                <a:effectLst/>
                <a:latin typeface="Arial" panose="020B0604020202020204" pitchFamily="34" charset="0"/>
                <a:ea typeface="Times New Roman" panose="02020603050405020304" pitchFamily="18" charset="0"/>
                <a:hlinkClick r:id="rId3"/>
              </a:rPr>
              <a:t>Federal Communications Commission</a:t>
            </a:r>
            <a:r>
              <a:rPr lang="en-US" sz="1800" b="1" dirty="0">
                <a:solidFill>
                  <a:srgbClr val="5797CE"/>
                </a:solidFill>
                <a:effectLst/>
                <a:latin typeface="Arial" panose="020B060402020202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66675" marR="0">
              <a:spcBef>
                <a:spcPts val="0"/>
              </a:spcBef>
              <a:spcAft>
                <a:spcPts val="0"/>
              </a:spcAft>
            </a:pPr>
            <a:r>
              <a:rPr lang="en-US" sz="1800" b="1" dirty="0">
                <a:solidFill>
                  <a:srgbClr val="191919"/>
                </a:solidFill>
                <a:effectLst/>
                <a:latin typeface="Arial" panose="020B0604020202020204" pitchFamily="34" charset="0"/>
                <a:ea typeface="Times New Roman" panose="02020603050405020304" pitchFamily="18" charset="0"/>
              </a:rPr>
              <a:t>Notice</a:t>
            </a:r>
            <a:endParaRPr lang="en-US" sz="1800" dirty="0">
              <a:effectLst/>
              <a:latin typeface="Calibri" panose="020F0502020204030204" pitchFamily="34" charset="0"/>
              <a:ea typeface="Calibri" panose="020F0502020204030204" pitchFamily="34" charset="0"/>
            </a:endParaRPr>
          </a:p>
          <a:p>
            <a:pPr marL="238125" marR="0">
              <a:spcBef>
                <a:spcPts val="0"/>
              </a:spcBef>
              <a:spcAft>
                <a:spcPts val="0"/>
              </a:spcAft>
            </a:pPr>
            <a:r>
              <a:rPr lang="en-US" sz="1800" b="1" dirty="0">
                <a:solidFill>
                  <a:srgbClr val="333333"/>
                </a:solidFill>
                <a:effectLst/>
                <a:latin typeface="Arial" panose="020B0604020202020204" pitchFamily="34" charset="0"/>
                <a:ea typeface="Times New Roman" panose="02020603050405020304" pitchFamily="18" charset="0"/>
              </a:rPr>
              <a:t>Termination of Dormant Proceedings</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1" dirty="0">
                <a:effectLst/>
                <a:latin typeface="Helvetica Neue"/>
                <a:ea typeface="Times New Roman" panose="02020603050405020304" pitchFamily="18" charset="0"/>
                <a:cs typeface="Calibri" panose="020F0502020204030204" pitchFamily="34" charset="0"/>
              </a:rPr>
              <a:t>FR Document:</a:t>
            </a:r>
            <a:r>
              <a:rPr lang="en-US" sz="1800" dirty="0">
                <a:solidFill>
                  <a:srgbClr val="000000"/>
                </a:solidFill>
                <a:effectLst/>
                <a:latin typeface="Helvetica Neue"/>
                <a:ea typeface="Times New Roman" panose="02020603050405020304" pitchFamily="18" charset="0"/>
              </a:rPr>
              <a:t> </a:t>
            </a:r>
            <a:r>
              <a:rPr lang="en-US" sz="1800" u="sng" dirty="0">
                <a:solidFill>
                  <a:srgbClr val="3071A9"/>
                </a:solidFill>
                <a:effectLst/>
                <a:latin typeface="Helvetica Neue"/>
                <a:ea typeface="Times New Roman" panose="02020603050405020304" pitchFamily="18" charset="0"/>
                <a:hlinkClick r:id="rId4"/>
              </a:rPr>
              <a:t>2020-23680</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1" dirty="0">
                <a:solidFill>
                  <a:srgbClr val="000000"/>
                </a:solidFill>
                <a:effectLst/>
                <a:latin typeface="Helvetica Neue"/>
                <a:ea typeface="Times New Roman" panose="02020603050405020304" pitchFamily="18" charset="0"/>
                <a:cs typeface="Calibri" panose="020F0502020204030204" pitchFamily="34" charset="0"/>
              </a:rPr>
              <a:t>Citation:</a:t>
            </a:r>
            <a:r>
              <a:rPr lang="en-US" sz="1800" dirty="0">
                <a:solidFill>
                  <a:srgbClr val="000000"/>
                </a:solidFill>
                <a:effectLst/>
                <a:latin typeface="Helvetica Neue"/>
                <a:ea typeface="Times New Roman" panose="02020603050405020304" pitchFamily="18" charset="0"/>
              </a:rPr>
              <a:t> 85 FR 68067 </a:t>
            </a:r>
            <a:endParaRPr lang="en-US" sz="1800" dirty="0">
              <a:effectLst/>
              <a:latin typeface="Calibri" panose="020F0502020204030204" pitchFamily="34" charset="0"/>
              <a:ea typeface="Calibri" panose="020F0502020204030204" pitchFamily="34" charset="0"/>
            </a:endParaRPr>
          </a:p>
          <a:p>
            <a:pPr marL="95250" marR="0">
              <a:spcBef>
                <a:spcPts val="0"/>
              </a:spcBef>
              <a:spcAft>
                <a:spcPts val="0"/>
              </a:spcAft>
            </a:pP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5"/>
              </a:rPr>
              <a:t>PDF</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r>
              <a:rPr lang="en-US" sz="1800" dirty="0">
                <a:solidFill>
                  <a:srgbClr val="000000"/>
                </a:solidFill>
                <a:effectLst/>
                <a:latin typeface="Helvetica Neue"/>
                <a:ea typeface="Times New Roman" panose="02020603050405020304" pitchFamily="18" charset="0"/>
              </a:rPr>
              <a:t>Page 68067 </a:t>
            </a:r>
            <a:r>
              <a:rPr lang="en-US" sz="1800" i="1" dirty="0">
                <a:solidFill>
                  <a:srgbClr val="000000"/>
                </a:solidFill>
                <a:effectLst/>
                <a:latin typeface="Helvetica Neue"/>
                <a:ea typeface="Times New Roman" panose="02020603050405020304" pitchFamily="18" charset="0"/>
                <a:cs typeface="Calibri" panose="020F0502020204030204" pitchFamily="34" charset="0"/>
              </a:rPr>
              <a:t>(1 page)</a:t>
            </a:r>
            <a:r>
              <a:rPr lang="en-US" sz="1800" dirty="0">
                <a:solidFill>
                  <a:srgbClr val="000000"/>
                </a:solidFill>
                <a:effectLst/>
                <a:latin typeface="Helvetica Neue"/>
                <a:ea typeface="Times New Roman" panose="02020603050405020304" pitchFamily="18" charset="0"/>
              </a:rPr>
              <a:t> </a:t>
            </a:r>
            <a:br>
              <a:rPr lang="en-US" sz="1800" dirty="0">
                <a:solidFill>
                  <a:srgbClr val="000000"/>
                </a:solidFill>
                <a:effectLst/>
                <a:latin typeface="Helvetica Neue"/>
                <a:ea typeface="Times New Roman" panose="02020603050405020304" pitchFamily="18" charset="0"/>
              </a:rPr>
            </a:br>
            <a:r>
              <a:rPr lang="en-US" sz="1800" b="0" u="sng" dirty="0">
                <a:solidFill>
                  <a:srgbClr val="3071A9"/>
                </a:solidFill>
                <a:effectLst/>
                <a:latin typeface="Helvetica Neue"/>
                <a:ea typeface="Times New Roman" panose="02020603050405020304" pitchFamily="18" charset="0"/>
                <a:cs typeface="Calibri" panose="020F0502020204030204" pitchFamily="34" charset="0"/>
                <a:hlinkClick r:id="rId6"/>
              </a:rPr>
              <a:t>Permalink</a:t>
            </a:r>
            <a:r>
              <a:rPr lang="en-US" sz="1800" b="1" dirty="0">
                <a:solidFill>
                  <a:srgbClr val="000000"/>
                </a:solidFill>
                <a:effectLst/>
                <a:latin typeface="Helvetica Neue"/>
                <a:ea typeface="Times New Roman" panose="02020603050405020304" pitchFamily="18"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b="1" dirty="0">
                <a:solidFill>
                  <a:srgbClr val="000000"/>
                </a:solidFill>
                <a:effectLst/>
                <a:latin typeface="Helvetica Neue"/>
                <a:ea typeface="Times New Roman" panose="02020603050405020304" pitchFamily="18" charset="0"/>
                <a:cs typeface="Calibri" panose="020F0502020204030204" pitchFamily="34" charset="0"/>
              </a:rPr>
              <a:t>Abstract:</a:t>
            </a:r>
            <a:r>
              <a:rPr lang="en-US" sz="1800" dirty="0">
                <a:solidFill>
                  <a:srgbClr val="000000"/>
                </a:solidFill>
                <a:effectLst/>
                <a:latin typeface="Helvetica Neue"/>
                <a:ea typeface="Times New Roman" panose="02020603050405020304" pitchFamily="18" charset="0"/>
              </a:rPr>
              <a:t> In this document, the Consumer and Governmental Affairs Bureau announces the availability of the FCC order terminating, as dormant, certain docketed Commission proceedings. </a:t>
            </a:r>
            <a:endParaRPr lang="en-US" sz="1800" dirty="0">
              <a:effectLst/>
              <a:latin typeface="Calibri" panose="020F0502020204030204" pitchFamily="34" charset="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14-21Jan21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14-21Jan21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14-21Jan21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802.18-21/0002r00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ept.org/Documents/fm-57/62438/fm57-21-002_proposed-revisions-to-eccdec-04-08-wasrlan-usage-in-parts-of-5150-5725-mhz"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10" Type="http://schemas.openxmlformats.org/officeDocument/2006/relationships/image" Target="../media/image4.wmf"/><Relationship Id="rId4" Type="http://schemas.openxmlformats.org/officeDocument/2006/relationships/hyperlink" Target="https://cept.org/ecc/groups/ecc/wg-se/client/introduction/" TargetMode="External"/><Relationship Id="rId9" Type="http://schemas.openxmlformats.org/officeDocument/2006/relationships/hyperlink" Target="https://cept.org/Documents/fm-57/62437/fm57-21-001_output-from-offline-discussions-on-the-draft-ecc-rpt-national-was-rlan-measures-in-58-ghz"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t.gov.in/sites/default/files/DoT%20Website%20notice%20for%20Comments%20on%20Spectrum%20Roadmap.pdf?download=1"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mentor.ieee.org/802.18/dcn/21/18-21-0001-00-0000-apac-update-january-2021.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com/v3/__http:/portal.etsi.org/ngppapp/RemoteConsensusReport.aspx?RCID=4529__;!!F7jv3iA!jKawprUhl-JOSKgQTdHucVlYzP16zUu4MKVsxTrLP07qBhzgO22qwMmx2Gaa8U9N3Q$"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slide" Target="slide37.xml"/><Relationship Id="rId4" Type="http://schemas.openxmlformats.org/officeDocument/2006/relationships/hyperlink" Target="https://mentor.ieee.org/802.18/dcn/20/18-20-0107-00-0000-res-811-wrc-19-wrc-23-agenda-item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apps.fcc.gov/oetcf/kdb/forms/FTSSearchResultPage.cfm?id=277034&amp;switch=P"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urldefense.com/v3/__https:/www.wirelessinnovation.org/6ghz-multistakeholder-committee__;!!F7jv3iA!miq8gKDh5u9EeBEqnJQ0xEKNYPoCPGlGj45FX_qjQNRwSaW1Br7N6myjjcdbTNciew$"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04-00-0000-fcc-pn-client2client-in-6ghz-band-et-18-295.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urldefense.com/v3/__https:/www.federalregister.gov/d/2020-26706?utm_campaign=subscription*mailing*list&amp;utm_source=federalregister.gov&amp;utm_medium=email__;Kys!!F7jv3iA!jcrVRm1q6PjGhm2J42byTiEs8nG9rxWZhOSuIqedyj6LrHahJx_GzyDbYsjSQe0bNQ$" TargetMode="External"/><Relationship Id="rId5" Type="http://schemas.openxmlformats.org/officeDocument/2006/relationships/hyperlink" Target="https://urldefense.com/v3/__https:/www.govinfo.gov/content/pkg/FR-2021-01-12/pdf/2020-26706.pdf?utm_campaign=subscription*mailing*list&amp;utm_source=federalregister.gov&amp;utm_medium=email__;Kys!!F7jv3iA!jcrVRm1q6PjGhm2J42byTiEs8nG9rxWZhOSuIqedyj6LrHahJx_GzyDbYsiwhBY2hA$" TargetMode="External"/><Relationship Id="rId4" Type="http://schemas.openxmlformats.org/officeDocument/2006/relationships/hyperlink" Target="https://urldefense.com/v3/__https:/www.federalregister.gov/documents/2021/01/12/2020-26706/unlicensed-white-space-device-operations-in-the-television-bands?utm_campaign=subscription*mailing*list&amp;utm_source=federalregister.gov&amp;utm_medium=email__;Kys!!F7jv3iA!jcrVRm1q6PjGhm2J42byTiEs8nG9rxWZhOSuIqedyj6LrHahJx_GzyDbYsiehSg6Iw$"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resources/antitrust-guidelines.pdf" TargetMode="External"/><Relationship Id="rId7" Type="http://schemas.openxmlformats.org/officeDocument/2006/relationships/oleObject" Target="../embeddings/oleObject2.bin"/><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s://standards.ieee.org/faqs/copyrights/index.html#1" TargetMode="External"/><Relationship Id="rId10" Type="http://schemas.openxmlformats.org/officeDocument/2006/relationships/image" Target="../media/image3.wmf"/><Relationship Id="rId4" Type="http://schemas.openxmlformats.org/officeDocument/2006/relationships/hyperlink" Target="http://www.ieee802.org/devdocs.shtml"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2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slide" Target="slide37.xml"/></Relationships>
</file>

<file path=ppt/slides/_rels/slide24.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urldefense.com/v3/__https:/ieeesa.webex.com/ieeesa/j.php?MTID=ma6967f831273a65c8867476602fe83c9__;!!F7jv3iA!hI1U4i334efXN6Ot4rFC03zh5ge3ef5pg5MRJUQucDZXGzxU3qwuzQofSSq94-9o3w$" TargetMode="External"/><Relationship Id="rId7" Type="http://schemas.openxmlformats.org/officeDocument/2006/relationships/hyperlink" Target="https://urldefense.com/v3/__https:/help.webex.com__;!!F7jv3iA!hI1U4i334efXN6Ot4rFC03zh5ge3ef5pg5MRJUQucDZXGzxU3qwuzQofSSq_snKi3w$"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a9e06362336d2ca2ea2971025bd492a__;!!F7jv3iA!hI1U4i334efXN6Ot4rFC03zh5ge3ef5pg5MRJUQucDZXGzxU3qwuzQofSSpNNqxEmg$" TargetMode="External"/><Relationship Id="rId5" Type="http://schemas.openxmlformats.org/officeDocument/2006/relationships/hyperlink" Target="tel:%2B1-213-306-3065,,*01*1796126789%23%23*01*" TargetMode="External"/><Relationship Id="rId4" Type="http://schemas.openxmlformats.org/officeDocument/2006/relationships/hyperlink" Target="tel:%2B1-646-992-2010,,*01*1796126789%23%23*01*"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ieeesa.webex.com/ieeesa/j.php?MTID=mac8a92e41db417f3b4a55e5686090488" TargetMode="External"/><Relationship Id="rId7" Type="http://schemas.openxmlformats.org/officeDocument/2006/relationships/hyperlink" Target="https://urldefense.com/v3/__http:/help.webex.com__;!!F7jv3iA!jMWfp7yrDk_1zsVTNSmSP-W8awfUwSy3R6_W-gNQ8GFb7t5lcWS7jwj0aCYtK4W78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1c77c259096d9d70a1c9ba651be7a6e3__;!!F7jv3iA!jMWfp7yrDk_1zsVTNSmSP-W8awfUwSy3R6_W-gNQ8GFb7t5lcWS7jwj0aCaTt0YGMA$" TargetMode="External"/><Relationship Id="rId5" Type="http://schemas.openxmlformats.org/officeDocument/2006/relationships/hyperlink" Target="tel:%2B1-213-306-3065,,*01*1799647312%23%23*01*" TargetMode="External"/><Relationship Id="rId4" Type="http://schemas.openxmlformats.org/officeDocument/2006/relationships/hyperlink" Target="tel:%2B1-646-992-2010,,*01*1799647312%23%23*01*"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48-01-0000-minutes-electronic-plenary-05-12nov2020-rr-tag-bkk.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14-21Jan21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Electronic Interim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14-21 January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name="Document" r:id="rId3" imgW="8249760" imgH="2657520" progId="Word.Document.8">
                  <p:embed/>
                </p:oleObj>
              </mc:Choice>
              <mc:Fallback>
                <p:oleObj name="Document" r:id="rId3" imgW="8249760" imgH="2657520" progId="Word.Document.8">
                  <p:embed/>
                  <p:pic>
                    <p:nvPicPr>
                      <p:cNvPr id="0" name="Picture 3"/>
                      <p:cNvPicPr>
                        <a:picLocks noChangeAspect="1" noChangeArrowheads="1"/>
                      </p:cNvPicPr>
                      <p:nvPr/>
                    </p:nvPicPr>
                    <p:blipFill>
                      <a:blip r:embed="rId4"/>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Calls coming up on different subjects.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11Jan – User Access Restrictions</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14Jan/09Feb – EN 303 722,  </a:t>
            </a:r>
            <a:r>
              <a:rPr lang="en-US" sz="1600" b="0" i="0" dirty="0">
                <a:solidFill>
                  <a:srgbClr val="4D5156"/>
                </a:solidFill>
                <a:effectLst/>
              </a:rPr>
              <a:t>Wideband Data Transmission Systems (WDTS) for Fixed 				Network Radio Equipment operating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18Jan – BRAN 108a and EN 303 753, </a:t>
            </a:r>
            <a:r>
              <a:rPr lang="en-US" sz="1600" b="0" i="0" dirty="0">
                <a:solidFill>
                  <a:srgbClr val="4D5156"/>
                </a:solidFill>
                <a:effectLst/>
              </a:rPr>
              <a:t>WDTS for Mobile and Fixed Equipment in the 57 - 		71 GHz band</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29Jan – TS 103 754, </a:t>
            </a:r>
            <a:r>
              <a:rPr lang="en-US" sz="1600" b="0" i="0" dirty="0">
                <a:solidFill>
                  <a:srgbClr val="000000"/>
                </a:solidFill>
                <a:effectLst/>
              </a:rPr>
              <a:t>BRAN MAP Performance testing</a:t>
            </a: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endParaRPr>
          </a:p>
          <a:p>
            <a:pPr lvl="1">
              <a:spcBef>
                <a:spcPts val="0"/>
              </a:spcBef>
              <a:buFont typeface="Arial" panose="020B0604020202020204" pitchFamily="34" charset="0"/>
              <a:buChar char="•"/>
            </a:pPr>
            <a:endParaRPr lang="en-US" sz="1400" dirty="0">
              <a:solidFill>
                <a:schemeClr val="tx1"/>
              </a:solidFill>
              <a:ea typeface="Calibri" panose="020F0502020204030204" pitchFamily="34" charset="0"/>
            </a:endParaRPr>
          </a:p>
          <a:p>
            <a:pPr lvl="1">
              <a:spcBef>
                <a:spcPts val="0"/>
              </a:spcBef>
              <a:buFont typeface="Arial" panose="020B0604020202020204" pitchFamily="34" charset="0"/>
              <a:buChar char="•"/>
            </a:pPr>
            <a:r>
              <a:rPr lang="en-US" sz="1400" dirty="0">
                <a:solidFill>
                  <a:schemeClr val="tx1"/>
                </a:solidFill>
                <a:ea typeface="Calibri" panose="020F0502020204030204" pitchFamily="34" charset="0"/>
              </a:rPr>
              <a:t>10dec: </a:t>
            </a:r>
            <a:r>
              <a:rPr lang="en-US" sz="1200" dirty="0">
                <a:solidFill>
                  <a:schemeClr val="tx1"/>
                </a:solidFill>
                <a:ea typeface="Calibri" panose="020F0502020204030204" pitchFamily="34" charset="0"/>
              </a:rPr>
              <a:t>Current draft is in .11 members area, EN  303 687, </a:t>
            </a:r>
            <a:r>
              <a:rPr lang="en-US" sz="1100" b="0" i="0" dirty="0">
                <a:solidFill>
                  <a:srgbClr val="000000"/>
                </a:solidFill>
                <a:effectLst/>
                <a:latin typeface="Arial" panose="020B0604020202020204" pitchFamily="34" charset="0"/>
              </a:rPr>
              <a:t>HS for 6 GHz RLANs,</a:t>
            </a:r>
            <a:r>
              <a:rPr lang="en-US" sz="1200" dirty="0">
                <a:solidFill>
                  <a:schemeClr val="tx1"/>
                </a:solidFill>
                <a:ea typeface="Calibri" panose="020F0502020204030204" pitchFamily="34" charset="0"/>
              </a:rPr>
              <a:t> and is in pretty good shape.</a:t>
            </a:r>
          </a:p>
          <a:p>
            <a:pPr lvl="2">
              <a:spcBef>
                <a:spcPts val="0"/>
              </a:spcBef>
              <a:buFont typeface="Arial" panose="020B0604020202020204" pitchFamily="34" charset="0"/>
              <a:buChar char="•"/>
            </a:pPr>
            <a:r>
              <a:rPr lang="en-US" sz="1200" dirty="0">
                <a:solidFill>
                  <a:schemeClr val="tx1"/>
                </a:solidFill>
                <a:effectLst/>
                <a:ea typeface="Calibri" panose="020F0502020204030204" pitchFamily="34" charset="0"/>
              </a:rPr>
              <a:t>Narrow band requirements have moved to a later time. (no agreement w/contributions)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Will be some ad </a:t>
            </a:r>
            <a:r>
              <a:rPr lang="en-US" sz="1200" dirty="0" err="1">
                <a:solidFill>
                  <a:schemeClr val="tx1"/>
                </a:solidFill>
                <a:ea typeface="Calibri" panose="020F0502020204030204" pitchFamily="34" charset="0"/>
              </a:rPr>
              <a:t>hocs</a:t>
            </a:r>
            <a:r>
              <a:rPr lang="en-US" sz="1200" dirty="0">
                <a:solidFill>
                  <a:schemeClr val="tx1"/>
                </a:solidFill>
                <a:ea typeface="Calibri" panose="020F0502020204030204" pitchFamily="34" charset="0"/>
              </a:rPr>
              <a:t> before Feb meeting, they can make decisions.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EN 301 893 5 GHz, still working on adaptivity,  so not there yet.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TV WS pulled out geo location (not an essential requirement so not in Harmonized Std.) , and rest is going out for publication. </a:t>
            </a:r>
          </a:p>
          <a:p>
            <a:pPr lvl="2">
              <a:spcBef>
                <a:spcPts val="0"/>
              </a:spcBef>
              <a:buFont typeface="Arial" panose="020B0604020202020204" pitchFamily="34" charset="0"/>
              <a:buChar char="•"/>
            </a:pPr>
            <a:r>
              <a:rPr lang="en-US" sz="1200" dirty="0">
                <a:solidFill>
                  <a:schemeClr val="tx1"/>
                </a:solidFill>
                <a:ea typeface="Calibri" panose="020F0502020204030204" pitchFamily="34" charset="0"/>
              </a:rPr>
              <a:t>60GHz still many drafts…..</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859790"/>
            <a:ext cx="8378520" cy="5219040"/>
          </a:xfrm>
        </p:spPr>
        <p:txBody>
          <a:bodyPr/>
          <a:lstStyle/>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r>
              <a:rPr lang="en-US" sz="1600" dirty="0">
                <a:effectLst/>
                <a:ea typeface="Calibri" panose="020F0502020204030204" pitchFamily="34" charset="0"/>
              </a:rPr>
              <a:t> </a:t>
            </a: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17Dec: </a:t>
            </a:r>
            <a:r>
              <a:rPr lang="en-US" sz="1200" b="1" dirty="0">
                <a:solidFill>
                  <a:schemeClr val="tx1"/>
                </a:solidFill>
              </a:rPr>
              <a:t>EC</a:t>
            </a:r>
            <a:r>
              <a:rPr lang="en-US" sz="1200" dirty="0">
                <a:solidFill>
                  <a:schemeClr val="tx1"/>
                </a:solidFill>
              </a:rPr>
              <a:t> update from </a:t>
            </a:r>
            <a:r>
              <a:rPr lang="en-US" sz="1200" dirty="0" err="1">
                <a:solidFill>
                  <a:schemeClr val="tx1"/>
                </a:solidFill>
              </a:rPr>
              <a:t>RSCom</a:t>
            </a:r>
            <a:r>
              <a:rPr lang="en-US" sz="1200" dirty="0">
                <a:solidFill>
                  <a:schemeClr val="tx1"/>
                </a:solidFill>
              </a:rPr>
              <a:t> Dec 9, 10 - mandatory in 27 countries by 1 Dec 2021 </a:t>
            </a:r>
          </a:p>
          <a:p>
            <a:pPr lvl="2">
              <a:spcBef>
                <a:spcPts val="0"/>
              </a:spcBef>
              <a:buFont typeface="Arial" panose="020B0604020202020204" pitchFamily="34" charset="0"/>
              <a:buChar char="•"/>
            </a:pPr>
            <a:r>
              <a:rPr lang="en-US" sz="1200" dirty="0">
                <a:solidFill>
                  <a:schemeClr val="tx1"/>
                </a:solidFill>
              </a:rPr>
              <a:t>To allow Denmark to change CBTC (train control) frequency plans to stay below 5935 MHz (to 5915 MHz)</a:t>
            </a:r>
          </a:p>
          <a:p>
            <a:pPr lvl="2">
              <a:spcBef>
                <a:spcPts val="0"/>
              </a:spcBef>
              <a:buFont typeface="Arial" panose="020B0604020202020204" pitchFamily="34" charset="0"/>
              <a:buChar char="•"/>
            </a:pPr>
            <a:r>
              <a:rPr lang="en-US" sz="1200" dirty="0">
                <a:solidFill>
                  <a:srgbClr val="000000"/>
                </a:solidFill>
                <a:effectLst/>
                <a:ea typeface="Calibri" panose="020F0502020204030204" pitchFamily="34" charset="0"/>
              </a:rPr>
              <a:t>The Committee reached a stable draft (on the substance) of the Implementing Decision (RSCOM20-42rev2). After completing internal preparations, it is planned that the Committee’s regulatory opinion will be requested by written procedure just after the next meeting in March 2021.</a:t>
            </a:r>
            <a:endParaRPr lang="en-US" sz="1200" dirty="0">
              <a:effectLst/>
              <a:ea typeface="Calibri" panose="020F0502020204030204" pitchFamily="34" charset="0"/>
            </a:endParaRPr>
          </a:p>
          <a:p>
            <a:pPr lvl="1">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call/meeting  </a:t>
            </a:r>
            <a:r>
              <a:rPr lang="en-US" sz="1800" dirty="0">
                <a:solidFill>
                  <a:schemeClr val="accent1">
                    <a:lumMod val="50000"/>
                  </a:schemeClr>
                </a:solidFill>
              </a:rPr>
              <a:t>#87,  11-15 Jan 21  </a:t>
            </a:r>
            <a:r>
              <a:rPr lang="en-US" sz="1800" dirty="0"/>
              <a:t>(#88-19-23Apr21)</a:t>
            </a:r>
            <a:endParaRPr lang="en-US" sz="1800" dirty="0">
              <a:highlight>
                <a:srgbClr val="FFFF00"/>
              </a:highlight>
            </a:endParaRPr>
          </a:p>
          <a:p>
            <a:pPr lvl="1">
              <a:spcBef>
                <a:spcPts val="0"/>
              </a:spcBef>
              <a:spcAft>
                <a:spcPts val="0"/>
              </a:spcAft>
              <a:buFont typeface="Arial" panose="020B0604020202020204" pitchFamily="34" charset="0"/>
              <a:buChar char="•"/>
            </a:pPr>
            <a:r>
              <a:rPr lang="en-US" sz="1400" dirty="0">
                <a:solidFill>
                  <a:schemeClr val="tx1"/>
                </a:solidFill>
              </a:rPr>
              <a:t> Many Input documents (can pull up and show), any of note for IEEE 802? </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spcAft>
                <a:spcPts val="0"/>
              </a:spcAft>
              <a:buFont typeface="Arial" panose="020B0604020202020204" pitchFamily="34" charset="0"/>
              <a:buChar char="•"/>
            </a:pPr>
            <a:r>
              <a:rPr lang="en-US" sz="1400" dirty="0">
                <a:solidFill>
                  <a:schemeClr val="tx1"/>
                </a:solidFill>
              </a:rPr>
              <a:t> </a:t>
            </a:r>
          </a:p>
          <a:p>
            <a:pPr lvl="1">
              <a:spcBef>
                <a:spcPts val="0"/>
              </a:spcBef>
              <a:spcAft>
                <a:spcPts val="0"/>
              </a:spcAft>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altLang="en-US" sz="1800" dirty="0">
                <a:solidFill>
                  <a:schemeClr val="accent1">
                    <a:lumMod val="50000"/>
                  </a:schemeClr>
                </a:solidFill>
              </a:rPr>
              <a:t>#13, </a:t>
            </a:r>
            <a:r>
              <a:rPr lang="en-US" sz="1800" dirty="0">
                <a:solidFill>
                  <a:schemeClr val="accent1">
                    <a:lumMod val="50000"/>
                  </a:schemeClr>
                </a:solidFill>
                <a:sym typeface="Wingdings" panose="05000000000000000000" pitchFamily="2" charset="2"/>
              </a:rPr>
              <a:t>18-21Jan21</a:t>
            </a:r>
            <a:r>
              <a:rPr lang="en-US" sz="1800" dirty="0">
                <a:sym typeface="Wingdings" panose="05000000000000000000" pitchFamily="2" charset="2"/>
              </a:rPr>
              <a:t>  		(#14 now 19-22Apr21)</a:t>
            </a:r>
          </a:p>
          <a:p>
            <a:pPr lvl="1">
              <a:spcBef>
                <a:spcPts val="0"/>
              </a:spcBef>
              <a:buFont typeface="Arial" panose="020B0604020202020204" pitchFamily="34" charset="0"/>
              <a:buChar char="•"/>
            </a:pPr>
            <a:r>
              <a:rPr lang="en-US" sz="1400" dirty="0">
                <a:effectLst/>
                <a:ea typeface="Calibri" panose="020F0502020204030204" pitchFamily="34" charset="0"/>
              </a:rPr>
              <a:t> 2 Input documents: </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8"/>
              </a:rPr>
              <a:t>FM57(21)002</a:t>
            </a:r>
            <a:r>
              <a:rPr lang="en-US" sz="1300" dirty="0">
                <a:effectLst/>
              </a:rPr>
              <a:t>Proposed revisions to ECC/DEC(04)08 'WASRLAN usage in parts of 5150 – 5725 </a:t>
            </a:r>
            <a:r>
              <a:rPr lang="en-US" sz="1300" dirty="0" err="1">
                <a:effectLst/>
              </a:rPr>
              <a:t>MHz'UK</a:t>
            </a:r>
            <a:r>
              <a:rPr lang="en-US" sz="1300" dirty="0">
                <a:effectLst/>
              </a:rPr>
              <a:t>...</a:t>
            </a:r>
          </a:p>
          <a:p>
            <a:pPr marL="171450" indent="-171450" eaLnBrk="0" hangingPunct="0">
              <a:spcBef>
                <a:spcPct val="30000"/>
              </a:spcBef>
              <a:buFont typeface="Arial" panose="020B0604020202020204" pitchFamily="34" charset="0"/>
              <a:buChar char="•"/>
              <a:defRPr/>
            </a:pPr>
            <a:r>
              <a:rPr lang="en-US" sz="1300" u="none" strike="noStrike" dirty="0">
                <a:solidFill>
                  <a:srgbClr val="68205F"/>
                </a:solidFill>
                <a:effectLst/>
                <a:hlinkClick r:id="rId9"/>
              </a:rPr>
              <a:t>FM57(21)001</a:t>
            </a:r>
            <a:r>
              <a:rPr lang="en-US" sz="1300" dirty="0">
                <a:effectLst/>
              </a:rPr>
              <a:t>Output from offline discussions on the draft ECC </a:t>
            </a:r>
            <a:r>
              <a:rPr lang="en-US" sz="1300" dirty="0" err="1">
                <a:effectLst/>
              </a:rPr>
              <a:t>Rpt</a:t>
            </a:r>
            <a:r>
              <a:rPr lang="en-US" sz="1300" dirty="0">
                <a:effectLst/>
              </a:rPr>
              <a:t> National WAS-RLAN Measures in 5.8 GHz</a:t>
            </a:r>
            <a:endParaRPr lang="en-US" sz="1300" kern="1200" dirty="0">
              <a:solidFill>
                <a:srgbClr val="000000"/>
              </a:solidFill>
              <a:effectLst/>
              <a:ea typeface="+mn-ea"/>
              <a:cs typeface="+mn-cs"/>
            </a:endParaRPr>
          </a:p>
          <a:p>
            <a:pPr lvl="1">
              <a:spcBef>
                <a:spcPts val="0"/>
              </a:spcBef>
              <a:buFont typeface="Arial" panose="020B0604020202020204" pitchFamily="34" charset="0"/>
              <a:buChar char="•"/>
            </a:pPr>
            <a:r>
              <a:rPr lang="en-US" sz="1400" dirty="0">
                <a:solidFill>
                  <a:schemeClr val="tx1"/>
                </a:solidFill>
              </a:rPr>
              <a:t> </a:t>
            </a:r>
            <a:r>
              <a:rPr lang="en-US" sz="1400" dirty="0">
                <a:sym typeface="Wingdings" panose="05000000000000000000" pitchFamily="2" charset="2"/>
              </a:rPr>
              <a:t>  </a:t>
            </a:r>
          </a:p>
          <a:p>
            <a:pPr lvl="1">
              <a:spcBef>
                <a:spcPts val="0"/>
              </a:spcBef>
              <a:buFont typeface="Arial" panose="020B0604020202020204" pitchFamily="34" charset="0"/>
              <a:buChar char="•"/>
            </a:pPr>
            <a:r>
              <a:rPr lang="en-US" sz="1400" dirty="0">
                <a:sym typeface="Wingdings" panose="05000000000000000000" pitchFamily="2" charset="2"/>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algn="l">
              <a:buFont typeface="Arial" panose="020B0604020202020204" pitchFamily="34" charset="0"/>
              <a:buChar char="•"/>
            </a:pPr>
            <a:r>
              <a:rPr lang="en-US" sz="1600" b="0" dirty="0">
                <a:solidFill>
                  <a:schemeClr val="tx1"/>
                </a:solidFill>
                <a:ea typeface="Times New Roman" panose="02020603050405020304" pitchFamily="18" charset="0"/>
                <a:cs typeface="Times New Roman" panose="02020603050405020304" pitchFamily="18" charset="0"/>
              </a:rPr>
              <a:t>From list server  email: </a:t>
            </a:r>
            <a:r>
              <a:rPr lang="en-US" sz="1600" b="0" dirty="0">
                <a:solidFill>
                  <a:schemeClr val="tx1"/>
                </a:solidFill>
                <a:effectLst/>
                <a:ea typeface="Calibri" panose="020F0502020204030204" pitchFamily="34" charset="0"/>
              </a:rPr>
              <a:t>India DOT has issued a consultation asking for public opinion on the spectrum allocations in the next 10 years.  However, it is a consultation with a very short duration - only 7 days and the deadline is January 13, 2021.</a:t>
            </a:r>
          </a:p>
          <a:p>
            <a:pPr lvl="1">
              <a:buFont typeface="Arial" panose="020B0604020202020204" pitchFamily="34" charset="0"/>
              <a:buChar char="•"/>
            </a:pPr>
            <a:r>
              <a:rPr lang="en-US" sz="1400" b="0" dirty="0">
                <a:solidFill>
                  <a:schemeClr val="tx1"/>
                </a:solidFill>
                <a:effectLst/>
                <a:ea typeface="Calibri" panose="020F0502020204030204" pitchFamily="34" charset="0"/>
                <a:cs typeface="Calibri" panose="020F0502020204030204" pitchFamily="34" charset="0"/>
              </a:rPr>
              <a:t>For details, please refer to the following PDF in the DOT's website:</a:t>
            </a:r>
            <a:br>
              <a:rPr lang="en-US" sz="1400" b="0" dirty="0">
                <a:solidFill>
                  <a:schemeClr val="tx1"/>
                </a:solidFill>
                <a:effectLst/>
                <a:ea typeface="Calibri" panose="020F0502020204030204" pitchFamily="34" charset="0"/>
                <a:cs typeface="Calibri" panose="020F0502020204030204" pitchFamily="34" charset="0"/>
              </a:rPr>
            </a:br>
            <a:r>
              <a:rPr lang="en-US" sz="1400" b="0" dirty="0">
                <a:solidFill>
                  <a:schemeClr val="tx1"/>
                </a:solidFill>
                <a:ea typeface="Times New Roman" panose="02020603050405020304" pitchFamily="18" charset="0"/>
                <a:cs typeface="Times New Roman" panose="02020603050405020304" pitchFamily="18" charset="0"/>
                <a:hlinkClick r:id="rId3"/>
              </a:rPr>
              <a:t>https://dot.gov.in/sites/default/files/DoT%20Website%20notice%20for%20Comments%20on%20Spectrum%20Roadmap.pdf?download=1</a:t>
            </a:r>
            <a:r>
              <a:rPr lang="en-US" sz="1400" b="0" dirty="0">
                <a:solidFill>
                  <a:schemeClr val="tx1"/>
                </a:solidFill>
                <a:ea typeface="Times New Roman" panose="02020603050405020304" pitchFamily="18" charset="0"/>
                <a:cs typeface="Times New Roman" panose="02020603050405020304" pitchFamily="18" charset="0"/>
              </a:rPr>
              <a:t> </a:t>
            </a:r>
          </a:p>
          <a:p>
            <a:pPr lvl="1">
              <a:buFont typeface="Arial" panose="020B0604020202020204" pitchFamily="34" charset="0"/>
              <a:buChar char="•"/>
            </a:pPr>
            <a:endParaRPr lang="en-US" sz="1400" dirty="0">
              <a:solidFill>
                <a:schemeClr val="tx1"/>
              </a:solidFill>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rPr>
              <a:t>This will be covered in the APAC update below. </a:t>
            </a:r>
            <a:endParaRPr lang="en-US" sz="1400" b="0" dirty="0">
              <a:solidFill>
                <a:schemeClr val="tx1"/>
              </a:solidFill>
              <a:ea typeface="Times New Roman" panose="02020603050405020304" pitchFamily="18" charset="0"/>
              <a:cs typeface="Times New Roman" panose="02020603050405020304" pitchFamily="18" charset="0"/>
            </a:endParaRPr>
          </a:p>
          <a:p>
            <a:pPr marL="0" indent="0" algn="l"/>
            <a:endParaRPr lang="en-US" sz="1600" b="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dirty="0">
                <a:solidFill>
                  <a:schemeClr val="tx1"/>
                </a:solidFill>
              </a:rPr>
              <a:t>APAC update</a:t>
            </a:r>
          </a:p>
          <a:p>
            <a:pPr marL="0">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4"/>
              </a:rPr>
              <a:t>https://mentor.ieee.org/802.18/dcn/21/18-21-0001-00-0000-apac-update-january-2021.pptx</a:t>
            </a:r>
            <a:r>
              <a:rPr lang="en-US" sz="1600" b="0" u="sng" dirty="0">
                <a:solidFill>
                  <a:srgbClr val="0000FF"/>
                </a:solidFill>
                <a:effectLst/>
                <a:ea typeface="Calibri" panose="020F0502020204030204" pitchFamily="34" charset="0"/>
              </a:rPr>
              <a:t> </a:t>
            </a:r>
            <a:endParaRPr lang="en-US" sz="1600" b="0" dirty="0"/>
          </a:p>
          <a:p>
            <a:pPr marL="0">
              <a:spcBef>
                <a:spcPts val="0"/>
              </a:spcBef>
              <a:spcAft>
                <a:spcPts val="0"/>
              </a:spcAf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indent="-285750">
              <a:spcBef>
                <a:spcPts val="0"/>
              </a:spcBef>
              <a:buFont typeface="Arial" panose="020B0604020202020204" pitchFamily="34" charset="0"/>
              <a:buChar char="•"/>
            </a:pPr>
            <a:r>
              <a:rPr lang="en-US" sz="1800" b="0" u="sng" dirty="0">
                <a:solidFill>
                  <a:srgbClr val="0000FF"/>
                </a:solidFill>
                <a:effectLst/>
                <a:ea typeface="Calibri" panose="020F0502020204030204" pitchFamily="34" charset="0"/>
                <a:hlinkClick r:id="rId3"/>
              </a:rPr>
              <a:t>ERM(21)DIS921</a:t>
            </a:r>
            <a:r>
              <a:rPr lang="en-US" sz="1800" b="0" dirty="0">
                <a:effectLst/>
                <a:ea typeface="Calibri" panose="020F0502020204030204" pitchFamily="34" charset="0"/>
              </a:rPr>
              <a:t> has just started</a:t>
            </a:r>
            <a:r>
              <a:rPr lang="en-US" sz="1800" b="0" dirty="0">
                <a:solidFill>
                  <a:srgbClr val="0000FF"/>
                </a:solidFill>
                <a:effectLst/>
                <a:ea typeface="Calibri" panose="020F0502020204030204" pitchFamily="34" charset="0"/>
              </a:rPr>
              <a:t>, with 2 available contributions.</a:t>
            </a:r>
            <a:br>
              <a:rPr lang="en-US" sz="1800" b="0" dirty="0">
                <a:solidFill>
                  <a:srgbClr val="0000FF"/>
                </a:solidFill>
                <a:effectLst/>
                <a:ea typeface="Calibri" panose="020F0502020204030204" pitchFamily="34" charset="0"/>
              </a:rPr>
            </a:br>
            <a:r>
              <a:rPr lang="en-US" sz="1800" b="0" dirty="0">
                <a:solidFill>
                  <a:srgbClr val="0000FF"/>
                </a:solidFill>
                <a:effectLst/>
                <a:ea typeface="Calibri" panose="020F0502020204030204" pitchFamily="34" charset="0"/>
              </a:rPr>
              <a:t>RAISING COMMENTS is ALLOWED until Sunday 2021-02-07 at midnight.</a:t>
            </a:r>
            <a:endParaRPr lang="en-US" sz="1800" b="0" dirty="0">
              <a:effectLst/>
              <a:ea typeface="Calibri" panose="020F0502020204030204" pitchFamily="34" charset="0"/>
            </a:endParaRPr>
          </a:p>
          <a:p>
            <a:pPr marL="685800" lvl="1">
              <a:spcBef>
                <a:spcPts val="0"/>
              </a:spcBef>
              <a:buFont typeface="Arial" panose="020B0604020202020204" pitchFamily="34" charset="0"/>
              <a:buChar char="•"/>
            </a:pPr>
            <a:r>
              <a:rPr lang="en-US" sz="1600" b="0" dirty="0" err="1">
                <a:effectLst/>
                <a:ea typeface="Calibri" panose="020F0502020204030204" pitchFamily="34" charset="0"/>
              </a:rPr>
              <a:t>LSin</a:t>
            </a:r>
            <a:r>
              <a:rPr lang="en-US" sz="1600" b="0" dirty="0">
                <a:effectLst/>
                <a:ea typeface="Calibri" panose="020F0502020204030204" pitchFamily="34" charset="0"/>
              </a:rPr>
              <a:t> from ITU-R 5D on Development of a draft new report ITU-R M.[IMT.C-V2X] – Application of the Terrestrial Component of IMT for Cellular-V2X </a:t>
            </a:r>
            <a:endParaRPr lang="en-US" sz="16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4"/>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5" action="ppaction://hlinksldjump"/>
              </a:rPr>
              <a:t>see back up slides later</a:t>
            </a:r>
            <a:r>
              <a:rPr lang="en-US" sz="1200" dirty="0">
                <a:solidFill>
                  <a:schemeClr val="tx1"/>
                </a:solidFill>
                <a:hlinkClick r:id="rId5" action="ppaction://hlinksldjump"/>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85800" y="1096022"/>
            <a:ext cx="8153400" cy="5103813"/>
          </a:xfrm>
        </p:spPr>
        <p:txBody>
          <a:bodyPr/>
          <a:lstStyle/>
          <a:p>
            <a:pPr>
              <a:buFont typeface="Arial" panose="020B0604020202020204" pitchFamily="34" charset="0"/>
              <a:buChar char="•"/>
            </a:pPr>
            <a:r>
              <a:rPr lang="en-US" sz="1800" dirty="0"/>
              <a:t>Any new news on 1</a:t>
            </a:r>
            <a:r>
              <a:rPr lang="en-US" sz="1800" baseline="30000" dirty="0"/>
              <a:t>st</a:t>
            </a:r>
            <a:r>
              <a:rPr lang="en-US" sz="1800" dirty="0"/>
              <a:t> circuit court of appeals?		Move to monitor?</a:t>
            </a:r>
          </a:p>
          <a:p>
            <a:pPr lvl="1">
              <a:spcBef>
                <a:spcPts val="0"/>
              </a:spcBef>
              <a:buFont typeface="Arial" panose="020B0604020202020204" pitchFamily="34" charset="0"/>
              <a:buChar char="•"/>
            </a:pPr>
            <a:r>
              <a:rPr lang="en-US" sz="1400" dirty="0"/>
              <a:t>As reported earlier, they denied motions to the stay and denied motions to expedite, so now there is basically no more clock to get to done. </a:t>
            </a:r>
          </a:p>
          <a:p>
            <a:pPr lvl="1">
              <a:spcBef>
                <a:spcPts val="0"/>
              </a:spcBef>
              <a:buFont typeface="Arial" panose="020B0604020202020204" pitchFamily="34" charset="0"/>
              <a:buChar char="•"/>
            </a:pPr>
            <a:r>
              <a:rPr lang="en-US" sz="1400" dirty="0">
                <a:ea typeface="Times New Roman" panose="02020603050405020304" pitchFamily="18" charset="0"/>
                <a:cs typeface="Times New Roman" panose="02020603050405020304" pitchFamily="18" charset="0"/>
              </a:rPr>
              <a:t>Latest: 	</a:t>
            </a:r>
            <a:r>
              <a:rPr lang="en-US" sz="1400" dirty="0">
                <a:effectLst/>
                <a:ea typeface="Times New Roman" panose="02020603050405020304" pitchFamily="18" charset="0"/>
                <a:cs typeface="Times New Roman" panose="02020603050405020304" pitchFamily="18" charset="0"/>
              </a:rPr>
              <a:t>April 16, 2021	Final Briefs</a:t>
            </a:r>
          </a:p>
          <a:p>
            <a:pPr lvl="1">
              <a:spcBef>
                <a:spcPts val="0"/>
              </a:spcBef>
              <a:buFont typeface="Arial" panose="020B0604020202020204" pitchFamily="34" charset="0"/>
              <a:buChar char="•"/>
            </a:pPr>
            <a:r>
              <a:rPr lang="en-US" sz="1400" dirty="0">
                <a:effectLst/>
                <a:ea typeface="Times New Roman" panose="02020603050405020304" pitchFamily="18" charset="0"/>
                <a:cs typeface="Times New Roman" panose="02020603050405020304" pitchFamily="18" charset="0"/>
              </a:rPr>
              <a:t> 			TBD		Oral Argument (probably just FCC and Petitioners)</a:t>
            </a:r>
          </a:p>
          <a:p>
            <a:pPr>
              <a:buFont typeface="Arial" panose="020B0604020202020204" pitchFamily="34" charset="0"/>
              <a:buChar char="•"/>
            </a:pPr>
            <a:r>
              <a:rPr lang="en-US" sz="1800" dirty="0"/>
              <a:t>BTW – FCC KDB </a:t>
            </a:r>
            <a:r>
              <a:rPr lang="en-US" sz="1800" u="sng" dirty="0">
                <a:solidFill>
                  <a:srgbClr val="0000FF"/>
                </a:solidFill>
                <a:effectLst/>
                <a:ea typeface="Times New Roman" panose="02020603050405020304" pitchFamily="18" charset="0"/>
                <a:hlinkClick r:id="rId3"/>
              </a:rPr>
              <a:t>987594</a:t>
            </a:r>
            <a:r>
              <a:rPr lang="en-US" sz="1800" dirty="0">
                <a:effectLst/>
                <a:ea typeface="Times New Roman" panose="02020603050405020304" pitchFamily="18" charset="0"/>
              </a:rPr>
              <a:t> for 6 GHz is out</a:t>
            </a:r>
            <a:r>
              <a:rPr lang="en-US" sz="1800" dirty="0">
                <a:ea typeface="Times New Roman" panose="02020603050405020304" pitchFamily="18" charset="0"/>
              </a:rPr>
              <a:t> with a revision. </a:t>
            </a:r>
            <a:r>
              <a:rPr lang="en-US" sz="1800" b="0" dirty="0">
                <a:ea typeface="Times New Roman" panose="02020603050405020304" pitchFamily="18" charset="0"/>
              </a:rPr>
              <a:t>(last time to share)</a:t>
            </a:r>
            <a:endParaRPr lang="en-US" sz="1800" b="0" dirty="0">
              <a:effectLst/>
              <a:ea typeface="Times New Roman" panose="02020603050405020304" pitchFamily="18" charset="0"/>
            </a:endParaRPr>
          </a:p>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- 22Jan21</a:t>
            </a:r>
            <a:endParaRPr lang="en-US" sz="1600" b="0" dirty="0"/>
          </a:p>
          <a:p>
            <a:pPr lvl="1">
              <a:spcBef>
                <a:spcPts val="0"/>
              </a:spcBef>
              <a:buFont typeface="Arial" panose="020B0604020202020204" pitchFamily="34" charset="0"/>
              <a:buChar char="•"/>
            </a:pPr>
            <a:r>
              <a:rPr lang="en-US" sz="1600" dirty="0"/>
              <a:t>There are workstream meetings most every week. </a:t>
            </a:r>
          </a:p>
          <a:p>
            <a:pPr lvl="1">
              <a:spcBef>
                <a:spcPts val="0"/>
              </a:spcBef>
              <a:buFont typeface="Arial" panose="020B0604020202020204" pitchFamily="34" charset="0"/>
              <a:buChar char="•"/>
            </a:pPr>
            <a:r>
              <a:rPr lang="en-US" sz="1600" dirty="0"/>
              <a:t>e.g. 14&amp;28Jan21 – WS1;   </a:t>
            </a:r>
          </a:p>
          <a:p>
            <a:pPr lvl="1">
              <a:spcBef>
                <a:spcPts val="0"/>
              </a:spcBef>
              <a:buFont typeface="Arial" panose="020B0604020202020204" pitchFamily="34" charset="0"/>
              <a:buChar char="•"/>
            </a:pPr>
            <a:r>
              <a:rPr 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8592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674298" y="863959"/>
            <a:ext cx="8153400" cy="5611453"/>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Working on creating an 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a:t>
            </a:r>
          </a:p>
          <a:p>
            <a:pPr marL="285750" marR="0" indent="-285750">
              <a:spcBef>
                <a:spcPts val="0"/>
              </a:spcBef>
              <a:spcAft>
                <a:spcPts val="0"/>
              </a:spcAft>
              <a:buFont typeface="Arial" panose="020B0604020202020204" pitchFamily="34" charset="0"/>
              <a:buChar char="•"/>
            </a:pPr>
            <a:r>
              <a:rPr lang="en-US" sz="1800" dirty="0">
                <a:solidFill>
                  <a:srgbClr val="00B0F0"/>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in the .18 weekly teleconferences as appropriate.</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00B0F0"/>
                </a:solidFill>
                <a:ea typeface="Times New Roman" panose="02020603050405020304" pitchFamily="18" charset="0"/>
              </a:rPr>
              <a:t>Co-leads setting up </a:t>
            </a:r>
            <a:r>
              <a:rPr lang="en-US" sz="2000" dirty="0">
                <a:solidFill>
                  <a:srgbClr val="333333"/>
                </a:solidFill>
                <a:ea typeface="Times New Roman" panose="02020603050405020304" pitchFamily="18" charset="0"/>
              </a:rPr>
              <a:t>Tuesday 26 Jan 21, 15:00et, for next ad hoc call.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Agenda points:  problem statement, audience, how often to meet, etc.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Possible problem statement</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a:t>
            </a:r>
            <a:r>
              <a:rPr lang="en-US" sz="14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Discussion: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Maintaining a database is different from  a list of bands for coexistence  assessment </a:t>
            </a:r>
          </a:p>
          <a:p>
            <a:pPr marL="1085850" lvl="2">
              <a:spcBef>
                <a:spcPts val="0"/>
              </a:spcBef>
              <a:spcAft>
                <a:spcPts val="0"/>
              </a:spcAft>
              <a:buFont typeface="Arial" panose="020B0604020202020204" pitchFamily="34" charset="0"/>
              <a:buChar char="•"/>
            </a:pPr>
            <a:r>
              <a:rPr lang="en-US" sz="1400" i="1" u="sng" dirty="0">
                <a:ea typeface="Calibri" panose="020F0502020204030204" pitchFamily="34" charset="0"/>
              </a:rPr>
              <a:t>It is a matter if interpretation/clarity  of the first statement.  </a:t>
            </a:r>
          </a:p>
          <a:p>
            <a:pPr marL="1085850" lvl="2">
              <a:spcBef>
                <a:spcPts val="0"/>
              </a:spcBef>
              <a:spcAft>
                <a:spcPts val="0"/>
              </a:spcAft>
              <a:buFont typeface="Arial" panose="020B0604020202020204" pitchFamily="34" charset="0"/>
              <a:buChar char="•"/>
            </a:pPr>
            <a:r>
              <a:rPr lang="en-US" sz="1400" dirty="0">
                <a:ea typeface="Calibri" panose="020F0502020204030204" pitchFamily="34" charset="0"/>
              </a:rPr>
              <a:t>What is the actual task at hand?</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Maybe start with coexistence needs and drop down the possible audiences, </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Seems “coexistence” will be different in different regions, though where does this come in? </a:t>
            </a:r>
          </a:p>
          <a:p>
            <a:pPr marL="400050" lvl="1" indent="0">
              <a:spcBef>
                <a:spcPts val="0"/>
              </a:spcBef>
              <a:spcAft>
                <a:spcPts val="0"/>
              </a:spcAft>
            </a:pPr>
            <a:r>
              <a:rPr lang="en-US" sz="1400" dirty="0">
                <a:effectLst/>
                <a:ea typeface="Calibri" panose="020F0502020204030204" pitchFamily="34" charset="0"/>
              </a:rPr>
              <a:t>  </a:t>
            </a:r>
          </a:p>
          <a:p>
            <a:pPr marL="400050" lvl="1" indent="0">
              <a:spcBef>
                <a:spcPts val="0"/>
              </a:spcBef>
              <a:spcAft>
                <a:spcPts val="0"/>
              </a:spcAft>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07Jan: can we add 802.18 here?  Possibly, though not to disturb coexistence as primary, more for a reference for comments.</a:t>
            </a:r>
          </a:p>
          <a:p>
            <a:pPr marL="685800" lvl="1">
              <a:spcBef>
                <a:spcPts val="0"/>
              </a:spcBef>
              <a:spcAft>
                <a:spcPts val="0"/>
              </a:spcAft>
              <a:buFont typeface="Arial" panose="020B0604020202020204" pitchFamily="34" charset="0"/>
              <a:buChar char="•"/>
            </a:pPr>
            <a:r>
              <a:rPr lang="en-US" sz="1600" u="sng" dirty="0">
                <a:effectLst/>
                <a:ea typeface="Calibri" panose="020F0502020204030204" pitchFamily="34" charset="0"/>
              </a:rPr>
              <a:t>17Dec20: Stop here for now, </a:t>
            </a:r>
            <a:r>
              <a:rPr lang="en-US" sz="1600" dirty="0">
                <a:effectLst/>
                <a:ea typeface="Calibri" panose="020F0502020204030204" pitchFamily="34" charset="0"/>
              </a:rPr>
              <a:t> then below are secondary audiences for later.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  	</a:t>
            </a: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							</a:t>
            </a: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00548" y="1030458"/>
            <a:ext cx="8367252" cy="5477022"/>
          </a:xfrm>
        </p:spPr>
        <p:txBody>
          <a:bodyPr/>
          <a:lstStyle/>
          <a:p>
            <a:pPr algn="l">
              <a:buFont typeface="Arial" panose="020B0604020202020204" pitchFamily="34" charset="0"/>
              <a:buChar char="•"/>
            </a:pPr>
            <a:r>
              <a:rPr lang="en-US" sz="1600" dirty="0">
                <a:solidFill>
                  <a:schemeClr val="tx1"/>
                </a:solidFill>
                <a:ea typeface="Times New Roman" panose="02020603050405020304" pitchFamily="18" charset="0"/>
              </a:rPr>
              <a:t>FCC Public Notice: </a:t>
            </a:r>
            <a:r>
              <a:rPr lang="en-US" sz="1600" i="0" u="none" strike="noStrike" baseline="0" dirty="0">
                <a:solidFill>
                  <a:schemeClr val="tx1"/>
                </a:solidFill>
              </a:rPr>
              <a:t>SEEKS ADDITIONAL </a:t>
            </a:r>
            <a:r>
              <a:rPr lang="fr-FR" sz="1600" i="0" u="none" strike="noStrike" baseline="0" dirty="0">
                <a:solidFill>
                  <a:schemeClr val="tx1"/>
                </a:solidFill>
              </a:rPr>
              <a:t>INFORMATION REGARDING CLIENT-TO-CLIENT DEVICE COMMUNICATIONS </a:t>
            </a:r>
            <a:r>
              <a:rPr lang="en-US" sz="1600" i="0" u="none" strike="noStrike" baseline="0" dirty="0">
                <a:solidFill>
                  <a:schemeClr val="tx1"/>
                </a:solidFill>
              </a:rPr>
              <a:t>IN THE 6 GHZ BAND</a:t>
            </a:r>
            <a:endParaRPr lang="en-US" sz="1600" dirty="0">
              <a:solidFill>
                <a:schemeClr val="tx1"/>
              </a:solidFill>
            </a:endParaRPr>
          </a:p>
          <a:p>
            <a:pPr lvl="1">
              <a:buFont typeface="Arial" panose="020B0604020202020204" pitchFamily="34" charset="0"/>
              <a:buChar char="•"/>
            </a:pPr>
            <a:r>
              <a:rPr lang="en-US" sz="1600" i="0" u="none" strike="noStrike" baseline="0" dirty="0"/>
              <a:t>…unlicensed proponents requested that the Commission modify its low-power indoor device rules to permit client-to-client device communications.</a:t>
            </a:r>
          </a:p>
          <a:p>
            <a:pPr lvl="1">
              <a:buFont typeface="Arial" panose="020B0604020202020204" pitchFamily="34" charset="0"/>
              <a:buChar char="•"/>
            </a:pPr>
            <a:r>
              <a:rPr lang="en-US" sz="1600" dirty="0"/>
              <a:t>… </a:t>
            </a:r>
            <a:r>
              <a:rPr lang="en-US" sz="1600" i="0" u="none" strike="noStrike" baseline="0" dirty="0"/>
              <a:t>if they can decode an enabling signal transmitted by a low-power indoor access point within the last four seconds.</a:t>
            </a:r>
            <a:r>
              <a:rPr lang="en-US" sz="1600" dirty="0">
                <a:solidFill>
                  <a:schemeClr val="tx1"/>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rgbClr val="333333"/>
                </a:solidFill>
                <a:effectLst/>
                <a:ea typeface="Times New Roman" panose="02020603050405020304" pitchFamily="18" charset="0"/>
              </a:rPr>
              <a:t>Lots of questions around this and has not been in published in the Federal Register, so comment date not set yet.  </a:t>
            </a:r>
          </a:p>
          <a:p>
            <a:pPr marL="685800" lvl="1">
              <a:spcBef>
                <a:spcPts val="0"/>
              </a:spcBef>
              <a:spcAft>
                <a:spcPts val="0"/>
              </a:spcAft>
              <a:buFont typeface="Arial" panose="020B0604020202020204" pitchFamily="34" charset="0"/>
              <a:buChar char="•"/>
            </a:pPr>
            <a:r>
              <a:rPr lang="en-US" sz="1600" b="0" dirty="0">
                <a:solidFill>
                  <a:srgbClr val="333333"/>
                </a:solidFill>
                <a:ea typeface="Calibri" panose="020F0502020204030204" pitchFamily="34" charset="0"/>
                <a:cs typeface="Calibri" panose="020F0502020204030204" pitchFamily="34" charset="0"/>
                <a:hlinkClick r:id="rId3"/>
              </a:rPr>
              <a:t>https://mentor.ieee.org/802.18/dcn/21/18-21-0004-00-0000-fcc-pn-client2client-in-6ghz-band-et-18-295.pdf</a:t>
            </a:r>
            <a:r>
              <a:rPr lang="en-US" sz="1600" b="0" dirty="0">
                <a:solidFill>
                  <a:srgbClr val="333333"/>
                </a:solidFill>
                <a:ea typeface="Calibri" panose="020F0502020204030204" pitchFamily="34" charset="0"/>
                <a:cs typeface="Calibri" panose="020F0502020204030204" pitchFamily="34" charset="0"/>
              </a:rPr>
              <a:t>  </a:t>
            </a:r>
          </a:p>
          <a:p>
            <a:pPr marL="285750">
              <a:spcBef>
                <a:spcPts val="0"/>
              </a:spcBef>
              <a:spcAft>
                <a:spcPts val="0"/>
              </a:spcAft>
              <a:buFont typeface="Arial" panose="020B0604020202020204" pitchFamily="34" charset="0"/>
              <a:buChar char="•"/>
            </a:pPr>
            <a:endParaRPr lang="en-US" sz="1600" dirty="0">
              <a:solidFill>
                <a:srgbClr val="333333"/>
              </a:solidFill>
              <a:effectLst/>
              <a:ea typeface="Calibri" panose="020F0502020204030204" pitchFamily="34" charset="0"/>
              <a:cs typeface="Calibri" panose="020F0502020204030204" pitchFamily="34" charset="0"/>
            </a:endParaRPr>
          </a:p>
          <a:p>
            <a:pPr marL="285750">
              <a:spcBef>
                <a:spcPts val="0"/>
              </a:spcBef>
              <a:spcAft>
                <a:spcPts val="0"/>
              </a:spcAft>
              <a:buFont typeface="Arial" panose="020B0604020202020204" pitchFamily="34" charset="0"/>
              <a:buChar char="•"/>
            </a:pPr>
            <a:endParaRPr lang="en-US" sz="1600" dirty="0">
              <a:solidFill>
                <a:srgbClr val="333333"/>
              </a:solidFill>
              <a:effectLst/>
              <a:ea typeface="Calibri" panose="020F0502020204030204" pitchFamily="34" charset="0"/>
              <a:cs typeface="Calibri" panose="020F0502020204030204" pitchFamily="34" charset="0"/>
            </a:endParaRPr>
          </a:p>
          <a:p>
            <a:pPr marL="238125" marR="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FCC Rule:  Unlicensed White Space Device Operations in the Television Bands</a:t>
            </a:r>
          </a:p>
          <a:p>
            <a:pPr marL="638175" lvl="1">
              <a:spcBef>
                <a:spcPts val="0"/>
              </a:spcBef>
              <a:spcAft>
                <a:spcPts val="0"/>
              </a:spcAft>
              <a:buFont typeface="Arial" panose="020B0604020202020204" pitchFamily="34" charset="0"/>
              <a:buChar char="•"/>
            </a:pPr>
            <a:r>
              <a:rPr lang="en-US" sz="1600" dirty="0">
                <a:effectLst/>
                <a:ea typeface="Times New Roman" panose="02020603050405020304" pitchFamily="18" charset="0"/>
                <a:cs typeface="Calibri" panose="020F0502020204030204" pitchFamily="34"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4"/>
              </a:rPr>
              <a:t>2020-26706</a:t>
            </a:r>
            <a:r>
              <a:rPr lang="en-US" sz="1600"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cs typeface="Calibri" panose="020F0502020204030204" pitchFamily="34" charset="0"/>
              </a:rPr>
              <a:t>Citation:</a:t>
            </a:r>
            <a:r>
              <a:rPr lang="en-US" sz="1600" dirty="0">
                <a:solidFill>
                  <a:srgbClr val="000000"/>
                </a:solidFill>
                <a:effectLst/>
                <a:ea typeface="Times New Roman" panose="02020603050405020304" pitchFamily="18" charset="0"/>
              </a:rPr>
              <a:t> 86 FR 2278 </a:t>
            </a:r>
            <a:r>
              <a:rPr lang="en-US" sz="1600" u="sng" dirty="0">
                <a:solidFill>
                  <a:srgbClr val="3071A9"/>
                </a:solidFill>
                <a:effectLst/>
                <a:ea typeface="Times New Roman" panose="02020603050405020304" pitchFamily="18" charset="0"/>
                <a:cs typeface="Calibri" panose="020F0502020204030204" pitchFamily="34" charset="0"/>
                <a:hlinkClick r:id="rId5"/>
              </a:rPr>
              <a:t>PDF</a:t>
            </a:r>
            <a:r>
              <a:rPr lang="en-US" sz="1600" dirty="0">
                <a:solidFill>
                  <a:srgbClr val="000000"/>
                </a:solidFill>
                <a:effectLst/>
                <a:ea typeface="Times New Roman" panose="02020603050405020304" pitchFamily="18" charset="0"/>
                <a:cs typeface="Calibri" panose="020F0502020204030204" pitchFamily="34" charset="0"/>
              </a:rPr>
              <a:t> </a:t>
            </a:r>
            <a:r>
              <a:rPr lang="en-US" sz="1600" dirty="0">
                <a:solidFill>
                  <a:srgbClr val="000000"/>
                </a:solidFill>
                <a:effectLst/>
                <a:ea typeface="Times New Roman" panose="02020603050405020304" pitchFamily="18" charset="0"/>
              </a:rPr>
              <a:t>Pages 2278-2296 </a:t>
            </a:r>
            <a:r>
              <a:rPr lang="en-US" sz="1600" i="1" dirty="0">
                <a:solidFill>
                  <a:srgbClr val="000000"/>
                </a:solidFill>
                <a:effectLst/>
                <a:ea typeface="Times New Roman" panose="02020603050405020304" pitchFamily="18" charset="0"/>
                <a:cs typeface="Calibri" panose="020F0502020204030204" pitchFamily="34" charset="0"/>
              </a:rPr>
              <a:t>(19 pages)</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cs typeface="Calibri" panose="020F0502020204030204" pitchFamily="34" charset="0"/>
                <a:hlinkClick r:id="rId6"/>
              </a:rPr>
              <a:t>Permalink</a:t>
            </a:r>
            <a:r>
              <a:rPr lang="en-US" sz="1600" dirty="0">
                <a:solidFill>
                  <a:srgbClr val="000000"/>
                </a:solidFill>
                <a:effectLst/>
                <a:ea typeface="Times New Roman" panose="02020603050405020304" pitchFamily="18" charset="0"/>
                <a:cs typeface="Calibri" panose="020F0502020204030204" pitchFamily="34" charset="0"/>
              </a:rPr>
              <a:t>  Abstract:</a:t>
            </a:r>
            <a:r>
              <a:rPr lang="en-US" sz="1600" dirty="0">
                <a:solidFill>
                  <a:srgbClr val="000000"/>
                </a:solidFill>
                <a:effectLst/>
                <a:ea typeface="Times New Roman" panose="02020603050405020304" pitchFamily="18" charset="0"/>
              </a:rPr>
              <a:t> In this document, the Commission revises its rules to expand the ability of unlicensed white space devices to deliver wireless broadband services in rural areas and areas where fewer broadcast television stations are on the air. The Commission also modifies its rules to facilitate the development of new and innovative narrowband Internet of Things (IoT) devices in TV white spaces. Unlicensed white space devices operate in the VHF and UHF broadcast TV bands, a spectral region that has... </a:t>
            </a:r>
            <a:endParaRPr lang="en-US" sz="1600" dirty="0">
              <a:effectLst/>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cs typeface="Calibri" panose="020F0502020204030204" pitchFamily="34" charset="0"/>
              </a:rPr>
              <a:t> </a:t>
            </a:r>
            <a:endParaRPr lang="en-US" sz="1600" dirty="0">
              <a:effectLst/>
              <a:ea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533400" y="1265047"/>
            <a:ext cx="8150031" cy="5210365"/>
          </a:xfrm>
        </p:spPr>
        <p:txBody>
          <a:bodyPr/>
          <a:lstStyle/>
          <a:p>
            <a:pPr>
              <a:buFont typeface="Arial" panose="020B0604020202020204" pitchFamily="34" charset="0"/>
              <a:buChar char="•"/>
            </a:pPr>
            <a:r>
              <a:rPr lang="en-US" altLang="en-US" sz="2000" dirty="0"/>
              <a:t>Actions required: </a:t>
            </a:r>
          </a:p>
          <a:p>
            <a:pPr marL="285750" indent="-285750">
              <a:buClr>
                <a:srgbClr val="00B0F0"/>
              </a:buClr>
              <a:buFont typeface="Wingdings" panose="05000000000000000000" pitchFamily="2" charset="2"/>
              <a:buChar char="q"/>
            </a:pPr>
            <a:r>
              <a:rPr lang="en-US" sz="1800" dirty="0">
                <a:solidFill>
                  <a:srgbClr val="00B0F0"/>
                </a:solidFill>
              </a:rPr>
              <a:t>     </a:t>
            </a:r>
          </a:p>
          <a:p>
            <a:pPr>
              <a:buClr>
                <a:srgbClr val="00B0F0"/>
              </a:buClr>
              <a:buFont typeface="Wingdings" panose="05000000000000000000" pitchFamily="2" charset="2"/>
              <a:buChar char="q"/>
            </a:pPr>
            <a:endParaRPr lang="en-US" altLang="en-US" sz="2000" dirty="0">
              <a:solidFill>
                <a:schemeClr val="tx1"/>
              </a:solidFill>
            </a:endParaRP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next Thursday, 21Jan21?</a:t>
            </a:r>
          </a:p>
          <a:p>
            <a:pPr lvl="1">
              <a:buFont typeface="Arial" panose="020B0604020202020204" pitchFamily="34" charset="0"/>
              <a:buChar char="•"/>
            </a:pPr>
            <a:r>
              <a:rPr lang="en-US" altLang="en-US" sz="1600" dirty="0">
                <a:solidFill>
                  <a:schemeClr val="bg1">
                    <a:lumMod val="75000"/>
                  </a:schemeClr>
                </a:solidFill>
              </a:rPr>
              <a:t>None heard </a:t>
            </a:r>
          </a:p>
          <a:p>
            <a:pPr lvl="1">
              <a:buFont typeface="Arial" panose="020B0604020202020204" pitchFamily="34" charset="0"/>
              <a:buChar char="•"/>
            </a:pPr>
            <a:endParaRPr lang="en-US" altLang="en-US" sz="1600" dirty="0">
              <a:solidFill>
                <a:schemeClr val="tx1"/>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sz="2000" b="0" dirty="0">
                <a:solidFill>
                  <a:schemeClr val="tx1"/>
                </a:solidFill>
              </a:rPr>
              <a:t>Attendance on-line today:  ___  and voters on-line:  ___ </a:t>
            </a:r>
          </a:p>
          <a:p>
            <a:pPr>
              <a:buFont typeface="Arial" panose="020B0604020202020204" pitchFamily="34" charset="0"/>
              <a:buChar char="•"/>
            </a:pPr>
            <a:r>
              <a:rPr lang="en-US" altLang="en-US" sz="2000" dirty="0">
                <a:solidFill>
                  <a:schemeClr val="tx1"/>
                </a:solidFill>
              </a:rPr>
              <a:t>Recessed at 15:_________ until Thursday 21Jan21, 15:00et</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2</a:t>
            </a:r>
            <a:r>
              <a:rPr lang="en-US" altLang="en-US" sz="2400" baseline="30000" dirty="0"/>
              <a:t>nd</a:t>
            </a:r>
            <a:r>
              <a:rPr lang="en-US" altLang="en-US" sz="2400" dirty="0"/>
              <a:t> - Thursday </a:t>
            </a:r>
            <a:r>
              <a:rPr lang="en-US" altLang="en-US" sz="2000" dirty="0"/>
              <a:t>(21Jan21) </a:t>
            </a:r>
            <a:r>
              <a:rPr lang="en-US" altLang="en-US" sz="2400" dirty="0"/>
              <a:t>Agenda</a:t>
            </a:r>
            <a:endParaRPr lang="en-US" sz="2400" dirty="0"/>
          </a:p>
        </p:txBody>
      </p:sp>
      <p:sp>
        <p:nvSpPr>
          <p:cNvPr id="3" name="Content Placeholder 2"/>
          <p:cNvSpPr>
            <a:spLocks noGrp="1"/>
          </p:cNvSpPr>
          <p:nvPr>
            <p:ph idx="1"/>
          </p:nvPr>
        </p:nvSpPr>
        <p:spPr>
          <a:xfrm>
            <a:off x="685800" y="1066799"/>
            <a:ext cx="8458200" cy="5408613"/>
          </a:xfrm>
        </p:spPr>
        <p:txBody>
          <a:bodyPr/>
          <a:lstStyle/>
          <a:p>
            <a:pPr>
              <a:buFont typeface="Arial" panose="020B0604020202020204" pitchFamily="34" charset="0"/>
              <a:buChar char="•"/>
            </a:pPr>
            <a:r>
              <a:rPr lang="en-US" altLang="en-US" sz="1800" dirty="0"/>
              <a:t>Reminder we are still under all IEEE policies as shown last Thursday (14Jan21)</a:t>
            </a:r>
          </a:p>
          <a:p>
            <a:pPr lvl="1">
              <a:spcBef>
                <a:spcPts val="0"/>
              </a:spcBef>
              <a:buFont typeface="Arial" panose="020B0604020202020204" pitchFamily="34" charset="0"/>
              <a:buChar char="•"/>
            </a:pPr>
            <a:r>
              <a:rPr lang="en-US" altLang="en-US" sz="1800" b="1" u="sng" dirty="0">
                <a:solidFill>
                  <a:schemeClr val="tx1"/>
                </a:solidFill>
              </a:rPr>
              <a:t>Attendance like normal with </a:t>
            </a:r>
            <a:r>
              <a:rPr lang="en-US" altLang="en-US" sz="1800" b="1" u="sng" dirty="0" err="1">
                <a:solidFill>
                  <a:schemeClr val="tx1"/>
                </a:solidFill>
              </a:rPr>
              <a:t>Webex</a:t>
            </a:r>
            <a:r>
              <a:rPr lang="en-US" altLang="en-US" sz="1800" b="1" u="sng" dirty="0">
                <a:solidFill>
                  <a:schemeClr val="tx1"/>
                </a:solidFill>
              </a:rPr>
              <a:t> check</a:t>
            </a:r>
          </a:p>
          <a:p>
            <a:pPr lvl="1">
              <a:buFont typeface="Arial" panose="020B0604020202020204" pitchFamily="34" charset="0"/>
              <a:buChar char="•"/>
            </a:pPr>
            <a:r>
              <a:rPr lang="en-US" altLang="en-US" sz="1600" dirty="0"/>
              <a:t>Remember to state your name, affiliation, employer and/or clients first time you speak.</a:t>
            </a:r>
          </a:p>
          <a:p>
            <a:pPr lvl="1">
              <a:buFont typeface="Arial" panose="020B0604020202020204" pitchFamily="34" charset="0"/>
              <a:buChar char="•"/>
            </a:pPr>
            <a:r>
              <a:rPr lang="en-US" altLang="en-US" sz="1800" dirty="0"/>
              <a:t>Someone to take a few notes: </a:t>
            </a:r>
            <a:r>
              <a:rPr lang="en-US" altLang="en-US" sz="1800" dirty="0">
                <a:solidFill>
                  <a:schemeClr val="bg1">
                    <a:lumMod val="75000"/>
                  </a:schemeClr>
                </a:solidFill>
              </a:rPr>
              <a:t> Peter E. </a:t>
            </a:r>
          </a:p>
          <a:p>
            <a:pPr lvl="1">
              <a:buFont typeface="Arial" panose="020B0604020202020204" pitchFamily="34" charset="0"/>
              <a:buChar char="•"/>
            </a:pPr>
            <a:r>
              <a:rPr lang="en-US" altLang="en-US" sz="1800" b="1" u="sng" dirty="0">
                <a:solidFill>
                  <a:schemeClr val="tx1"/>
                </a:solidFill>
              </a:rPr>
              <a:t>Attendance and request queue in chat window, Stuart K </a:t>
            </a:r>
          </a:p>
          <a:p>
            <a:pPr lvl="4">
              <a:buFont typeface="Arial" panose="020B0604020202020204" pitchFamily="34" charset="0"/>
              <a:buChar char="•"/>
            </a:pPr>
            <a:endParaRPr lang="en-US" altLang="en-US" sz="1000" dirty="0"/>
          </a:p>
          <a:p>
            <a:pPr>
              <a:buFont typeface="Arial" panose="020B0604020202020204" pitchFamily="34" charset="0"/>
              <a:buChar char="•"/>
            </a:pPr>
            <a:r>
              <a:rPr lang="en-US" altLang="en-US" sz="1800" dirty="0"/>
              <a:t>Items routine or from last week or new</a:t>
            </a:r>
          </a:p>
          <a:p>
            <a:pPr lvl="1">
              <a:spcBef>
                <a:spcPts val="0"/>
              </a:spcBef>
              <a:buFont typeface="Arial" panose="020B0604020202020204" pitchFamily="34" charset="0"/>
              <a:buChar char="•"/>
            </a:pPr>
            <a:r>
              <a:rPr lang="en-US" altLang="en-US" sz="1800" dirty="0">
                <a:solidFill>
                  <a:schemeClr val="tx1"/>
                </a:solidFill>
              </a:rPr>
              <a:t>EU Items</a:t>
            </a:r>
          </a:p>
          <a:p>
            <a:pPr lvl="1">
              <a:spcBef>
                <a:spcPts val="0"/>
              </a:spcBef>
              <a:buFont typeface="Arial" panose="020B0604020202020204" pitchFamily="34" charset="0"/>
              <a:buChar char="•"/>
            </a:pPr>
            <a:r>
              <a:rPr lang="en-US" altLang="en-US" sz="1800" dirty="0">
                <a:solidFill>
                  <a:schemeClr val="tx1"/>
                </a:solidFill>
              </a:rPr>
              <a:t>Other Regions Items</a:t>
            </a:r>
          </a:p>
          <a:p>
            <a:pPr lvl="1">
              <a:spcBef>
                <a:spcPts val="0"/>
              </a:spcBef>
              <a:buFont typeface="Arial" panose="020B0604020202020204" pitchFamily="34" charset="0"/>
              <a:buChar char="•"/>
            </a:pPr>
            <a:r>
              <a:rPr lang="en-US" altLang="en-US" sz="1800" dirty="0">
                <a:solidFill>
                  <a:schemeClr val="tx1"/>
                </a:solidFill>
              </a:rPr>
              <a:t>ITU-R Items</a:t>
            </a:r>
          </a:p>
          <a:p>
            <a:pPr lvl="1">
              <a:spcBef>
                <a:spcPts val="0"/>
              </a:spcBef>
              <a:buFont typeface="Arial" panose="020B0604020202020204" pitchFamily="34" charset="0"/>
              <a:buChar char="•"/>
            </a:pPr>
            <a:r>
              <a:rPr lang="en-US" altLang="en-US" sz="1800" dirty="0">
                <a:solidFill>
                  <a:schemeClr val="bg1">
                    <a:lumMod val="50000"/>
                  </a:schemeClr>
                </a:solidFill>
              </a:rPr>
              <a:t>MSG 6 GHz &amp; FCC </a:t>
            </a:r>
          </a:p>
          <a:p>
            <a:pPr lvl="1">
              <a:spcBef>
                <a:spcPts val="0"/>
              </a:spcBef>
              <a:buFont typeface="Arial" panose="020B0604020202020204" pitchFamily="34" charset="0"/>
              <a:buChar char="•"/>
            </a:pPr>
            <a:r>
              <a:rPr lang="en-US" altLang="en-US" sz="1800" dirty="0">
                <a:solidFill>
                  <a:schemeClr val="bg1">
                    <a:lumMod val="50000"/>
                  </a:schemeClr>
                </a:solidFill>
              </a:rPr>
              <a:t>Table of Frequency Bands</a:t>
            </a:r>
          </a:p>
          <a:p>
            <a:pPr lvl="1">
              <a:spcBef>
                <a:spcPts val="0"/>
              </a:spcBef>
              <a:buFont typeface="Arial" panose="020B0604020202020204" pitchFamily="34" charset="0"/>
              <a:buChar char="•"/>
            </a:pPr>
            <a:r>
              <a:rPr lang="en-US" altLang="en-US" sz="1800" dirty="0">
                <a:solidFill>
                  <a:schemeClr val="tx1"/>
                </a:solidFill>
              </a:rPr>
              <a:t>General Discussion Items</a:t>
            </a:r>
          </a:p>
          <a:p>
            <a:pPr lvl="1">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Actions Required</a:t>
            </a:r>
          </a:p>
          <a:p>
            <a:pPr lvl="1">
              <a:spcBef>
                <a:spcPts val="0"/>
              </a:spcBef>
              <a:buFont typeface="Arial" panose="020B0604020202020204" pitchFamily="34" charset="0"/>
              <a:buChar char="•"/>
            </a:pPr>
            <a:r>
              <a:rPr lang="en-US" altLang="en-US" sz="1400" dirty="0"/>
              <a:t>Anything new today</a:t>
            </a:r>
          </a:p>
          <a:p>
            <a:pPr>
              <a:spcBef>
                <a:spcPts val="0"/>
              </a:spcBef>
              <a:buFont typeface="Arial" panose="020B0604020202020204" pitchFamily="34" charset="0"/>
              <a:buChar char="•"/>
            </a:pPr>
            <a:r>
              <a:rPr lang="en-US" altLang="en-US" sz="1800" dirty="0"/>
              <a:t>AOB</a:t>
            </a:r>
          </a:p>
          <a:p>
            <a:pPr>
              <a:spcBef>
                <a:spcPts val="0"/>
              </a:spcBef>
              <a:buFont typeface="Arial" panose="020B0604020202020204" pitchFamily="34" charset="0"/>
              <a:buChar char="•"/>
            </a:pPr>
            <a:r>
              <a:rPr lang="en-US" altLang="en-US" sz="1800" dirty="0"/>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43 (8 on LMSC)</a:t>
            </a:r>
            <a:r>
              <a:rPr lang="en-US" altLang="en-US" sz="1800" dirty="0">
                <a:solidFill>
                  <a:schemeClr val="tx1"/>
                </a:solidFill>
              </a:rPr>
              <a:t>;  Nearly Voters: 2; Aspirant members: 13</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5"/>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14-21Jan21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600" dirty="0">
                <a:solidFill>
                  <a:schemeClr val="tx1"/>
                </a:solidFill>
              </a:rPr>
              <a:t>General EU info: </a:t>
            </a:r>
            <a:r>
              <a:rPr lang="en-US" altLang="en-US" sz="1600" dirty="0"/>
              <a:t> </a:t>
            </a:r>
            <a:r>
              <a:rPr lang="en-US" altLang="en-US" sz="1600" b="0" dirty="0">
                <a:hlinkClick r:id="rId3"/>
              </a:rPr>
              <a:t>&lt;</a:t>
            </a:r>
            <a:r>
              <a:rPr lang="en-US" altLang="en-US" sz="1600" b="0" dirty="0" err="1">
                <a:hlinkClick r:id="rId3"/>
              </a:rPr>
              <a:t>ojeu</a:t>
            </a:r>
            <a:r>
              <a:rPr lang="en-US" altLang="en-US" sz="1600" b="0" dirty="0">
                <a:hlinkClick r:id="rId3"/>
              </a:rPr>
              <a:t>&gt;</a:t>
            </a:r>
            <a:r>
              <a:rPr lang="en-US" altLang="en-US" sz="1600" b="0" dirty="0"/>
              <a:t>   </a:t>
            </a:r>
            <a:r>
              <a:rPr lang="en-US" altLang="en-US" sz="1600" b="0" dirty="0">
                <a:hlinkClick r:id="rId4"/>
              </a:rPr>
              <a:t>&lt;</a:t>
            </a:r>
            <a:r>
              <a:rPr lang="en-US" altLang="en-US" sz="1600" b="0" dirty="0" err="1">
                <a:hlinkClick r:id="rId4"/>
              </a:rPr>
              <a:t>HStds</a:t>
            </a:r>
            <a:r>
              <a:rPr lang="en-US" altLang="en-US" sz="1600" b="0" dirty="0">
                <a:hlinkClick r:id="rId4"/>
              </a:rPr>
              <a:t>&gt;</a:t>
            </a:r>
            <a:r>
              <a:rPr lang="en-US" altLang="en-US" sz="1600" b="0" dirty="0"/>
              <a:t> </a:t>
            </a:r>
            <a:endParaRPr lang="en-US" sz="16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a:t>
            </a:r>
            <a:r>
              <a:rPr lang="en-US" sz="1800" dirty="0">
                <a:solidFill>
                  <a:schemeClr val="tx1"/>
                </a:solidFill>
                <a:sym typeface="Wingdings" panose="05000000000000000000" pitchFamily="2" charset="2"/>
              </a:rPr>
              <a:t>#109-05-12Mar21    (#108a-18,21,22,25Jan21(90min))</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ea typeface="Calibri" panose="020F0502020204030204" pitchFamily="34" charset="0"/>
              </a:rPr>
              <a:t> </a:t>
            </a:r>
          </a:p>
          <a:p>
            <a:pPr lvl="1">
              <a:spcBef>
                <a:spcPts val="0"/>
              </a:spcBef>
              <a:buFont typeface="Arial" panose="020B0604020202020204" pitchFamily="34" charset="0"/>
              <a:buChar char="•"/>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#72b, 03Nov20-22Feb21, correspondence   </a:t>
            </a:r>
            <a:endParaRPr lang="en-US" sz="1400" b="0" dirty="0">
              <a:solidFill>
                <a:schemeClr val="tx1"/>
              </a:solidFill>
            </a:endParaRP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no meetings on schedule</a:t>
            </a:r>
            <a:endParaRPr lang="en-US" sz="1400" dirty="0">
              <a:solidFill>
                <a:schemeClr val="tx1"/>
              </a:solidFill>
              <a:highlight>
                <a:srgbClr val="C0C0C0"/>
              </a:highlight>
            </a:endParaRPr>
          </a:p>
          <a:p>
            <a:pPr lvl="1">
              <a:spcBef>
                <a:spcPts val="0"/>
              </a:spcBef>
              <a:buFont typeface="Arial" panose="020B0604020202020204" pitchFamily="34" charset="0"/>
              <a:buChar char="•"/>
            </a:pPr>
            <a:r>
              <a:rPr lang="en-US" sz="1400" b="0" u="none" strike="noStrike" dirty="0">
                <a:solidFill>
                  <a:srgbClr val="000000"/>
                </a:solidFill>
                <a:effectLst/>
              </a:rPr>
              <a:t>ERMTG11(20)000066ReportMeeting minutes of G2M#15 on the 2.4 GHz SRDoc TR 103 665</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106159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685800" y="943750"/>
            <a:ext cx="8378520" cy="5219040"/>
          </a:xfrm>
        </p:spPr>
        <p:txBody>
          <a:bodyPr/>
          <a:lstStyle/>
          <a:p>
            <a:pPr>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#55, 01-05Mar21</a:t>
            </a:r>
            <a:endParaRPr lang="en-US" sz="1800" u="sng" dirty="0">
              <a:solidFill>
                <a:schemeClr val="tx1"/>
              </a:solidFill>
            </a:endParaRP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last call/meeting  </a:t>
            </a:r>
            <a:r>
              <a:rPr lang="en-US" sz="1800" dirty="0"/>
              <a:t>#87,  11-15 Jan 21  (#88-19-23Apr21)</a:t>
            </a:r>
            <a:endParaRPr lang="en-US" sz="1800" dirty="0">
              <a:highlight>
                <a:srgbClr val="FFFF00"/>
              </a:highlight>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call/meeting: none</a:t>
            </a: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solidFill>
                  <a:schemeClr val="tx1"/>
                </a:solidFill>
              </a:rPr>
              <a:t>next meeting #98, 8-12Feb21</a:t>
            </a:r>
            <a:endParaRPr lang="en-US" sz="1800" b="0" dirty="0">
              <a:ea typeface="SimSun" panose="02010600030101010101" pitchFamily="2" charset="-122"/>
            </a:endParaRPr>
          </a:p>
          <a:p>
            <a:pPr marL="0" marR="0">
              <a:spcBef>
                <a:spcPts val="0"/>
              </a:spcBef>
              <a:spcAft>
                <a:spcPts val="0"/>
              </a:spcAft>
              <a:buFont typeface="Arial" panose="020B0604020202020204" pitchFamily="34" charset="0"/>
              <a:buChar char="•"/>
            </a:pPr>
            <a:endParaRPr lang="en-US" sz="1800" dirty="0">
              <a:solidFill>
                <a:schemeClr val="tx1"/>
              </a:solidFill>
            </a:endParaRPr>
          </a:p>
          <a:p>
            <a:pPr marL="0" marR="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#13, </a:t>
            </a:r>
            <a:r>
              <a:rPr lang="en-US" sz="1800" dirty="0">
                <a:sym typeface="Wingdings" panose="05000000000000000000" pitchFamily="2" charset="2"/>
              </a:rPr>
              <a:t>18-21Jan21  		(#14 now 19-22Apr21)</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5123671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6795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737931" y="615806"/>
            <a:ext cx="8271387" cy="5808785"/>
          </a:xfrm>
        </p:spPr>
        <p:txBody>
          <a:bodyPr/>
          <a:lstStyle/>
          <a:p>
            <a:pPr marL="800100" lvl="2">
              <a:spcBef>
                <a:spcPts val="0"/>
              </a:spcBef>
              <a:spcAft>
                <a:spcPts val="0"/>
              </a:spcAft>
              <a:buFont typeface="Arial" panose="020B0604020202020204" pitchFamily="34" charset="0"/>
              <a:buChar char="•"/>
            </a:pPr>
            <a:endParaRPr lang="en-US" sz="10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ffectLst/>
              <a:ea typeface="Calibri" panose="020F0502020204030204" pitchFamily="34" charset="0"/>
            </a:endParaRPr>
          </a:p>
          <a:p>
            <a:pPr marL="0" marR="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algn="l">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p>
          <a:p>
            <a:pPr algn="l">
              <a:buFont typeface="Arial" panose="020B0604020202020204" pitchFamily="34" charset="0"/>
              <a:buChar char="•"/>
            </a:pPr>
            <a:r>
              <a:rPr lang="en-US" sz="1400" b="0" dirty="0">
                <a:ea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1775776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685800" y="1010418"/>
            <a:ext cx="8458200" cy="5463999"/>
          </a:xfrm>
        </p:spPr>
        <p:txBody>
          <a:bodyPr/>
          <a:lstStyle/>
          <a:p>
            <a:pPr marL="285750" indent="-285750">
              <a:spcBef>
                <a:spcPts val="0"/>
              </a:spcBef>
              <a:buFont typeface="Arial" panose="020B0604020202020204" pitchFamily="34" charset="0"/>
              <a:buChar char="•"/>
            </a:pPr>
            <a:r>
              <a:rPr lang="en-US" sz="1800" b="0" dirty="0">
                <a:solidFill>
                  <a:schemeClr val="tx1"/>
                </a:solidFill>
              </a:rPr>
              <a:t> </a:t>
            </a:r>
            <a:r>
              <a:rPr lang="en-US" sz="1800" b="0" dirty="0">
                <a:solidFill>
                  <a:schemeClr val="bg1">
                    <a:lumMod val="75000"/>
                  </a:schemeClr>
                </a:solidFill>
              </a:rPr>
              <a:t>Nothing to share</a:t>
            </a: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600" b="0" dirty="0">
                <a:solidFill>
                  <a:schemeClr val="tx1"/>
                </a:solidFill>
              </a:rPr>
              <a:t>WRC-23 agenda items</a:t>
            </a:r>
          </a:p>
          <a:p>
            <a:pPr lvl="1">
              <a:spcBef>
                <a:spcPts val="0"/>
              </a:spcBef>
              <a:buFont typeface="Arial" panose="020B0604020202020204" pitchFamily="34" charset="0"/>
              <a:buChar char="•"/>
            </a:pPr>
            <a:r>
              <a:rPr lang="en-US" sz="1400" dirty="0">
                <a:solidFill>
                  <a:schemeClr val="tx1"/>
                </a:solidFill>
              </a:rPr>
              <a:t>Updated WRC-23 Agenda Item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400" dirty="0">
                <a:solidFill>
                  <a:srgbClr val="00B0F0"/>
                </a:solidFill>
                <a:effectLst/>
                <a:latin typeface="Times New Roman" panose="02020603050405020304" pitchFamily="18" charset="0"/>
                <a:ea typeface="SimSun" panose="02010600030101010101" pitchFamily="2" charset="-122"/>
              </a:rPr>
              <a:t>Need to start up document with 4 + 3 WRC-23 agenda items IEEE 802 should consider viewpoints on. </a:t>
            </a:r>
          </a:p>
          <a:p>
            <a:pPr lvl="1">
              <a:spcBef>
                <a:spcPts val="0"/>
              </a:spcBef>
              <a:buFont typeface="Arial" panose="020B0604020202020204" pitchFamily="34" charset="0"/>
              <a:buChar char="•"/>
            </a:pPr>
            <a:r>
              <a:rPr lang="en-US" sz="1400" dirty="0">
                <a:solidFill>
                  <a:schemeClr val="tx1"/>
                </a:solidFill>
              </a:rPr>
              <a:t>Btw- initial AIs to consider IEEE 802 viewpoints: </a:t>
            </a: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1.1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800-4 990 MHz and Resolution 223.  Connection w/ITS going there?</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1.2	</a:t>
            </a:r>
            <a:r>
              <a:rPr lang="en-GB" sz="1200" dirty="0">
                <a:latin typeface="Times New Roman" panose="02020603050405020304" pitchFamily="18" charset="0"/>
                <a:ea typeface="SimSun" panose="02010600030101010101" pitchFamily="2" charset="-122"/>
              </a:rPr>
              <a:t> </a:t>
            </a:r>
            <a:r>
              <a:rPr lang="en-GB" sz="1200" dirty="0">
                <a:effectLst/>
                <a:latin typeface="Times New Roman" panose="02020603050405020304" pitchFamily="18" charset="0"/>
                <a:ea typeface="Times New Roman" panose="02020603050405020304" pitchFamily="18" charset="0"/>
              </a:rPr>
              <a:t> 300-3 400MHz, 3 600-3 800MHz, 6 425-7 025MHz, 7 025-7 125MHz and 10.0-10.5GHz for International Mobile Telecommunications (IMT) and resolution 245.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SimSun" panose="02010600030101010101" pitchFamily="2" charset="-122"/>
              </a:rPr>
              <a:t>1.5	  4</a:t>
            </a:r>
            <a:r>
              <a:rPr lang="en-GB" sz="1200" dirty="0">
                <a:effectLst/>
                <a:latin typeface="Times New Roman" panose="02020603050405020304" pitchFamily="18" charset="0"/>
                <a:ea typeface="Times New Roman" panose="02020603050405020304" pitchFamily="18" charset="0"/>
              </a:rPr>
              <a:t>70-960 MHz in Region 1-consider possible regulatory actions, Resolution</a:t>
            </a:r>
            <a:r>
              <a:rPr lang="en-GB" sz="1200" b="1" dirty="0">
                <a:effectLst/>
                <a:latin typeface="Times New Roman" panose="02020603050405020304" pitchFamily="18" charset="0"/>
                <a:ea typeface="Times New Roman" panose="02020603050405020304" pitchFamily="18" charset="0"/>
              </a:rPr>
              <a:t> 235.</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10</a:t>
            </a:r>
            <a:r>
              <a:rPr lang="en-GB" sz="1200" b="1" dirty="0">
                <a:effectLst/>
                <a:latin typeface="Times New Roman" panose="02020603050405020304" pitchFamily="18" charset="0"/>
                <a:ea typeface="Times New Roman" panose="02020603050405020304" pitchFamily="18" charset="0"/>
              </a:rPr>
              <a:t>		</a:t>
            </a:r>
            <a:r>
              <a:rPr lang="en-GB" sz="1200" dirty="0">
                <a:solidFill>
                  <a:srgbClr val="444444"/>
                </a:solidFill>
                <a:effectLst/>
                <a:latin typeface="Times New Roman" panose="02020603050405020304" pitchFamily="18" charset="0"/>
                <a:ea typeface="Times New Roman" panose="02020603050405020304" pitchFamily="18" charset="0"/>
              </a:rPr>
              <a:t>recommend to the Council items for inclusion in the agenda for the next WRC, </a:t>
            </a:r>
          </a:p>
          <a:p>
            <a:pPr marL="800100" lvl="1">
              <a:spcBef>
                <a:spcPts val="0"/>
              </a:spcBef>
              <a:spcAft>
                <a:spcPts val="0"/>
              </a:spcAft>
              <a:buFont typeface="Arial" panose="020B0604020202020204" pitchFamily="34" charset="0"/>
              <a:buChar char="•"/>
            </a:pPr>
            <a:r>
              <a:rPr lang="en-GB" sz="1400" dirty="0">
                <a:effectLst/>
                <a:latin typeface="Times New Roman" panose="02020603050405020304" pitchFamily="18" charset="0"/>
                <a:ea typeface="Times New Roman" panose="02020603050405020304" pitchFamily="18" charset="0"/>
              </a:rPr>
              <a:t>Then need to find more info on the following. </a:t>
            </a:r>
            <a:endParaRPr lang="en-US" sz="14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5		Report from the Radiocommunication Assembly, Nos. 135&amp;136 of Convention.</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GB" sz="1200" dirty="0">
                <a:effectLst/>
                <a:latin typeface="Times New Roman" panose="02020603050405020304" pitchFamily="18" charset="0"/>
                <a:ea typeface="Times New Roman" panose="02020603050405020304" pitchFamily="18" charset="0"/>
              </a:rPr>
              <a:t> 6		items requiring urgent action by study groups in preparation for next WRC.</a:t>
            </a:r>
            <a:endParaRPr lang="en-US" sz="1200" dirty="0">
              <a:effectLst/>
              <a:latin typeface="Times New Roman" panose="02020603050405020304" pitchFamily="18" charset="0"/>
              <a:ea typeface="SimSun" panose="02010600030101010101" pitchFamily="2" charset="-122"/>
            </a:endParaRPr>
          </a:p>
          <a:p>
            <a:pPr marL="1600200" marR="0" lvl="3" indent="-228600">
              <a:spcBef>
                <a:spcPts val="0"/>
              </a:spcBef>
              <a:spcAft>
                <a:spcPts val="0"/>
              </a:spcAft>
              <a:buFont typeface="+mj-lt"/>
              <a:buAutoNum type="arabicParenBoth"/>
            </a:pPr>
            <a:r>
              <a:rPr lang="en-US" sz="1200" dirty="0">
                <a:effectLst/>
                <a:latin typeface="Times New Roman" panose="02020603050405020304" pitchFamily="18" charset="0"/>
                <a:ea typeface="Times New Roman" panose="02020603050405020304" pitchFamily="18" charset="0"/>
              </a:rPr>
              <a:t> </a:t>
            </a:r>
            <a:r>
              <a:rPr lang="en-GB" sz="1200" dirty="0">
                <a:effectLst/>
                <a:latin typeface="Times New Roman" panose="02020603050405020304" pitchFamily="18" charset="0"/>
                <a:ea typeface="Times New Roman" panose="02020603050405020304" pitchFamily="18" charset="0"/>
              </a:rPr>
              <a:t>9		</a:t>
            </a:r>
            <a:r>
              <a:rPr lang="en-GB" sz="1200" dirty="0">
                <a:solidFill>
                  <a:srgbClr val="444444"/>
                </a:solidFill>
                <a:effectLst/>
                <a:latin typeface="Times New Roman" panose="02020603050405020304" pitchFamily="18" charset="0"/>
                <a:ea typeface="Times New Roman" panose="02020603050405020304" pitchFamily="18" charset="0"/>
              </a:rPr>
              <a:t>Report of Director of  Radiocommunication Bureau, Article 7 of  Convention.</a:t>
            </a:r>
            <a:endParaRPr lang="en-US" sz="12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r>
              <a:rPr lang="en-US" sz="1600" b="0" u="sng" dirty="0">
                <a:solidFill>
                  <a:schemeClr val="tx1"/>
                </a:solidFill>
              </a:rPr>
              <a:t>After IEEE 802 viewpoints in place then APT WRC-23 possible contribution</a:t>
            </a:r>
            <a:r>
              <a:rPr lang="en-US" sz="1600" b="0" dirty="0">
                <a:solidFill>
                  <a:schemeClr val="tx1"/>
                </a:solidFill>
              </a:rPr>
              <a:t> on 6GHz and 7025-7125MHz, etc. by their next meeting in April ‘21 </a:t>
            </a:r>
            <a:endParaRPr lang="en-US" sz="1400" dirty="0">
              <a:solidFill>
                <a:schemeClr val="tx1"/>
              </a:solidFill>
            </a:endParaRPr>
          </a:p>
          <a:p>
            <a:pPr lvl="1" indent="-228600">
              <a:spcBef>
                <a:spcPts val="0"/>
              </a:spcBef>
              <a:spcAft>
                <a:spcPts val="0"/>
              </a:spcAft>
              <a:buFont typeface="+mj-lt"/>
              <a:buAutoNum type="romanLcParenR"/>
            </a:pPr>
            <a:r>
              <a:rPr lang="en-US" sz="1400" dirty="0">
                <a:solidFill>
                  <a:srgbClr val="00B0F0"/>
                </a:solidFill>
                <a:effectLst/>
                <a:ea typeface="Times New Roman" panose="02020603050405020304" pitchFamily="18" charset="0"/>
              </a:rPr>
              <a:t>Need to </a:t>
            </a:r>
            <a:r>
              <a:rPr lang="en-US" sz="1400" dirty="0">
                <a:solidFill>
                  <a:srgbClr val="00B0F0"/>
                </a:solidFill>
                <a:ea typeface="SimSun" panose="02010600030101010101" pitchFamily="2" charset="-122"/>
              </a:rPr>
              <a:t>w</a:t>
            </a:r>
            <a:r>
              <a:rPr lang="en-US" sz="1400" dirty="0">
                <a:solidFill>
                  <a:srgbClr val="00B0F0"/>
                </a:solidFill>
                <a:effectLst/>
                <a:ea typeface="SimSun" panose="02010600030101010101" pitchFamily="2" charset="-122"/>
              </a:rPr>
              <a:t>ork with APT so IEEE 802 is a recognized SDO for comments.</a:t>
            </a:r>
          </a:p>
          <a:p>
            <a:pPr lvl="1" indent="-228600">
              <a:spcBef>
                <a:spcPts val="0"/>
              </a:spcBef>
              <a:spcAft>
                <a:spcPts val="0"/>
              </a:spcAft>
              <a:buFont typeface="+mj-lt"/>
              <a:buAutoNum type="romanLcParenR"/>
            </a:pPr>
            <a:r>
              <a:rPr lang="en-US" sz="1400" dirty="0">
                <a:effectLst/>
                <a:ea typeface="Times New Roman" panose="02020603050405020304" pitchFamily="18" charset="0"/>
              </a:rPr>
              <a:t>Could we attend virtually, may have a better impact on our comments?   </a:t>
            </a:r>
            <a:endParaRPr lang="en-US" sz="1600" dirty="0">
              <a:effectLst/>
              <a:ea typeface="SimSun" panose="02010600030101010101" pitchFamily="2" charset="-122"/>
            </a:endParaRPr>
          </a:p>
          <a:p>
            <a:pPr lvl="1">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685800" y="6120632"/>
            <a:ext cx="75547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4" action="ppaction://hlinksldjump"/>
              </a:rPr>
              <a:t>see back up slides later</a:t>
            </a:r>
            <a:r>
              <a:rPr lang="en-US" sz="1200" dirty="0">
                <a:solidFill>
                  <a:schemeClr val="tx1"/>
                </a:solidFill>
                <a:hlinkClick r:id="rId4" action="ppaction://hlinksldjump"/>
              </a:rPr>
              <a:t>. </a:t>
            </a:r>
            <a:endParaRPr lang="en-US" sz="300" dirty="0"/>
          </a:p>
        </p:txBody>
      </p:sp>
    </p:spTree>
    <p:extLst>
      <p:ext uri="{BB962C8B-B14F-4D97-AF65-F5344CB8AC3E}">
        <p14:creationId xmlns:p14="http://schemas.microsoft.com/office/powerpoint/2010/main" val="70010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MSG 6 GHz &amp; FCC</a:t>
            </a:r>
            <a:endParaRPr lang="en-US" sz="2400" dirty="0"/>
          </a:p>
        </p:txBody>
      </p:sp>
      <p:sp>
        <p:nvSpPr>
          <p:cNvPr id="3" name="Content Placeholder 2"/>
          <p:cNvSpPr>
            <a:spLocks noGrp="1"/>
          </p:cNvSpPr>
          <p:nvPr>
            <p:ph idx="1"/>
          </p:nvPr>
        </p:nvSpPr>
        <p:spPr>
          <a:xfrm>
            <a:off x="697851" y="1096022"/>
            <a:ext cx="8153400" cy="5379391"/>
          </a:xfrm>
        </p:spPr>
        <p:txBody>
          <a:bodyPr/>
          <a:lstStyle/>
          <a:p>
            <a:pPr>
              <a:buFont typeface="Arial" panose="020B0604020202020204" pitchFamily="34" charset="0"/>
              <a:buChar char="•"/>
            </a:pPr>
            <a:r>
              <a:rPr lang="en-US" sz="1800" dirty="0"/>
              <a:t>Multi-stake holder group (MSG) on 6 GHz and what happens in the band.  </a:t>
            </a:r>
          </a:p>
          <a:p>
            <a:pPr lvl="1">
              <a:buFont typeface="Arial" panose="020B0604020202020204" pitchFamily="34" charset="0"/>
              <a:buChar char="•"/>
            </a:pPr>
            <a:r>
              <a:rPr lang="en-US" sz="1400" dirty="0"/>
              <a:t>The MSG site is not public but open to any interested party that wants to join in, </a:t>
            </a:r>
            <a:r>
              <a:rPr lang="en-US" sz="1400" i="1" u="sng" dirty="0"/>
              <a:t>you do have to register and apply.</a:t>
            </a:r>
            <a:r>
              <a:rPr lang="en-US" sz="1400" dirty="0"/>
              <a:t>  Was renamed to the “6GHz M.S. Committee”.</a:t>
            </a:r>
          </a:p>
          <a:p>
            <a:pPr lvl="1">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1">
              <a:spcBef>
                <a:spcPts val="0"/>
              </a:spcBef>
              <a:buFont typeface="Arial" panose="020B0604020202020204" pitchFamily="34" charset="0"/>
              <a:buChar char="•"/>
            </a:pPr>
            <a:r>
              <a:rPr lang="en-US" sz="1400" dirty="0"/>
              <a:t>From original organization meeting: </a:t>
            </a:r>
          </a:p>
          <a:p>
            <a:pPr lvl="2">
              <a:spcBef>
                <a:spcPts val="0"/>
              </a:spcBef>
              <a:buFont typeface="Arial" panose="020B0604020202020204" pitchFamily="34" charset="0"/>
              <a:buChar char="•"/>
            </a:pPr>
            <a:r>
              <a:rPr lang="en-US" sz="1400" dirty="0"/>
              <a:t>Work stream 1 - interference protection and resolution (</a:t>
            </a:r>
            <a:r>
              <a:rPr lang="en-US" sz="1400" dirty="0" err="1"/>
              <a:t>CableLabs</a:t>
            </a:r>
            <a:r>
              <a:rPr lang="en-US" sz="1400" dirty="0"/>
              <a:t>, EPRI, Lake </a:t>
            </a:r>
            <a:r>
              <a:rPr lang="en-US" sz="1400" dirty="0" err="1"/>
              <a:t>Cty</a:t>
            </a:r>
            <a:r>
              <a:rPr lang="en-US" sz="1400" dirty="0"/>
              <a:t>, APCO)</a:t>
            </a:r>
          </a:p>
          <a:p>
            <a:pPr lvl="2">
              <a:spcBef>
                <a:spcPts val="0"/>
              </a:spcBef>
              <a:buFont typeface="Arial" panose="020B0604020202020204" pitchFamily="34" charset="0"/>
              <a:buChar char="•"/>
            </a:pPr>
            <a:r>
              <a:rPr lang="en-US" sz="1400" dirty="0"/>
              <a:t>Work stream 2 - correct incumbent data (ULS) (</a:t>
            </a:r>
            <a:r>
              <a:rPr lang="en-US" sz="1400" dirty="0" err="1"/>
              <a:t>Comsearch</a:t>
            </a:r>
            <a:r>
              <a:rPr lang="en-US" sz="1400" dirty="0"/>
              <a:t>, APCO) </a:t>
            </a:r>
          </a:p>
          <a:p>
            <a:pPr lvl="2">
              <a:spcBef>
                <a:spcPts val="0"/>
              </a:spcBef>
              <a:buFont typeface="Arial" panose="020B0604020202020204" pitchFamily="34" charset="0"/>
              <a:buChar char="•"/>
            </a:pPr>
            <a:r>
              <a:rPr lang="en-US" sz="1400" dirty="0"/>
              <a:t>Work stream 3 - AFC and how it provides protection, etc. (Charter, Google, UTC)</a:t>
            </a:r>
          </a:p>
          <a:p>
            <a:pPr lvl="1">
              <a:spcBef>
                <a:spcPts val="0"/>
              </a:spcBef>
              <a:buFont typeface="Arial" panose="020B0604020202020204" pitchFamily="34" charset="0"/>
              <a:buChar char="•"/>
            </a:pPr>
            <a:r>
              <a:rPr lang="en-US" sz="1400" dirty="0"/>
              <a:t>Overall Co-chairs:  NPSTC, UTC, WFA, WISPA</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Next overall MSG meeting - 22Jan21</a:t>
            </a:r>
            <a:endParaRPr lang="en-US" sz="1600" b="0" dirty="0"/>
          </a:p>
          <a:p>
            <a:pPr lvl="1">
              <a:spcBef>
                <a:spcPts val="0"/>
              </a:spcBef>
              <a:buFont typeface="Arial" panose="020B0604020202020204" pitchFamily="34" charset="0"/>
              <a:buChar char="•"/>
            </a:pPr>
            <a:r>
              <a:rPr lang="en-US" sz="1600" dirty="0"/>
              <a:t>There are workstream meetings most every week. </a:t>
            </a:r>
          </a:p>
          <a:p>
            <a:pPr lvl="1">
              <a:spcBef>
                <a:spcPts val="0"/>
              </a:spcBef>
              <a:buFont typeface="Arial" panose="020B0604020202020204" pitchFamily="34" charset="0"/>
              <a:buChar char="•"/>
            </a:pPr>
            <a:r>
              <a:rPr lang="en-US" sz="1600" dirty="0"/>
              <a:t>e.g. 14&amp;28Jan21 – WS1;   </a:t>
            </a:r>
          </a:p>
          <a:p>
            <a:pPr marL="466725" lvl="1">
              <a:spcBef>
                <a:spcPts val="0"/>
              </a:spcBef>
              <a:spcAft>
                <a:spcPts val="0"/>
              </a:spcAft>
              <a:buFont typeface="Arial" panose="020B0604020202020204" pitchFamily="34" charset="0"/>
              <a:buChar char="•"/>
            </a:pPr>
            <a:endParaRPr lang="en-US" sz="1800" b="0" dirty="0">
              <a:solidFill>
                <a:schemeClr val="tx1"/>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255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 chair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though just point to </a:t>
            </a:r>
            <a:r>
              <a:rPr lang="en-GB" sz="1800" dirty="0">
                <a:solidFill>
                  <a:srgbClr val="1F497D"/>
                </a:solidFill>
                <a:effectLst/>
                <a:latin typeface="Calibri" panose="020F0502020204030204" pitchFamily="34" charset="0"/>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rgbClr val="1F497D"/>
                </a:solidFill>
                <a:latin typeface="Calibri" panose="020F0502020204030204" pitchFamily="34" charset="0"/>
                <a:ea typeface="Calibri" panose="020F0502020204030204" pitchFamily="34" charset="0"/>
              </a:rPr>
              <a:t>.15 	Ben								</a:t>
            </a:r>
            <a:r>
              <a:rPr lang="en-GB" sz="1800" dirty="0">
                <a:solidFill>
                  <a:srgbClr val="1F497D"/>
                </a:solidFill>
                <a:effectLst/>
                <a:latin typeface="Calibri" panose="020F0502020204030204" pitchFamily="34" charset="0"/>
                <a:ea typeface="Calibri" panose="020F0502020204030204" pitchFamily="34" charset="0"/>
              </a:rPr>
              <a:t>(Dorothy for now</a:t>
            </a:r>
            <a:r>
              <a:rPr lang="en-GB" dirty="0">
                <a:solidFill>
                  <a:srgbClr val="1F497D"/>
                </a:solidFill>
                <a:latin typeface="Calibri" panose="020F0502020204030204" pitchFamily="34" charset="0"/>
                <a:ea typeface="Calibri" panose="020F0502020204030204" pitchFamily="34" charset="0"/>
              </a:rPr>
              <a:t> for .11)</a:t>
            </a:r>
            <a:r>
              <a:rPr lang="en-GB" sz="1800" dirty="0">
                <a:solidFill>
                  <a:srgbClr val="1F497D"/>
                </a:solidFill>
                <a:effectLst/>
                <a:latin typeface="Calibri" panose="020F0502020204030204" pitchFamily="34" charset="0"/>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Edward (w/jay)</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.15 lead will provide what had been started on an 802.15 table before to review and see if that gets the overall table started.</a:t>
            </a:r>
          </a:p>
          <a:p>
            <a:pPr marL="285750" marR="0" indent="-285750">
              <a:spcBef>
                <a:spcPts val="0"/>
              </a:spcBef>
              <a:spcAft>
                <a:spcPts val="0"/>
              </a:spcAft>
              <a:buFont typeface="Arial" panose="020B0604020202020204" pitchFamily="34" charset="0"/>
              <a:buChar char="•"/>
            </a:pPr>
            <a:r>
              <a:rPr lang="en-US" sz="1800" b="0" dirty="0">
                <a:solidFill>
                  <a:srgbClr val="00B0F0"/>
                </a:solidFill>
                <a:ea typeface="Times New Roman" panose="02020603050405020304" pitchFamily="18" charset="0"/>
              </a:rPr>
              <a:t>The ad hoc team on the table of frequency bands will meet over the next few months, and work on a recommendation.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Will status in the .18 weekly teleconferences as appropriate.</a:t>
            </a:r>
          </a:p>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00B0F0"/>
                </a:solidFill>
                <a:ea typeface="Times New Roman" panose="02020603050405020304" pitchFamily="18" charset="0"/>
              </a:rPr>
              <a:t>Co-leads setting up </a:t>
            </a:r>
            <a:r>
              <a:rPr lang="en-US" sz="2000" dirty="0">
                <a:solidFill>
                  <a:srgbClr val="333333"/>
                </a:solidFill>
                <a:ea typeface="Times New Roman" panose="02020603050405020304" pitchFamily="18" charset="0"/>
              </a:rPr>
              <a:t>Tuesday 26 Jan 21, 15:00et, for next ad hoc call.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Agenda points:  problem statement, audience, how often to meet, etc. </a:t>
            </a:r>
          </a:p>
          <a:p>
            <a:pPr>
              <a:spcBef>
                <a:spcPts val="0"/>
              </a:spcBef>
              <a:buFont typeface="Arial" panose="020B0604020202020204" pitchFamily="34" charset="0"/>
              <a:buChar char="•"/>
            </a:pPr>
            <a:endParaRPr lang="en-US" sz="1800" b="0" dirty="0"/>
          </a:p>
          <a:p>
            <a:pPr lvl="1">
              <a:spcBef>
                <a:spcPts val="0"/>
              </a:spcBef>
              <a:buFont typeface="Arial" panose="020B0604020202020204" pitchFamily="34" charset="0"/>
              <a:buChar char="•"/>
            </a:pPr>
            <a:endParaRPr lang="en-US" sz="1400" b="0" dirty="0"/>
          </a:p>
          <a:p>
            <a:pPr marL="0" indent="0">
              <a:spcBef>
                <a:spcPts val="0"/>
              </a:spcBef>
            </a:pPr>
            <a:endParaRPr lang="en-US" sz="1800" b="0" dirty="0"/>
          </a:p>
          <a:p>
            <a:pPr marL="0" indent="0">
              <a:spcBef>
                <a:spcPts val="0"/>
              </a:spcBef>
            </a:pPr>
            <a:endParaRPr lang="en-US" sz="2000" dirty="0"/>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06855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4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4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a:t>
            </a:r>
            <a:r>
              <a:rPr lang="en-US" sz="1400" dirty="0">
                <a:effectLst/>
                <a:ea typeface="Calibri" panose="020F0502020204030204" pitchFamily="34" charset="0"/>
              </a:rPr>
              <a:t> identification of potential bands for coexistence assessment.</a:t>
            </a:r>
          </a:p>
          <a:p>
            <a:pPr marL="685800" lvl="1">
              <a:spcBef>
                <a:spcPts val="0"/>
              </a:spcBef>
              <a:spcAft>
                <a:spcPts val="0"/>
              </a:spcAft>
              <a:buFont typeface="Arial" panose="020B0604020202020204" pitchFamily="34" charset="0"/>
              <a:buChar char="•"/>
            </a:pPr>
            <a:endParaRPr lang="en-US" sz="1400" dirty="0">
              <a:ea typeface="Calibri" panose="020F0502020204030204" pitchFamily="34" charset="0"/>
            </a:endParaRPr>
          </a:p>
          <a:p>
            <a:pPr marL="400050" lvl="1" indent="0">
              <a:spcBef>
                <a:spcPts val="0"/>
              </a:spcBef>
              <a:spcAft>
                <a:spcPts val="0"/>
              </a:spcAft>
            </a:pPr>
            <a:r>
              <a:rPr lang="en-US" sz="1400" dirty="0">
                <a:effectLst/>
                <a:ea typeface="Calibri" panose="020F0502020204030204" pitchFamily="34" charset="0"/>
              </a:rPr>
              <a:t>  </a:t>
            </a:r>
          </a:p>
          <a:p>
            <a:pPr marL="400050" lvl="1" indent="0">
              <a:spcBef>
                <a:spcPts val="0"/>
              </a:spcBef>
              <a:spcAft>
                <a:spcPts val="0"/>
              </a:spcAft>
            </a:pPr>
            <a:endParaRPr lang="en-US" sz="1400" b="1" dirty="0">
              <a:solidFill>
                <a:srgbClr val="333333"/>
              </a:solidFill>
              <a:ea typeface="Times New Roman" panose="02020603050405020304" pitchFamily="18" charset="0"/>
            </a:endParaRPr>
          </a:p>
          <a:p>
            <a:pPr marL="400050" lvl="1" indent="0">
              <a:spcBef>
                <a:spcPts val="0"/>
              </a:spcBef>
              <a:spcAft>
                <a:spcPts val="0"/>
              </a:spcAft>
            </a:pPr>
            <a:endParaRPr lang="en-US" sz="1400" b="1" dirty="0">
              <a:solidFill>
                <a:srgbClr val="333333"/>
              </a:solidFill>
              <a:ea typeface="Times New Roman" panose="02020603050405020304" pitchFamily="18" charset="0"/>
            </a:endParaRPr>
          </a:p>
          <a:p>
            <a:pPr marL="400050" lvl="1" indent="0">
              <a:spcBef>
                <a:spcPts val="0"/>
              </a:spcBef>
              <a:spcAft>
                <a:spcPts val="0"/>
              </a:spcAft>
            </a:pPr>
            <a:endParaRPr lang="en-US" sz="1400" b="1" dirty="0">
              <a:solidFill>
                <a:srgbClr val="333333"/>
              </a:solidFill>
              <a:ea typeface="Times New Roman" panose="02020603050405020304" pitchFamily="18" charset="0"/>
            </a:endParaRPr>
          </a:p>
          <a:p>
            <a:pPr marL="400050" lvl="1" indent="0">
              <a:spcBef>
                <a:spcPts val="0"/>
              </a:spcBef>
              <a:spcAft>
                <a:spcPts val="0"/>
              </a:spcAft>
            </a:pPr>
            <a:endParaRPr lang="en-US" sz="1400" b="1" dirty="0">
              <a:solidFill>
                <a:srgbClr val="333333"/>
              </a:solidFill>
              <a:ea typeface="Times New Roman" panose="02020603050405020304" pitchFamily="18" charset="0"/>
            </a:endParaRPr>
          </a:p>
          <a:p>
            <a:pPr marL="400050" lvl="1" indent="0">
              <a:spcBef>
                <a:spcPts val="0"/>
              </a:spcBef>
              <a:spcAft>
                <a:spcPts val="0"/>
              </a:spcAft>
            </a:pPr>
            <a:endParaRPr lang="en-US" sz="1400" b="1" dirty="0">
              <a:solidFill>
                <a:srgbClr val="333333"/>
              </a:solidFill>
              <a:ea typeface="Times New Roman" panose="02020603050405020304" pitchFamily="18" charset="0"/>
            </a:endParaRPr>
          </a:p>
          <a:p>
            <a:pPr marL="400050" lvl="1" indent="0">
              <a:spcBef>
                <a:spcPts val="0"/>
              </a:spcBef>
              <a:spcAft>
                <a:spcPts val="0"/>
              </a:spcAft>
            </a:pPr>
            <a:endParaRPr lang="en-US" sz="9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b="1" dirty="0">
                <a:solidFill>
                  <a:srgbClr val="333333"/>
                </a:solidFill>
                <a:ea typeface="Times New Roman" panose="02020603050405020304" pitchFamily="18" charset="0"/>
              </a:rPr>
              <a:t>Possible Audiences: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400" dirty="0">
                <a:solidFill>
                  <a:srgbClr val="333333"/>
                </a:solidFill>
                <a:effectLst/>
                <a:ea typeface="Calibri" panose="020F0502020204030204" pitchFamily="34" charset="0"/>
              </a:rPr>
              <a:t>1) </a:t>
            </a:r>
            <a:r>
              <a:rPr lang="en-US" sz="14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07Jan: can we add 802.18 here?  Possibly, though not to disturb coexistence is primary, more for a reference for comments.</a:t>
            </a:r>
          </a:p>
          <a:p>
            <a:pPr>
              <a:spcBef>
                <a:spcPts val="0"/>
              </a:spcBef>
              <a:buFont typeface="Arial" panose="020B0604020202020204" pitchFamily="34" charset="0"/>
              <a:buChar char="•"/>
            </a:pP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28593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marL="285750" marR="0" indent="-285750">
              <a:spcBef>
                <a:spcPts val="0"/>
              </a:spcBef>
              <a:spcAft>
                <a:spcPts val="0"/>
              </a:spcAft>
              <a:buFont typeface="Arial" panose="020B0604020202020204" pitchFamily="34" charset="0"/>
              <a:buChar char="•"/>
            </a:pPr>
            <a:r>
              <a:rPr lang="en-US" sz="1800" b="1" dirty="0">
                <a:solidFill>
                  <a:schemeClr val="bg1">
                    <a:lumMod val="50000"/>
                  </a:schemeClr>
                </a:solidFill>
                <a:effectLst/>
                <a:ea typeface="Times New Roman" panose="02020603050405020304" pitchFamily="18" charset="0"/>
              </a:rPr>
              <a:t>None today </a:t>
            </a:r>
            <a:endParaRPr lang="en-US" sz="1800" b="0" dirty="0">
              <a:solidFill>
                <a:schemeClr val="bg1">
                  <a:lumMod val="50000"/>
                </a:schemeClr>
              </a:solidFill>
              <a:effectLst/>
              <a:latin typeface="Consolas" panose="020B0609020204030204" pitchFamily="49" charset="0"/>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b="0" dirty="0">
                <a:solidFill>
                  <a:srgbClr val="333333"/>
                </a:solidFill>
                <a:latin typeface="Consolas" panose="020B0609020204030204" pitchFamily="49" charset="0"/>
                <a:ea typeface="Times New Roman" panose="02020603050405020304" pitchFamily="18" charset="0"/>
              </a:rPr>
              <a:t> </a:t>
            </a:r>
            <a:endParaRPr lang="en-US" sz="18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71985"/>
            <a:ext cx="8153400" cy="5512522"/>
          </a:xfrm>
        </p:spPr>
        <p:txBody>
          <a:bodyPr/>
          <a:lstStyle/>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800" dirty="0">
                <a:effectLst/>
                <a:ea typeface="Calibri" panose="020F0502020204030204" pitchFamily="34" charset="0"/>
              </a:rPr>
              <a:t>802.18 activity since </a:t>
            </a:r>
            <a:r>
              <a:rPr lang="en-US" sz="1800" dirty="0">
                <a:ea typeface="Calibri" panose="020F0502020204030204" pitchFamily="34" charset="0"/>
              </a:rPr>
              <a:t>November</a:t>
            </a:r>
            <a:r>
              <a:rPr lang="en-US" sz="1800" dirty="0">
                <a:effectLst/>
                <a:ea typeface="Calibri" panose="020F0502020204030204" pitchFamily="34" charset="0"/>
              </a:rPr>
              <a:t> Plenary</a:t>
            </a: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Approvals: </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dirty="0">
                <a:cs typeface="Times New Roman" panose="02020603050405020304" pitchFamily="18" charset="0"/>
              </a:rPr>
              <a:t>None</a:t>
            </a:r>
          </a:p>
          <a:p>
            <a:pPr marL="400050" lvl="1">
              <a:spcBef>
                <a:spcPts val="0"/>
              </a:spcBef>
              <a:spcAft>
                <a:spcPts val="0"/>
              </a:spcAft>
              <a:buFont typeface="Arial" panose="020B0604020202020204" pitchFamily="34" charset="0"/>
              <a:buChar char="•"/>
            </a:pPr>
            <a:endParaRPr lang="en-US" sz="1800" dirty="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cs typeface="Times New Roman" panose="02020603050405020304" pitchFamily="18" charset="0"/>
              </a:rPr>
              <a:t>Other discussions: </a:t>
            </a:r>
            <a:endParaRPr lang="en-US" sz="1600" dirty="0">
              <a:cs typeface="Times New Roman" panose="02020603050405020304" pitchFamily="18" charset="0"/>
            </a:endParaRP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FCC Rules digital divide for low-income consumers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Canada ISED 6 GHz policy </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NSF Workshop Panel – economic considerations for rules</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Technical conditions for UWB</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Vietnam MIC national radio frequency spectrum</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 FCC NPRM 5.9 GHz</a:t>
            </a:r>
          </a:p>
          <a:p>
            <a:pPr marL="800100" lvl="2">
              <a:spcBef>
                <a:spcPts val="0"/>
              </a:spcBef>
              <a:spcAft>
                <a:spcPts val="0"/>
              </a:spcAft>
              <a:buFont typeface="Arial" panose="020B0604020202020204" pitchFamily="34" charset="0"/>
              <a:buChar char="•"/>
            </a:pPr>
            <a:r>
              <a:rPr lang="en-US" sz="1600" dirty="0">
                <a:cs typeface="Times New Roman" panose="02020603050405020304" pitchFamily="18" charset="0"/>
              </a:rPr>
              <a:t>Japan MIC frequency reorganization plan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General Discussion – FYI only</a:t>
            </a:r>
            <a:endParaRPr lang="en-US" sz="2000" dirty="0"/>
          </a:p>
        </p:txBody>
      </p:sp>
    </p:spTree>
    <p:extLst>
      <p:ext uri="{BB962C8B-B14F-4D97-AF65-F5344CB8AC3E}">
        <p14:creationId xmlns:p14="http://schemas.microsoft.com/office/powerpoint/2010/main" val="1082696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Clr>
                <a:srgbClr val="00B0F0"/>
              </a:buClr>
              <a:buFont typeface="Wingdings" panose="05000000000000000000" pitchFamily="2" charset="2"/>
              <a:buChar char="q"/>
            </a:pPr>
            <a:r>
              <a:rPr lang="en-US" sz="1800" dirty="0">
                <a:solidFill>
                  <a:srgbClr val="00B0F0"/>
                </a:solidFill>
                <a:ea typeface="Times New Roman" panose="02020603050405020304" pitchFamily="18" charset="0"/>
                <a:cs typeface="Times New Roman" panose="02020603050405020304" pitchFamily="18" charset="0"/>
              </a:rPr>
              <a:t> </a:t>
            </a:r>
            <a:r>
              <a:rPr lang="en-US" altLang="en-US" sz="1800" b="0" dirty="0">
                <a:solidFill>
                  <a:srgbClr val="00B0F0"/>
                </a:solidFill>
              </a:rPr>
              <a:t>The chair will check with the .15 chair and coordinate March 2021 plenary meeting times if needed.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The ad hoc team on the table of frequency bands will meet over the next few months, and work on a recommendation.  Co-leads setup call for 26Jan21. </a:t>
            </a:r>
            <a:r>
              <a:rPr lang="en-US" sz="1600" b="0" dirty="0">
                <a:solidFill>
                  <a:schemeClr val="tx1"/>
                </a:solidFill>
                <a:ea typeface="Times New Roman" panose="02020603050405020304" pitchFamily="18" charset="0"/>
              </a:rPr>
              <a:t>(call-in in backup slides here.)</a:t>
            </a:r>
          </a:p>
          <a:p>
            <a:pPr marL="285750" indent="-285750">
              <a:buClr>
                <a:srgbClr val="00B0F0"/>
              </a:buClr>
              <a:buFont typeface="Wingdings" panose="05000000000000000000" pitchFamily="2" charset="2"/>
              <a:buChar char="q"/>
            </a:pPr>
            <a:r>
              <a:rPr lang="en-US" sz="1800" b="0" dirty="0">
                <a:solidFill>
                  <a:srgbClr val="00B0F0"/>
                </a:solidFill>
              </a:rPr>
              <a:t>Chair – start up document with 4 + 3 WRC-23 agenda items IEEE 802 should consider viewpoints on. </a:t>
            </a:r>
          </a:p>
          <a:p>
            <a:pPr marL="685800" lvl="1">
              <a:buClr>
                <a:srgbClr val="00B0F0"/>
              </a:buClr>
              <a:buFont typeface="Wingdings" panose="05000000000000000000" pitchFamily="2" charset="2"/>
              <a:buChar char="q"/>
            </a:pPr>
            <a:r>
              <a:rPr lang="en-US" sz="1600" b="0" dirty="0">
                <a:solidFill>
                  <a:srgbClr val="00B0F0"/>
                </a:solidFill>
              </a:rPr>
              <a:t>Work with APT so IEEE 802 is a recognized SDO for comments.</a:t>
            </a:r>
          </a:p>
          <a:p>
            <a:pPr marL="0" indent="0">
              <a:buClr>
                <a:srgbClr val="00B0F0"/>
              </a:buClr>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698889" y="4690309"/>
            <a:ext cx="7220438" cy="1785104"/>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Monitor: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3"/>
              </a:rPr>
              <a:t>&lt;click for oct2020 spreadsheet&gt;</a:t>
            </a:r>
            <a:endParaRPr lang="en-US" sz="1200" u="sng" dirty="0"/>
          </a:p>
          <a:p>
            <a:pPr lvl="1">
              <a:spcBef>
                <a:spcPts val="0"/>
              </a:spcBef>
              <a:buFont typeface="Arial" panose="020B0604020202020204" pitchFamily="34" charset="0"/>
              <a:buChar char="•"/>
            </a:pPr>
            <a:r>
              <a:rPr lang="en-US" sz="1200" b="0" dirty="0">
                <a:solidFill>
                  <a:schemeClr val="tx1"/>
                </a:solidFill>
                <a:hlinkClick r:id="rId4"/>
              </a:rPr>
              <a:t>https://www.imf.org/en/Publications/WEO/Issues/2020/09/30/world-economic-outlook-october-2020</a:t>
            </a:r>
            <a:r>
              <a:rPr lang="en-US" sz="1200" b="0" dirty="0">
                <a:solidFill>
                  <a:schemeClr val="tx1"/>
                </a:solidFill>
              </a:rPr>
              <a:t> </a:t>
            </a:r>
            <a:endParaRPr lang="en-US" sz="12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14-21Jan21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bg1">
                    <a:lumMod val="50000"/>
                  </a:schemeClr>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___ will get from </a:t>
            </a:r>
            <a:r>
              <a:rPr lang="en-US" sz="2000" b="0" dirty="0" err="1">
                <a:solidFill>
                  <a:schemeClr val="tx1"/>
                </a:solidFill>
              </a:rPr>
              <a:t>Webex</a:t>
            </a:r>
            <a:r>
              <a:rPr lang="en-US" sz="2000" b="0" dirty="0">
                <a:solidFill>
                  <a:schemeClr val="tx1"/>
                </a:solidFill>
              </a:rPr>
              <a:t>.</a:t>
            </a:r>
          </a:p>
          <a:p>
            <a:pPr>
              <a:buFont typeface="Arial" panose="020B0604020202020204" pitchFamily="34" charset="0"/>
              <a:buChar char="•"/>
            </a:pP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20may21):     </a:t>
            </a:r>
            <a:r>
              <a:rPr lang="en-US" sz="1800" dirty="0"/>
              <a:t>28Jan21–</a:t>
            </a:r>
            <a:r>
              <a:rPr lang="en-US" sz="1800" i="1" u="sng" dirty="0"/>
              <a:t>15:00–&lt;15:55</a:t>
            </a:r>
            <a:r>
              <a:rPr lang="en-US" sz="1800" dirty="0"/>
              <a:t> ET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https://mentor.ieee.org/802.18/dcn/16/18-16-0038-17-0000-teleconference-call-in-info.pptx</a:t>
            </a:r>
            <a:r>
              <a:rPr lang="en-US" sz="1600" dirty="0"/>
              <a:t>  (</a:t>
            </a:r>
            <a:r>
              <a:rPr lang="en-US" sz="1600" dirty="0">
                <a:highlight>
                  <a:srgbClr val="FFFF00"/>
                </a:highlight>
              </a:rPr>
              <a:t>new call-in starting 14Jan21)</a:t>
            </a:r>
            <a:endParaRPr lang="en-US" altLang="en-US" sz="1600" b="1" i="1" dirty="0">
              <a:highlight>
                <a:srgbClr val="FFFF00"/>
              </a:highlight>
            </a:endParaRPr>
          </a:p>
          <a:p>
            <a:pPr lvl="2">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15:__________________52et</a:t>
            </a:r>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March 2021</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4" y="1030737"/>
            <a:ext cx="8214175"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Frequency Table Ad Hoc -802.18-19</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Tuesday, 26 January, 2021 15:00-16:00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https://ieeesa.webex.com/ieeesa/j.php?MTID=ma6967f831273a65c8867476602fe83c9</a:t>
            </a:r>
          </a:p>
          <a:p>
            <a:pPr marL="0" marR="0">
              <a:spcBef>
                <a:spcPts val="0"/>
              </a:spcBef>
              <a:spcAft>
                <a:spcPts val="0"/>
              </a:spcAft>
            </a:pPr>
            <a:r>
              <a:rPr lang="en-US" sz="105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is inviting you to a scheduled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Tuesday, January 26, 2021  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https://ieeesa.webex.com/ieeesa/j.php?MTID=ma6967f831273a65c8867476602fe83c9</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179 612 6789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freqtable2</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+1-213-306-3065,,1796126789##</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https://help.webex.com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ad hoc teleconference call-in, </a:t>
            </a:r>
            <a:r>
              <a:rPr lang="en-US" sz="2400" dirty="0">
                <a:highlight>
                  <a:srgbClr val="808000"/>
                </a:highlight>
              </a:rPr>
              <a:t>26Jan21</a:t>
            </a:r>
          </a:p>
        </p:txBody>
      </p:sp>
    </p:spTree>
    <p:extLst>
      <p:ext uri="{BB962C8B-B14F-4D97-AF65-F5344CB8AC3E}">
        <p14:creationId xmlns:p14="http://schemas.microsoft.com/office/powerpoint/2010/main" val="5165683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1155469"/>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14-Jan-21 until 19*-May-21 from 15:00 to 16:00 America/</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 bug in </a:t>
            </a:r>
            <a:r>
              <a:rPr lang="en-US" sz="1200" dirty="0" err="1">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to 20</a:t>
            </a:r>
            <a:r>
              <a:rPr lang="en-US" sz="1200" baseline="30000" dirty="0">
                <a:effectLst/>
                <a:latin typeface="Consolas" panose="020B0609020204030204" pitchFamily="49" charset="0"/>
                <a:ea typeface="Times New Roman" panose="02020603050405020304" pitchFamily="18" charset="0"/>
                <a:cs typeface="Times New Roman" panose="02020603050405020304" pitchFamily="18" charset="0"/>
              </a:rPr>
              <a:t>th</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200" dirty="0">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https://ieeesa.webex.com/ieeesa/j.php?MTID=mac8a92e41db417f3b4a55e5686090488</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(Itron) invites you to join this </a:t>
            </a:r>
            <a:r>
              <a:rPr lang="en-US" sz="1200" b="1" dirty="0" err="1">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Webex</a:t>
            </a: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meeting.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179 964 7312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Meeting password: rrtag21a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January 14, 2021 until Thursday, May 20, 2021 from 3:00 PM to 4:00 PM, (UTC-05:00) Eastern Time (US &amp; Canada)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(UTC-05:00)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+1-213-306-3065,,1799647312##</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AFF9"/>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200" u="sng" dirty="0">
                <a:solidFill>
                  <a:srgbClr val="049FD9"/>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http://help.webex.com</a:t>
            </a:r>
            <a:r>
              <a:rPr lang="en-US" sz="12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1050" dirty="0">
                <a:latin typeface="Times New Roman" pitchFamily="16" charset="0"/>
              </a:rPr>
              <a:t>IMPORTANT NOTICE: Please note that this </a:t>
            </a:r>
            <a:r>
              <a:rPr lang="en-US" sz="1050" dirty="0" err="1">
                <a:latin typeface="Times New Roman" pitchFamily="16" charset="0"/>
              </a:rPr>
              <a:t>Webex</a:t>
            </a:r>
            <a:r>
              <a:rPr lang="en-US" sz="105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00FFFF"/>
                </a:highlight>
              </a:rPr>
              <a:t>weekly</a:t>
            </a:r>
            <a:r>
              <a:rPr lang="en-US" sz="2400" dirty="0"/>
              <a:t> teleconference call-in, </a:t>
            </a:r>
            <a:r>
              <a:rPr lang="en-US" sz="2400" dirty="0">
                <a:highlight>
                  <a:srgbClr val="00FFFF"/>
                </a:highlight>
              </a:rPr>
              <a:t>14Jan21-20May21</a:t>
            </a:r>
          </a:p>
        </p:txBody>
      </p:sp>
    </p:spTree>
    <p:extLst>
      <p:ext uri="{BB962C8B-B14F-4D97-AF65-F5344CB8AC3E}">
        <p14:creationId xmlns:p14="http://schemas.microsoft.com/office/powerpoint/2010/main" val="2414762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lvl="0" indent="-285750">
              <a:buFont typeface="Arial" panose="020B0604020202020204" pitchFamily="34" charset="0"/>
              <a:buChar char="•"/>
            </a:pPr>
            <a:r>
              <a:rPr lang="en-US" sz="1600" dirty="0">
                <a:solidFill>
                  <a:schemeClr val="tx1"/>
                </a:solidFill>
                <a:effectLst/>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ffectLst/>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i="0" u="none" strike="noStrike" dirty="0">
                <a:solidFill>
                  <a:srgbClr val="3789BD"/>
                </a:solidFill>
                <a:effectLst/>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685800" y="1372393"/>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through 20 May 2021</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  </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Vijay A.</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r>
              <a:rPr lang="en-US" dirty="0">
                <a:solidFill>
                  <a:schemeClr val="tx1"/>
                </a:solidFill>
              </a:rPr>
              <a:t>Motion passed, 21 voters with 29 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14-21Jan21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14-21Jan21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42</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14-21Jan21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43</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14-21Jan21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44</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14-21Jan21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14-21Jan21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889002"/>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like normal with </a:t>
            </a:r>
            <a:r>
              <a:rPr lang="en-US" altLang="en-US" sz="1400" b="1" u="sng" dirty="0" err="1">
                <a:solidFill>
                  <a:schemeClr val="tx1"/>
                </a:solidFill>
              </a:rPr>
              <a:t>Webex</a:t>
            </a:r>
            <a:r>
              <a:rPr lang="en-US" altLang="en-US" sz="1400" b="1" u="sng" dirty="0">
                <a:solidFill>
                  <a:schemeClr val="tx1"/>
                </a:solidFill>
              </a:rPr>
              <a:t> check</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a:t>
            </a:r>
            <a:r>
              <a:rPr lang="en-US" altLang="en-US" sz="1400" dirty="0">
                <a:solidFill>
                  <a:schemeClr val="bg1">
                    <a:lumMod val="75000"/>
                  </a:schemeClr>
                </a:solidFill>
              </a:rPr>
              <a:t>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buFont typeface="Arial" panose="020B0604020202020204" pitchFamily="34" charset="0"/>
              <a:buChar char="•"/>
            </a:pPr>
            <a:r>
              <a:rPr lang="en-US" altLang="en-US" sz="1600" dirty="0">
                <a:solidFill>
                  <a:schemeClr val="tx1"/>
                </a:solidFill>
              </a:rPr>
              <a:t>Approve agenda, last minutes</a:t>
            </a:r>
            <a:r>
              <a:rPr lang="en-US" altLang="en-US" sz="1400" dirty="0">
                <a:solidFill>
                  <a:schemeClr val="tx1"/>
                </a:solidFill>
              </a:rPr>
              <a:t>  &amp; announcements</a:t>
            </a:r>
          </a:p>
          <a:p>
            <a:pPr>
              <a:buFont typeface="Arial" panose="020B0604020202020204" pitchFamily="34" charset="0"/>
              <a:buChar char="•"/>
            </a:pPr>
            <a:r>
              <a:rPr lang="en-US" altLang="en-US" sz="1600" dirty="0">
                <a:solidFill>
                  <a:schemeClr val="tx1"/>
                </a:solidFill>
              </a:rPr>
              <a:t>Discussion items (both meetings)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MSG 6 GHz &amp; FCC </a:t>
            </a:r>
          </a:p>
          <a:p>
            <a:pPr lvl="1">
              <a:spcBef>
                <a:spcPts val="0"/>
              </a:spcBef>
              <a:buFont typeface="Arial" panose="020B0604020202020204" pitchFamily="34" charset="0"/>
              <a:buChar char="•"/>
            </a:pPr>
            <a:r>
              <a:rPr lang="en-US" altLang="en-US" sz="1400" dirty="0">
                <a:solidFill>
                  <a:schemeClr val="tx1"/>
                </a:solidFill>
              </a:rPr>
              <a:t>Table of Frequency Bands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endParaRPr lang="en-US" altLang="en-US" sz="1600" dirty="0">
              <a:solidFill>
                <a:schemeClr val="tx1"/>
              </a:solidFill>
            </a:endParaRPr>
          </a:p>
          <a:p>
            <a:pPr lvl="1">
              <a:buFont typeface="Arial" panose="020B0604020202020204" pitchFamily="34" charset="0"/>
              <a:buChar char="•"/>
            </a:pPr>
            <a:r>
              <a:rPr lang="en-US" altLang="en-US" sz="1400" dirty="0">
                <a:solidFill>
                  <a:schemeClr val="tx1"/>
                </a:solidFill>
              </a:rPr>
              <a:t>Table of Frequency Bands</a:t>
            </a:r>
          </a:p>
          <a:p>
            <a:pPr lvl="1">
              <a:buFont typeface="Arial" panose="020B0604020202020204" pitchFamily="34" charset="0"/>
              <a:buChar char="•"/>
            </a:pPr>
            <a:r>
              <a:rPr lang="en-US" altLang="en-US" sz="1400" dirty="0">
                <a:solidFill>
                  <a:schemeClr val="tx1"/>
                </a:solidFill>
              </a:rPr>
              <a:t>WRC-23 IEEE 802 viewpoints </a:t>
            </a:r>
          </a:p>
          <a:p>
            <a:pPr lvl="1">
              <a:buFont typeface="Arial" panose="020B0604020202020204" pitchFamily="34" charset="0"/>
              <a:buChar char="•"/>
            </a:pPr>
            <a:r>
              <a:rPr lang="en-US" sz="16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Recess/Adjourn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kern="0" dirty="0">
                <a:solidFill>
                  <a:schemeClr val="tx1"/>
                </a:solidFill>
              </a:rPr>
              <a:t>WRC-23 AIs</a:t>
            </a:r>
          </a:p>
          <a:p>
            <a:pPr lvl="1">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8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Table of Frequency Bands </a:t>
            </a:r>
            <a:r>
              <a:rPr lang="en-US" sz="1400" b="0" dirty="0"/>
              <a:t>– IEEE 802 Stds</a:t>
            </a:r>
            <a:endParaRPr lang="en-US" altLang="en-US" sz="1400" b="0" dirty="0">
              <a:solidFill>
                <a:schemeClr val="tx1"/>
              </a:solidFill>
            </a:endParaRP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dirty="0">
                <a:solidFill>
                  <a:schemeClr val="tx1"/>
                </a:solidFill>
              </a:rPr>
              <a:t>FCC PN client to client in 6 GHz</a:t>
            </a:r>
          </a:p>
          <a:p>
            <a:pPr lvl="1">
              <a:spcBef>
                <a:spcPts val="0"/>
              </a:spcBef>
              <a:buFont typeface="Arial" panose="020B0604020202020204" pitchFamily="34" charset="0"/>
              <a:buChar char="•"/>
            </a:pPr>
            <a:r>
              <a:rPr lang="en-US" altLang="en-US" sz="1400" kern="0" dirty="0">
                <a:solidFill>
                  <a:schemeClr val="tx1"/>
                </a:solidFill>
              </a:rPr>
              <a:t>FCC Rule unlicensed in TV bands</a:t>
            </a:r>
            <a:r>
              <a:rPr lang="en-US" altLang="en-US" sz="1400" b="0" kern="0" dirty="0">
                <a:solidFill>
                  <a:schemeClr val="tx1"/>
                </a:solidFill>
              </a:rPr>
              <a:t>  </a:t>
            </a:r>
          </a:p>
          <a:p>
            <a:pPr lvl="1">
              <a:spcBef>
                <a:spcPts val="0"/>
              </a:spcBef>
              <a:buFont typeface="Arial" panose="020B0604020202020204" pitchFamily="34" charset="0"/>
              <a:buChar char="•"/>
            </a:pP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594577"/>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600" b="0" dirty="0">
                <a:effectLst/>
                <a:ea typeface="SimSun" panose="02010600030101010101" pitchFamily="2" charset="-122"/>
              </a:rPr>
              <a:t>To approve the minutes from the IEEE 802.18 Plenary </a:t>
            </a:r>
            <a:r>
              <a:rPr lang="en-GB" sz="1600" b="0" dirty="0">
                <a:ea typeface="SimSun" panose="02010600030101010101" pitchFamily="2" charset="-122"/>
              </a:rPr>
              <a:t>05-12 Nov </a:t>
            </a:r>
            <a:r>
              <a:rPr lang="en-GB" sz="1600" b="0" dirty="0">
                <a:effectLst/>
                <a:ea typeface="SimSun" panose="02010600030101010101" pitchFamily="2" charset="-122"/>
              </a:rPr>
              <a:t>2020 in document </a:t>
            </a:r>
            <a:r>
              <a:rPr lang="en-GB" sz="1600" b="0" dirty="0">
                <a:solidFill>
                  <a:schemeClr val="bg1">
                    <a:lumMod val="75000"/>
                  </a:schemeClr>
                </a:solidFill>
                <a:ea typeface="SimSun" panose="02010600030101010101" pitchFamily="2" charset="-122"/>
                <a:hlinkClick r:id="rId3"/>
              </a:rPr>
              <a:t>https://mentor.ieee.org/802.18/dcn/20/18-20-0148-01-0000-minutes-electronic-plenary-05-12nov2020-rr-tag-bkk.docx</a:t>
            </a:r>
            <a:r>
              <a:rPr lang="en-GB" sz="1600" b="0" dirty="0">
                <a:solidFill>
                  <a:schemeClr val="bg1">
                    <a:lumMod val="75000"/>
                  </a:schemeClr>
                </a:solidFill>
                <a:ea typeface="SimSun" panose="02010600030101010101" pitchFamily="2" charset="-122"/>
              </a:rPr>
              <a:t>  </a:t>
            </a:r>
            <a:r>
              <a:rPr lang="en-US" sz="1200" b="0" i="0" dirty="0">
                <a:solidFill>
                  <a:srgbClr val="000000"/>
                </a:solidFill>
                <a:effectLst/>
                <a:latin typeface="Verdana" panose="020B0604030504040204" pitchFamily="34" charset="0"/>
              </a:rPr>
              <a:t>04-Jan-2021 15:52:54 ET</a:t>
            </a:r>
            <a:r>
              <a:rPr lang="en-US" sz="1600" b="0" dirty="0">
                <a:effectLst/>
                <a:ea typeface="SimSun" panose="02010600030101010101" pitchFamily="2" charset="-122"/>
              </a:rPr>
              <a:t>, with editorial privilege for the 802.18 chair.</a:t>
            </a:r>
            <a:r>
              <a:rPr lang="en-US" altLang="en-US" sz="16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Steve P.</a:t>
            </a:r>
          </a:p>
          <a:p>
            <a:pPr marL="0" indent="0">
              <a:spcBef>
                <a:spcPts val="0"/>
              </a:spcBef>
            </a:pPr>
            <a:r>
              <a:rPr lang="en-US" altLang="en-US" sz="1800" b="0" dirty="0">
                <a:solidFill>
                  <a:schemeClr val="bg1">
                    <a:lumMod val="75000"/>
                  </a:schemeClr>
                </a:solidFill>
              </a:rPr>
              <a:t>	Seconded by:  Edward A.</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75000"/>
                </a:schemeClr>
              </a:solidFill>
            </a:endParaRPr>
          </a:p>
          <a:p>
            <a:pPr marL="685800" lvl="1">
              <a:spcBef>
                <a:spcPts val="400"/>
              </a:spcBef>
              <a:buFont typeface="Arial" panose="020B0604020202020204" pitchFamily="34" charset="0"/>
              <a:buChar char="•"/>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endParaRPr lang="en-US" altLang="en-US" sz="2400" i="1" u="sng" dirty="0">
              <a:solidFill>
                <a:srgbClr val="00B050"/>
              </a:solidFill>
            </a:endParaRPr>
          </a:p>
        </p:txBody>
      </p:sp>
      <p:sp>
        <p:nvSpPr>
          <p:cNvPr id="16387" name="Content Placeholder 2"/>
          <p:cNvSpPr>
            <a:spLocks noGrp="1"/>
          </p:cNvSpPr>
          <p:nvPr>
            <p:ph idx="1"/>
          </p:nvPr>
        </p:nvSpPr>
        <p:spPr>
          <a:xfrm>
            <a:off x="682624" y="866760"/>
            <a:ext cx="8382001" cy="5667376"/>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January</a:t>
            </a:r>
            <a:r>
              <a:rPr lang="en-US" altLang="en-US" sz="1400" b="0" dirty="0">
                <a:solidFill>
                  <a:schemeClr val="tx1"/>
                </a:solidFill>
              </a:rPr>
              <a:t> </a:t>
            </a:r>
            <a:r>
              <a:rPr lang="en-US" altLang="en-US" sz="1400" dirty="0">
                <a:solidFill>
                  <a:schemeClr val="tx1"/>
                </a:solidFill>
              </a:rPr>
              <a:t>2021 </a:t>
            </a:r>
            <a:r>
              <a:rPr lang="en-US" altLang="en-US" sz="1400" b="0" dirty="0">
                <a:solidFill>
                  <a:schemeClr val="tx1"/>
                </a:solidFill>
              </a:rPr>
              <a:t>Wireless Interim (Irvine) the Wireless Chairs met 30Sep20 and have cancelled the face-to-face meeting in Irvine, CA.   This leaves open for the WGs to decide on their own if they do an electronic interim or not.  The LMSC (EC) rules are being reviewed for possible participation credit. </a:t>
            </a:r>
            <a:r>
              <a:rPr lang="en-US" altLang="en-US" sz="1400" dirty="0">
                <a:solidFill>
                  <a:schemeClr val="tx1"/>
                </a:solidFill>
              </a:rPr>
              <a:t>With that, the chair has announced that .18 will have an interim session on the 14</a:t>
            </a:r>
            <a:r>
              <a:rPr lang="en-US" altLang="en-US" sz="1400" baseline="30000" dirty="0">
                <a:solidFill>
                  <a:schemeClr val="tx1"/>
                </a:solidFill>
              </a:rPr>
              <a:t>th</a:t>
            </a:r>
            <a:r>
              <a:rPr lang="en-US" altLang="en-US" sz="1400" dirty="0">
                <a:solidFill>
                  <a:schemeClr val="tx1"/>
                </a:solidFill>
              </a:rPr>
              <a:t> and 21</a:t>
            </a:r>
            <a:r>
              <a:rPr lang="en-US" altLang="en-US" sz="1400" baseline="30000" dirty="0">
                <a:solidFill>
                  <a:schemeClr val="tx1"/>
                </a:solidFill>
              </a:rPr>
              <a:t>st</a:t>
            </a:r>
            <a:r>
              <a:rPr lang="en-US" altLang="en-US" sz="1400" dirty="0">
                <a:solidFill>
                  <a:schemeClr val="tx1"/>
                </a:solidFill>
              </a:rPr>
              <a:t> of January 2021, each call, 1500-1555et.</a:t>
            </a:r>
            <a:r>
              <a:rPr lang="en-US" altLang="en-US" sz="1400" b="0" dirty="0">
                <a:solidFill>
                  <a:schemeClr val="tx1"/>
                </a:solidFill>
              </a:rPr>
              <a:t>  (Call-in info is in the back up slides here and will be elsewhere.)  Attendance will be like we do. </a:t>
            </a:r>
          </a:p>
          <a:p>
            <a:pPr marL="285750" indent="-285750">
              <a:spcBef>
                <a:spcPts val="400"/>
              </a:spcBef>
              <a:buFont typeface="Arial" panose="020B0604020202020204" pitchFamily="34" charset="0"/>
              <a:buChar char="•"/>
            </a:pPr>
            <a:r>
              <a:rPr lang="en-US" altLang="en-US" sz="1400" b="0" dirty="0">
                <a:solidFill>
                  <a:schemeClr val="tx1"/>
                </a:solidFill>
              </a:rPr>
              <a:t>Wireless interims: </a:t>
            </a:r>
          </a:p>
          <a:p>
            <a:pPr lvl="1">
              <a:buFont typeface="Arial" panose="020B0604020202020204" pitchFamily="34" charset="0"/>
              <a:buChar char="•"/>
            </a:pPr>
            <a:r>
              <a:rPr lang="en-US" altLang="en-US" sz="1400" dirty="0">
                <a:solidFill>
                  <a:schemeClr val="tx1"/>
                </a:solidFill>
              </a:rPr>
              <a:t>802.11 -  11-15jan21		</a:t>
            </a:r>
            <a:r>
              <a:rPr lang="en-US" altLang="en-US" sz="1400" b="0" dirty="0">
                <a:solidFill>
                  <a:schemeClr val="tx1"/>
                </a:solidFill>
              </a:rPr>
              <a:t>802.15 -  15-21jan21</a:t>
            </a:r>
          </a:p>
          <a:p>
            <a:pPr lvl="1">
              <a:buFont typeface="Arial" panose="020B0604020202020204" pitchFamily="34" charset="0"/>
              <a:buChar char="•"/>
            </a:pPr>
            <a:r>
              <a:rPr lang="en-US" altLang="en-US" sz="1400" dirty="0">
                <a:solidFill>
                  <a:schemeClr val="tx1"/>
                </a:solidFill>
              </a:rPr>
              <a:t>802.18 -  14-21jan21		802.19 -   not meeting 		802.24	 -  13jan21 </a:t>
            </a:r>
            <a:endParaRPr lang="en-US" altLang="en-US" sz="1400" b="0" dirty="0">
              <a:solidFill>
                <a:schemeClr val="tx1"/>
              </a:solidFill>
            </a:endParaRPr>
          </a:p>
          <a:p>
            <a:pPr lvl="1">
              <a:buFont typeface="Arial" panose="020B0604020202020204" pitchFamily="34" charset="0"/>
              <a:buChar char="•"/>
            </a:pPr>
            <a:r>
              <a:rPr lang="en-US" altLang="en-US" sz="1400" b="0" dirty="0">
                <a:solidFill>
                  <a:schemeClr val="tx1"/>
                </a:solidFill>
              </a:rPr>
              <a:t>Note: updated rules to allow participation credit at a non-f2f interim is not likely to make it, still tbd.  </a:t>
            </a: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March 2021 </a:t>
            </a:r>
            <a:r>
              <a:rPr lang="en-US" altLang="en-US" sz="1400" b="0" dirty="0">
                <a:solidFill>
                  <a:schemeClr val="tx1"/>
                </a:solidFill>
              </a:rPr>
              <a:t>the EC at their monthly telecon on 01Dec20 </a:t>
            </a:r>
            <a:r>
              <a:rPr lang="en-US" altLang="en-US" sz="1400" dirty="0">
                <a:solidFill>
                  <a:schemeClr val="tx1"/>
                </a:solidFill>
              </a:rPr>
              <a:t>approved to cancel the in-person part</a:t>
            </a:r>
            <a:r>
              <a:rPr lang="en-US" altLang="en-US" sz="1400" b="0" dirty="0">
                <a:solidFill>
                  <a:schemeClr val="tx1"/>
                </a:solidFill>
              </a:rPr>
              <a:t> of the March 2021 Plenary originally at Hyatt Denver and to hold an electronic session for the plenary.  The EC is taking up the rule exceptions needed like in July and Nov.</a:t>
            </a:r>
          </a:p>
          <a:p>
            <a:pPr lvl="1">
              <a:buFont typeface="Arial" panose="020B0604020202020204" pitchFamily="34" charset="0"/>
              <a:buChar char="•"/>
            </a:pPr>
            <a:r>
              <a:rPr lang="en-US" altLang="en-US" sz="1400" b="1" dirty="0">
                <a:solidFill>
                  <a:srgbClr val="0070C0"/>
                </a:solidFill>
              </a:rPr>
              <a:t>EC just updated  approval times to 05Mar21 (Friday) to 18Mar21 (Thursday) </a:t>
            </a:r>
            <a:r>
              <a:rPr lang="en-US" altLang="en-US" sz="1400" b="1" strike="dblStrike" dirty="0">
                <a:solidFill>
                  <a:srgbClr val="0070C0"/>
                </a:solidFill>
              </a:rPr>
              <a:t>19Mar21</a:t>
            </a:r>
          </a:p>
          <a:p>
            <a:pPr lvl="1">
              <a:buFont typeface="Arial" panose="020B0604020202020204" pitchFamily="34" charset="0"/>
              <a:buChar char="•"/>
            </a:pP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Any input on preferred earlier times to meet on Thursday 18Mar21?  10:00et?  09:00et?____ </a:t>
            </a:r>
          </a:p>
          <a:p>
            <a:pPr lvl="2">
              <a:buFont typeface="Arial" panose="020B0604020202020204" pitchFamily="34" charset="0"/>
              <a:buChar char="•"/>
            </a:pPr>
            <a:r>
              <a:rPr lang="en-US" altLang="en-US" sz="1400" dirty="0">
                <a:solidFill>
                  <a:schemeClr val="tx1"/>
                </a:solidFill>
              </a:rPr>
              <a:t>Or Wednesday 17Mar21,  1500et?  </a:t>
            </a:r>
          </a:p>
          <a:p>
            <a:pPr lvl="1">
              <a:buFont typeface="Arial" panose="020B0604020202020204" pitchFamily="34" charset="0"/>
              <a:buChar char="•"/>
            </a:pPr>
            <a:r>
              <a:rPr lang="en-US" altLang="en-US" sz="1400" b="0" dirty="0">
                <a:solidFill>
                  <a:srgbClr val="00B0F0"/>
                </a:solidFill>
              </a:rPr>
              <a:t>The ch</a:t>
            </a:r>
            <a:r>
              <a:rPr lang="en-US" altLang="en-US" sz="1400" dirty="0">
                <a:solidFill>
                  <a:srgbClr val="00B0F0"/>
                </a:solidFill>
              </a:rPr>
              <a:t>air will check with the .15 chair and coordinate plenary meeting times if needed. </a:t>
            </a:r>
            <a:endParaRPr lang="en-US" altLang="en-US" sz="1400" b="0" dirty="0">
              <a:solidFill>
                <a:srgbClr val="00B0F0"/>
              </a:solidFill>
            </a:endParaRPr>
          </a:p>
          <a:p>
            <a:pPr lvl="2">
              <a:buFont typeface="Arial" panose="020B0604020202020204" pitchFamily="34" charset="0"/>
              <a:buChar char="•"/>
            </a:pPr>
            <a:endParaRPr lang="en-US" altLang="en-US" sz="800" b="0" dirty="0">
              <a:solidFill>
                <a:schemeClr val="tx1"/>
              </a:solidFill>
            </a:endParaRPr>
          </a:p>
          <a:p>
            <a:pPr>
              <a:buFont typeface="Arial" panose="020B0604020202020204" pitchFamily="34" charset="0"/>
              <a:buChar char="•"/>
            </a:pPr>
            <a:r>
              <a:rPr lang="en-US" altLang="en-US" sz="1400" b="0" dirty="0">
                <a:solidFill>
                  <a:schemeClr val="tx1"/>
                </a:solidFill>
              </a:rPr>
              <a:t>For </a:t>
            </a:r>
            <a:r>
              <a:rPr lang="en-US" altLang="en-US" sz="1400" dirty="0">
                <a:solidFill>
                  <a:schemeClr val="tx1"/>
                </a:solidFill>
              </a:rPr>
              <a:t>May 2021 </a:t>
            </a:r>
            <a:r>
              <a:rPr lang="en-US" altLang="en-US" sz="1400" b="0" dirty="0">
                <a:solidFill>
                  <a:schemeClr val="tx1"/>
                </a:solidFill>
              </a:rPr>
              <a:t>at the Hilton in Panama City, Panama, the WCSC straw poll earlier was to continue with the contract with clear cancellation policies.  With that, the IEEE has new language on cancellation policies, considering the pandemic, so it is much clearer.  On the WCSC  09Dec20 call the </a:t>
            </a:r>
            <a:r>
              <a:rPr lang="en-US" altLang="en-US" sz="1400" dirty="0">
                <a:solidFill>
                  <a:schemeClr val="tx1"/>
                </a:solidFill>
              </a:rPr>
              <a:t>plan is to review Panama on the 03Feb21 WCSC call</a:t>
            </a:r>
            <a:r>
              <a:rPr lang="en-US" altLang="en-US" sz="1400" b="0" dirty="0">
                <a:solidFill>
                  <a:schemeClr val="tx1"/>
                </a:solidFill>
              </a:rPr>
              <a:t>.  </a:t>
            </a:r>
            <a:endParaRPr lang="en-US" altLang="en-US" sz="1400" b="0" dirty="0">
              <a:solidFill>
                <a:schemeClr val="tx1"/>
              </a:solidFill>
              <a:highlight>
                <a:srgbClr val="FFFF00"/>
              </a:highlight>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14-21Jan21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56332</TotalTime>
  <Words>10609</Words>
  <Application>Microsoft Office PowerPoint</Application>
  <PresentationFormat>On-screen Show (4:3)</PresentationFormat>
  <Paragraphs>1187</Paragraphs>
  <Slides>44</Slides>
  <Notes>28</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2</vt:i4>
      </vt:variant>
      <vt:variant>
        <vt:lpstr>Slide Titles</vt:lpstr>
      </vt:variant>
      <vt:variant>
        <vt:i4>44</vt:i4>
      </vt:variant>
    </vt:vector>
  </HeadingPairs>
  <TitlesOfParts>
    <vt:vector size="58" baseType="lpstr">
      <vt:lpstr>Arial</vt:lpstr>
      <vt:lpstr>Calibri</vt:lpstr>
      <vt:lpstr>Century Gothic</vt:lpstr>
      <vt:lpstr>Consolas</vt:lpstr>
      <vt:lpstr>Helvetica</vt:lpstr>
      <vt:lpstr>Helvetica Neue</vt:lpstr>
      <vt:lpstr>Monotype Sorts</vt:lpstr>
      <vt:lpstr>Roboto</vt:lpstr>
      <vt:lpstr>Times New Roman</vt:lpstr>
      <vt:lpstr>Verdana</vt:lpstr>
      <vt:lpstr>Wingdings</vt:lpstr>
      <vt:lpstr>Office Theme</vt:lpstr>
      <vt:lpstr>Document</vt:lpstr>
      <vt:lpstr>Packager Shell Object</vt:lpstr>
      <vt:lpstr>IEEE 802.18 RR-TAG Electronic Interim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vt:lpstr>
      <vt:lpstr>EU items to share -1</vt:lpstr>
      <vt:lpstr>EU items to share -2</vt:lpstr>
      <vt:lpstr>Other regions (outside EU-Stds and USA), items to share</vt:lpstr>
      <vt:lpstr>ITU-R items to share  -</vt:lpstr>
      <vt:lpstr>MSG 6 GHz &amp; FCC</vt:lpstr>
      <vt:lpstr>Table of Frequency Bands – IEEE 802 Stds </vt:lpstr>
      <vt:lpstr>Table of Frequency Bands – IEEE 802 Stds</vt:lpstr>
      <vt:lpstr>General Discussion Items</vt:lpstr>
      <vt:lpstr>Actions / AOB / Recess</vt:lpstr>
      <vt:lpstr>2nd - Thursday (21Jan21) Agenda</vt:lpstr>
      <vt:lpstr>EU items to share -1</vt:lpstr>
      <vt:lpstr>EU items to share -2</vt:lpstr>
      <vt:lpstr>Other regions (outside EU-Stds and USA), items to share</vt:lpstr>
      <vt:lpstr>ITU-R items to share  -</vt:lpstr>
      <vt:lpstr>MSG 6 GHz &amp; FCC</vt:lpstr>
      <vt:lpstr>Table of Frequency Bands – IEEE 802 Stds </vt:lpstr>
      <vt:lpstr>Table of Frequency Bands – IEEE 802 Stds </vt:lpstr>
      <vt:lpstr>General Discussion -</vt:lpstr>
      <vt:lpstr>General Discussion – FYI only</vt:lpstr>
      <vt:lpstr>Actions Required</vt:lpstr>
      <vt:lpstr>Any Other Business</vt:lpstr>
      <vt:lpstr>Adjourn</vt:lpstr>
      <vt:lpstr>PowerPoint Presentation</vt:lpstr>
      <vt:lpstr>PowerPoint Presentation</vt:lpstr>
      <vt:lpstr>PowerPoint Presentation</vt:lpstr>
      <vt:lpstr>Table of Frequency Bands – IEEE 802 Stds – background -1</vt:lpstr>
      <vt:lpstr>Table of Frequency Bands – background -2</vt:lpstr>
      <vt:lpstr>ITU-R links &amp; general info</vt:lpstr>
      <vt:lpstr>Teleconferences</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3461</cp:revision>
  <cp:lastPrinted>1601-01-01T00:00:00Z</cp:lastPrinted>
  <dcterms:created xsi:type="dcterms:W3CDTF">2016-03-03T14:54:45Z</dcterms:created>
  <dcterms:modified xsi:type="dcterms:W3CDTF">2021-01-14T13:50:01Z</dcterms:modified>
</cp:coreProperties>
</file>