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6"/>
  </p:notesMasterIdLst>
  <p:handoutMasterIdLst>
    <p:handoutMasterId r:id="rId47"/>
  </p:handoutMasterIdLst>
  <p:sldIdLst>
    <p:sldId id="256" r:id="rId2"/>
    <p:sldId id="341" r:id="rId3"/>
    <p:sldId id="329" r:id="rId4"/>
    <p:sldId id="604" r:id="rId5"/>
    <p:sldId id="624" r:id="rId6"/>
    <p:sldId id="605" r:id="rId7"/>
    <p:sldId id="516" r:id="rId8"/>
    <p:sldId id="596" r:id="rId9"/>
    <p:sldId id="690" r:id="rId10"/>
    <p:sldId id="603" r:id="rId11"/>
    <p:sldId id="606" r:id="rId12"/>
    <p:sldId id="735" r:id="rId13"/>
    <p:sldId id="608" r:id="rId14"/>
    <p:sldId id="742" r:id="rId15"/>
    <p:sldId id="743" r:id="rId16"/>
    <p:sldId id="691" r:id="rId17"/>
    <p:sldId id="685" r:id="rId18"/>
    <p:sldId id="702" r:id="rId19"/>
    <p:sldId id="535" r:id="rId20"/>
    <p:sldId id="748" r:id="rId21"/>
    <p:sldId id="749" r:id="rId22"/>
    <p:sldId id="750" r:id="rId23"/>
    <p:sldId id="756" r:id="rId24"/>
    <p:sldId id="752" r:id="rId25"/>
    <p:sldId id="754" r:id="rId26"/>
    <p:sldId id="758" r:id="rId27"/>
    <p:sldId id="717" r:id="rId28"/>
    <p:sldId id="719" r:id="rId29"/>
    <p:sldId id="650" r:id="rId30"/>
    <p:sldId id="498" r:id="rId31"/>
    <p:sldId id="402" r:id="rId32"/>
    <p:sldId id="403" r:id="rId33"/>
    <p:sldId id="746" r:id="rId34"/>
    <p:sldId id="736" r:id="rId35"/>
    <p:sldId id="737" r:id="rId36"/>
    <p:sldId id="739" r:id="rId37"/>
    <p:sldId id="728" r:id="rId38"/>
    <p:sldId id="602" r:id="rId39"/>
    <p:sldId id="425" r:id="rId40"/>
    <p:sldId id="652" r:id="rId41"/>
    <p:sldId id="689" r:id="rId42"/>
    <p:sldId id="549" r:id="rId43"/>
    <p:sldId id="656" r:id="rId44"/>
    <p:sldId id="655"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366" autoAdjust="0"/>
  </p:normalViewPr>
  <p:slideViewPr>
    <p:cSldViewPr>
      <p:cViewPr varScale="1">
        <p:scale>
          <a:sx n="105" d="100"/>
          <a:sy n="105" d="100"/>
        </p:scale>
        <p:origin x="834" y="10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24.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13.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504234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291187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When do you expect the next in person 802.18 session will be.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Based upon your affiliation’s and other restrictions, as well as your personal comfort level, when is the earliest you expect to be able to attend an 802.x face-to-face meeting?</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ffectLst/>
                <a:latin typeface="Consolas" panose="020B0609020204030204" pitchFamily="49" charset="0"/>
                <a:ea typeface="Calibri" panose="020F0502020204030204" pitchFamily="34" charset="0"/>
              </a:rPr>
              <a:t>When do you expect to attend in person an IEEE 802 Session?</a:t>
            </a:r>
            <a:endParaRPr lang="en-US" sz="1200" b="0" dirty="0">
              <a:solidFill>
                <a:srgbClr val="333333"/>
              </a:solidFill>
              <a:latin typeface="Consolas" panose="020B0609020204030204" pitchFamily="49"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14-21Jan21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14-21Jan21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14-21Jan21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802.18-21/0002r00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Documents/fm-57/62438/fm57-21-002_proposed-revisions-to-eccdec-04-08-wasrlan-usage-in-parts-of-5150-5725-mhz"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10" Type="http://schemas.openxmlformats.org/officeDocument/2006/relationships/image" Target="../media/image4.wmf"/><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2437/fm57-21-001_output-from-offline-discussions-on-the-draft-ecc-rpt-national-was-rlan-measures-in-58-ghz"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t.gov.in/sites/default/files/DoT%20Website%20notice%20for%20Comments%20on%20Spectrum%20Roadmap.pdf?download=1"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1/18-21-0001-00-0000-apac-update-january-2021.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urldefense.com/v3/__http:/portal.etsi.org/ngppapp/RemoteConsensusReport.aspx?RCID=4529__;!!F7jv3iA!jKawprUhl-JOSKgQTdHucVlYzP16zUu4MKVsxTrLP07qBhzgO22qwMmx2Gaa8U9N3Q$"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slide" Target="slide37.xml"/><Relationship Id="rId4" Type="http://schemas.openxmlformats.org/officeDocument/2006/relationships/hyperlink" Target="https://mentor.ieee.org/802.18/dcn/20/18-20-0107-00-0000-res-811-wrc-19-wrc-23-agenda-item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urldefense.com/v3/__https:/www.wirelessinnovation.org/6ghz-multistakeholder-committee__;!!F7jv3iA!miq8gKDh5u9EeBEqnJQ0xEKNYPoCPGlGj45FX_qjQNRwSaW1Br7N6myjjcdbTNciew$"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21/18-21-0004-00-0000-fcc-pn-client2client-in-6ghz-band-et-18-295.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urldefense.com/v3/__https:/www.federalregister.gov/d/2020-26706?utm_campaign=subscription*mailing*list&amp;utm_source=federalregister.gov&amp;utm_medium=email__;Kys!!F7jv3iA!jcrVRm1q6PjGhm2J42byTiEs8nG9rxWZhOSuIqedyj6LrHahJx_GzyDbYsjSQe0bNQ$" TargetMode="External"/><Relationship Id="rId5" Type="http://schemas.openxmlformats.org/officeDocument/2006/relationships/hyperlink" Target="https://urldefense.com/v3/__https:/www.govinfo.gov/content/pkg/FR-2021-01-12/pdf/2020-26706.pdf?utm_campaign=subscription*mailing*list&amp;utm_source=federalregister.gov&amp;utm_medium=email__;Kys!!F7jv3iA!jcrVRm1q6PjGhm2J42byTiEs8nG9rxWZhOSuIqedyj6LrHahJx_GzyDbYsiwhBY2hA$" TargetMode="External"/><Relationship Id="rId4" Type="http://schemas.openxmlformats.org/officeDocument/2006/relationships/hyperlink" Target="https://urldefense.com/v3/__https:/www.federalregister.gov/documents/2021/01/12/2020-26706/unlicensed-white-space-device-operations-in-the-television-bands?utm_campaign=subscription*mailing*list&amp;utm_source=federalregister.gov&amp;utm_medium=email__;Kys!!F7jv3iA!jcrVRm1q6PjGhm2J42byTiEs8nG9rxWZhOSuIqedyj6LrHahJx_GzyDbYsiehSg6Iw$"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slide" Target="slide37.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www.wirelessinnovation.org/6ghz-multistakeholder-committee__;!!F7jv3iA!miq8gKDh5u9EeBEqnJQ0xEKNYPoCPGlGj45FX_qjQNRwSaW1Br7N6myjjcdbTNciew$"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8.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48-01-0000-minutes-electronic-plenary-05-12nov2020-rr-tag-bkk.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14-21Jan21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Interim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14-21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Calls coming up on different subjects.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11Jan – User Access Restrictions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14Jan/09Feb – EN 303 722,  </a:t>
            </a:r>
            <a:r>
              <a:rPr lang="en-US" sz="1600" b="0" i="0" dirty="0">
                <a:solidFill>
                  <a:srgbClr val="4D5156"/>
                </a:solidFill>
                <a:effectLst/>
              </a:rPr>
              <a:t>Wideband Data Transmission Systems (WDTS) for Fixed 				Network Radio Equipment operating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18Jan – BRAN 108a and EN 303 753, </a:t>
            </a:r>
            <a:r>
              <a:rPr lang="en-US" sz="1600" b="0" i="0" dirty="0">
                <a:solidFill>
                  <a:srgbClr val="4D5156"/>
                </a:solidFill>
                <a:effectLst/>
              </a:rPr>
              <a:t>WDTS for Mobile and Fixed Equipment in the 57 - 		71 GHz band</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 </a:t>
            </a:r>
            <a:r>
              <a:rPr lang="en-US" sz="1600" b="0" i="0" dirty="0">
                <a:solidFill>
                  <a:srgbClr val="000000"/>
                </a:solidFill>
                <a:effectLst/>
              </a:rPr>
              <a:t>BRAN MAP Performance testing</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endParaRPr>
          </a:p>
          <a:p>
            <a:pPr lvl="1">
              <a:spcBef>
                <a:spcPts val="0"/>
              </a:spcBef>
              <a:buFont typeface="Arial" panose="020B0604020202020204" pitchFamily="34" charset="0"/>
              <a:buChar char="•"/>
            </a:pPr>
            <a:endParaRPr lang="en-US" sz="14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10dec: </a:t>
            </a:r>
            <a:r>
              <a:rPr lang="en-US" sz="1200" dirty="0">
                <a:solidFill>
                  <a:schemeClr val="tx1"/>
                </a:solidFill>
                <a:ea typeface="Calibri" panose="020F0502020204030204" pitchFamily="34" charset="0"/>
              </a:rPr>
              <a:t>Current draft is in .11 members area, EN  303 687, </a:t>
            </a:r>
            <a:r>
              <a:rPr lang="en-US" sz="1100" b="0" i="0" dirty="0">
                <a:solidFill>
                  <a:srgbClr val="000000"/>
                </a:solidFill>
                <a:effectLst/>
                <a:latin typeface="Arial" panose="020B0604020202020204" pitchFamily="34" charset="0"/>
              </a:rPr>
              <a:t>HS for 6 GHz RLANs,</a:t>
            </a:r>
            <a:r>
              <a:rPr lang="en-US" sz="1200" dirty="0">
                <a:solidFill>
                  <a:schemeClr val="tx1"/>
                </a:solidFill>
                <a:ea typeface="Calibri" panose="020F0502020204030204" pitchFamily="34" charset="0"/>
              </a:rPr>
              <a:t> and is in pretty good shape.</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Narrow band requirements have moved to a later time. (no agreement w/contributions)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Will be some ad </a:t>
            </a:r>
            <a:r>
              <a:rPr lang="en-US" sz="1200" dirty="0" err="1">
                <a:solidFill>
                  <a:schemeClr val="tx1"/>
                </a:solidFill>
                <a:ea typeface="Calibri" panose="020F0502020204030204" pitchFamily="34" charset="0"/>
              </a:rPr>
              <a:t>hocs</a:t>
            </a:r>
            <a:r>
              <a:rPr lang="en-US" sz="1200" dirty="0">
                <a:solidFill>
                  <a:schemeClr val="tx1"/>
                </a:solidFill>
                <a:ea typeface="Calibri" panose="020F0502020204030204" pitchFamily="34" charset="0"/>
              </a:rPr>
              <a:t> before Feb meeting, they can make decisions.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EN 301 893 5 GHz, still working on adaptivity,  so not there yet.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TV WS pulled out geo location (not an essential requirement so not in Harmonized Std.) , and rest is going out for publication.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60GHz still many drafts…..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859790"/>
            <a:ext cx="8378520" cy="521904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r>
              <a:rPr lang="en-US" sz="1600" dirty="0">
                <a:effectLst/>
                <a:ea typeface="Calibri" panose="020F0502020204030204" pitchFamily="34" charset="0"/>
              </a:rPr>
              <a:t> </a:t>
            </a:r>
            <a:r>
              <a:rPr lang="en-US" sz="1600" dirty="0">
                <a:solidFill>
                  <a:schemeClr val="tx1"/>
                </a:solidFill>
              </a:rPr>
              <a:t> </a:t>
            </a:r>
          </a:p>
          <a:p>
            <a:pPr lvl="1">
              <a:spcBef>
                <a:spcPts val="0"/>
              </a:spcBef>
              <a:buFont typeface="Arial" panose="020B0604020202020204" pitchFamily="34" charset="0"/>
              <a:buChar char="•"/>
            </a:pPr>
            <a:r>
              <a:rPr lang="en-US" sz="1200" dirty="0">
                <a:solidFill>
                  <a:schemeClr val="tx1"/>
                </a:solidFill>
              </a:rPr>
              <a:t>17Dec: </a:t>
            </a:r>
            <a:r>
              <a:rPr lang="en-US" sz="1200" b="1" dirty="0">
                <a:solidFill>
                  <a:schemeClr val="tx1"/>
                </a:solidFill>
              </a:rPr>
              <a:t>EC</a:t>
            </a:r>
            <a:r>
              <a:rPr lang="en-US" sz="1200" dirty="0">
                <a:solidFill>
                  <a:schemeClr val="tx1"/>
                </a:solidFill>
              </a:rPr>
              <a:t> update from </a:t>
            </a:r>
            <a:r>
              <a:rPr lang="en-US" sz="1200" dirty="0" err="1">
                <a:solidFill>
                  <a:schemeClr val="tx1"/>
                </a:solidFill>
              </a:rPr>
              <a:t>RSCom</a:t>
            </a:r>
            <a:r>
              <a:rPr lang="en-US" sz="1200" dirty="0">
                <a:solidFill>
                  <a:schemeClr val="tx1"/>
                </a:solidFill>
              </a:rPr>
              <a:t> Dec 9, 10 - mandatory in 27 countries by 1 Dec 2021 </a:t>
            </a:r>
          </a:p>
          <a:p>
            <a:pPr lvl="2">
              <a:spcBef>
                <a:spcPts val="0"/>
              </a:spcBef>
              <a:buFont typeface="Arial" panose="020B0604020202020204" pitchFamily="34" charset="0"/>
              <a:buChar char="•"/>
            </a:pPr>
            <a:r>
              <a:rPr lang="en-US" sz="1200" dirty="0">
                <a:solidFill>
                  <a:schemeClr val="tx1"/>
                </a:solidFill>
              </a:rPr>
              <a:t>To allow Denmark to change CBTC (train control) frequency plans to stay below 5935 MHz (to 5915 MHz)</a:t>
            </a:r>
          </a:p>
          <a:p>
            <a:pPr lvl="2">
              <a:spcBef>
                <a:spcPts val="0"/>
              </a:spcBef>
              <a:buFont typeface="Arial" panose="020B0604020202020204" pitchFamily="34" charset="0"/>
              <a:buChar char="•"/>
            </a:pPr>
            <a:r>
              <a:rPr lang="en-US" sz="1200" dirty="0">
                <a:solidFill>
                  <a:srgbClr val="000000"/>
                </a:solidFill>
                <a:effectLst/>
                <a:ea typeface="Calibri" panose="020F0502020204030204" pitchFamily="34" charset="0"/>
              </a:rPr>
              <a:t>The Committee reached a stable draft (on the substance) of the Implementing Decision (RSCOM20-42rev2). After completing internal preparations, it is planned that the Committee’s regulatory opinion will be requested by written procedure just after the next meeting in March 2021.</a:t>
            </a:r>
            <a:endParaRPr lang="en-US" sz="1200" dirty="0">
              <a:effectLst/>
              <a:ea typeface="Calibri" panose="020F0502020204030204" pitchFamily="34" charset="0"/>
            </a:endParaRPr>
          </a:p>
          <a:p>
            <a:pPr lvl="1">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solidFill>
                  <a:schemeClr val="accent1">
                    <a:lumMod val="50000"/>
                  </a:schemeClr>
                </a:solidFill>
              </a:rPr>
              <a:t>#87,  11-15 Jan 21  </a:t>
            </a:r>
            <a:r>
              <a:rPr lang="en-US" sz="1800" dirty="0"/>
              <a:t>(#88-19-23Apr21)</a:t>
            </a:r>
            <a:endParaRPr lang="en-US" sz="1800" dirty="0">
              <a:highlight>
                <a:srgbClr val="FFFF00"/>
              </a:highlight>
            </a:endParaRPr>
          </a:p>
          <a:p>
            <a:pPr lvl="1">
              <a:spcBef>
                <a:spcPts val="0"/>
              </a:spcBef>
              <a:spcAft>
                <a:spcPts val="0"/>
              </a:spcAft>
              <a:buFont typeface="Arial" panose="020B0604020202020204" pitchFamily="34" charset="0"/>
              <a:buChar char="•"/>
            </a:pPr>
            <a:r>
              <a:rPr lang="en-US" sz="1400" dirty="0">
                <a:solidFill>
                  <a:schemeClr val="tx1"/>
                </a:solidFill>
              </a:rPr>
              <a:t> Many Input documents (can pull up and show), any of note for IEEE 802?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spcAft>
                <a:spcPts val="0"/>
              </a:spcAft>
              <a:buFont typeface="Arial" panose="020B0604020202020204" pitchFamily="34" charset="0"/>
              <a:buChar char="•"/>
            </a:pPr>
            <a:r>
              <a:rPr lang="en-US" sz="1400" dirty="0">
                <a:solidFill>
                  <a:schemeClr val="tx1"/>
                </a:solidFill>
              </a:rPr>
              <a:t> </a:t>
            </a:r>
          </a:p>
          <a:p>
            <a:pPr lvl="1">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altLang="en-US" sz="1800" dirty="0">
                <a:solidFill>
                  <a:schemeClr val="accent1">
                    <a:lumMod val="50000"/>
                  </a:schemeClr>
                </a:solidFill>
              </a:rPr>
              <a:t>#13, </a:t>
            </a:r>
            <a:r>
              <a:rPr lang="en-US" sz="1800" dirty="0">
                <a:solidFill>
                  <a:schemeClr val="accent1">
                    <a:lumMod val="50000"/>
                  </a:schemeClr>
                </a:solidFill>
                <a:sym typeface="Wingdings" panose="05000000000000000000" pitchFamily="2" charset="2"/>
              </a:rPr>
              <a:t>18-21Jan21</a:t>
            </a:r>
            <a:r>
              <a:rPr lang="en-US" sz="1800" dirty="0">
                <a:sym typeface="Wingdings" panose="05000000000000000000" pitchFamily="2" charset="2"/>
              </a:rPr>
              <a:t>  		(#14 now 19-22Apr21)</a:t>
            </a:r>
          </a:p>
          <a:p>
            <a:pPr lvl="1">
              <a:spcBef>
                <a:spcPts val="0"/>
              </a:spcBef>
              <a:buFont typeface="Arial" panose="020B0604020202020204" pitchFamily="34" charset="0"/>
              <a:buChar char="•"/>
            </a:pPr>
            <a:r>
              <a:rPr lang="en-US" sz="1400" dirty="0">
                <a:effectLst/>
                <a:ea typeface="Calibri" panose="020F0502020204030204" pitchFamily="34" charset="0"/>
              </a:rPr>
              <a:t> 2 Input documents: </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8"/>
              </a:rPr>
              <a:t>FM57(21)002</a:t>
            </a:r>
            <a:r>
              <a:rPr lang="en-US" sz="1300" dirty="0">
                <a:effectLst/>
              </a:rPr>
              <a:t>Proposed revisions to ECC/DEC(04)08 'WASRLAN usage in parts of 5150 – 5725 </a:t>
            </a:r>
            <a:r>
              <a:rPr lang="en-US" sz="1300" dirty="0" err="1">
                <a:effectLst/>
              </a:rPr>
              <a:t>MHz'UK</a:t>
            </a:r>
            <a:r>
              <a:rPr lang="en-US" sz="1300" dirty="0">
                <a:effectLst/>
              </a:rPr>
              <a:t>...</a:t>
            </a:r>
          </a:p>
          <a:p>
            <a:pPr marL="171450" indent="-171450" eaLnBrk="0" hangingPunct="0">
              <a:spcBef>
                <a:spcPct val="30000"/>
              </a:spcBef>
              <a:buFont typeface="Arial" panose="020B0604020202020204" pitchFamily="34" charset="0"/>
              <a:buChar char="•"/>
              <a:defRPr/>
            </a:pPr>
            <a:r>
              <a:rPr lang="en-US" sz="1300" u="none" strike="noStrike" dirty="0">
                <a:solidFill>
                  <a:srgbClr val="68205F"/>
                </a:solidFill>
                <a:effectLst/>
                <a:hlinkClick r:id="rId9"/>
              </a:rPr>
              <a:t>FM57(21)001</a:t>
            </a:r>
            <a:r>
              <a:rPr lang="en-US" sz="1300" dirty="0">
                <a:effectLst/>
              </a:rPr>
              <a:t>Output from offline discussions on the draft ECC </a:t>
            </a:r>
            <a:r>
              <a:rPr lang="en-US" sz="1300" dirty="0" err="1">
                <a:effectLst/>
              </a:rPr>
              <a:t>Rpt</a:t>
            </a:r>
            <a:r>
              <a:rPr lang="en-US" sz="1300" dirty="0">
                <a:effectLst/>
              </a:rPr>
              <a:t> National WAS-RLAN Measures in 5.8 GHz</a:t>
            </a:r>
            <a:endParaRPr lang="en-US" sz="13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solidFill>
                  <a:schemeClr val="tx1"/>
                </a:solidFill>
              </a:rPr>
              <a:t> </a:t>
            </a:r>
            <a:r>
              <a:rPr lang="en-US" sz="1400" dirty="0">
                <a:sym typeface="Wingdings" panose="05000000000000000000" pitchFamily="2" charset="2"/>
              </a:rPr>
              <a:t>  </a:t>
            </a:r>
          </a:p>
          <a:p>
            <a:pPr lvl="1">
              <a:spcBef>
                <a:spcPts val="0"/>
              </a:spcBef>
              <a:buFont typeface="Arial" panose="020B0604020202020204" pitchFamily="34" charset="0"/>
              <a:buChar char="•"/>
            </a:pPr>
            <a:r>
              <a:rPr lang="en-US" sz="1400" dirty="0">
                <a:sym typeface="Wingdings" panose="05000000000000000000" pitchFamily="2" charset="2"/>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algn="l">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From list server  email: </a:t>
            </a:r>
            <a:r>
              <a:rPr lang="en-US" sz="1600" b="0" dirty="0">
                <a:solidFill>
                  <a:schemeClr val="tx1"/>
                </a:solidFill>
                <a:effectLst/>
                <a:ea typeface="Calibri" panose="020F0502020204030204" pitchFamily="34" charset="0"/>
              </a:rPr>
              <a:t>India DOT has issued a consultation asking for public opinion on the spectrum allocations in the next 10 years.  However, it is a consultation with a very short duration - only 7 days and the deadline is January 13, 2021.</a:t>
            </a:r>
          </a:p>
          <a:p>
            <a:pPr lvl="1">
              <a:buFont typeface="Arial" panose="020B0604020202020204" pitchFamily="34" charset="0"/>
              <a:buChar char="•"/>
            </a:pPr>
            <a:r>
              <a:rPr lang="en-US" sz="1400" b="0" dirty="0">
                <a:solidFill>
                  <a:schemeClr val="tx1"/>
                </a:solidFill>
                <a:effectLst/>
                <a:ea typeface="Calibri" panose="020F0502020204030204" pitchFamily="34" charset="0"/>
                <a:cs typeface="Calibri" panose="020F0502020204030204" pitchFamily="34" charset="0"/>
              </a:rPr>
              <a:t>For details, please refer to the following PDF in the DOT's website:</a:t>
            </a:r>
            <a:br>
              <a:rPr lang="en-US" sz="1400" b="0" dirty="0">
                <a:solidFill>
                  <a:schemeClr val="tx1"/>
                </a:solidFill>
                <a:effectLst/>
                <a:ea typeface="Calibri" panose="020F0502020204030204" pitchFamily="34" charset="0"/>
                <a:cs typeface="Calibri" panose="020F0502020204030204" pitchFamily="34" charset="0"/>
              </a:rPr>
            </a:br>
            <a:r>
              <a:rPr lang="en-US" sz="1400" b="0" dirty="0">
                <a:solidFill>
                  <a:schemeClr val="tx1"/>
                </a:solidFill>
                <a:ea typeface="Times New Roman" panose="02020603050405020304" pitchFamily="18" charset="0"/>
                <a:cs typeface="Times New Roman" panose="02020603050405020304" pitchFamily="18" charset="0"/>
                <a:hlinkClick r:id="rId3"/>
              </a:rPr>
              <a:t>https://dot.gov.in/sites/default/files/DoT%20Website%20notice%20for%20Comments%20on%20Spectrum%20Roadmap.pdf?download=1</a:t>
            </a: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This will be covered in the APAC update below. </a:t>
            </a:r>
            <a:endParaRPr lang="en-US" sz="1400" b="0" dirty="0">
              <a:solidFill>
                <a:schemeClr val="tx1"/>
              </a:solidFill>
              <a:ea typeface="Times New Roman" panose="02020603050405020304" pitchFamily="18" charset="0"/>
              <a:cs typeface="Times New Roman" panose="02020603050405020304" pitchFamily="18" charset="0"/>
            </a:endParaRPr>
          </a:p>
          <a:p>
            <a:pPr marL="0" indent="0" algn="l"/>
            <a:endParaRPr lang="en-US" sz="16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rPr>
              <a:t>APAC update</a:t>
            </a:r>
          </a:p>
          <a:p>
            <a:pPr marL="0">
              <a:spcBef>
                <a:spcPts val="0"/>
              </a:spcBef>
              <a:spcAft>
                <a:spcPts val="0"/>
              </a:spcAft>
              <a:buFont typeface="Arial" panose="020B0604020202020204" pitchFamily="34" charset="0"/>
              <a:buChar char="•"/>
            </a:pPr>
            <a:r>
              <a:rPr lang="en-US" sz="1600" b="0" u="sng" dirty="0">
                <a:solidFill>
                  <a:srgbClr val="0000FF"/>
                </a:solidFill>
                <a:effectLst/>
                <a:ea typeface="Calibri" panose="020F0502020204030204" pitchFamily="34" charset="0"/>
                <a:hlinkClick r:id="rId4"/>
              </a:rPr>
              <a:t>https://mentor.ieee.org/802.18/dcn/21/18-21-0001-00-0000-apac-update-january-2021.pptx</a:t>
            </a:r>
            <a:r>
              <a:rPr lang="en-US" sz="1600" b="0" u="sng" dirty="0">
                <a:solidFill>
                  <a:srgbClr val="0000FF"/>
                </a:solidFill>
                <a:effectLst/>
                <a:ea typeface="Calibri" panose="020F0502020204030204" pitchFamily="34" charset="0"/>
              </a:rPr>
              <a:t> </a:t>
            </a:r>
            <a:endParaRPr lang="en-US" sz="1600" b="0" dirty="0"/>
          </a:p>
          <a:p>
            <a:pPr marL="0">
              <a:spcBef>
                <a:spcPts val="0"/>
              </a:spcBef>
              <a:spcAft>
                <a:spcPts val="0"/>
              </a:spcAf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indent="-285750">
              <a:spcBef>
                <a:spcPts val="0"/>
              </a:spcBef>
              <a:buFont typeface="Arial" panose="020B0604020202020204" pitchFamily="34" charset="0"/>
              <a:buChar char="•"/>
            </a:pPr>
            <a:r>
              <a:rPr lang="en-US" sz="1800" b="0" u="sng" dirty="0">
                <a:solidFill>
                  <a:srgbClr val="0000FF"/>
                </a:solidFill>
                <a:effectLst/>
                <a:ea typeface="Calibri" panose="020F0502020204030204" pitchFamily="34" charset="0"/>
                <a:hlinkClick r:id="rId3"/>
              </a:rPr>
              <a:t>ERM(21)DIS921</a:t>
            </a:r>
            <a:r>
              <a:rPr lang="en-US" sz="1800" b="0" dirty="0">
                <a:effectLst/>
                <a:ea typeface="Calibri" panose="020F0502020204030204" pitchFamily="34" charset="0"/>
              </a:rPr>
              <a:t> has just started</a:t>
            </a:r>
            <a:r>
              <a:rPr lang="en-US" sz="1800" b="0" dirty="0">
                <a:solidFill>
                  <a:srgbClr val="0000FF"/>
                </a:solidFill>
                <a:effectLst/>
                <a:ea typeface="Calibri" panose="020F0502020204030204" pitchFamily="34" charset="0"/>
              </a:rPr>
              <a:t>, with 2 available contributions.</a:t>
            </a:r>
            <a:br>
              <a:rPr lang="en-US" sz="1800" b="0" dirty="0">
                <a:solidFill>
                  <a:srgbClr val="0000FF"/>
                </a:solidFill>
                <a:effectLst/>
                <a:ea typeface="Calibri" panose="020F0502020204030204" pitchFamily="34" charset="0"/>
              </a:rPr>
            </a:br>
            <a:r>
              <a:rPr lang="en-US" sz="1800" b="0" dirty="0">
                <a:solidFill>
                  <a:srgbClr val="0000FF"/>
                </a:solidFill>
                <a:effectLst/>
                <a:ea typeface="Calibri" panose="020F0502020204030204" pitchFamily="34" charset="0"/>
              </a:rPr>
              <a:t>RAISING COMMENTS is ALLOWED until Sunday 2021-02-07 at midnight.</a:t>
            </a:r>
            <a:endParaRPr lang="en-US" sz="1800" b="0" dirty="0">
              <a:effectLst/>
              <a:ea typeface="Calibri" panose="020F0502020204030204" pitchFamily="34" charset="0"/>
            </a:endParaRPr>
          </a:p>
          <a:p>
            <a:pPr marL="685800" lvl="1">
              <a:spcBef>
                <a:spcPts val="0"/>
              </a:spcBef>
              <a:buFont typeface="Arial" panose="020B0604020202020204" pitchFamily="34" charset="0"/>
              <a:buChar char="•"/>
            </a:pPr>
            <a:r>
              <a:rPr lang="en-US" sz="1600" b="0" dirty="0" err="1">
                <a:effectLst/>
                <a:ea typeface="Calibri" panose="020F0502020204030204" pitchFamily="34" charset="0"/>
              </a:rPr>
              <a:t>LSin</a:t>
            </a:r>
            <a:r>
              <a:rPr lang="en-US" sz="1600" b="0" dirty="0">
                <a:effectLst/>
                <a:ea typeface="Calibri" panose="020F0502020204030204" pitchFamily="34" charset="0"/>
              </a:rPr>
              <a:t> from ITU-R 5D on Development of a draft new report ITU-R M.[IMT.C-V2X] – Application of the Terrestrial Component of IMT for Cellular-V2X </a:t>
            </a:r>
            <a:endParaRPr lang="en-US" sz="16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4"/>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5" action="ppaction://hlinksldjump"/>
              </a:rPr>
              <a:t>see back up slides later</a:t>
            </a:r>
            <a:r>
              <a:rPr lang="en-US" sz="1200" dirty="0">
                <a:solidFill>
                  <a:schemeClr val="tx1"/>
                </a:solidFill>
                <a:hlinkClick r:id="rId5"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85800" y="1096022"/>
            <a:ext cx="8153400" cy="5103813"/>
          </a:xfrm>
        </p:spPr>
        <p:txBody>
          <a:bodyPr/>
          <a:lstStyle/>
          <a:p>
            <a:pPr>
              <a:buFont typeface="Arial" panose="020B0604020202020204" pitchFamily="34" charset="0"/>
              <a:buChar char="•"/>
            </a:pPr>
            <a:r>
              <a:rPr lang="en-US" sz="1800" dirty="0"/>
              <a:t>Any new news on 1</a:t>
            </a:r>
            <a:r>
              <a:rPr lang="en-US" sz="1800" baseline="30000" dirty="0"/>
              <a:t>st</a:t>
            </a:r>
            <a:r>
              <a:rPr lang="en-US" sz="1800" dirty="0"/>
              <a:t> circuit court of appeals?		Move to monitor?</a:t>
            </a:r>
          </a:p>
          <a:p>
            <a:pPr lvl="1">
              <a:spcBef>
                <a:spcPts val="0"/>
              </a:spcBef>
              <a:buFont typeface="Arial" panose="020B0604020202020204" pitchFamily="34" charset="0"/>
              <a:buChar char="•"/>
            </a:pPr>
            <a:r>
              <a:rPr lang="en-US" sz="1400" dirty="0"/>
              <a:t>As reported earlier, they denied motions to the stay and denied motions to expedite, so now there is basically no more clock to get to done. </a:t>
            </a:r>
          </a:p>
          <a:p>
            <a:pPr lvl="1">
              <a:spcBef>
                <a:spcPts val="0"/>
              </a:spcBef>
              <a:buFont typeface="Arial" panose="020B0604020202020204" pitchFamily="34" charset="0"/>
              <a:buChar char="•"/>
            </a:pPr>
            <a:r>
              <a:rPr lang="en-US" sz="1400" dirty="0">
                <a:ea typeface="Times New Roman" panose="02020603050405020304" pitchFamily="18" charset="0"/>
                <a:cs typeface="Times New Roman" panose="02020603050405020304" pitchFamily="18" charset="0"/>
              </a:rPr>
              <a:t>Latest: 	</a:t>
            </a:r>
            <a:r>
              <a:rPr lang="en-US" sz="1400" dirty="0">
                <a:effectLst/>
                <a:ea typeface="Times New Roman" panose="02020603050405020304" pitchFamily="18" charset="0"/>
                <a:cs typeface="Times New Roman" panose="02020603050405020304" pitchFamily="18" charset="0"/>
              </a:rPr>
              <a:t>April 16, 2021	Final Briefs</a:t>
            </a:r>
          </a:p>
          <a:p>
            <a:pPr lvl="1">
              <a:spcBef>
                <a:spcPts val="0"/>
              </a:spcBef>
              <a:buFont typeface="Arial" panose="020B0604020202020204" pitchFamily="34" charset="0"/>
              <a:buChar char="•"/>
            </a:pPr>
            <a:r>
              <a:rPr lang="en-US" sz="14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 GHz is out</a:t>
            </a:r>
            <a:r>
              <a:rPr lang="en-US" sz="1800" dirty="0">
                <a:ea typeface="Times New Roman" panose="02020603050405020304" pitchFamily="18" charset="0"/>
              </a:rPr>
              <a:t> with a revision. </a:t>
            </a:r>
            <a:r>
              <a:rPr lang="en-US" sz="1800" b="0" dirty="0">
                <a:ea typeface="Times New Roman" panose="02020603050405020304" pitchFamily="18" charset="0"/>
              </a:rPr>
              <a:t>(last time to share)</a:t>
            </a:r>
            <a:endParaRPr lang="en-US" sz="1800" b="0" dirty="0">
              <a:effectLst/>
              <a:ea typeface="Times New Roman" panose="02020603050405020304" pitchFamily="18" charset="0"/>
            </a:endParaRPr>
          </a:p>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- 22Jan21</a:t>
            </a:r>
            <a:endParaRPr lang="en-US" sz="1600" b="0" dirty="0"/>
          </a:p>
          <a:p>
            <a:pPr lvl="1">
              <a:spcBef>
                <a:spcPts val="0"/>
              </a:spcBef>
              <a:buFont typeface="Arial" panose="020B0604020202020204" pitchFamily="34" charset="0"/>
              <a:buChar char="•"/>
            </a:pPr>
            <a:r>
              <a:rPr lang="en-US" sz="1600" dirty="0"/>
              <a:t>There are workstream meetings most every week. </a:t>
            </a:r>
          </a:p>
          <a:p>
            <a:pPr lvl="1">
              <a:spcBef>
                <a:spcPts val="0"/>
              </a:spcBef>
              <a:buFont typeface="Arial" panose="020B0604020202020204" pitchFamily="34" charset="0"/>
              <a:buChar char="•"/>
            </a:pPr>
            <a:r>
              <a:rPr lang="en-US" sz="1600" dirty="0"/>
              <a:t>e.g. 14&amp;28Jan21 – WS1;   </a:t>
            </a:r>
          </a:p>
          <a:p>
            <a:pPr lvl="1">
              <a:spcBef>
                <a:spcPts val="0"/>
              </a:spcBef>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674298" y="863959"/>
            <a:ext cx="8153400" cy="5611453"/>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Working on creating an 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a:t>
            </a:r>
          </a:p>
          <a:p>
            <a:pPr marL="285750" marR="0" indent="-285750">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in the .18 weekly teleconferences as appropriate.</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00B0F0"/>
                </a:solidFill>
                <a:ea typeface="Times New Roman" panose="02020603050405020304" pitchFamily="18" charset="0"/>
              </a:rPr>
              <a:t>Co-leads setting up </a:t>
            </a:r>
            <a:r>
              <a:rPr lang="en-US" sz="2000" dirty="0">
                <a:solidFill>
                  <a:srgbClr val="333333"/>
                </a:solidFill>
                <a:ea typeface="Times New Roman" panose="02020603050405020304" pitchFamily="18" charset="0"/>
              </a:rPr>
              <a:t>Tuesday 26 Jan 21, 15:00et, for next ad hoc call.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Agenda points:  problem statement, audience, how often to meet, etc.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Possible problem statement</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a:t>
            </a:r>
            <a:r>
              <a:rPr lang="en-US" sz="14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Discussion: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4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Seems “coexistence” will be different in different regions, though where does this come in? </a:t>
            </a:r>
          </a:p>
          <a:p>
            <a:pPr marL="400050" lvl="1" indent="0">
              <a:spcBef>
                <a:spcPts val="0"/>
              </a:spcBef>
              <a:spcAft>
                <a:spcPts val="0"/>
              </a:spcAft>
            </a:pPr>
            <a:r>
              <a:rPr lang="en-US" sz="1400" dirty="0">
                <a:effectLst/>
                <a:ea typeface="Calibri" panose="020F0502020204030204" pitchFamily="34" charset="0"/>
              </a:rPr>
              <a:t>  </a:t>
            </a:r>
          </a:p>
          <a:p>
            <a:pPr marL="400050" lvl="1" indent="0">
              <a:spcBef>
                <a:spcPts val="0"/>
              </a:spcBef>
              <a:spcAft>
                <a:spcPts val="0"/>
              </a:spcAft>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as primary, more for a reference for comments.</a:t>
            </a: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  	</a:t>
            </a: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							</a:t>
            </a: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00548" y="1030458"/>
            <a:ext cx="8367252" cy="5477022"/>
          </a:xfrm>
        </p:spPr>
        <p:txBody>
          <a:bodyPr/>
          <a:lstStyle/>
          <a:p>
            <a:pPr algn="l">
              <a:buFont typeface="Arial" panose="020B0604020202020204" pitchFamily="34" charset="0"/>
              <a:buChar char="•"/>
            </a:pPr>
            <a:r>
              <a:rPr lang="en-US" sz="1600" dirty="0">
                <a:solidFill>
                  <a:schemeClr val="tx1"/>
                </a:solidFill>
                <a:ea typeface="Times New Roman" panose="02020603050405020304" pitchFamily="18" charset="0"/>
              </a:rPr>
              <a:t>FCC Public Notice: </a:t>
            </a:r>
            <a:r>
              <a:rPr lang="en-US" sz="1600" i="0" u="none" strike="noStrike" baseline="0" dirty="0">
                <a:solidFill>
                  <a:schemeClr val="tx1"/>
                </a:solidFill>
              </a:rPr>
              <a:t>SEEKS ADDITIONAL </a:t>
            </a:r>
            <a:r>
              <a:rPr lang="fr-FR" sz="1600" i="0" u="none" strike="noStrike" baseline="0" dirty="0">
                <a:solidFill>
                  <a:schemeClr val="tx1"/>
                </a:solidFill>
              </a:rPr>
              <a:t>INFORMATION REGARDING CLIENT-TO-CLIENT DEVICE COMMUNICATIONS </a:t>
            </a:r>
            <a:r>
              <a:rPr lang="en-US" sz="1600" i="0" u="none" strike="noStrike" baseline="0" dirty="0">
                <a:solidFill>
                  <a:schemeClr val="tx1"/>
                </a:solidFill>
              </a:rPr>
              <a:t>IN THE 6 GHZ BAND</a:t>
            </a:r>
            <a:endParaRPr lang="en-US" sz="1600" dirty="0">
              <a:solidFill>
                <a:schemeClr val="tx1"/>
              </a:solidFill>
            </a:endParaRPr>
          </a:p>
          <a:p>
            <a:pPr lvl="1">
              <a:buFont typeface="Arial" panose="020B0604020202020204" pitchFamily="34" charset="0"/>
              <a:buChar char="•"/>
            </a:pPr>
            <a:r>
              <a:rPr lang="en-US" sz="1600" i="0" u="none" strike="noStrike" baseline="0" dirty="0"/>
              <a:t>…unlicensed proponents requested that the Commission modify its low-power indoor device rules to permit client-to-client device communications.</a:t>
            </a:r>
          </a:p>
          <a:p>
            <a:pPr lvl="1">
              <a:buFont typeface="Arial" panose="020B0604020202020204" pitchFamily="34" charset="0"/>
              <a:buChar char="•"/>
            </a:pPr>
            <a:r>
              <a:rPr lang="en-US" sz="1600" dirty="0"/>
              <a:t>… </a:t>
            </a:r>
            <a:r>
              <a:rPr lang="en-US" sz="1600" i="0" u="none" strike="noStrike" baseline="0" dirty="0"/>
              <a:t>if they can decode an enabling signal transmitted by a low-power indoor access point within the last four seconds.</a:t>
            </a:r>
            <a:r>
              <a:rPr lang="en-US" sz="160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dirty="0">
                <a:solidFill>
                  <a:srgbClr val="333333"/>
                </a:solidFill>
                <a:effectLst/>
                <a:ea typeface="Times New Roman" panose="02020603050405020304" pitchFamily="18" charset="0"/>
              </a:rPr>
              <a:t>Lots of questions around this and has not been in published in the Federal Register, so comment date not set yet.  </a:t>
            </a:r>
          </a:p>
          <a:p>
            <a:pPr marL="685800" lvl="1">
              <a:spcBef>
                <a:spcPts val="0"/>
              </a:spcBef>
              <a:spcAft>
                <a:spcPts val="0"/>
              </a:spcAft>
              <a:buFont typeface="Arial" panose="020B0604020202020204" pitchFamily="34" charset="0"/>
              <a:buChar char="•"/>
            </a:pPr>
            <a:r>
              <a:rPr lang="en-US" sz="1600" b="0" dirty="0">
                <a:solidFill>
                  <a:srgbClr val="333333"/>
                </a:solidFill>
                <a:ea typeface="Calibri" panose="020F0502020204030204" pitchFamily="34" charset="0"/>
                <a:cs typeface="Calibri" panose="020F0502020204030204" pitchFamily="34" charset="0"/>
                <a:hlinkClick r:id="rId3"/>
              </a:rPr>
              <a:t>https://mentor.ieee.org/802.18/dcn/21/18-21-0004-00-0000-fcc-pn-client2client-in-6ghz-band-et-18-295.pdf</a:t>
            </a:r>
            <a:r>
              <a:rPr lang="en-US" sz="1600" b="0" dirty="0">
                <a:solidFill>
                  <a:srgbClr val="333333"/>
                </a:solidFill>
                <a:ea typeface="Calibri" panose="020F0502020204030204" pitchFamily="34" charset="0"/>
                <a:cs typeface="Calibri" panose="020F0502020204030204" pitchFamily="34" charset="0"/>
              </a:rPr>
              <a:t>  </a:t>
            </a:r>
          </a:p>
          <a:p>
            <a:pPr marL="285750">
              <a:spcBef>
                <a:spcPts val="0"/>
              </a:spcBef>
              <a:spcAft>
                <a:spcPts val="0"/>
              </a:spcAft>
              <a:buFont typeface="Arial" panose="020B0604020202020204" pitchFamily="34" charset="0"/>
              <a:buChar char="•"/>
            </a:pPr>
            <a:endParaRPr lang="en-US" sz="1600" dirty="0">
              <a:solidFill>
                <a:srgbClr val="333333"/>
              </a:solidFill>
              <a:effectLst/>
              <a:ea typeface="Calibri" panose="020F0502020204030204" pitchFamily="34" charset="0"/>
              <a:cs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solidFill>
                <a:srgbClr val="333333"/>
              </a:solidFill>
              <a:effectLst/>
              <a:ea typeface="Calibri" panose="020F0502020204030204" pitchFamily="34" charset="0"/>
              <a:cs typeface="Calibri" panose="020F0502020204030204" pitchFamily="34" charset="0"/>
            </a:endParaRPr>
          </a:p>
          <a:p>
            <a:pPr marL="238125" marR="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FCC Rule:  Unlicensed White Space Device Operations in the Television Bands</a:t>
            </a:r>
          </a:p>
          <a:p>
            <a:pPr marL="638175" lvl="1">
              <a:spcBef>
                <a:spcPts val="0"/>
              </a:spcBef>
              <a:spcAft>
                <a:spcPts val="0"/>
              </a:spcAft>
              <a:buFont typeface="Arial" panose="020B0604020202020204" pitchFamily="34" charset="0"/>
              <a:buChar char="•"/>
            </a:pPr>
            <a:r>
              <a:rPr lang="en-US" sz="1600" dirty="0">
                <a:effectLst/>
                <a:ea typeface="Times New Roman" panose="02020603050405020304" pitchFamily="18" charset="0"/>
                <a:cs typeface="Calibri" panose="020F0502020204030204" pitchFamily="34" charset="0"/>
              </a:rPr>
              <a:t>FR Document:</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hlinkClick r:id="rId4"/>
              </a:rPr>
              <a:t>2020-26706</a:t>
            </a:r>
            <a:r>
              <a:rPr lang="en-US" sz="1600" dirty="0">
                <a:solidFill>
                  <a:srgbClr val="000000"/>
                </a:solidFill>
                <a:effectLst/>
                <a:ea typeface="Times New Roman" panose="02020603050405020304" pitchFamily="18" charset="0"/>
              </a:rPr>
              <a:t> </a:t>
            </a:r>
            <a:r>
              <a:rPr lang="en-US" sz="1600" dirty="0">
                <a:solidFill>
                  <a:srgbClr val="000000"/>
                </a:solidFill>
                <a:effectLst/>
                <a:ea typeface="Times New Roman" panose="02020603050405020304" pitchFamily="18" charset="0"/>
                <a:cs typeface="Calibri" panose="020F0502020204030204" pitchFamily="34" charset="0"/>
              </a:rPr>
              <a:t>Citation:</a:t>
            </a:r>
            <a:r>
              <a:rPr lang="en-US" sz="1600" dirty="0">
                <a:solidFill>
                  <a:srgbClr val="000000"/>
                </a:solidFill>
                <a:effectLst/>
                <a:ea typeface="Times New Roman" panose="02020603050405020304" pitchFamily="18" charset="0"/>
              </a:rPr>
              <a:t> 86 FR 2278 </a:t>
            </a:r>
            <a:r>
              <a:rPr lang="en-US" sz="1600" u="sng" dirty="0">
                <a:solidFill>
                  <a:srgbClr val="3071A9"/>
                </a:solidFill>
                <a:effectLst/>
                <a:ea typeface="Times New Roman" panose="02020603050405020304" pitchFamily="18" charset="0"/>
                <a:cs typeface="Calibri" panose="020F0502020204030204" pitchFamily="34" charset="0"/>
                <a:hlinkClick r:id="rId5"/>
              </a:rPr>
              <a:t>PDF</a:t>
            </a:r>
            <a:r>
              <a:rPr lang="en-US" sz="1600" dirty="0">
                <a:solidFill>
                  <a:srgbClr val="000000"/>
                </a:solidFill>
                <a:effectLst/>
                <a:ea typeface="Times New Roman" panose="02020603050405020304" pitchFamily="18" charset="0"/>
                <a:cs typeface="Calibri" panose="020F0502020204030204" pitchFamily="34" charset="0"/>
              </a:rPr>
              <a:t> </a:t>
            </a:r>
            <a:r>
              <a:rPr lang="en-US" sz="1600" dirty="0">
                <a:solidFill>
                  <a:srgbClr val="000000"/>
                </a:solidFill>
                <a:effectLst/>
                <a:ea typeface="Times New Roman" panose="02020603050405020304" pitchFamily="18" charset="0"/>
              </a:rPr>
              <a:t>Pages 2278-2296 </a:t>
            </a:r>
            <a:r>
              <a:rPr lang="en-US" sz="1600" i="1" dirty="0">
                <a:solidFill>
                  <a:srgbClr val="000000"/>
                </a:solidFill>
                <a:effectLst/>
                <a:ea typeface="Times New Roman" panose="02020603050405020304" pitchFamily="18" charset="0"/>
                <a:cs typeface="Calibri" panose="020F0502020204030204" pitchFamily="34" charset="0"/>
              </a:rPr>
              <a:t>(19 pages)</a:t>
            </a:r>
            <a:r>
              <a:rPr lang="en-US" sz="1600" dirty="0">
                <a:solidFill>
                  <a:srgbClr val="000000"/>
                </a:solidFill>
                <a:effectLst/>
                <a:ea typeface="Times New Roman" panose="02020603050405020304" pitchFamily="18" charset="0"/>
              </a:rPr>
              <a:t> </a:t>
            </a:r>
            <a:r>
              <a:rPr lang="en-US" sz="1600" u="sng" dirty="0">
                <a:solidFill>
                  <a:srgbClr val="3071A9"/>
                </a:solidFill>
                <a:effectLst/>
                <a:ea typeface="Times New Roman" panose="02020603050405020304" pitchFamily="18" charset="0"/>
                <a:cs typeface="Calibri" panose="020F0502020204030204" pitchFamily="34" charset="0"/>
                <a:hlinkClick r:id="rId6"/>
              </a:rPr>
              <a:t>Permalink</a:t>
            </a:r>
            <a:r>
              <a:rPr lang="en-US" sz="1600" dirty="0">
                <a:solidFill>
                  <a:srgbClr val="000000"/>
                </a:solidFill>
                <a:effectLst/>
                <a:ea typeface="Times New Roman" panose="02020603050405020304" pitchFamily="18" charset="0"/>
                <a:cs typeface="Calibri" panose="020F0502020204030204" pitchFamily="34" charset="0"/>
              </a:rPr>
              <a:t>  Abstract:</a:t>
            </a:r>
            <a:r>
              <a:rPr lang="en-US" sz="1600" dirty="0">
                <a:solidFill>
                  <a:srgbClr val="000000"/>
                </a:solidFill>
                <a:effectLst/>
                <a:ea typeface="Times New Roman" panose="02020603050405020304" pitchFamily="18" charset="0"/>
              </a:rPr>
              <a:t> In this document, the Commission revises its rules to expand the ability of unlicensed white space devices to deliver wireless broadband services in rural areas and areas where fewer broadcast television stations are on the air. The Commission also modifies its rules to facilitate the development of new and innovative narrowband Internet of Things (IoT) devices in TV white spaces. Unlicensed white space devices operate in the VHF and UHF broadcast TV bands, a spectral region that has... </a:t>
            </a:r>
            <a:endParaRPr lang="en-US" sz="1600" dirty="0">
              <a:effectLst/>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cs typeface="Calibri" panose="020F0502020204030204" pitchFamily="34" charset="0"/>
              </a:rPr>
              <a:t> </a:t>
            </a: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     </a:t>
            </a:r>
          </a:p>
          <a:p>
            <a:pPr>
              <a:buClr>
                <a:srgbClr val="00B0F0"/>
              </a:buClr>
              <a:buFont typeface="Wingdings" panose="05000000000000000000" pitchFamily="2" charset="2"/>
              <a:buChar char="q"/>
            </a:pPr>
            <a:endParaRPr lang="en-US" altLang="en-US" sz="2000" dirty="0">
              <a:solidFill>
                <a:schemeClr val="tx1"/>
              </a:solidFill>
            </a:endParaRPr>
          </a:p>
          <a:p>
            <a:pPr>
              <a:buFont typeface="Arial" panose="020B0604020202020204" pitchFamily="34" charset="0"/>
              <a:buChar char="•"/>
            </a:pPr>
            <a:endParaRPr lang="en-US" altLang="en-US" sz="2000" dirty="0">
              <a:solidFill>
                <a:schemeClr val="tx1"/>
              </a:solidFill>
            </a:endParaRP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AOB before recess to next Thursday, 21Jan21?</a:t>
            </a:r>
          </a:p>
          <a:p>
            <a:pPr lvl="1">
              <a:buFont typeface="Arial" panose="020B0604020202020204" pitchFamily="34" charset="0"/>
              <a:buChar char="•"/>
            </a:pPr>
            <a:r>
              <a:rPr lang="en-US" altLang="en-US" sz="1600" dirty="0">
                <a:solidFill>
                  <a:schemeClr val="bg1">
                    <a:lumMod val="75000"/>
                  </a:schemeClr>
                </a:solidFill>
              </a:rPr>
              <a:t>None heard </a:t>
            </a:r>
          </a:p>
          <a:p>
            <a:pPr lvl="1">
              <a:buFont typeface="Arial" panose="020B0604020202020204" pitchFamily="34" charset="0"/>
              <a:buChar char="•"/>
            </a:pPr>
            <a:endParaRPr lang="en-US" altLang="en-US" sz="1600" dirty="0">
              <a:solidFill>
                <a:schemeClr val="tx1"/>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sz="2000" b="0" dirty="0">
                <a:solidFill>
                  <a:schemeClr val="tx1"/>
                </a:solidFill>
              </a:rPr>
              <a:t>Attendance on-line today:  ___  and voters on-line:  ___ </a:t>
            </a:r>
          </a:p>
          <a:p>
            <a:pPr>
              <a:buFont typeface="Arial" panose="020B0604020202020204" pitchFamily="34" charset="0"/>
              <a:buChar char="•"/>
            </a:pPr>
            <a:r>
              <a:rPr lang="en-US" altLang="en-US" sz="2000" dirty="0">
                <a:solidFill>
                  <a:schemeClr val="tx1"/>
                </a:solidFill>
              </a:rPr>
              <a:t>Recessed at 15:_________ until Thursday 21Jan21, 15:00et</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Thursday </a:t>
            </a:r>
            <a:r>
              <a:rPr lang="en-US" altLang="en-US" sz="2000" dirty="0"/>
              <a:t>(21Jan21) </a:t>
            </a:r>
            <a:r>
              <a:rPr lang="en-US" altLang="en-US" sz="2400" dirty="0"/>
              <a:t>Agenda</a:t>
            </a:r>
            <a:endParaRPr lang="en-US" sz="2400" dirty="0"/>
          </a:p>
        </p:txBody>
      </p:sp>
      <p:sp>
        <p:nvSpPr>
          <p:cNvPr id="3" name="Content Placeholder 2"/>
          <p:cNvSpPr>
            <a:spLocks noGrp="1"/>
          </p:cNvSpPr>
          <p:nvPr>
            <p:ph idx="1"/>
          </p:nvPr>
        </p:nvSpPr>
        <p:spPr>
          <a:xfrm>
            <a:off x="685800" y="1066799"/>
            <a:ext cx="8458200" cy="5408613"/>
          </a:xfrm>
        </p:spPr>
        <p:txBody>
          <a:bodyPr/>
          <a:lstStyle/>
          <a:p>
            <a:pPr>
              <a:buFont typeface="Arial" panose="020B0604020202020204" pitchFamily="34" charset="0"/>
              <a:buChar char="•"/>
            </a:pPr>
            <a:r>
              <a:rPr lang="en-US" altLang="en-US" sz="1800" dirty="0"/>
              <a:t>Reminder we are still under all IEEE policies as shown last Thursday (14Jan21)</a:t>
            </a:r>
          </a:p>
          <a:p>
            <a:pPr lvl="1">
              <a:spcBef>
                <a:spcPts val="0"/>
              </a:spcBef>
              <a:buFont typeface="Arial" panose="020B0604020202020204" pitchFamily="34" charset="0"/>
              <a:buChar char="•"/>
            </a:pPr>
            <a:r>
              <a:rPr lang="en-US" altLang="en-US" sz="1800" b="1" u="sng" dirty="0">
                <a:solidFill>
                  <a:schemeClr val="tx1"/>
                </a:solidFill>
              </a:rPr>
              <a:t>Attendance like normal with </a:t>
            </a:r>
            <a:r>
              <a:rPr lang="en-US" altLang="en-US" sz="1800" b="1" u="sng" dirty="0" err="1">
                <a:solidFill>
                  <a:schemeClr val="tx1"/>
                </a:solidFill>
              </a:rPr>
              <a:t>Webex</a:t>
            </a:r>
            <a:r>
              <a:rPr lang="en-US" altLang="en-US" sz="1800" b="1" u="sng" dirty="0">
                <a:solidFill>
                  <a:schemeClr val="tx1"/>
                </a:solidFill>
              </a:rPr>
              <a:t> check</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 </a:t>
            </a:r>
            <a:r>
              <a:rPr lang="en-US" altLang="en-US" sz="1800" dirty="0">
                <a:solidFill>
                  <a:schemeClr val="bg1">
                    <a:lumMod val="75000"/>
                  </a:schemeClr>
                </a:solidFill>
              </a:rPr>
              <a:t> Peter E. </a:t>
            </a:r>
          </a:p>
          <a:p>
            <a:pPr lvl="1">
              <a:buFont typeface="Arial" panose="020B0604020202020204" pitchFamily="34" charset="0"/>
              <a:buChar char="•"/>
            </a:pPr>
            <a:r>
              <a:rPr lang="en-US" altLang="en-US" sz="1800" b="1" u="sng" dirty="0">
                <a:solidFill>
                  <a:schemeClr val="tx1"/>
                </a:solidFill>
              </a:rPr>
              <a:t>Attendance and request queue in chat window, Stuart K </a:t>
            </a:r>
          </a:p>
          <a:p>
            <a:pPr lvl="4">
              <a:buFont typeface="Arial" panose="020B0604020202020204" pitchFamily="34" charset="0"/>
              <a:buChar char="•"/>
            </a:pPr>
            <a:endParaRPr lang="en-US" altLang="en-US" sz="1000" dirty="0"/>
          </a:p>
          <a:p>
            <a:pPr>
              <a:buFont typeface="Arial" panose="020B0604020202020204" pitchFamily="34" charset="0"/>
              <a:buChar char="•"/>
            </a:pPr>
            <a:r>
              <a:rPr lang="en-US" altLang="en-US" sz="1800" dirty="0"/>
              <a:t>Items routine or from last week or new</a:t>
            </a:r>
          </a:p>
          <a:p>
            <a:pPr lvl="1">
              <a:spcBef>
                <a:spcPts val="0"/>
              </a:spcBef>
              <a:buFont typeface="Arial" panose="020B0604020202020204" pitchFamily="34" charset="0"/>
              <a:buChar char="•"/>
            </a:pPr>
            <a:r>
              <a:rPr lang="en-US" altLang="en-US" sz="1800" dirty="0">
                <a:solidFill>
                  <a:schemeClr val="tx1"/>
                </a:solidFill>
              </a:rPr>
              <a:t>EU Items</a:t>
            </a:r>
          </a:p>
          <a:p>
            <a:pPr lvl="1">
              <a:spcBef>
                <a:spcPts val="0"/>
              </a:spcBef>
              <a:buFont typeface="Arial" panose="020B0604020202020204" pitchFamily="34" charset="0"/>
              <a:buChar char="•"/>
            </a:pPr>
            <a:r>
              <a:rPr lang="en-US" altLang="en-US" sz="1800" dirty="0">
                <a:solidFill>
                  <a:schemeClr val="tx1"/>
                </a:solidFill>
              </a:rPr>
              <a:t>Other Regions Items</a:t>
            </a:r>
          </a:p>
          <a:p>
            <a:pPr lvl="1">
              <a:spcBef>
                <a:spcPts val="0"/>
              </a:spcBef>
              <a:buFont typeface="Arial" panose="020B0604020202020204" pitchFamily="34" charset="0"/>
              <a:buChar char="•"/>
            </a:pPr>
            <a:r>
              <a:rPr lang="en-US" altLang="en-US" sz="1800" dirty="0">
                <a:solidFill>
                  <a:schemeClr val="tx1"/>
                </a:solidFill>
              </a:rPr>
              <a:t>ITU-R Items</a:t>
            </a:r>
          </a:p>
          <a:p>
            <a:pPr lvl="1">
              <a:spcBef>
                <a:spcPts val="0"/>
              </a:spcBef>
              <a:buFont typeface="Arial" panose="020B0604020202020204" pitchFamily="34" charset="0"/>
              <a:buChar char="•"/>
            </a:pPr>
            <a:r>
              <a:rPr lang="en-US" altLang="en-US" sz="1800" dirty="0">
                <a:solidFill>
                  <a:schemeClr val="bg1">
                    <a:lumMod val="50000"/>
                  </a:schemeClr>
                </a:solidFill>
              </a:rPr>
              <a:t>MSG 6 GHz &amp; FCC </a:t>
            </a:r>
          </a:p>
          <a:p>
            <a:pPr lvl="1">
              <a:spcBef>
                <a:spcPts val="0"/>
              </a:spcBef>
              <a:buFont typeface="Arial" panose="020B0604020202020204" pitchFamily="34" charset="0"/>
              <a:buChar char="•"/>
            </a:pPr>
            <a:r>
              <a:rPr lang="en-US" altLang="en-US" sz="1800" dirty="0">
                <a:solidFill>
                  <a:schemeClr val="bg1">
                    <a:lumMod val="50000"/>
                  </a:schemeClr>
                </a:solidFill>
              </a:rPr>
              <a:t>Table of Frequency Bands</a:t>
            </a:r>
          </a:p>
          <a:p>
            <a:pPr lvl="1">
              <a:spcBef>
                <a:spcPts val="0"/>
              </a:spcBef>
              <a:buFont typeface="Arial" panose="020B0604020202020204" pitchFamily="34" charset="0"/>
              <a:buChar char="•"/>
            </a:pPr>
            <a:r>
              <a:rPr lang="en-US" altLang="en-US" sz="1800" dirty="0">
                <a:solidFill>
                  <a:schemeClr val="tx1"/>
                </a:solidFill>
              </a:rPr>
              <a:t>General Discussion Items</a:t>
            </a:r>
          </a:p>
          <a:p>
            <a:pPr lvl="1">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Actions Required</a:t>
            </a:r>
          </a:p>
          <a:p>
            <a:pPr lvl="1">
              <a:spcBef>
                <a:spcPts val="0"/>
              </a:spcBef>
              <a:buFont typeface="Arial" panose="020B0604020202020204" pitchFamily="34" charset="0"/>
              <a:buChar char="•"/>
            </a:pPr>
            <a:r>
              <a:rPr lang="en-US" altLang="en-US" sz="1400" dirty="0"/>
              <a:t>Anything new today</a:t>
            </a:r>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14-21Jan21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03Nov20-22Feb21,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#87,  11-15 Jan 21  (#88-19-23Apr21)</a:t>
            </a:r>
            <a:endParaRPr lang="en-US" sz="1800" dirty="0">
              <a:highlight>
                <a:srgbClr val="FFFF00"/>
              </a:highlight>
            </a:endParaRP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endParaRPr lang="en-US" sz="1800" dirty="0">
              <a:solidFill>
                <a:schemeClr val="tx1"/>
              </a:solidFill>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now 19-22Apr21)</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p>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4582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 </a:t>
            </a:r>
            <a:r>
              <a:rPr lang="en-US" sz="1800" b="0" dirty="0">
                <a:solidFill>
                  <a:schemeClr val="bg1">
                    <a:lumMod val="75000"/>
                  </a:schemeClr>
                </a:solidFill>
              </a:rPr>
              <a:t>Nothing to share</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a:p>
            <a:pPr lvl="1">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685800"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700108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7851" y="1096022"/>
            <a:ext cx="8153400" cy="5379391"/>
          </a:xfrm>
        </p:spPr>
        <p:txBody>
          <a:bodyPr/>
          <a:lstStyle/>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- 22Jan21</a:t>
            </a:r>
            <a:endParaRPr lang="en-US" sz="1600" b="0" dirty="0"/>
          </a:p>
          <a:p>
            <a:pPr lvl="1">
              <a:spcBef>
                <a:spcPts val="0"/>
              </a:spcBef>
              <a:buFont typeface="Arial" panose="020B0604020202020204" pitchFamily="34" charset="0"/>
              <a:buChar char="•"/>
            </a:pPr>
            <a:r>
              <a:rPr lang="en-US" sz="1600" dirty="0"/>
              <a:t>There are workstream meetings most every week. </a:t>
            </a:r>
          </a:p>
          <a:p>
            <a:pPr lvl="1">
              <a:spcBef>
                <a:spcPts val="0"/>
              </a:spcBef>
              <a:buFont typeface="Arial" panose="020B0604020202020204" pitchFamily="34" charset="0"/>
              <a:buChar char="•"/>
            </a:pPr>
            <a:r>
              <a:rPr lang="en-US" sz="1600" dirty="0"/>
              <a:t>e.g. 14&amp;28Jan21 – WS1;   </a:t>
            </a:r>
          </a:p>
          <a:p>
            <a:pPr marL="466725" lvl="1">
              <a:spcBef>
                <a:spcPts val="0"/>
              </a:spcBef>
              <a:spcAft>
                <a:spcPts val="0"/>
              </a:spcAft>
              <a:buFont typeface="Arial" panose="020B0604020202020204" pitchFamily="34" charset="0"/>
              <a:buChar char="•"/>
            </a:pPr>
            <a:endParaRPr lang="en-US" sz="1800" b="0" dirty="0">
              <a:solidFill>
                <a:schemeClr val="tx1"/>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a:t>
            </a:r>
          </a:p>
          <a:p>
            <a:pPr marL="285750" marR="0" indent="-285750">
              <a:spcBef>
                <a:spcPts val="0"/>
              </a:spcBef>
              <a:spcAft>
                <a:spcPts val="0"/>
              </a:spcAft>
              <a:buFont typeface="Arial" panose="020B0604020202020204" pitchFamily="34" charset="0"/>
              <a:buChar char="•"/>
            </a:pPr>
            <a:r>
              <a:rPr lang="en-US" sz="1800" b="0" dirty="0">
                <a:solidFill>
                  <a:srgbClr val="00B0F0"/>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in the .18 weekly teleconferences as appropriate.</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00B0F0"/>
                </a:solidFill>
                <a:ea typeface="Times New Roman" panose="02020603050405020304" pitchFamily="18" charset="0"/>
              </a:rPr>
              <a:t>Co-leads setting up </a:t>
            </a:r>
            <a:r>
              <a:rPr lang="en-US" sz="2000" dirty="0">
                <a:solidFill>
                  <a:srgbClr val="333333"/>
                </a:solidFill>
                <a:ea typeface="Times New Roman" panose="02020603050405020304" pitchFamily="18" charset="0"/>
              </a:rPr>
              <a:t>Tuesday 26 Jan 21, 15:00et, for next ad hoc call.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Agenda points:  problem statement, audience, how often to meet, etc. </a:t>
            </a:r>
          </a:p>
          <a:p>
            <a:pPr>
              <a:spcBef>
                <a:spcPts val="0"/>
              </a:spcBef>
              <a:buFont typeface="Arial" panose="020B0604020202020204" pitchFamily="34" charset="0"/>
              <a:buChar char="•"/>
            </a:pPr>
            <a:endParaRPr lang="en-US" sz="1800" b="0" dirty="0"/>
          </a:p>
          <a:p>
            <a:pPr lvl="1">
              <a:spcBef>
                <a:spcPts val="0"/>
              </a:spcBef>
              <a:buFont typeface="Arial" panose="020B0604020202020204" pitchFamily="34" charset="0"/>
              <a:buChar char="•"/>
            </a:pPr>
            <a:endParaRPr lang="en-US" sz="1400" b="0" dirty="0"/>
          </a:p>
          <a:p>
            <a:pPr marL="0" indent="0">
              <a:spcBef>
                <a:spcPts val="0"/>
              </a:spcBef>
            </a:pP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06855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The primary application is to simplify</a:t>
            </a:r>
            <a:r>
              <a:rPr lang="en-US" sz="14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400" dirty="0">
              <a:ea typeface="Calibri" panose="020F0502020204030204" pitchFamily="34" charset="0"/>
            </a:endParaRPr>
          </a:p>
          <a:p>
            <a:pPr marL="400050" lvl="1" indent="0">
              <a:spcBef>
                <a:spcPts val="0"/>
              </a:spcBef>
              <a:spcAft>
                <a:spcPts val="0"/>
              </a:spcAft>
            </a:pPr>
            <a:r>
              <a:rPr lang="en-US" sz="1400" dirty="0">
                <a:effectLst/>
                <a:ea typeface="Calibri" panose="020F0502020204030204" pitchFamily="34" charset="0"/>
              </a:rPr>
              <a:t>  </a:t>
            </a:r>
          </a:p>
          <a:p>
            <a:pPr marL="400050" lvl="1" indent="0">
              <a:spcBef>
                <a:spcPts val="0"/>
              </a:spcBef>
              <a:spcAft>
                <a:spcPts val="0"/>
              </a:spcAft>
            </a:pPr>
            <a:endParaRPr lang="en-US" sz="1400" b="1" dirty="0">
              <a:solidFill>
                <a:srgbClr val="333333"/>
              </a:solidFill>
              <a:ea typeface="Times New Roman" panose="02020603050405020304" pitchFamily="18" charset="0"/>
            </a:endParaRPr>
          </a:p>
          <a:p>
            <a:pPr marL="400050" lvl="1" indent="0">
              <a:spcBef>
                <a:spcPts val="0"/>
              </a:spcBef>
              <a:spcAft>
                <a:spcPts val="0"/>
              </a:spcAft>
            </a:pPr>
            <a:endParaRPr lang="en-US" sz="1400" b="1" dirty="0">
              <a:solidFill>
                <a:srgbClr val="333333"/>
              </a:solidFill>
              <a:ea typeface="Times New Roman" panose="02020603050405020304" pitchFamily="18" charset="0"/>
            </a:endParaRPr>
          </a:p>
          <a:p>
            <a:pPr marL="400050" lvl="1" indent="0">
              <a:spcBef>
                <a:spcPts val="0"/>
              </a:spcBef>
              <a:spcAft>
                <a:spcPts val="0"/>
              </a:spcAft>
            </a:pPr>
            <a:endParaRPr lang="en-US" sz="1400" b="1" dirty="0">
              <a:solidFill>
                <a:srgbClr val="333333"/>
              </a:solidFill>
              <a:ea typeface="Times New Roman" panose="02020603050405020304" pitchFamily="18" charset="0"/>
            </a:endParaRPr>
          </a:p>
          <a:p>
            <a:pPr marL="400050" lvl="1" indent="0">
              <a:spcBef>
                <a:spcPts val="0"/>
              </a:spcBef>
              <a:spcAft>
                <a:spcPts val="0"/>
              </a:spcAft>
            </a:pPr>
            <a:endParaRPr lang="en-US" sz="1400" b="1" dirty="0">
              <a:solidFill>
                <a:srgbClr val="333333"/>
              </a:solidFill>
              <a:ea typeface="Times New Roman" panose="02020603050405020304" pitchFamily="18" charset="0"/>
            </a:endParaRPr>
          </a:p>
          <a:p>
            <a:pPr marL="400050" lvl="1" indent="0">
              <a:spcBef>
                <a:spcPts val="0"/>
              </a:spcBef>
              <a:spcAft>
                <a:spcPts val="0"/>
              </a:spcAft>
            </a:pPr>
            <a:endParaRPr lang="en-US" sz="1400" b="1" dirty="0">
              <a:solidFill>
                <a:srgbClr val="333333"/>
              </a:solidFill>
              <a:ea typeface="Times New Roman" panose="02020603050405020304" pitchFamily="18" charset="0"/>
            </a:endParaRPr>
          </a:p>
          <a:p>
            <a:pPr marL="400050" lvl="1" indent="0">
              <a:spcBef>
                <a:spcPts val="0"/>
              </a:spcBef>
              <a:spcAft>
                <a:spcPts val="0"/>
              </a:spcAft>
            </a:pPr>
            <a:endParaRPr lang="en-US" sz="9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Possible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4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07Jan: can we add 802.18 here?  Possibly, though not to disturb coexistence is primary, more for a reference for comments.</a:t>
            </a:r>
          </a:p>
          <a:p>
            <a:pPr>
              <a:spcBef>
                <a:spcPts val="0"/>
              </a:spcBef>
              <a:buFont typeface="Arial" panose="020B0604020202020204" pitchFamily="34" charset="0"/>
              <a:buChar char="•"/>
            </a:pP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marL="285750" marR="0" indent="-285750">
              <a:spcBef>
                <a:spcPts val="0"/>
              </a:spcBef>
              <a:spcAft>
                <a:spcPts val="0"/>
              </a:spcAft>
              <a:buFont typeface="Arial" panose="020B0604020202020204" pitchFamily="34" charset="0"/>
              <a:buChar char="•"/>
            </a:pPr>
            <a:r>
              <a:rPr lang="en-US" sz="1800" b="1" dirty="0">
                <a:solidFill>
                  <a:schemeClr val="bg1">
                    <a:lumMod val="50000"/>
                  </a:schemeClr>
                </a:solidFill>
                <a:effectLst/>
                <a:ea typeface="Times New Roman" panose="02020603050405020304" pitchFamily="18" charset="0"/>
              </a:rPr>
              <a:t>None today </a:t>
            </a:r>
            <a:endParaRPr lang="en-US" sz="1800" b="0" dirty="0">
              <a:solidFill>
                <a:schemeClr val="bg1">
                  <a:lumMod val="50000"/>
                </a:schemeClr>
              </a:solidFill>
              <a:effectLst/>
              <a:latin typeface="Consolas" panose="020B0609020204030204" pitchFamily="49" charset="0"/>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rgbClr val="333333"/>
                </a:solidFill>
                <a:latin typeface="Consolas" panose="020B0609020204030204" pitchFamily="49" charset="0"/>
                <a:ea typeface="Times New Roman" panose="02020603050405020304" pitchFamily="18" charset="0"/>
              </a:rPr>
              <a:t> </a:t>
            </a:r>
            <a:endParaRPr lang="en-US" sz="18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a:t>
            </a:r>
            <a:r>
              <a:rPr lang="en-US" sz="1800" dirty="0">
                <a:ea typeface="Calibri" panose="020F0502020204030204" pitchFamily="34" charset="0"/>
              </a:rPr>
              <a:t>November</a:t>
            </a:r>
            <a:r>
              <a:rPr lang="en-US" sz="1800" dirty="0">
                <a:effectLst/>
                <a:ea typeface="Calibri" panose="020F0502020204030204" pitchFamily="34" charset="0"/>
              </a:rPr>
              <a:t> Plenary</a:t>
            </a: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None</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FCC Rules digital divide for low-income consumers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Canada ISED 6 GHz policy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NSF Workshop Panel – economic considerations for rules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Technical conditions for UWB</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Vietnam MIC national radio frequency spectrum</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 FCC NPRM 5.9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frequency reorganization plan</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chair will check with the .15 chair and coordinate March 2021 plenary meeting times if needed.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The ad hoc team on the table of frequency bands will meet over the next few months, and work on a recommendation.  Co-leads setup call for 26Jan21. </a:t>
            </a:r>
            <a:r>
              <a:rPr lang="en-US" sz="1600" b="0" dirty="0">
                <a:solidFill>
                  <a:schemeClr val="tx1"/>
                </a:solidFill>
                <a:ea typeface="Times New Roman" panose="02020603050405020304" pitchFamily="18" charset="0"/>
              </a:rPr>
              <a:t>(call-in in backup slides here.)</a:t>
            </a: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685800" lvl="1">
              <a:buClr>
                <a:srgbClr val="00B0F0"/>
              </a:buClr>
              <a:buFont typeface="Wingdings" panose="05000000000000000000" pitchFamily="2" charset="2"/>
              <a:buChar char="q"/>
            </a:pPr>
            <a:r>
              <a:rPr lang="en-US" sz="1600" b="0" dirty="0">
                <a:solidFill>
                  <a:srgbClr val="00B0F0"/>
                </a:solidFill>
              </a:rPr>
              <a:t>Work with APT so IEEE 802 is a recognized SDO for comments.</a:t>
            </a:r>
          </a:p>
          <a:p>
            <a:pPr marL="0" indent="0">
              <a:buClr>
                <a:srgbClr val="00B0F0"/>
              </a:buClr>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14-21Jan21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50000"/>
                  </a:schemeClr>
                </a:solidFill>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 will get from </a:t>
            </a:r>
            <a:r>
              <a:rPr lang="en-US" sz="2000" b="0" dirty="0" err="1">
                <a:solidFill>
                  <a:schemeClr val="tx1"/>
                </a:solidFill>
              </a:rPr>
              <a:t>Webex</a:t>
            </a:r>
            <a:r>
              <a:rPr lang="en-US" sz="2000" b="0" dirty="0">
                <a:solidFill>
                  <a:schemeClr val="tx1"/>
                </a:solidFill>
              </a:rPr>
              <a:t>.</a:t>
            </a:r>
          </a:p>
          <a:p>
            <a:pPr>
              <a:buFont typeface="Arial" panose="020B0604020202020204" pitchFamily="34" charset="0"/>
              <a:buChar char="•"/>
            </a:pP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28Jan21–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r>
              <a:rPr lang="en-US" sz="1600" dirty="0">
                <a:highlight>
                  <a:srgbClr val="FFFF00"/>
                </a:highlight>
              </a:rPr>
              <a:t>new call-in starting 14Jan21)</a:t>
            </a:r>
            <a:endParaRPr lang="en-US" altLang="en-US" sz="1600" b="1" i="1" dirty="0">
              <a:highlight>
                <a:srgbClr val="FFFF00"/>
              </a:highlight>
            </a:endParaRPr>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15:__________________52et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105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https://ieeesa.webex.com/ieeesa/j.php?MTID=ma6967f831273a65c8867476602fe83c9</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ad hoc teleconference call-in, </a:t>
            </a:r>
            <a:r>
              <a:rPr lang="en-US" sz="2400" dirty="0">
                <a:highlight>
                  <a:srgbClr val="808000"/>
                </a:highlight>
              </a:rPr>
              <a:t>26Jan21</a:t>
            </a:r>
          </a:p>
        </p:txBody>
      </p:sp>
    </p:spTree>
    <p:extLst>
      <p:ext uri="{BB962C8B-B14F-4D97-AF65-F5344CB8AC3E}">
        <p14:creationId xmlns:p14="http://schemas.microsoft.com/office/powerpoint/2010/main" val="5165683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through 20 May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21 voters with 29 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14-21Jan21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14-21Jan21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42</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14-21Jan21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14-21Jan21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14-21Jan21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14-21Jan21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like normal with </a:t>
            </a:r>
            <a:r>
              <a:rPr lang="en-US" altLang="en-US" sz="1400" b="1" u="sng" dirty="0" err="1">
                <a:solidFill>
                  <a:schemeClr val="tx1"/>
                </a:solidFill>
              </a:rPr>
              <a:t>Webex</a:t>
            </a:r>
            <a:r>
              <a:rPr lang="en-US" altLang="en-US" sz="1400" b="1" u="sng" dirty="0">
                <a:solidFill>
                  <a:schemeClr val="tx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600" dirty="0">
              <a:solidFill>
                <a:schemeClr val="tx1"/>
              </a:solidFill>
            </a:endParaRPr>
          </a:p>
          <a:p>
            <a:pPr lvl="1">
              <a:buFont typeface="Arial" panose="020B0604020202020204" pitchFamily="34" charset="0"/>
              <a:buChar char="•"/>
            </a:pPr>
            <a:r>
              <a:rPr lang="en-US" altLang="en-US" sz="1400" dirty="0">
                <a:solidFill>
                  <a:schemeClr val="tx1"/>
                </a:solidFill>
              </a:rPr>
              <a:t>Table of Frequency Bands</a:t>
            </a:r>
          </a:p>
          <a:p>
            <a:pPr lvl="1">
              <a:buFont typeface="Arial" panose="020B0604020202020204" pitchFamily="34" charset="0"/>
              <a:buChar char="•"/>
            </a:pPr>
            <a:r>
              <a:rPr lang="en-US" altLang="en-US" sz="1400" dirty="0">
                <a:solidFill>
                  <a:schemeClr val="tx1"/>
                </a:solidFill>
              </a:rPr>
              <a:t>WRC-23 IEEE 802 viewpoints </a:t>
            </a: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PN client to client in 6 GHz</a:t>
            </a:r>
          </a:p>
          <a:p>
            <a:pPr lvl="1">
              <a:spcBef>
                <a:spcPts val="0"/>
              </a:spcBef>
              <a:buFont typeface="Arial" panose="020B0604020202020204" pitchFamily="34" charset="0"/>
              <a:buChar char="•"/>
            </a:pPr>
            <a:r>
              <a:rPr lang="en-US" altLang="en-US" sz="1400" kern="0" dirty="0">
                <a:solidFill>
                  <a:schemeClr val="tx1"/>
                </a:solidFill>
              </a:rPr>
              <a:t>FCC Rule unlicensed in TV bands</a:t>
            </a: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Plenary </a:t>
            </a:r>
            <a:r>
              <a:rPr lang="en-GB" sz="1600" b="0" dirty="0">
                <a:ea typeface="SimSun" panose="02010600030101010101" pitchFamily="2" charset="-122"/>
              </a:rPr>
              <a:t>05-12 Nov </a:t>
            </a:r>
            <a:r>
              <a:rPr lang="en-GB" sz="1600" b="0" dirty="0">
                <a:effectLst/>
                <a:ea typeface="SimSun" panose="02010600030101010101" pitchFamily="2" charset="-122"/>
              </a:rPr>
              <a:t>2020 in document </a:t>
            </a:r>
            <a:r>
              <a:rPr lang="en-GB" sz="1600" b="0" dirty="0">
                <a:solidFill>
                  <a:schemeClr val="bg1">
                    <a:lumMod val="75000"/>
                  </a:schemeClr>
                </a:solidFill>
                <a:ea typeface="SimSun" panose="02010600030101010101" pitchFamily="2" charset="-122"/>
                <a:hlinkClick r:id="rId3"/>
              </a:rPr>
              <a:t>https://mentor.ieee.org/802.18/dcn/20/18-20-0148-01-0000-minutes-electronic-plenary-05-12nov2020-rr-tag-bkk.docx</a:t>
            </a:r>
            <a:r>
              <a:rPr lang="en-GB" sz="1600" b="0" dirty="0">
                <a:solidFill>
                  <a:schemeClr val="bg1">
                    <a:lumMod val="75000"/>
                  </a:schemeClr>
                </a:solidFill>
                <a:ea typeface="SimSun" panose="02010600030101010101" pitchFamily="2" charset="-122"/>
              </a:rPr>
              <a:t>  </a:t>
            </a:r>
            <a:r>
              <a:rPr lang="en-US" sz="1200" b="0" i="0" dirty="0">
                <a:solidFill>
                  <a:srgbClr val="000000"/>
                </a:solidFill>
                <a:effectLst/>
                <a:latin typeface="Verdana" panose="020B0604030504040204" pitchFamily="34" charset="0"/>
              </a:rPr>
              <a:t>04-Jan-2021 15:52:54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Steve P.</a:t>
            </a:r>
          </a:p>
          <a:p>
            <a:pPr marL="0" indent="0">
              <a:spcBef>
                <a:spcPts val="0"/>
              </a:spcBef>
            </a:pPr>
            <a:r>
              <a:rPr lang="en-US" altLang="en-US" sz="1800" b="0" dirty="0">
                <a:solidFill>
                  <a:schemeClr val="bg1">
                    <a:lumMod val="75000"/>
                  </a:schemeClr>
                </a:solidFill>
              </a:rPr>
              <a:t>	Seconded by:  Edward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January</a:t>
            </a:r>
            <a:r>
              <a:rPr lang="en-US" altLang="en-US" sz="1400" b="0" dirty="0">
                <a:solidFill>
                  <a:schemeClr val="tx1"/>
                </a:solidFill>
              </a:rPr>
              <a:t> </a:t>
            </a:r>
            <a:r>
              <a:rPr lang="en-US" altLang="en-US" sz="1400" dirty="0">
                <a:solidFill>
                  <a:schemeClr val="tx1"/>
                </a:solidFill>
              </a:rPr>
              <a:t>2021 </a:t>
            </a:r>
            <a:r>
              <a:rPr lang="en-US" altLang="en-US" sz="14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 </a:t>
            </a:r>
            <a:r>
              <a:rPr lang="en-US" altLang="en-US" sz="1400" dirty="0">
                <a:solidFill>
                  <a:schemeClr val="tx1"/>
                </a:solidFill>
              </a:rPr>
              <a:t>With that, the chair has announced that .18 will have an interim session on the 14</a:t>
            </a:r>
            <a:r>
              <a:rPr lang="en-US" altLang="en-US" sz="1400" baseline="30000" dirty="0">
                <a:solidFill>
                  <a:schemeClr val="tx1"/>
                </a:solidFill>
              </a:rPr>
              <a:t>th</a:t>
            </a:r>
            <a:r>
              <a:rPr lang="en-US" altLang="en-US" sz="1400" dirty="0">
                <a:solidFill>
                  <a:schemeClr val="tx1"/>
                </a:solidFill>
              </a:rPr>
              <a:t> and 21</a:t>
            </a:r>
            <a:r>
              <a:rPr lang="en-US" altLang="en-US" sz="1400" baseline="30000" dirty="0">
                <a:solidFill>
                  <a:schemeClr val="tx1"/>
                </a:solidFill>
              </a:rPr>
              <a:t>st</a:t>
            </a:r>
            <a:r>
              <a:rPr lang="en-US" altLang="en-US" sz="1400" dirty="0">
                <a:solidFill>
                  <a:schemeClr val="tx1"/>
                </a:solidFill>
              </a:rPr>
              <a:t> of January 2021, each call, 1500-1555et.</a:t>
            </a:r>
            <a:r>
              <a:rPr lang="en-US" altLang="en-US" sz="1400" b="0" dirty="0">
                <a:solidFill>
                  <a:schemeClr val="tx1"/>
                </a:solidFill>
              </a:rPr>
              <a:t>  (Call-in info is in the back up slides here and will be elsewhere.)  Attendance will be like we do. </a:t>
            </a:r>
          </a:p>
          <a:p>
            <a:pPr marL="285750" indent="-285750">
              <a:spcBef>
                <a:spcPts val="400"/>
              </a:spcBef>
              <a:buFont typeface="Arial" panose="020B0604020202020204" pitchFamily="34" charset="0"/>
              <a:buChar char="•"/>
            </a:pPr>
            <a:r>
              <a:rPr lang="en-US" altLang="en-US" sz="1400" b="0" dirty="0">
                <a:solidFill>
                  <a:schemeClr val="tx1"/>
                </a:solidFill>
              </a:rPr>
              <a:t>Wireless interims: </a:t>
            </a:r>
          </a:p>
          <a:p>
            <a:pPr lvl="1">
              <a:buFont typeface="Arial" panose="020B0604020202020204" pitchFamily="34" charset="0"/>
              <a:buChar char="•"/>
            </a:pPr>
            <a:r>
              <a:rPr lang="en-US" altLang="en-US" sz="1400" dirty="0">
                <a:solidFill>
                  <a:schemeClr val="tx1"/>
                </a:solidFill>
              </a:rPr>
              <a:t>802.11 -  11-15jan21		</a:t>
            </a:r>
            <a:r>
              <a:rPr lang="en-US" altLang="en-US" sz="1400" b="0" dirty="0">
                <a:solidFill>
                  <a:schemeClr val="tx1"/>
                </a:solidFill>
              </a:rPr>
              <a:t>802.15 -  15-21jan21</a:t>
            </a:r>
          </a:p>
          <a:p>
            <a:pPr lvl="1">
              <a:buFont typeface="Arial" panose="020B0604020202020204" pitchFamily="34" charset="0"/>
              <a:buChar char="•"/>
            </a:pPr>
            <a:r>
              <a:rPr lang="en-US" altLang="en-US" sz="1400" dirty="0">
                <a:solidFill>
                  <a:schemeClr val="tx1"/>
                </a:solidFill>
              </a:rPr>
              <a:t>802.18 -  14-21jan21		802.19 -   not meeting 		802.24	 -  13jan21 </a:t>
            </a:r>
            <a:endParaRPr lang="en-US" altLang="en-US" sz="1400" b="0" dirty="0">
              <a:solidFill>
                <a:schemeClr val="tx1"/>
              </a:solidFill>
            </a:endParaRPr>
          </a:p>
          <a:p>
            <a:pPr lvl="1">
              <a:buFont typeface="Arial" panose="020B0604020202020204" pitchFamily="34" charset="0"/>
              <a:buChar char="•"/>
            </a:pPr>
            <a:r>
              <a:rPr lang="en-US" altLang="en-US" sz="1400" b="0" dirty="0">
                <a:solidFill>
                  <a:schemeClr val="tx1"/>
                </a:solidFill>
              </a:rPr>
              <a:t>Note: updated rules to allow participation credit at a non-f2f interim is not likely to make it, still tbd.  </a:t>
            </a: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March 2021 </a:t>
            </a:r>
            <a:r>
              <a:rPr lang="en-US" altLang="en-US" sz="1400" b="0" dirty="0">
                <a:solidFill>
                  <a:schemeClr val="tx1"/>
                </a:solidFill>
              </a:rPr>
              <a:t>the EC at their monthly telecon on 01Dec20 </a:t>
            </a:r>
            <a:r>
              <a:rPr lang="en-US" altLang="en-US" sz="1400" dirty="0">
                <a:solidFill>
                  <a:schemeClr val="tx1"/>
                </a:solidFill>
              </a:rPr>
              <a:t>approved to cancel the in-person part</a:t>
            </a:r>
            <a:r>
              <a:rPr lang="en-US" altLang="en-US" sz="14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400" b="1" dirty="0">
                <a:solidFill>
                  <a:srgbClr val="0070C0"/>
                </a:solidFill>
              </a:rPr>
              <a:t>EC just updated  approval times to 05Mar21 (Friday) to 18Mar21 (Thursday) </a:t>
            </a:r>
            <a:r>
              <a:rPr lang="en-US" altLang="en-US" sz="1400" b="1" strike="dblStrike" dirty="0">
                <a:solidFill>
                  <a:srgbClr val="0070C0"/>
                </a:solidFill>
              </a:rPr>
              <a:t>19Mar21</a:t>
            </a:r>
          </a:p>
          <a:p>
            <a:pPr lvl="1">
              <a:buFont typeface="Arial" panose="020B0604020202020204" pitchFamily="34" charset="0"/>
              <a:buChar char="•"/>
            </a:pPr>
            <a:endParaRPr lang="en-US" altLang="en-US" sz="1400" dirty="0">
              <a:solidFill>
                <a:schemeClr val="tx1"/>
              </a:solidFill>
            </a:endParaRPr>
          </a:p>
          <a:p>
            <a:pPr lvl="1">
              <a:buFont typeface="Arial" panose="020B0604020202020204" pitchFamily="34" charset="0"/>
              <a:buChar char="•"/>
            </a:pPr>
            <a:r>
              <a:rPr lang="en-US" altLang="en-US" sz="1400" dirty="0">
                <a:solidFill>
                  <a:schemeClr val="tx1"/>
                </a:solidFill>
              </a:rPr>
              <a:t>Any input on preferred earlier times to meet on Thursday 18Mar21?  10:00et?  09:00et?____ </a:t>
            </a:r>
          </a:p>
          <a:p>
            <a:pPr lvl="2">
              <a:buFont typeface="Arial" panose="020B0604020202020204" pitchFamily="34" charset="0"/>
              <a:buChar char="•"/>
            </a:pPr>
            <a:r>
              <a:rPr lang="en-US" altLang="en-US" sz="1400" dirty="0">
                <a:solidFill>
                  <a:schemeClr val="tx1"/>
                </a:solidFill>
              </a:rPr>
              <a:t>Or Wednesday 17Mar21,  1500et?  </a:t>
            </a:r>
          </a:p>
          <a:p>
            <a:pPr lvl="1">
              <a:buFont typeface="Arial" panose="020B0604020202020204" pitchFamily="34" charset="0"/>
              <a:buChar char="•"/>
            </a:pPr>
            <a:r>
              <a:rPr lang="en-US" altLang="en-US" sz="1400" b="0" dirty="0">
                <a:solidFill>
                  <a:srgbClr val="00B0F0"/>
                </a:solidFill>
              </a:rPr>
              <a:t>The ch</a:t>
            </a:r>
            <a:r>
              <a:rPr lang="en-US" altLang="en-US" sz="1400" dirty="0">
                <a:solidFill>
                  <a:srgbClr val="00B0F0"/>
                </a:solidFill>
              </a:rPr>
              <a:t>air will check with the .15 chair and coordinate plenary meeting times if needed. </a:t>
            </a:r>
            <a:endParaRPr lang="en-US" altLang="en-US" sz="1400" b="0" dirty="0">
              <a:solidFill>
                <a:srgbClr val="00B0F0"/>
              </a:solidFill>
            </a:endParaRPr>
          </a:p>
          <a:p>
            <a:pPr lvl="2">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May 2021 </a:t>
            </a:r>
            <a:r>
              <a:rPr lang="en-US" altLang="en-US" sz="14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400" dirty="0">
                <a:solidFill>
                  <a:schemeClr val="tx1"/>
                </a:solidFill>
              </a:rPr>
              <a:t>plan is to review Panama on the 03Feb21 WCSC call</a:t>
            </a:r>
            <a:r>
              <a:rPr lang="en-US" altLang="en-US" sz="1400" b="0" dirty="0">
                <a:solidFill>
                  <a:schemeClr val="tx1"/>
                </a:solidFill>
              </a:rPr>
              <a:t>.  </a:t>
            </a:r>
            <a:endParaRPr lang="en-US" altLang="en-US" sz="1400" b="0" dirty="0">
              <a:solidFill>
                <a:schemeClr val="tx1"/>
              </a:solidFill>
              <a:highlight>
                <a:srgbClr val="FFFF00"/>
              </a:highlight>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14-21Jan21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56332</TotalTime>
  <Words>10609</Words>
  <Application>Microsoft Office PowerPoint</Application>
  <PresentationFormat>On-screen Show (4:3)</PresentationFormat>
  <Paragraphs>1187</Paragraphs>
  <Slides>44</Slides>
  <Notes>28</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8" baseType="lpstr">
      <vt:lpstr>Arial</vt:lpstr>
      <vt:lpstr>Calibri</vt:lpstr>
      <vt:lpstr>Century Gothic</vt:lpstr>
      <vt:lpstr>Consolas</vt:lpstr>
      <vt:lpstr>Helvetica</vt:lpstr>
      <vt:lpstr>Helvetica Neue</vt:lpstr>
      <vt:lpstr>Monotype Sorts</vt:lpstr>
      <vt:lpstr>Roboto</vt:lpstr>
      <vt:lpstr>Times New Roman</vt:lpstr>
      <vt:lpstr>Verdana</vt:lpstr>
      <vt:lpstr>Wingdings</vt:lpstr>
      <vt:lpstr>Office Theme</vt:lpstr>
      <vt:lpstr>Document</vt:lpstr>
      <vt:lpstr>Packager Shell Object</vt:lpstr>
      <vt:lpstr>IEEE 802.18 RR-TAG Electronic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vt:lpstr>
      <vt:lpstr>EU items to share -1</vt:lpstr>
      <vt:lpstr>EU items to share -2</vt:lpstr>
      <vt:lpstr>Other regions (outside EU-Stds and USA), items to share</vt:lpstr>
      <vt:lpstr>ITU-R items to share  -</vt:lpstr>
      <vt:lpstr>MSG 6 GHz &amp; FCC</vt:lpstr>
      <vt:lpstr>Table of Frequency Bands – IEEE 802 Stds </vt:lpstr>
      <vt:lpstr>Table of Frequency Bands – IEEE 802 Stds</vt:lpstr>
      <vt:lpstr>General Discussion Items</vt:lpstr>
      <vt:lpstr>Actions / AOB / Recess</vt:lpstr>
      <vt:lpstr>2nd - Thursday (21Jan21) Agenda</vt:lpstr>
      <vt:lpstr>EU items to share -1</vt:lpstr>
      <vt:lpstr>EU items to share -2</vt:lpstr>
      <vt:lpstr>Other regions (outside EU-Stds and USA), items to share</vt:lpstr>
      <vt:lpstr>ITU-R items to share  -</vt:lpstr>
      <vt:lpstr>MSG 6 GHz &amp; FCC</vt:lpstr>
      <vt:lpstr>Table of Frequency Bands – IEEE 802 Stds </vt:lpstr>
      <vt:lpstr>Table of Frequency Bands – IEEE 802 Stds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Teleconferences</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3461</cp:revision>
  <cp:lastPrinted>1601-01-01T00:00:00Z</cp:lastPrinted>
  <dcterms:created xsi:type="dcterms:W3CDTF">2016-03-03T14:54:45Z</dcterms:created>
  <dcterms:modified xsi:type="dcterms:W3CDTF">2021-01-14T13:50:01Z</dcterms:modified>
</cp:coreProperties>
</file>