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56" r:id="rId2"/>
    <p:sldId id="341" r:id="rId3"/>
    <p:sldId id="444" r:id="rId4"/>
    <p:sldId id="445" r:id="rId5"/>
    <p:sldId id="446" r:id="rId6"/>
    <p:sldId id="463" r:id="rId7"/>
    <p:sldId id="464" r:id="rId8"/>
    <p:sldId id="465" r:id="rId9"/>
    <p:sldId id="466" r:id="rId10"/>
    <p:sldId id="467" r:id="rId11"/>
    <p:sldId id="468" r:id="rId12"/>
    <p:sldId id="469" r:id="rId13"/>
    <p:sldId id="470" r:id="rId14"/>
    <p:sldId id="471" r:id="rId15"/>
    <p:sldId id="472" r:id="rId16"/>
    <p:sldId id="447" r:id="rId17"/>
    <p:sldId id="448" r:id="rId18"/>
    <p:sldId id="449" r:id="rId19"/>
    <p:sldId id="459" r:id="rId20"/>
    <p:sldId id="438" r:id="rId21"/>
    <p:sldId id="442" r:id="rId22"/>
    <p:sldId id="443" r:id="rId23"/>
    <p:sldId id="451" r:id="rId24"/>
    <p:sldId id="452" r:id="rId25"/>
    <p:sldId id="453" r:id="rId26"/>
    <p:sldId id="454" r:id="rId27"/>
    <p:sldId id="455" r:id="rId28"/>
    <p:sldId id="456" r:id="rId29"/>
    <p:sldId id="457" r:id="rId30"/>
    <p:sldId id="458" r:id="rId31"/>
    <p:sldId id="460" r:id="rId32"/>
    <p:sldId id="461" r:id="rId33"/>
    <p:sldId id="462" r:id="rId34"/>
    <p:sldId id="440" r:id="rId35"/>
    <p:sldId id="441" r:id="rId36"/>
    <p:sldId id="450" r:id="rId3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39" autoAdjust="0"/>
    <p:restoredTop sz="92987" autoAdjust="0"/>
  </p:normalViewPr>
  <p:slideViewPr>
    <p:cSldViewPr>
      <p:cViewPr varScale="1">
        <p:scale>
          <a:sx n="79" d="100"/>
          <a:sy n="79" d="100"/>
        </p:scale>
        <p:origin x="1800" y="8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varScale="1">
      <p:scale>
        <a:sx n="100" d="100"/>
        <a:sy n="100" d="100"/>
      </p:scale>
      <p:origin x="0" y="-682"/>
    </p:cViewPr>
  </p:sorterViewPr>
  <p:notesViewPr>
    <p:cSldViewPr>
      <p:cViewPr varScale="1">
        <p:scale>
          <a:sx n="64" d="100"/>
          <a:sy n="64" d="100"/>
        </p:scale>
        <p:origin x="3101" y="37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1/28/2021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
            </a:r>
            <a:br>
              <a:rPr lang="en-US" dirty="0" smtClean="0"/>
            </a:br>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565010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272695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2338454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705238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886696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762528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691484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902664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326788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68870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78532116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6411545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1462329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116903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41929971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366588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815674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371856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
            </a:r>
            <a:br>
              <a:rPr lang="en-US" dirty="0" smtClean="0"/>
            </a:br>
            <a:r>
              <a:rPr lang="en-US" dirty="0" smtClean="0"/>
              <a:t/>
            </a:r>
            <a:br>
              <a:rPr lang="en-US" dirty="0" smtClean="0"/>
            </a:br>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6489006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
            </a:r>
            <a:br>
              <a:rPr lang="en-US" dirty="0" smtClean="0"/>
            </a:br>
            <a:r>
              <a:rPr lang="en-US" dirty="0" smtClean="0"/>
              <a:t/>
            </a:r>
            <a:br>
              <a:rPr lang="en-US" dirty="0" smtClean="0"/>
            </a:br>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25697389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31855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25670748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2196167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9793455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13128038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56722921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4893060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0733875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4189420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643426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5252913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73914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506535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03965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2021</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04800"/>
            <a:ext cx="2211387" cy="273050"/>
          </a:xfrm>
        </p:spPr>
        <p:txBody>
          <a:bodyPr/>
          <a:lstStyle>
            <a:lvl1pPr>
              <a:defRPr/>
            </a:lvl1pPr>
          </a:lstStyle>
          <a:p>
            <a:r>
              <a:rPr lang="en-US" dirty="0" smtClean="0"/>
              <a:t>January 2021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0480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January 2021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Submission</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802.18-21/</a:t>
            </a:r>
            <a:r>
              <a:rPr kumimoji="0" lang="en-US"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0001</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ofca.gov.hk/filemanager/ofca/common/Industry/broadcasting/hk_freq_table_en.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dot.gov.in/sites/default/files/DoT%20Website%20notice%20for%20Comments%20on%20Spectrum%20Roadmap.pdf?download=1Consultatio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soumu.go.jp/main_content/000716599.pdf"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soumu.go.jp/menu_news/s-news/01kiban14_02000477.html"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acma.gov.au/sites/default/files/2020-09/Variation-to-the-LIPD-Class-Licence-consultation-paper.docx"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www.acma.gov.au/sites/default/files/2020-09/Notice-under-subsection-136-of-Radiocommunications-Act-1992-of-proposed-variation-of-LIPD-Class-Licence-2015.docx" TargetMode="External"/><Relationship Id="rId4" Type="http://schemas.openxmlformats.org/officeDocument/2006/relationships/hyperlink" Target="https://www.acma.gov.au/sites/default/files/2020-09/Draft-Radiocommunications-Low-Interference-Potential-devices-Class-Licence-Variation-Notice-2020-No-1.docx"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skmm.gov.my/skmmgovmy/media/General/pdf/CLASS-ASSIGNMENT-NO-1-OF-2020.pdf"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mic.gov.vn/Upload_Moi/DuThaoVanBan/HO-SO-DANG-WEBSITE.ZIP"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acma.gov.au/sites/default/files/2020-12/Variation-to-LIPD-Class-Licence_Summary-and-response-to-submission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miit.gov.cn/gzcy/yjzj/art/2021/art_35e50edb407b4063a366372f2394a4c5.html"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85800"/>
            <a:ext cx="83820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APAC update – January 2021</a:t>
            </a:r>
            <a:endParaRPr lang="en-GB" dirty="0"/>
          </a:p>
        </p:txBody>
      </p:sp>
      <p:sp>
        <p:nvSpPr>
          <p:cNvPr id="3076" name="Rectangle 4"/>
          <p:cNvSpPr>
            <a:spLocks noChangeArrowheads="1"/>
          </p:cNvSpPr>
          <p:nvPr/>
        </p:nvSpPr>
        <p:spPr bwMode="auto">
          <a:xfrm>
            <a:off x="616167" y="255894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smtClean="0">
                <a:solidFill>
                  <a:srgbClr val="000000"/>
                </a:solidFill>
              </a:rPr>
              <a:t>Author:</a:t>
            </a: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751859917"/>
              </p:ext>
            </p:extLst>
          </p:nvPr>
        </p:nvGraphicFramePr>
        <p:xfrm>
          <a:off x="669925" y="3038475"/>
          <a:ext cx="7804150" cy="1000125"/>
        </p:xfrm>
        <a:graphic>
          <a:graphicData uri="http://schemas.openxmlformats.org/presentationml/2006/ole">
            <mc:AlternateContent xmlns:mc="http://schemas.openxmlformats.org/markup-compatibility/2006">
              <mc:Choice xmlns:v="urn:schemas-microsoft-com:vml" Requires="v">
                <p:oleObj spid="_x0000_s7440" name="Document" r:id="rId4" imgW="8227229" imgH="998269" progId="Word.Document.8">
                  <p:embed/>
                </p:oleObj>
              </mc:Choice>
              <mc:Fallback>
                <p:oleObj name="Document" r:id="rId4" imgW="8227229" imgH="998269" progId="Word.Document.8">
                  <p:embed/>
                  <p:pic>
                    <p:nvPicPr>
                      <p:cNvPr id="0" name=""/>
                      <p:cNvPicPr>
                        <a:picLocks noChangeAspect="1" noChangeArrowheads="1"/>
                      </p:cNvPicPr>
                      <p:nvPr/>
                    </p:nvPicPr>
                    <p:blipFill>
                      <a:blip r:embed="rId5"/>
                      <a:srcRect/>
                      <a:stretch>
                        <a:fillRect/>
                      </a:stretch>
                    </p:blipFill>
                    <p:spPr bwMode="auto">
                      <a:xfrm>
                        <a:off x="669925" y="3038475"/>
                        <a:ext cx="7804150" cy="100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(5)</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a:t>
            </a:r>
            <a:endParaRPr lang="en-US" b="0" dirty="0" smtClean="0"/>
          </a:p>
          <a:p>
            <a:pPr marL="1257300" lvl="2" indent="-342900" algn="just">
              <a:buFont typeface="+mj-lt"/>
              <a:buAutoNum type="arabicPeriod" startAt="4"/>
            </a:pPr>
            <a:r>
              <a:rPr lang="en-US" dirty="0"/>
              <a:t>In order to be compatible with other services such as radiolocation, b</a:t>
            </a:r>
            <a:r>
              <a:rPr lang="en-US" dirty="0" smtClean="0"/>
              <a:t>roadband </a:t>
            </a:r>
            <a:r>
              <a:rPr lang="en-US" dirty="0"/>
              <a:t>wireless access (including wireless LAN) system </a:t>
            </a:r>
            <a:r>
              <a:rPr lang="en-US" dirty="0" smtClean="0"/>
              <a:t>operating in </a:t>
            </a:r>
            <a:r>
              <a:rPr lang="en-US" dirty="0"/>
              <a:t>the 5250-5350MHz frequency band </a:t>
            </a:r>
            <a:r>
              <a:rPr lang="en-US" dirty="0" smtClean="0"/>
              <a:t>should </a:t>
            </a:r>
            <a:r>
              <a:rPr lang="en-US" dirty="0"/>
              <a:t>adopt </a:t>
            </a:r>
            <a:r>
              <a:rPr lang="en-US" dirty="0" smtClean="0"/>
              <a:t>TPC and DFS </a:t>
            </a:r>
            <a:r>
              <a:rPr lang="en-US" dirty="0"/>
              <a:t>interference suppression technology, and </a:t>
            </a:r>
            <a:r>
              <a:rPr lang="en-US" dirty="0" smtClean="0"/>
              <a:t>prohibited from creating a capability that allows turning </a:t>
            </a:r>
            <a:r>
              <a:rPr lang="en-US" dirty="0"/>
              <a:t>off </a:t>
            </a:r>
            <a:r>
              <a:rPr lang="en-US" dirty="0" smtClean="0"/>
              <a:t>the DFS setting. </a:t>
            </a:r>
            <a:r>
              <a:rPr lang="en-US" dirty="0"/>
              <a:t>TPC </a:t>
            </a:r>
            <a:r>
              <a:rPr lang="en-US" dirty="0" smtClean="0"/>
              <a:t>is </a:t>
            </a:r>
            <a:r>
              <a:rPr lang="en-US" dirty="0"/>
              <a:t>not less than </a:t>
            </a:r>
            <a:r>
              <a:rPr lang="en-US" dirty="0" smtClean="0"/>
              <a:t>6 </a:t>
            </a:r>
            <a:r>
              <a:rPr lang="en-US" dirty="0" err="1" smtClean="0"/>
              <a:t>dB.</a:t>
            </a:r>
            <a:r>
              <a:rPr lang="en-US" dirty="0" smtClean="0"/>
              <a:t> If </a:t>
            </a:r>
            <a:r>
              <a:rPr lang="en-US" dirty="0"/>
              <a:t>there is no TPC function, the equivalent omnidirectional radiation </a:t>
            </a:r>
            <a:r>
              <a:rPr lang="en-US" dirty="0" smtClean="0"/>
              <a:t>and </a:t>
            </a:r>
            <a:r>
              <a:rPr lang="en-US" dirty="0"/>
              <a:t>the maximum </a:t>
            </a:r>
            <a:r>
              <a:rPr lang="en-US" dirty="0" smtClean="0"/>
              <a:t>EIPR limits </a:t>
            </a:r>
            <a:r>
              <a:rPr lang="en-US" dirty="0"/>
              <a:t>should be reduced by </a:t>
            </a:r>
            <a:r>
              <a:rPr lang="en-US" dirty="0" smtClean="0"/>
              <a:t>3 </a:t>
            </a:r>
            <a:r>
              <a:rPr lang="en-US" dirty="0" err="1" smtClean="0"/>
              <a:t>dB.</a:t>
            </a:r>
            <a:r>
              <a:rPr lang="en-US" dirty="0"/>
              <a:t> </a:t>
            </a:r>
            <a:endParaRPr lang="en-US" dirty="0" smtClean="0"/>
          </a:p>
          <a:p>
            <a:pPr marL="914400" lvl="2" indent="0" algn="just" defTabSz="419100"/>
            <a:r>
              <a:rPr lang="en-US" dirty="0"/>
              <a:t>	</a:t>
            </a:r>
            <a:r>
              <a:rPr lang="en-US" dirty="0" smtClean="0"/>
              <a:t>To ensure </a:t>
            </a:r>
            <a:r>
              <a:rPr lang="en-US" dirty="0"/>
              <a:t>the compatible coexistence </a:t>
            </a:r>
            <a:r>
              <a:rPr lang="en-US" dirty="0" smtClean="0"/>
              <a:t>with </a:t>
            </a:r>
            <a:r>
              <a:rPr lang="en-US" dirty="0"/>
              <a:t>different radio </a:t>
            </a:r>
            <a:r>
              <a:rPr lang="en-US" dirty="0" smtClean="0"/>
              <a:t>	services</a:t>
            </a:r>
            <a:r>
              <a:rPr lang="en-US" dirty="0"/>
              <a:t>, </a:t>
            </a:r>
            <a:r>
              <a:rPr lang="en-US" dirty="0" smtClean="0"/>
              <a:t>wireless communications systems operating in the 2400 	MHz, 5100 MHz, </a:t>
            </a:r>
            <a:r>
              <a:rPr lang="en-US" dirty="0"/>
              <a:t>and </a:t>
            </a:r>
            <a:r>
              <a:rPr lang="en-US" dirty="0" smtClean="0"/>
              <a:t>5800 MHz </a:t>
            </a:r>
            <a:r>
              <a:rPr lang="en-US" dirty="0"/>
              <a:t>frequency bands shall </a:t>
            </a:r>
            <a:r>
              <a:rPr lang="en-US" dirty="0" smtClean="0"/>
              <a:t>comply 	with one </a:t>
            </a:r>
            <a:r>
              <a:rPr lang="en-US" dirty="0"/>
              <a:t>of the listed interference avoidance </a:t>
            </a:r>
            <a:r>
              <a:rPr lang="en-US" dirty="0" smtClean="0"/>
              <a:t>technical 	requirements in Appendix 2.</a:t>
            </a:r>
            <a:endParaRPr lang="en-US" dirty="0"/>
          </a:p>
          <a:p>
            <a:pPr marL="1257300" lvl="2" indent="-342900" algn="just">
              <a:buFont typeface="+mj-lt"/>
              <a:buAutoNum type="arabicPeriod" startAt="4"/>
            </a:pPr>
            <a:endParaRPr lang="en-US" dirty="0"/>
          </a:p>
          <a:p>
            <a:pPr marL="1257300" lvl="2" indent="-342900" algn="just">
              <a:buFont typeface="+mj-lt"/>
              <a:buAutoNum type="arabicPeriod" startAt="4"/>
            </a:pPr>
            <a:endParaRPr lang="en-US" dirty="0"/>
          </a:p>
          <a:p>
            <a:pPr marL="1257300" lvl="2" indent="-342900" algn="just">
              <a:buFont typeface="+mj-lt"/>
              <a:buAutoNum type="arabicPeriod" startAt="4"/>
            </a:pPr>
            <a:endParaRPr lang="en-US" dirty="0"/>
          </a:p>
          <a:p>
            <a:pPr marL="1257300" lvl="2" indent="-342900" algn="just">
              <a:buFont typeface="+mj-lt"/>
              <a:buAutoNum type="arabicPeriod" startAt="4"/>
            </a:pPr>
            <a:endParaRPr lang="en-US" dirty="0"/>
          </a:p>
          <a:p>
            <a:pPr marL="1257300" lvl="2" indent="-342900" algn="just">
              <a:buFont typeface="+mj-lt"/>
              <a:buAutoNum type="arabicPeriod" startAt="4"/>
            </a:pPr>
            <a:endParaRPr lang="en-US" dirty="0"/>
          </a:p>
          <a:p>
            <a:pPr marL="1257300" lvl="2" indent="-342900" algn="just">
              <a:buFont typeface="+mj-lt"/>
              <a:buAutoNum type="arabicPeriod" startAt="4"/>
            </a:pPr>
            <a:endParaRPr lang="en-US" dirty="0" smtClean="0"/>
          </a:p>
          <a:p>
            <a:pPr marL="1257300" lvl="2" indent="-342900" algn="just">
              <a:buFont typeface="+mj-lt"/>
              <a:buAutoNum type="arabicPeriod" startAt="4"/>
            </a:pPr>
            <a:endParaRPr lang="en-US" dirty="0"/>
          </a:p>
          <a:p>
            <a:pPr marL="1257300" lvl="2" indent="-342900" algn="just">
              <a:buFont typeface="+mj-lt"/>
              <a:buAutoNum type="arabicPeriod" startAt="4"/>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80265925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(6)</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 point 4)</a:t>
            </a:r>
            <a:endParaRPr lang="en-US" b="0" dirty="0" smtClean="0"/>
          </a:p>
          <a:p>
            <a:pPr marL="1257300" lvl="2" indent="-342900" algn="just">
              <a:buFont typeface="+mj-lt"/>
              <a:buAutoNum type="arabicPeriod" startAt="4"/>
            </a:pPr>
            <a:r>
              <a:rPr lang="en-US" dirty="0" smtClean="0"/>
              <a:t>Wireless </a:t>
            </a:r>
            <a:r>
              <a:rPr lang="en-US" dirty="0"/>
              <a:t>LAN equipment with IP address allocation function should support </a:t>
            </a:r>
            <a:r>
              <a:rPr lang="en-US" dirty="0" smtClean="0"/>
              <a:t>the IPv6 </a:t>
            </a:r>
            <a:r>
              <a:rPr lang="en-US" dirty="0"/>
              <a:t>protocol, and enable IPv6 address allocation function by </a:t>
            </a:r>
            <a:r>
              <a:rPr lang="en-US" dirty="0" smtClean="0"/>
              <a:t>default. </a:t>
            </a:r>
          </a:p>
          <a:p>
            <a:pPr marL="1254125" lvl="2" indent="0" algn="just"/>
            <a:r>
              <a:rPr lang="en-US" dirty="0" smtClean="0"/>
              <a:t>Security capabilities of the air </a:t>
            </a:r>
            <a:r>
              <a:rPr lang="en-US" dirty="0"/>
              <a:t>interface access control </a:t>
            </a:r>
            <a:r>
              <a:rPr lang="en-US" dirty="0" smtClean="0"/>
              <a:t>should be complied </a:t>
            </a:r>
            <a:r>
              <a:rPr lang="en-US" dirty="0"/>
              <a:t>with </a:t>
            </a:r>
            <a:r>
              <a:rPr lang="en-US" dirty="0" smtClean="0"/>
              <a:t>the GB </a:t>
            </a:r>
            <a:r>
              <a:rPr lang="en-US" dirty="0"/>
              <a:t>15629 Wireless LAN security series standards</a:t>
            </a:r>
            <a:r>
              <a:rPr lang="en-US" dirty="0" smtClean="0"/>
              <a:t>.</a:t>
            </a:r>
          </a:p>
          <a:p>
            <a:pPr marL="1257300" lvl="2" indent="-342900" algn="just">
              <a:buFont typeface="+mj-lt"/>
              <a:buAutoNum type="arabicPeriod" startAt="5"/>
            </a:pPr>
            <a:r>
              <a:rPr lang="en-US" dirty="0" smtClean="0"/>
              <a:t>In order to install and </a:t>
            </a:r>
            <a:r>
              <a:rPr lang="en-US" dirty="0"/>
              <a:t>use wireless LAN access </a:t>
            </a:r>
            <a:r>
              <a:rPr lang="en-US" dirty="0" smtClean="0"/>
              <a:t>points, central station of broadband </a:t>
            </a:r>
            <a:r>
              <a:rPr lang="en-US" dirty="0"/>
              <a:t>wireless </a:t>
            </a:r>
            <a:r>
              <a:rPr lang="en-US" dirty="0" smtClean="0"/>
              <a:t>access systems, </a:t>
            </a:r>
            <a:r>
              <a:rPr lang="en-US" dirty="0"/>
              <a:t>and the radio </a:t>
            </a:r>
            <a:r>
              <a:rPr lang="en-US" dirty="0" smtClean="0"/>
              <a:t>stations of </a:t>
            </a:r>
            <a:r>
              <a:rPr lang="en-US" dirty="0"/>
              <a:t>point-to-point transmission, </a:t>
            </a:r>
            <a:r>
              <a:rPr lang="en-US" dirty="0" smtClean="0"/>
              <a:t>a radio station license at a province level is required if </a:t>
            </a:r>
            <a:r>
              <a:rPr lang="en-US" dirty="0"/>
              <a:t>the following conditions are </a:t>
            </a:r>
            <a:r>
              <a:rPr lang="en-US" dirty="0" smtClean="0"/>
              <a:t>met:</a:t>
            </a:r>
          </a:p>
          <a:p>
            <a:pPr marL="1714500" lvl="3" indent="-342900" algn="just">
              <a:buFont typeface="Arial" panose="020B0604020202020204" pitchFamily="34" charset="0"/>
              <a:buChar char="•"/>
            </a:pPr>
            <a:r>
              <a:rPr lang="en-US" dirty="0" smtClean="0"/>
              <a:t>Outdoor operation</a:t>
            </a:r>
          </a:p>
          <a:p>
            <a:pPr marL="1714500" lvl="3" indent="-342900" algn="just">
              <a:buFont typeface="Arial" panose="020B0604020202020204" pitchFamily="34" charset="0"/>
              <a:buChar char="•"/>
            </a:pPr>
            <a:r>
              <a:rPr lang="en-US" kern="1200" dirty="0" smtClean="0">
                <a:latin typeface="Times New Roman" pitchFamily="16" charset="0"/>
              </a:rPr>
              <a:t>EIRP of a radio </a:t>
            </a:r>
            <a:r>
              <a:rPr lang="en-US" kern="1200" dirty="0">
                <a:latin typeface="Times New Roman" pitchFamily="16" charset="0"/>
              </a:rPr>
              <a:t>transmitting equipment </a:t>
            </a:r>
            <a:r>
              <a:rPr lang="en-US" kern="1200" dirty="0" smtClean="0">
                <a:latin typeface="Times New Roman" pitchFamily="16" charset="0"/>
              </a:rPr>
              <a:t>operating </a:t>
            </a:r>
            <a:r>
              <a:rPr lang="en-US" kern="1200" dirty="0">
                <a:latin typeface="Times New Roman" pitchFamily="16" charset="0"/>
              </a:rPr>
              <a:t>in the </a:t>
            </a:r>
            <a:r>
              <a:rPr lang="en-US" kern="1200" dirty="0" smtClean="0">
                <a:latin typeface="Times New Roman" pitchFamily="16" charset="0"/>
              </a:rPr>
              <a:t>2400 MHz </a:t>
            </a:r>
            <a:r>
              <a:rPr lang="en-US" kern="1200" dirty="0">
                <a:latin typeface="Times New Roman" pitchFamily="16" charset="0"/>
              </a:rPr>
              <a:t>frequency </a:t>
            </a:r>
            <a:r>
              <a:rPr lang="en-US" kern="1200" dirty="0" smtClean="0">
                <a:latin typeface="Times New Roman" pitchFamily="16" charset="0"/>
              </a:rPr>
              <a:t>is </a:t>
            </a:r>
            <a:r>
              <a:rPr lang="en-US" kern="1200" dirty="0">
                <a:latin typeface="Times New Roman" pitchFamily="16" charset="0"/>
              </a:rPr>
              <a:t>greater than </a:t>
            </a:r>
            <a:r>
              <a:rPr lang="en-US" kern="1200" dirty="0" smtClean="0">
                <a:latin typeface="Times New Roman" pitchFamily="16" charset="0"/>
              </a:rPr>
              <a:t>20 </a:t>
            </a:r>
            <a:r>
              <a:rPr lang="en-US" kern="1200" dirty="0" err="1" smtClean="0">
                <a:latin typeface="Times New Roman" pitchFamily="16" charset="0"/>
              </a:rPr>
              <a:t>dBm</a:t>
            </a:r>
            <a:r>
              <a:rPr lang="en-US" kern="1200" dirty="0">
                <a:latin typeface="Times New Roman" pitchFamily="16" charset="0"/>
              </a:rPr>
              <a:t>; </a:t>
            </a:r>
            <a:r>
              <a:rPr lang="en-US" kern="1200" dirty="0" smtClean="0">
                <a:latin typeface="Times New Roman" pitchFamily="16" charset="0"/>
              </a:rPr>
              <a:t>EIRP of a radio transmitting equipment operating in </a:t>
            </a:r>
            <a:r>
              <a:rPr lang="en-US" kern="1200" dirty="0">
                <a:latin typeface="Times New Roman" pitchFamily="16" charset="0"/>
              </a:rPr>
              <a:t>the </a:t>
            </a:r>
            <a:r>
              <a:rPr lang="en-US" kern="1200" dirty="0" smtClean="0">
                <a:latin typeface="Times New Roman" pitchFamily="16" charset="0"/>
              </a:rPr>
              <a:t>5800 </a:t>
            </a:r>
            <a:r>
              <a:rPr lang="en-US" kern="1200" dirty="0" smtClean="0">
                <a:latin typeface="Times New Roman" pitchFamily="16" charset="0"/>
              </a:rPr>
              <a:t>MHz </a:t>
            </a:r>
            <a:r>
              <a:rPr lang="en-US" kern="1200" dirty="0">
                <a:latin typeface="Times New Roman" pitchFamily="16" charset="0"/>
              </a:rPr>
              <a:t>frequency band </a:t>
            </a:r>
            <a:r>
              <a:rPr lang="en-US" kern="1200" dirty="0" smtClean="0">
                <a:latin typeface="Times New Roman" pitchFamily="16" charset="0"/>
              </a:rPr>
              <a:t>is </a:t>
            </a:r>
            <a:r>
              <a:rPr lang="en-US" kern="1200" dirty="0">
                <a:latin typeface="Times New Roman" pitchFamily="16" charset="0"/>
              </a:rPr>
              <a:t>greater than </a:t>
            </a:r>
            <a:r>
              <a:rPr lang="en-US" kern="1200" dirty="0" smtClean="0">
                <a:latin typeface="Times New Roman" pitchFamily="16" charset="0"/>
              </a:rPr>
              <a:t>30 </a:t>
            </a:r>
            <a:r>
              <a:rPr lang="en-US" kern="1200" dirty="0" err="1" smtClean="0">
                <a:latin typeface="Times New Roman" pitchFamily="16" charset="0"/>
              </a:rPr>
              <a:t>dBm</a:t>
            </a:r>
            <a:r>
              <a:rPr lang="en-US" kern="1200" dirty="0">
                <a:latin typeface="Times New Roman" pitchFamily="16" charset="0"/>
              </a:rPr>
              <a:t>.</a:t>
            </a:r>
          </a:p>
          <a:p>
            <a:pPr marL="1714500" lvl="3" indent="-342900" algn="just">
              <a:buFont typeface="Arial" panose="020B0604020202020204" pitchFamily="34" charset="0"/>
              <a:buChar char="•"/>
            </a:pPr>
            <a:endParaRPr lang="en-US" dirty="0"/>
          </a:p>
          <a:p>
            <a:pPr marL="1257300" lvl="2" indent="-342900" algn="just">
              <a:buFont typeface="+mj-lt"/>
              <a:buAutoNum type="arabicPeriod" startAt="5"/>
            </a:pPr>
            <a:endParaRPr lang="en-US" dirty="0" smtClean="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smtClean="0"/>
          </a:p>
          <a:p>
            <a:pPr marL="1257300" lvl="2" indent="-342900" algn="just">
              <a:buFont typeface="+mj-lt"/>
              <a:buAutoNum type="arabicPeriod" startAt="5"/>
            </a:pPr>
            <a:endParaRPr lang="en-US" dirty="0"/>
          </a:p>
          <a:p>
            <a:pPr marL="1257300" lvl="2" indent="-342900" algn="just">
              <a:buFont typeface="+mj-lt"/>
              <a:buAutoNum type="arabicPeriod" startAt="5"/>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02620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(7)</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 point 5)</a:t>
            </a:r>
            <a:endParaRPr lang="en-US" b="0" dirty="0" smtClean="0"/>
          </a:p>
          <a:p>
            <a:pPr marL="1257300" lvl="2" indent="-342900" algn="just">
              <a:buFont typeface="+mj-lt"/>
              <a:buAutoNum type="arabicPeriod" startAt="5"/>
            </a:pPr>
            <a:r>
              <a:rPr lang="en-US" dirty="0" smtClean="0"/>
              <a:t>Except the abovementioned conditions, other wireless communications system and radio stations operating in the 2400 MHz, 5100 MHz, and 5800 MHz frequency bands are not required to obtain a frequency use permit and a radio station license. </a:t>
            </a:r>
          </a:p>
          <a:p>
            <a:pPr marL="1257300" lvl="2" indent="-342900" algn="just">
              <a:buFont typeface="+mj-lt"/>
              <a:buAutoNum type="arabicPeriod" startAt="5"/>
            </a:pPr>
            <a:r>
              <a:rPr lang="en-US" kern="1200" dirty="0" smtClean="0">
                <a:latin typeface="Times New Roman" pitchFamily="16" charset="0"/>
              </a:rPr>
              <a:t>Radio </a:t>
            </a:r>
            <a:r>
              <a:rPr lang="en-US" kern="1200" dirty="0">
                <a:latin typeface="Times New Roman" pitchFamily="16" charset="0"/>
              </a:rPr>
              <a:t>management agencies of all provinces, autonomous regions, and municipalities shall promote </a:t>
            </a:r>
            <a:r>
              <a:rPr lang="en-US" kern="1200" dirty="0" smtClean="0">
                <a:latin typeface="Times New Roman" pitchFamily="16" charset="0"/>
              </a:rPr>
              <a:t>online application of the radio station licenses for equipment operating in the 2400 MHz</a:t>
            </a:r>
            <a:r>
              <a:rPr lang="en-US" kern="1200" dirty="0">
                <a:latin typeface="Times New Roman" pitchFamily="16" charset="0"/>
              </a:rPr>
              <a:t>, </a:t>
            </a:r>
            <a:r>
              <a:rPr lang="en-US" kern="1200" dirty="0" smtClean="0">
                <a:latin typeface="Times New Roman" pitchFamily="16" charset="0"/>
              </a:rPr>
              <a:t>5100 MHz, </a:t>
            </a:r>
            <a:r>
              <a:rPr lang="en-US" kern="1200" dirty="0">
                <a:latin typeface="Times New Roman" pitchFamily="16" charset="0"/>
              </a:rPr>
              <a:t>and </a:t>
            </a:r>
            <a:r>
              <a:rPr lang="en-US" kern="1200" dirty="0" smtClean="0">
                <a:latin typeface="Times New Roman" pitchFamily="16" charset="0"/>
              </a:rPr>
              <a:t>5800 MHz frequency bands.</a:t>
            </a:r>
          </a:p>
          <a:p>
            <a:pPr marL="1257300" lvl="2" indent="-342900" algn="just">
              <a:buFont typeface="+mj-lt"/>
              <a:buAutoNum type="arabicPeriod" startAt="5"/>
            </a:pPr>
            <a:r>
              <a:rPr lang="en-US" dirty="0"/>
              <a:t>The radio communication system station </a:t>
            </a:r>
            <a:r>
              <a:rPr lang="en-US" dirty="0" smtClean="0"/>
              <a:t>operating in </a:t>
            </a:r>
            <a:r>
              <a:rPr lang="en-US" dirty="0"/>
              <a:t>the </a:t>
            </a:r>
            <a:r>
              <a:rPr lang="en-US" dirty="0" smtClean="0"/>
              <a:t>5100 MHz </a:t>
            </a:r>
            <a:r>
              <a:rPr lang="en-US" dirty="0"/>
              <a:t>frequency band should be </a:t>
            </a:r>
            <a:r>
              <a:rPr lang="en-US" dirty="0" smtClean="0"/>
              <a:t>located more </a:t>
            </a:r>
            <a:r>
              <a:rPr lang="en-US" dirty="0"/>
              <a:t>than </a:t>
            </a:r>
            <a:r>
              <a:rPr lang="en-US" dirty="0" smtClean="0"/>
              <a:t>3 km </a:t>
            </a:r>
            <a:r>
              <a:rPr lang="en-US" dirty="0"/>
              <a:t>away from the earth station of the same frequency band for satellite </a:t>
            </a:r>
            <a:r>
              <a:rPr lang="en-US" dirty="0" err="1"/>
              <a:t>radiodetermination</a:t>
            </a:r>
            <a:r>
              <a:rPr lang="en-US" dirty="0"/>
              <a:t> (space-to-ground) </a:t>
            </a:r>
            <a:r>
              <a:rPr lang="en-US" dirty="0" smtClean="0"/>
              <a:t>and fixed satellite (</a:t>
            </a:r>
            <a:r>
              <a:rPr lang="en-US" dirty="0"/>
              <a:t>space-to-ground</a:t>
            </a:r>
            <a:r>
              <a:rPr lang="en-US" dirty="0" smtClean="0"/>
              <a:t>). Sign posts on the prohibition of the installation and use of the radio communications systems shall </a:t>
            </a:r>
            <a:r>
              <a:rPr lang="en-US" dirty="0"/>
              <a:t>be set up at road junctions within </a:t>
            </a:r>
            <a:r>
              <a:rPr lang="en-US" dirty="0" smtClean="0"/>
              <a:t>3 km. </a:t>
            </a:r>
          </a:p>
          <a:p>
            <a:pPr marL="914400" lvl="2" indent="0" algn="just"/>
            <a:r>
              <a:rPr lang="en-US" dirty="0"/>
              <a:t/>
            </a:r>
            <a:br>
              <a:rPr lang="en-US" dirty="0"/>
            </a:br>
            <a:endParaRPr lang="en-US" dirty="0"/>
          </a:p>
          <a:p>
            <a:pPr marL="1257300" lvl="2" indent="-342900" algn="just">
              <a:buFont typeface="+mj-lt"/>
              <a:buAutoNum type="arabicPeriod" startAt="5"/>
            </a:pPr>
            <a:endParaRPr lang="en-US" kern="1200" dirty="0">
              <a:latin typeface="Times New Roman" pitchFamily="16" charset="0"/>
            </a:endParaRPr>
          </a:p>
          <a:p>
            <a:pPr marL="1714500" lvl="3" indent="-342900" algn="just">
              <a:buFont typeface="Arial" panose="020B0604020202020204" pitchFamily="34" charset="0"/>
              <a:buChar char="•"/>
            </a:pPr>
            <a:endParaRPr lang="en-US" dirty="0"/>
          </a:p>
          <a:p>
            <a:pPr marL="1257300" lvl="2" indent="-342900" algn="just">
              <a:buFont typeface="+mj-lt"/>
              <a:buAutoNum type="arabicPeriod" startAt="5"/>
            </a:pPr>
            <a:endParaRPr lang="en-US" dirty="0" smtClean="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a:p>
          <a:p>
            <a:pPr marL="1257300" lvl="2" indent="-342900" algn="just">
              <a:buFont typeface="+mj-lt"/>
              <a:buAutoNum type="arabicPeriod" startAt="5"/>
            </a:pPr>
            <a:endParaRPr lang="en-US" dirty="0" smtClean="0"/>
          </a:p>
          <a:p>
            <a:pPr marL="1257300" lvl="2" indent="-342900" algn="just">
              <a:buFont typeface="+mj-lt"/>
              <a:buAutoNum type="arabicPeriod" startAt="5"/>
            </a:pPr>
            <a:endParaRPr lang="en-US" dirty="0"/>
          </a:p>
          <a:p>
            <a:pPr marL="1257300" lvl="2" indent="-342900" algn="just">
              <a:buFont typeface="+mj-lt"/>
              <a:buAutoNum type="arabicPeriod" startAt="5"/>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7703918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(8)</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a:t>
            </a:r>
            <a:endParaRPr lang="en-US" b="0" dirty="0" smtClean="0"/>
          </a:p>
          <a:p>
            <a:pPr marL="1257300" lvl="2" indent="-342900" algn="just">
              <a:buFont typeface="+mj-lt"/>
              <a:buAutoNum type="arabicPeriod" startAt="8"/>
            </a:pPr>
            <a:r>
              <a:rPr lang="en-US" dirty="0" smtClean="0"/>
              <a:t>For a radio station operating in the 2400 MHz</a:t>
            </a:r>
            <a:r>
              <a:rPr lang="en-US" dirty="0"/>
              <a:t>, </a:t>
            </a:r>
            <a:r>
              <a:rPr lang="en-US" dirty="0" smtClean="0"/>
              <a:t>5100 MHz, </a:t>
            </a:r>
            <a:r>
              <a:rPr lang="en-US" dirty="0"/>
              <a:t>and </a:t>
            </a:r>
            <a:r>
              <a:rPr lang="en-US" dirty="0" smtClean="0"/>
              <a:t>5800 MHz frequency bands with a valid radio station license, the station owner should report to the </a:t>
            </a:r>
            <a:r>
              <a:rPr lang="en-US" dirty="0"/>
              <a:t>local radio regulatory </a:t>
            </a:r>
            <a:r>
              <a:rPr lang="en-US" dirty="0" smtClean="0"/>
              <a:t>agency </a:t>
            </a:r>
            <a:r>
              <a:rPr lang="en-US" dirty="0"/>
              <a:t>and ask the agency for coordination. </a:t>
            </a:r>
            <a:r>
              <a:rPr lang="en-US" dirty="0" smtClean="0"/>
              <a:t>if the station is subject </a:t>
            </a:r>
            <a:r>
              <a:rPr lang="en-US" dirty="0"/>
              <a:t>to harmful radio </a:t>
            </a:r>
            <a:r>
              <a:rPr lang="en-US" dirty="0" smtClean="0"/>
              <a:t>interference.</a:t>
            </a:r>
          </a:p>
          <a:p>
            <a:pPr marL="1257300" lvl="2" indent="-342900" algn="just">
              <a:buFont typeface="+mj-lt"/>
              <a:buAutoNum type="arabicPeriod" startAt="8"/>
            </a:pPr>
            <a:r>
              <a:rPr lang="en-US" dirty="0" smtClean="0"/>
              <a:t>For a radio station operating in the 2400 MHz</a:t>
            </a:r>
            <a:r>
              <a:rPr lang="en-US" dirty="0"/>
              <a:t>, </a:t>
            </a:r>
            <a:r>
              <a:rPr lang="en-US" dirty="0" smtClean="0"/>
              <a:t>5100 MHz, </a:t>
            </a:r>
            <a:r>
              <a:rPr lang="en-US" dirty="0"/>
              <a:t>and </a:t>
            </a:r>
            <a:r>
              <a:rPr lang="en-US" dirty="0" smtClean="0"/>
              <a:t>5800 MHz </a:t>
            </a:r>
            <a:r>
              <a:rPr lang="en-US" dirty="0"/>
              <a:t>frequency </a:t>
            </a:r>
            <a:r>
              <a:rPr lang="en-US" dirty="0" smtClean="0"/>
              <a:t>bands with a valid radio station license, the protection requirement from any harmful interference cannot be in principle exempted. When the </a:t>
            </a:r>
            <a:r>
              <a:rPr lang="en-US" dirty="0"/>
              <a:t>radio station </a:t>
            </a:r>
            <a:r>
              <a:rPr lang="en-US" dirty="0" smtClean="0"/>
              <a:t>produces </a:t>
            </a:r>
            <a:r>
              <a:rPr lang="en-US" dirty="0"/>
              <a:t>harmful </a:t>
            </a:r>
            <a:r>
              <a:rPr lang="en-US" dirty="0" smtClean="0"/>
              <a:t>interference to other stations in the same or adjacent frequency bands, </a:t>
            </a:r>
            <a:r>
              <a:rPr lang="en-US" dirty="0"/>
              <a:t>it </a:t>
            </a:r>
            <a:r>
              <a:rPr lang="en-US" dirty="0" smtClean="0"/>
              <a:t>shall stop immediately </a:t>
            </a:r>
            <a:r>
              <a:rPr lang="en-US" dirty="0"/>
              <a:t>and </a:t>
            </a:r>
            <a:r>
              <a:rPr lang="en-US" dirty="0" smtClean="0"/>
              <a:t>resume operation only after eliminating </a:t>
            </a:r>
            <a:r>
              <a:rPr lang="en-US" dirty="0"/>
              <a:t>harmful interference</a:t>
            </a:r>
            <a:r>
              <a:rPr lang="en-US" dirty="0" smtClean="0"/>
              <a:t>. </a:t>
            </a:r>
          </a:p>
          <a:p>
            <a:pPr marL="1254125" lvl="2" indent="-339725" algn="just">
              <a:tabLst>
                <a:tab pos="1254125" algn="l"/>
              </a:tabLst>
            </a:pPr>
            <a:r>
              <a:rPr lang="en-US" dirty="0"/>
              <a:t>	</a:t>
            </a:r>
            <a:r>
              <a:rPr lang="en-US" dirty="0" smtClean="0"/>
              <a:t>Radio </a:t>
            </a:r>
            <a:r>
              <a:rPr lang="en-US" dirty="0"/>
              <a:t>communication services operating in the </a:t>
            </a:r>
            <a:r>
              <a:rPr lang="en-US" dirty="0" smtClean="0"/>
              <a:t>2400 MHz </a:t>
            </a:r>
            <a:r>
              <a:rPr lang="en-US" dirty="0"/>
              <a:t>and </a:t>
            </a:r>
            <a:r>
              <a:rPr lang="en-US" dirty="0" smtClean="0"/>
              <a:t>5800 MHz frequency bands should also withstand interference from ISM applications.</a:t>
            </a:r>
            <a:endParaRPr lang="en-US" dirty="0"/>
          </a:p>
          <a:p>
            <a:pPr marL="1257300" lvl="2" indent="-342900" algn="just">
              <a:buFont typeface="+mj-lt"/>
              <a:buAutoNum type="arabicPeriod" startAt="8"/>
            </a:pPr>
            <a:endParaRPr lang="en-US" dirty="0"/>
          </a:p>
          <a:p>
            <a:pPr marL="1257300" lvl="2" indent="-342900">
              <a:buFont typeface="+mj-lt"/>
              <a:buAutoNum type="arabicPeriod" startAt="8"/>
            </a:pPr>
            <a:endParaRPr lang="en-US" dirty="0" smtClean="0"/>
          </a:p>
          <a:p>
            <a:pPr marL="1257300" lvl="2" indent="-342900">
              <a:buFont typeface="+mj-lt"/>
              <a:buAutoNum type="arabicPeriod" startAt="8"/>
            </a:pPr>
            <a:endParaRPr lang="en-US" dirty="0"/>
          </a:p>
          <a:p>
            <a:pPr marL="914400" lvl="2" indent="0"/>
            <a:r>
              <a:rPr lang="en-US" dirty="0" smtClean="0"/>
              <a:t/>
            </a:r>
            <a:br>
              <a:rPr lang="en-US" dirty="0" smtClean="0"/>
            </a:br>
            <a:endParaRPr lang="en-US" dirty="0" smtClean="0"/>
          </a:p>
          <a:p>
            <a:pPr marL="1257300" lvl="2" indent="-342900" algn="just">
              <a:buFont typeface="+mj-lt"/>
              <a:buAutoNum type="arabicPeriod" startAt="8"/>
            </a:pPr>
            <a:endParaRPr lang="en-US" kern="1200" dirty="0">
              <a:latin typeface="Times New Roman" pitchFamily="16" charset="0"/>
            </a:endParaRPr>
          </a:p>
          <a:p>
            <a:pPr marL="1714500" lvl="3" indent="-342900" algn="just">
              <a:buFont typeface="Arial" panose="020B0604020202020204" pitchFamily="34" charset="0"/>
              <a:buChar char="•"/>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0810167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(9)</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a:t>
            </a:r>
            <a:endParaRPr lang="en-US" b="0" dirty="0" smtClean="0"/>
          </a:p>
          <a:p>
            <a:pPr marL="1257300" lvl="2" indent="-342900" algn="just">
              <a:buFont typeface="+mj-lt"/>
              <a:buAutoNum type="arabicPeriod" startAt="10"/>
            </a:pPr>
            <a:r>
              <a:rPr lang="en-US" dirty="0" smtClean="0"/>
              <a:t>In </a:t>
            </a:r>
            <a:r>
              <a:rPr lang="en-US" dirty="0"/>
              <a:t>case of major national missions or national implementation of radio control, the installation and use of radio </a:t>
            </a:r>
            <a:r>
              <a:rPr lang="en-US" dirty="0" smtClean="0"/>
              <a:t>stations </a:t>
            </a:r>
            <a:r>
              <a:rPr lang="en-US" dirty="0"/>
              <a:t>in the </a:t>
            </a:r>
            <a:r>
              <a:rPr lang="en-US" dirty="0" smtClean="0"/>
              <a:t>2400 MHz</a:t>
            </a:r>
            <a:r>
              <a:rPr lang="en-US" dirty="0"/>
              <a:t>, </a:t>
            </a:r>
            <a:r>
              <a:rPr lang="en-US" dirty="0" smtClean="0"/>
              <a:t>5100 MHz, </a:t>
            </a:r>
            <a:r>
              <a:rPr lang="en-US" dirty="0"/>
              <a:t>and </a:t>
            </a:r>
            <a:r>
              <a:rPr lang="en-US" dirty="0" smtClean="0"/>
              <a:t>5800 MHz </a:t>
            </a:r>
            <a:r>
              <a:rPr lang="en-US" dirty="0"/>
              <a:t>frequency bands </a:t>
            </a:r>
            <a:r>
              <a:rPr lang="en-US" dirty="0" smtClean="0"/>
              <a:t>shall be complied </a:t>
            </a:r>
            <a:r>
              <a:rPr lang="en-US" dirty="0"/>
              <a:t>with the radio management regulations issued during major national missions, or obey the radio control </a:t>
            </a:r>
            <a:r>
              <a:rPr lang="en-US" dirty="0" smtClean="0"/>
              <a:t>instructions </a:t>
            </a:r>
            <a:r>
              <a:rPr lang="en-US" dirty="0"/>
              <a:t>and radio regulations issued by the state. </a:t>
            </a:r>
          </a:p>
          <a:p>
            <a:pPr marL="1257300" lvl="2" indent="-342900" algn="just">
              <a:buFont typeface="+mj-lt"/>
              <a:buAutoNum type="arabicPeriod" startAt="10"/>
            </a:pPr>
            <a:r>
              <a:rPr lang="en-US" dirty="0"/>
              <a:t>Micro-power short-range </a:t>
            </a:r>
            <a:r>
              <a:rPr lang="en-US" dirty="0" smtClean="0"/>
              <a:t>radio equipment operating </a:t>
            </a:r>
            <a:r>
              <a:rPr lang="en-US" dirty="0"/>
              <a:t>in the </a:t>
            </a:r>
            <a:r>
              <a:rPr lang="en-US" dirty="0" smtClean="0"/>
              <a:t>2400 MHz </a:t>
            </a:r>
            <a:r>
              <a:rPr lang="en-US" dirty="0"/>
              <a:t>and </a:t>
            </a:r>
            <a:r>
              <a:rPr lang="en-US" dirty="0" smtClean="0"/>
              <a:t>5800 MHz frequency bands shall be implemented in accordance with the </a:t>
            </a:r>
            <a:r>
              <a:rPr lang="en-US" dirty="0"/>
              <a:t>Ministry of Industry and Information Technology Announcement No. 52 of </a:t>
            </a:r>
            <a:r>
              <a:rPr lang="en-US" dirty="0" smtClean="0"/>
              <a:t>2019.</a:t>
            </a:r>
          </a:p>
          <a:p>
            <a:pPr marL="1257300" lvl="2" indent="-342900" algn="just">
              <a:buFont typeface="+mj-lt"/>
              <a:buAutoNum type="arabicPeriod" startAt="10"/>
            </a:pPr>
            <a:r>
              <a:rPr lang="en-US" dirty="0"/>
              <a:t>The radio stations </a:t>
            </a:r>
            <a:r>
              <a:rPr lang="en-US" dirty="0" smtClean="0"/>
              <a:t>that operate in the 2400 MHz</a:t>
            </a:r>
            <a:r>
              <a:rPr lang="en-US" dirty="0"/>
              <a:t>, </a:t>
            </a:r>
            <a:r>
              <a:rPr lang="en-US" dirty="0" smtClean="0"/>
              <a:t>5100 MHz, </a:t>
            </a:r>
            <a:r>
              <a:rPr lang="en-US" dirty="0"/>
              <a:t>and </a:t>
            </a:r>
            <a:r>
              <a:rPr lang="en-US" dirty="0" smtClean="0"/>
              <a:t>5800 MHz </a:t>
            </a:r>
            <a:r>
              <a:rPr lang="en-US" dirty="0"/>
              <a:t>frequency bands shall also </a:t>
            </a:r>
            <a:r>
              <a:rPr lang="en-US" dirty="0" smtClean="0"/>
              <a:t>be complied </a:t>
            </a:r>
            <a:r>
              <a:rPr lang="en-US" dirty="0"/>
              <a:t>with the relevant regulations of other industry authorities</a:t>
            </a:r>
            <a:r>
              <a:rPr lang="en-US" dirty="0" smtClean="0"/>
              <a:t>.</a:t>
            </a:r>
          </a:p>
          <a:p>
            <a:pPr marL="1257300" lvl="2" indent="-342900" algn="just">
              <a:buFont typeface="+mj-lt"/>
              <a:buAutoNum type="arabicPeriod" startAt="10"/>
            </a:pPr>
            <a:r>
              <a:rPr lang="en-US" dirty="0" smtClean="0"/>
              <a:t>These provisions are effective from January 1, 2022.</a:t>
            </a:r>
            <a:endParaRPr lang="en-US" dirty="0"/>
          </a:p>
          <a:p>
            <a:pPr marL="1257300" lvl="2" indent="-342900" algn="just">
              <a:buFont typeface="+mj-lt"/>
              <a:buAutoNum type="arabicPeriod" startAt="10"/>
            </a:pPr>
            <a:endParaRPr lang="en-US" dirty="0"/>
          </a:p>
          <a:p>
            <a:pPr marL="1257300" lvl="2" indent="-342900" algn="just">
              <a:buFont typeface="+mj-lt"/>
              <a:buAutoNum type="arabicPeriod" startAt="10"/>
            </a:pPr>
            <a:endParaRPr lang="en-US" dirty="0" smtClean="0"/>
          </a:p>
          <a:p>
            <a:pPr marL="1257300" lvl="2" indent="-342900" algn="just">
              <a:buFont typeface="+mj-lt"/>
              <a:buAutoNum type="arabicPeriod" startAt="10"/>
            </a:pPr>
            <a:endParaRPr lang="en-US" dirty="0"/>
          </a:p>
          <a:p>
            <a:pPr marL="1257300" lvl="2" indent="-342900">
              <a:buFont typeface="+mj-lt"/>
              <a:buAutoNum type="arabicPeriod" startAt="10"/>
            </a:pPr>
            <a:endParaRPr lang="en-US" dirty="0" smtClean="0"/>
          </a:p>
          <a:p>
            <a:pPr marL="1257300" lvl="2" indent="-342900">
              <a:buFont typeface="+mj-lt"/>
              <a:buAutoNum type="arabicPeriod" startAt="10"/>
            </a:pPr>
            <a:endParaRPr lang="en-US" dirty="0"/>
          </a:p>
          <a:p>
            <a:pPr marL="914400" lvl="2" indent="0"/>
            <a:r>
              <a:rPr lang="en-US" dirty="0" smtClean="0"/>
              <a:t/>
            </a:r>
            <a:br>
              <a:rPr lang="en-US" dirty="0" smtClean="0"/>
            </a:br>
            <a:endParaRPr lang="en-US" dirty="0" smtClean="0"/>
          </a:p>
          <a:p>
            <a:pPr marL="1257300" lvl="2" indent="-342900" algn="just">
              <a:buFont typeface="+mj-lt"/>
              <a:buAutoNum type="arabicPeriod" startAt="8"/>
            </a:pPr>
            <a:endParaRPr lang="en-US" kern="1200" dirty="0">
              <a:latin typeface="Times New Roman" pitchFamily="16" charset="0"/>
            </a:endParaRPr>
          </a:p>
          <a:p>
            <a:pPr marL="1714500" lvl="3" indent="-342900" algn="just">
              <a:buFont typeface="Arial" panose="020B0604020202020204" pitchFamily="34" charset="0"/>
              <a:buChar char="•"/>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395553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(10)</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a:t>
            </a:r>
            <a:endParaRPr lang="en-US" b="0" dirty="0" smtClean="0"/>
          </a:p>
          <a:p>
            <a:pPr marL="1257300" lvl="2" indent="-342900" algn="just">
              <a:buFont typeface="+mj-lt"/>
              <a:buAutoNum type="arabicPeriod" startAt="14"/>
            </a:pPr>
            <a:r>
              <a:rPr lang="en-US" dirty="0"/>
              <a:t>The former Ministry of Information Industry </a:t>
            </a:r>
            <a:r>
              <a:rPr lang="en-US" dirty="0" smtClean="0"/>
              <a:t>“Notice </a:t>
            </a:r>
            <a:r>
              <a:rPr lang="en-US" dirty="0"/>
              <a:t>on Adjusting 2.4GHz Frequency Band Transmitting Power Limits and Related </a:t>
            </a:r>
            <a:r>
              <a:rPr lang="en-US" dirty="0" smtClean="0"/>
              <a:t>Issues” </a:t>
            </a:r>
            <a:r>
              <a:rPr lang="en-US" dirty="0"/>
              <a:t>(</a:t>
            </a:r>
            <a:r>
              <a:rPr lang="en-US" dirty="0" err="1"/>
              <a:t>Xinbuwu</a:t>
            </a:r>
            <a:r>
              <a:rPr lang="en-US" dirty="0"/>
              <a:t> [2002] No. 353</a:t>
            </a:r>
            <a:r>
              <a:rPr lang="en-US" dirty="0" smtClean="0"/>
              <a:t>), “Notice </a:t>
            </a:r>
            <a:r>
              <a:rPr lang="en-US" dirty="0"/>
              <a:t>on the Use of 5.8GHz Frequency Band </a:t>
            </a:r>
            <a:r>
              <a:rPr lang="en-US" dirty="0" smtClean="0"/>
              <a:t>Frequency” </a:t>
            </a:r>
            <a:r>
              <a:rPr lang="en-US" dirty="0"/>
              <a:t>(</a:t>
            </a:r>
            <a:r>
              <a:rPr lang="en-US" dirty="0" err="1"/>
              <a:t>Xinbu</a:t>
            </a:r>
            <a:r>
              <a:rPr lang="en-US" dirty="0"/>
              <a:t> Wu [2002] No. </a:t>
            </a:r>
            <a:r>
              <a:rPr lang="en-US" dirty="0" smtClean="0"/>
              <a:t>277), “About </a:t>
            </a:r>
            <a:r>
              <a:rPr lang="en-US" dirty="0"/>
              <a:t>the 5.8GHz band intelligent traffic management dedicated wireless short-range communication </a:t>
            </a:r>
            <a:r>
              <a:rPr lang="en-US" dirty="0" smtClean="0"/>
              <a:t>system: Notice </a:t>
            </a:r>
            <a:r>
              <a:rPr lang="en-US" dirty="0"/>
              <a:t>on Relevant </a:t>
            </a:r>
            <a:r>
              <a:rPr lang="en-US" dirty="0" smtClean="0"/>
              <a:t>Issues” </a:t>
            </a:r>
            <a:r>
              <a:rPr lang="en-US" dirty="0"/>
              <a:t>(</a:t>
            </a:r>
            <a:r>
              <a:rPr lang="en-US" dirty="0" err="1"/>
              <a:t>Xinbu</a:t>
            </a:r>
            <a:r>
              <a:rPr lang="en-US" dirty="0"/>
              <a:t> Wuhan [2003] No. 225), and the Ministry of Industry and Information Technology </a:t>
            </a:r>
            <a:r>
              <a:rPr lang="en-US" dirty="0" smtClean="0"/>
              <a:t>“Regarding </a:t>
            </a:r>
            <a:r>
              <a:rPr lang="en-US" dirty="0"/>
              <a:t>the release of 5150-5350MHz frequency band wireless access system </a:t>
            </a:r>
            <a:r>
              <a:rPr lang="en-US" dirty="0" smtClean="0"/>
              <a:t>frequency: The </a:t>
            </a:r>
            <a:r>
              <a:rPr lang="en-US" dirty="0"/>
              <a:t>Notice on Use-related </a:t>
            </a:r>
            <a:r>
              <a:rPr lang="en-US" dirty="0" smtClean="0"/>
              <a:t>Matters” </a:t>
            </a:r>
            <a:r>
              <a:rPr lang="en-US" dirty="0"/>
              <a:t>(Wuhan [2012] No. 620 of the Ministry of Industry and Information Technology) </a:t>
            </a:r>
            <a:r>
              <a:rPr lang="en-US" dirty="0" smtClean="0"/>
              <a:t>are </a:t>
            </a:r>
            <a:r>
              <a:rPr lang="en-US" dirty="0"/>
              <a:t>repealed on January 1, 2022. </a:t>
            </a:r>
            <a:r>
              <a:rPr lang="en-US" dirty="0" smtClean="0"/>
              <a:t> </a:t>
            </a:r>
            <a:r>
              <a:rPr lang="en-US" smtClean="0"/>
              <a:t>If </a:t>
            </a:r>
            <a:r>
              <a:rPr lang="en-US" dirty="0"/>
              <a:t>other previous documents are inconsistent with this article, this article shall prevail.</a:t>
            </a:r>
          </a:p>
          <a:p>
            <a:pPr marL="1257300" lvl="2" indent="-342900" algn="just">
              <a:buFont typeface="+mj-lt"/>
              <a:buAutoNum type="arabicPeriod" startAt="14"/>
            </a:pPr>
            <a:endParaRPr lang="en-US" dirty="0" smtClean="0"/>
          </a:p>
          <a:p>
            <a:pPr marL="1257300" lvl="2" indent="-342900" algn="just">
              <a:buFont typeface="+mj-lt"/>
              <a:buAutoNum type="arabicPeriod" startAt="14"/>
            </a:pPr>
            <a:endParaRPr lang="en-US" dirty="0"/>
          </a:p>
          <a:p>
            <a:pPr marL="1257300" lvl="2" indent="-342900" algn="just">
              <a:buFont typeface="+mj-lt"/>
              <a:buAutoNum type="arabicPeriod" startAt="14"/>
            </a:pPr>
            <a:endParaRPr lang="en-US" dirty="0" smtClean="0"/>
          </a:p>
          <a:p>
            <a:pPr marL="1257300" lvl="2" indent="-342900" algn="just">
              <a:buFont typeface="+mj-lt"/>
              <a:buAutoNum type="arabicPeriod" startAt="14"/>
            </a:pPr>
            <a:endParaRPr lang="en-US" dirty="0"/>
          </a:p>
          <a:p>
            <a:pPr marL="1257300" lvl="2" indent="-342900">
              <a:buFont typeface="+mj-lt"/>
              <a:buAutoNum type="arabicPeriod" startAt="14"/>
            </a:pPr>
            <a:endParaRPr lang="en-US" dirty="0" smtClean="0"/>
          </a:p>
          <a:p>
            <a:pPr marL="1257300" lvl="2" indent="-342900">
              <a:buFont typeface="+mj-lt"/>
              <a:buAutoNum type="arabicPeriod" startAt="14"/>
            </a:pPr>
            <a:endParaRPr lang="en-US" dirty="0"/>
          </a:p>
          <a:p>
            <a:pPr marL="914400" lvl="2" indent="0"/>
            <a:r>
              <a:rPr lang="en-US" dirty="0" smtClean="0"/>
              <a:t/>
            </a:r>
            <a:br>
              <a:rPr lang="en-US" dirty="0" smtClean="0"/>
            </a:br>
            <a:endParaRPr lang="en-US" dirty="0" smtClean="0"/>
          </a:p>
          <a:p>
            <a:pPr marL="1257300" lvl="2" indent="-342900" algn="just">
              <a:buFont typeface="+mj-lt"/>
              <a:buAutoNum type="arabicPeriod" startAt="8"/>
            </a:pPr>
            <a:endParaRPr lang="en-US" kern="1200" dirty="0">
              <a:latin typeface="Times New Roman" pitchFamily="16" charset="0"/>
            </a:endParaRPr>
          </a:p>
          <a:p>
            <a:pPr marL="1714500" lvl="3" indent="-342900" algn="just">
              <a:buFont typeface="Arial" panose="020B0604020202020204" pitchFamily="34" charset="0"/>
              <a:buChar char="•"/>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a:p>
          <a:p>
            <a:pPr marL="1257300" lvl="2" indent="-342900" algn="just">
              <a:buFont typeface="+mj-lt"/>
              <a:buAutoNum type="arabicPeriod" startAt="8"/>
            </a:pPr>
            <a:endParaRPr lang="en-US" dirty="0" smtClean="0"/>
          </a:p>
          <a:p>
            <a:pPr marL="1257300" lvl="2" indent="-342900" algn="just">
              <a:buFont typeface="+mj-lt"/>
              <a:buAutoNum type="arabicPeriod" startAt="8"/>
            </a:pPr>
            <a:endParaRPr lang="en-US" dirty="0"/>
          </a:p>
          <a:p>
            <a:pPr marL="1257300" lvl="2" indent="-342900" algn="just">
              <a:buFont typeface="+mj-lt"/>
              <a:buAutoNum type="arabicPeriod" startAt="8"/>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7866849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OFCA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table of frequency allocation</a:t>
            </a:r>
          </a:p>
          <a:p>
            <a:pPr lvl="1" algn="just">
              <a:buFont typeface="Arial" panose="020B0604020202020204" pitchFamily="34" charset="0"/>
              <a:buChar char="•"/>
            </a:pPr>
            <a:r>
              <a:rPr lang="en-US" dirty="0" smtClean="0"/>
              <a:t>Published on January 4, 2021</a:t>
            </a:r>
          </a:p>
          <a:p>
            <a:pPr lvl="2" algn="just">
              <a:buFont typeface="Arial" panose="020B0604020202020204" pitchFamily="34" charset="0"/>
              <a:buChar char="•"/>
            </a:pPr>
            <a:r>
              <a:rPr lang="en-US" dirty="0">
                <a:hlinkClick r:id="rId3"/>
              </a:rPr>
              <a:t>https://</a:t>
            </a:r>
            <a:r>
              <a:rPr lang="en-US" dirty="0" smtClean="0">
                <a:hlinkClick r:id="rId3"/>
              </a:rPr>
              <a:t>www.ofca.gov.hk/filemanager/ofca/common/Industry/broadcasting/hk_freq_table_en.pdf</a:t>
            </a:r>
            <a:endParaRPr lang="en-US" dirty="0" smtClean="0"/>
          </a:p>
          <a:p>
            <a:pPr lvl="1" algn="just">
              <a:buFont typeface="Arial" panose="020B0604020202020204" pitchFamily="34" charset="0"/>
              <a:buChar char="•"/>
            </a:pPr>
            <a:r>
              <a:rPr lang="en-US" dirty="0" smtClean="0"/>
              <a:t>Compared with the April 2020 version, of interests to us are:</a:t>
            </a:r>
          </a:p>
          <a:p>
            <a:pPr lvl="2" algn="just">
              <a:buFont typeface="Arial" panose="020B0604020202020204" pitchFamily="34" charset="0"/>
              <a:buChar char="•"/>
            </a:pPr>
            <a:r>
              <a:rPr lang="en-US" kern="1200" dirty="0" smtClean="0">
                <a:latin typeface="Times New Roman" pitchFamily="16" charset="0"/>
              </a:rPr>
              <a:t>The following footnote is updated from WRC-12 to WRC-19:</a:t>
            </a:r>
          </a:p>
          <a:p>
            <a:pPr lvl="3" algn="just">
              <a:buFont typeface="Arial" panose="020B0604020202020204" pitchFamily="34" charset="0"/>
              <a:buChar char="•"/>
            </a:pPr>
            <a:r>
              <a:rPr lang="en-US" dirty="0"/>
              <a:t>The use of the bands 5150 - 5350 MHz and 5470 - 5725 MHz by the stations in the mobile except aeronautical mobile, service shall be in accordance with Resolution 229 (Rev.WRC-19) of the Radio </a:t>
            </a:r>
            <a:r>
              <a:rPr lang="en-US" dirty="0" smtClean="0"/>
              <a:t>Regulations</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058297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OFCA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table of frequency allocation </a:t>
            </a:r>
          </a:p>
          <a:p>
            <a:pPr lvl="1" algn="just">
              <a:buFont typeface="Arial" panose="020B0604020202020204" pitchFamily="34" charset="0"/>
              <a:buChar char="•"/>
            </a:pPr>
            <a:r>
              <a:rPr lang="en-US" dirty="0" smtClean="0"/>
              <a:t>Of interests to us are (Cont’d):</a:t>
            </a:r>
          </a:p>
          <a:p>
            <a:pPr lvl="2" algn="just">
              <a:buFont typeface="Arial" panose="020B0604020202020204" pitchFamily="34" charset="0"/>
              <a:buChar char="•"/>
            </a:pPr>
            <a:r>
              <a:rPr lang="en-US" kern="1200" dirty="0" smtClean="0">
                <a:latin typeface="Times New Roman" pitchFamily="16" charset="0"/>
              </a:rPr>
              <a:t>The following footnote is expanded with the outcome of WRC-19:</a:t>
            </a:r>
          </a:p>
          <a:p>
            <a:pPr lvl="3" algn="just">
              <a:buFont typeface="Arial" panose="020B0604020202020204" pitchFamily="34" charset="0"/>
              <a:buChar char="•"/>
            </a:pPr>
            <a:r>
              <a:rPr lang="en-US" dirty="0"/>
              <a:t>In the band 5250 - 5350 MHz, stations in the mobile service shall not claim protection from the radiolocation service, the Earth exploration-satellite (active) and the space research (active) service. The radiolocation service, the Earth exploration-satellite service (active) and the space research service (active) shall not impose more stringent conditions upon the mobile service than those stipulated in Resolution 229 (Rev.WRC-19) of the Radio Regulations. </a:t>
            </a:r>
            <a:endParaRPr lang="en-US" kern="1200" dirty="0" smtClean="0">
              <a:latin typeface="Times New Roman" pitchFamily="16" charset="0"/>
            </a:endParaRPr>
          </a:p>
          <a:p>
            <a:pPr lvl="4"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54756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Hong Kong OFCA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table of frequency allocation </a:t>
            </a:r>
          </a:p>
          <a:p>
            <a:pPr lvl="1" algn="just">
              <a:buFont typeface="Arial" panose="020B0604020202020204" pitchFamily="34" charset="0"/>
              <a:buChar char="•"/>
            </a:pPr>
            <a:r>
              <a:rPr lang="en-US" dirty="0" smtClean="0"/>
              <a:t>Of interests to us are (Cont’d):</a:t>
            </a:r>
          </a:p>
          <a:p>
            <a:pPr lvl="2" algn="just">
              <a:buFont typeface="Arial" panose="020B0604020202020204" pitchFamily="34" charset="0"/>
              <a:buChar char="•"/>
            </a:pPr>
            <a:r>
              <a:rPr lang="en-US" kern="1200" dirty="0" smtClean="0">
                <a:latin typeface="Times New Roman" pitchFamily="16" charset="0"/>
              </a:rPr>
              <a:t>The following footnote is added with the outcome of WRC-19:</a:t>
            </a:r>
          </a:p>
          <a:p>
            <a:pPr lvl="3" algn="just">
              <a:buFont typeface="Arial" panose="020B0604020202020204" pitchFamily="34" charset="0"/>
              <a:buChar char="•"/>
            </a:pPr>
            <a:r>
              <a:rPr lang="en-US" dirty="0"/>
              <a:t>In the frequency band 5470 - 5725 MHz, stations in the mobile service shall not claim protection from </a:t>
            </a:r>
            <a:r>
              <a:rPr lang="en-US" dirty="0" err="1"/>
              <a:t>radiodetermination</a:t>
            </a:r>
            <a:r>
              <a:rPr lang="en-US" dirty="0"/>
              <a:t> services. The </a:t>
            </a:r>
            <a:r>
              <a:rPr lang="en-US" dirty="0" err="1"/>
              <a:t>radiodetermination</a:t>
            </a:r>
            <a:r>
              <a:rPr lang="en-US" dirty="0"/>
              <a:t> services shall not impose more stringent conditions upon the mobile service than those stipulated in Resolution 229 (Rev.WRC-19) of the Radio Regulations</a:t>
            </a:r>
            <a:r>
              <a:rPr lang="en-US" dirty="0" smtClean="0"/>
              <a:t>.</a:t>
            </a:r>
          </a:p>
          <a:p>
            <a:pPr lvl="2" algn="just">
              <a:buFont typeface="Arial" panose="020B0604020202020204" pitchFamily="34" charset="0"/>
              <a:buChar char="•"/>
            </a:pPr>
            <a:r>
              <a:rPr lang="en-US" kern="1200" dirty="0" smtClean="0">
                <a:latin typeface="Times New Roman" pitchFamily="16" charset="0"/>
              </a:rPr>
              <a:t>The status of the 66-71 GHz band allocation is updated from “TO BE PLANNED” to “mobile” with the addition of the following footnote:	</a:t>
            </a:r>
          </a:p>
          <a:p>
            <a:pPr lvl="3" algn="just">
              <a:buFont typeface="Arial" panose="020B0604020202020204" pitchFamily="34" charset="0"/>
              <a:buChar char="•"/>
            </a:pPr>
            <a:r>
              <a:rPr lang="en-US" dirty="0"/>
              <a:t>The frequency band 66 - 71 GHz is identified for use by administrations wishing to implement the terrestrial component of International Mobile Telecommunications (IMT).</a:t>
            </a: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8801015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India DOT</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a:t>Notice for seeking comments for Roadmap for use of Radio Frequency Spectrum in India during next 10 </a:t>
            </a:r>
            <a:r>
              <a:rPr lang="en-US" dirty="0" smtClean="0"/>
              <a:t>years</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sz="1600" dirty="0">
                <a:hlinkClick r:id="rId3"/>
              </a:rPr>
              <a:t>https://</a:t>
            </a:r>
            <a:r>
              <a:rPr lang="en-US" sz="1600" dirty="0" smtClean="0">
                <a:hlinkClick r:id="rId3"/>
              </a:rPr>
              <a:t>dot.gov.in/sites/default/files/DoT%20Website%20notice%20for%20Comments%20on%20Spectrum%20Roadmap.pdf?download=1Consultation</a:t>
            </a:r>
            <a:r>
              <a:rPr lang="en-US" sz="1600" dirty="0" smtClean="0"/>
              <a:t>  closes on January 13, 2021</a:t>
            </a:r>
          </a:p>
          <a:p>
            <a:pPr lvl="1" algn="just">
              <a:buFont typeface="Arial" panose="020B0604020202020204" pitchFamily="34" charset="0"/>
              <a:buChar char="•"/>
            </a:pPr>
            <a:r>
              <a:rPr lang="en-US" dirty="0" smtClean="0"/>
              <a:t>Summary:</a:t>
            </a:r>
          </a:p>
          <a:p>
            <a:pPr lvl="2" algn="just">
              <a:buFont typeface="Arial" panose="020B0604020202020204" pitchFamily="34" charset="0"/>
              <a:buChar char="•"/>
            </a:pPr>
            <a:r>
              <a:rPr lang="en-US" dirty="0"/>
              <a:t>What changes are required in current spectrum allocations? </a:t>
            </a:r>
          </a:p>
          <a:p>
            <a:pPr lvl="2" algn="just">
              <a:buFont typeface="Arial" panose="020B0604020202020204" pitchFamily="34" charset="0"/>
              <a:buChar char="•"/>
            </a:pPr>
            <a:r>
              <a:rPr lang="en-US" dirty="0" smtClean="0"/>
              <a:t>What </a:t>
            </a:r>
            <a:r>
              <a:rPr lang="en-US" dirty="0"/>
              <a:t>frequency bands should be considered for IMT/5G and other uses? </a:t>
            </a:r>
          </a:p>
          <a:p>
            <a:pPr lvl="2" algn="just">
              <a:buFont typeface="Arial" panose="020B0604020202020204" pitchFamily="34" charset="0"/>
              <a:buChar char="•"/>
            </a:pPr>
            <a:r>
              <a:rPr lang="en-US" dirty="0" smtClean="0"/>
              <a:t>What </a:t>
            </a:r>
            <a:r>
              <a:rPr lang="en-US" dirty="0"/>
              <a:t>spectrum allocations do you see in the next 10 years for </a:t>
            </a:r>
            <a:r>
              <a:rPr lang="en-US" dirty="0" smtClean="0"/>
              <a:t>India?</a:t>
            </a:r>
          </a:p>
          <a:p>
            <a:pPr lvl="2" algn="just">
              <a:buFont typeface="Arial" panose="020B0604020202020204" pitchFamily="34" charset="0"/>
              <a:buChar char="•"/>
            </a:pPr>
            <a:r>
              <a:rPr lang="en-US" dirty="0" smtClean="0"/>
              <a:t>Any </a:t>
            </a:r>
            <a:r>
              <a:rPr lang="en-US" dirty="0"/>
              <a:t>other suggestion in this regard. </a:t>
            </a:r>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0192031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altLang="ja-JP" sz="3600" dirty="0">
                <a:latin typeface="Times New Roman" charset="0"/>
              </a:rPr>
              <a:t>Background</a:t>
            </a:r>
            <a:endParaRPr lang="en-US" sz="3600" dirty="0">
              <a:latin typeface="Times New Roman" charset="0"/>
            </a:endParaRPr>
          </a:p>
        </p:txBody>
      </p:sp>
      <p:sp>
        <p:nvSpPr>
          <p:cNvPr id="5123" name="Content Placeholder 2"/>
          <p:cNvSpPr>
            <a:spLocks noGrp="1"/>
          </p:cNvSpPr>
          <p:nvPr>
            <p:ph idx="1"/>
          </p:nvPr>
        </p:nvSpPr>
        <p:spPr>
          <a:xfrm>
            <a:off x="990600" y="1712458"/>
            <a:ext cx="7315200" cy="4459742"/>
          </a:xfrm>
        </p:spPr>
        <p:txBody>
          <a:bodyPr/>
          <a:lstStyle/>
          <a:p>
            <a:pPr algn="just">
              <a:buFont typeface="Arial" panose="020B0604020202020204" pitchFamily="34" charset="0"/>
              <a:buChar char="•"/>
            </a:pPr>
            <a:r>
              <a:rPr lang="en-GB" dirty="0">
                <a:ea typeface="BatangChe" panose="02030609000101010101" pitchFamily="49" charset="-127"/>
              </a:rPr>
              <a:t>This slide deck </a:t>
            </a:r>
            <a:r>
              <a:rPr lang="en-GB" dirty="0" smtClean="0">
                <a:ea typeface="BatangChe" panose="02030609000101010101" pitchFamily="49" charset="-127"/>
              </a:rPr>
              <a:t>provides a high-level overview of the activities in APAC (related to Wi-Fi and WPAN) between November 2020 and January 2021</a:t>
            </a:r>
            <a:r>
              <a:rPr lang="en-GB" dirty="0" smtClean="0">
                <a:latin typeface="Times New Roman" panose="02020603050405020304" pitchFamily="18" charset="0"/>
                <a:ea typeface="BatangChe" panose="02030609000101010101" pitchFamily="49" charset="-127"/>
              </a:rPr>
              <a:t>.</a:t>
            </a:r>
            <a:endParaRPr lang="en-US" dirty="0"/>
          </a:p>
          <a:p>
            <a:pPr lvl="1">
              <a:buFont typeface="Wingdings" panose="05000000000000000000" pitchFamily="2" charset="2"/>
              <a:buChar char="Ø"/>
            </a:pPr>
            <a:endParaRPr lang="en-US" sz="1800" dirty="0">
              <a:solidFill>
                <a:schemeClr val="tx1"/>
              </a:solidFill>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69033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Frequency reorganization action plan (second revision)</a:t>
            </a:r>
          </a:p>
          <a:p>
            <a:pPr lvl="1" algn="just">
              <a:buFont typeface="Arial" panose="020B0604020202020204" pitchFamily="34" charset="0"/>
              <a:buChar char="•"/>
            </a:pPr>
            <a:r>
              <a:rPr lang="en-US" dirty="0" smtClean="0"/>
              <a:t>Report is available for download at:</a:t>
            </a:r>
          </a:p>
          <a:p>
            <a:pPr lvl="2" algn="just">
              <a:buFont typeface="Arial" panose="020B0604020202020204" pitchFamily="34" charset="0"/>
              <a:buChar char="•"/>
            </a:pPr>
            <a:r>
              <a:rPr lang="en-US" sz="1600" dirty="0">
                <a:hlinkClick r:id="rId3"/>
              </a:rPr>
              <a:t>https://</a:t>
            </a:r>
            <a:r>
              <a:rPr lang="en-US" sz="1600" dirty="0" smtClean="0">
                <a:hlinkClick r:id="rId3"/>
              </a:rPr>
              <a:t>www.soumu.go.jp/main_content/000716599.pdf</a:t>
            </a:r>
            <a:endParaRPr lang="en-US" sz="1600" dirty="0" smtClean="0"/>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smtClean="0"/>
              <a:t>This second revision is published based on the feedback </a:t>
            </a:r>
            <a:r>
              <a:rPr lang="en-US" dirty="0"/>
              <a:t>it received from its recent consultation that is closed in early October. </a:t>
            </a:r>
            <a:endParaRPr lang="en-US" dirty="0" smtClean="0"/>
          </a:p>
          <a:p>
            <a:pPr lvl="1" algn="just">
              <a:buFont typeface="Arial" panose="020B0604020202020204" pitchFamily="34" charset="0"/>
              <a:buChar char="•"/>
            </a:pPr>
            <a:r>
              <a:rPr lang="en-US" dirty="0" smtClean="0"/>
              <a:t>Summary:</a:t>
            </a:r>
          </a:p>
          <a:p>
            <a:pPr lvl="2" algn="just">
              <a:buFont typeface="Arial" panose="020B0604020202020204" pitchFamily="34" charset="0"/>
              <a:buChar char="•"/>
            </a:pPr>
            <a:r>
              <a:rPr lang="en-US" dirty="0"/>
              <a:t> </a:t>
            </a:r>
            <a:r>
              <a:rPr lang="en-US" dirty="0" smtClean="0"/>
              <a:t>It </a:t>
            </a:r>
            <a:r>
              <a:rPr lang="en-US" dirty="0"/>
              <a:t>plans to release 150 MHz spectrum in 5.3 GHz and 5.8 GHz for WLAN</a:t>
            </a:r>
          </a:p>
          <a:p>
            <a:pPr lvl="2" algn="just">
              <a:buFont typeface="Arial" panose="020B0604020202020204" pitchFamily="34" charset="0"/>
              <a:buChar char="•"/>
            </a:pPr>
            <a:r>
              <a:rPr lang="en-US" dirty="0"/>
              <a:t>I</a:t>
            </a:r>
            <a:r>
              <a:rPr lang="en-US" dirty="0" smtClean="0"/>
              <a:t>t </a:t>
            </a:r>
            <a:r>
              <a:rPr lang="en-US" dirty="0"/>
              <a:t>also plans to proceed with technical studies, e.g., sharing </a:t>
            </a:r>
            <a:r>
              <a:rPr lang="en-US" dirty="0" smtClean="0"/>
              <a:t>conditions, between WLAN </a:t>
            </a:r>
            <a:r>
              <a:rPr lang="en-US" dirty="0"/>
              <a:t>with other wireless systems in the </a:t>
            </a:r>
            <a:r>
              <a:rPr lang="en-US" dirty="0" smtClean="0"/>
              <a:t>5925 MHz </a:t>
            </a:r>
            <a:r>
              <a:rPr lang="en-US" dirty="0"/>
              <a:t>– 7125 MHz band</a:t>
            </a:r>
            <a:r>
              <a:rPr lang="en-US" dirty="0" smtClean="0"/>
              <a:t>.</a:t>
            </a:r>
          </a:p>
          <a:p>
            <a:pPr lvl="2" algn="just">
              <a:buFont typeface="Arial" panose="020B0604020202020204" pitchFamily="34" charset="0"/>
              <a:buChar char="•"/>
            </a:pPr>
            <a:r>
              <a:rPr lang="en-US" dirty="0" smtClean="0"/>
              <a:t>It plans to allow UWB for outdoor use in 7584 MHz – 8400 </a:t>
            </a:r>
            <a:r>
              <a:rPr lang="en-US" dirty="0" err="1" smtClean="0"/>
              <a:t>MHz.</a:t>
            </a: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75846708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sz="1600" dirty="0">
                <a:hlinkClick r:id="rId3"/>
              </a:rPr>
              <a:t>https://</a:t>
            </a:r>
            <a:r>
              <a:rPr lang="en-US" sz="1600" dirty="0" smtClean="0">
                <a:hlinkClick r:id="rId3"/>
              </a:rPr>
              <a:t>www.soumu.go.jp/menu_news/s-news/01kiban14_02000477.html</a:t>
            </a:r>
            <a:endParaRPr lang="en-US" sz="1600" dirty="0" smtClean="0"/>
          </a:p>
          <a:p>
            <a:pPr lvl="2" algn="just">
              <a:buFont typeface="Arial" panose="020B0604020202020204" pitchFamily="34" charset="0"/>
              <a:buChar char="•"/>
            </a:pPr>
            <a:r>
              <a:rPr lang="en-US" sz="1600" dirty="0" smtClean="0"/>
              <a:t>Consultation closes on December 24, 2020.</a:t>
            </a:r>
          </a:p>
          <a:p>
            <a:pPr lvl="1" algn="just">
              <a:buFont typeface="Arial" panose="020B0604020202020204" pitchFamily="34" charset="0"/>
              <a:buChar char="•"/>
            </a:pPr>
            <a:r>
              <a:rPr lang="en-US" dirty="0" smtClean="0"/>
              <a:t>Summary:</a:t>
            </a:r>
          </a:p>
          <a:p>
            <a:pPr lvl="2" algn="just">
              <a:buFont typeface="Arial" panose="020B0604020202020204" pitchFamily="34" charset="0"/>
              <a:buChar char="•"/>
            </a:pPr>
            <a:r>
              <a:rPr lang="en-US" dirty="0"/>
              <a:t>This report summarizes </a:t>
            </a:r>
            <a:endParaRPr lang="en-US" dirty="0" smtClean="0"/>
          </a:p>
          <a:p>
            <a:pPr lvl="3" algn="just">
              <a:buFont typeface="Arial" panose="020B0604020202020204" pitchFamily="34" charset="0"/>
              <a:buChar char="•"/>
            </a:pPr>
            <a:r>
              <a:rPr lang="en-US" dirty="0" smtClean="0"/>
              <a:t>the </a:t>
            </a:r>
            <a:r>
              <a:rPr lang="en-US" dirty="0"/>
              <a:t>trends in outdoor use of UWB systems (including a brief mention of 802.15.4a and its spectral mask</a:t>
            </a:r>
            <a:r>
              <a:rPr lang="en-US" dirty="0" smtClean="0"/>
              <a:t>) (c.f., Chapter 1)</a:t>
            </a:r>
          </a:p>
          <a:p>
            <a:pPr lvl="3" algn="just">
              <a:buFont typeface="Arial" panose="020B0604020202020204" pitchFamily="34" charset="0"/>
              <a:buChar char="•"/>
            </a:pPr>
            <a:r>
              <a:rPr lang="en-US" dirty="0" smtClean="0"/>
              <a:t>its </a:t>
            </a:r>
            <a:r>
              <a:rPr lang="en-US" dirty="0"/>
              <a:t>forecasts in the deployment of UWB systems in Japan and other </a:t>
            </a:r>
            <a:r>
              <a:rPr lang="en-US" dirty="0" smtClean="0"/>
              <a:t>countries </a:t>
            </a:r>
            <a:r>
              <a:rPr lang="en-US" dirty="0"/>
              <a:t>(c.f., Chapter </a:t>
            </a:r>
            <a:r>
              <a:rPr lang="en-US" dirty="0" smtClean="0"/>
              <a:t>2) </a:t>
            </a:r>
          </a:p>
          <a:p>
            <a:pPr lvl="3" algn="just">
              <a:buFont typeface="Arial" panose="020B0604020202020204" pitchFamily="34" charset="0"/>
              <a:buChar char="•"/>
            </a:pPr>
            <a:r>
              <a:rPr lang="en-US" dirty="0" smtClean="0"/>
              <a:t>sharing </a:t>
            </a:r>
            <a:r>
              <a:rPr lang="en-US" dirty="0"/>
              <a:t>conditions between UWB and other wireless </a:t>
            </a:r>
            <a:r>
              <a:rPr lang="en-US" dirty="0" smtClean="0"/>
              <a:t>systems </a:t>
            </a:r>
            <a:r>
              <a:rPr lang="en-US" dirty="0"/>
              <a:t>(c.f., Chapter </a:t>
            </a:r>
            <a:r>
              <a:rPr lang="en-US" dirty="0" smtClean="0"/>
              <a:t>3) </a:t>
            </a:r>
          </a:p>
          <a:p>
            <a:pPr lvl="3" algn="just">
              <a:buFont typeface="Arial" panose="020B0604020202020204" pitchFamily="34" charset="0"/>
              <a:buChar char="•"/>
            </a:pPr>
            <a:r>
              <a:rPr lang="en-US" dirty="0" smtClean="0"/>
              <a:t>the </a:t>
            </a:r>
            <a:r>
              <a:rPr lang="en-US" dirty="0"/>
              <a:t>proposed technical requirements for operating UWB outdoors in 7250-9000 MHz </a:t>
            </a:r>
            <a:r>
              <a:rPr lang="en-US" dirty="0" smtClean="0"/>
              <a:t>band </a:t>
            </a:r>
            <a:r>
              <a:rPr lang="en-US" dirty="0"/>
              <a:t>(c.f., </a:t>
            </a:r>
            <a:r>
              <a:rPr lang="en-US"/>
              <a:t>Chapter </a:t>
            </a:r>
            <a:r>
              <a:rPr lang="en-US" smtClean="0"/>
              <a:t>4).</a:t>
            </a: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5414592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General conditions</a:t>
            </a:r>
          </a:p>
          <a:p>
            <a:pPr lvl="2" algn="just">
              <a:buFont typeface="Arial" panose="020B0604020202020204" pitchFamily="34" charset="0"/>
              <a:buChar char="•"/>
            </a:pPr>
            <a:r>
              <a:rPr lang="en-US" dirty="0" smtClean="0"/>
              <a:t>The </a:t>
            </a:r>
            <a:r>
              <a:rPr lang="en-US" dirty="0"/>
              <a:t>width between the outermost frequencies (</a:t>
            </a:r>
            <a:r>
              <a:rPr lang="en-US" i="1" dirty="0" err="1"/>
              <a:t>f</a:t>
            </a:r>
            <a:r>
              <a:rPr lang="en-US" i="1" baseline="-25000" dirty="0" err="1"/>
              <a:t>L</a:t>
            </a:r>
            <a:r>
              <a:rPr lang="en-US" dirty="0"/>
              <a:t>, </a:t>
            </a:r>
            <a:r>
              <a:rPr lang="en-US" i="1" dirty="0" err="1"/>
              <a:t>f</a:t>
            </a:r>
            <a:r>
              <a:rPr lang="en-US" i="1" baseline="-25000" dirty="0" err="1"/>
              <a:t>H</a:t>
            </a:r>
            <a:r>
              <a:rPr lang="en-US" dirty="0"/>
              <a:t>; </a:t>
            </a:r>
            <a:r>
              <a:rPr lang="en-US" i="1" dirty="0" err="1"/>
              <a:t>f</a:t>
            </a:r>
            <a:r>
              <a:rPr lang="en-US" i="1" baseline="-25000" dirty="0" err="1"/>
              <a:t>L</a:t>
            </a:r>
            <a:r>
              <a:rPr lang="en-US" dirty="0"/>
              <a:t> </a:t>
            </a:r>
            <a:r>
              <a:rPr lang="en-US" dirty="0" smtClean="0"/>
              <a:t>&lt; </a:t>
            </a:r>
            <a:r>
              <a:rPr lang="en-US" i="1" dirty="0" err="1" smtClean="0"/>
              <a:t>f</a:t>
            </a:r>
            <a:r>
              <a:rPr lang="en-US" i="1" baseline="-25000" dirty="0" err="1" smtClean="0"/>
              <a:t>H</a:t>
            </a:r>
            <a:r>
              <a:rPr lang="en-US" dirty="0"/>
              <a:t>), which is 10 dB lower than the maximum radiation frequency (</a:t>
            </a:r>
            <a:r>
              <a:rPr lang="en-US" i="1" dirty="0" err="1"/>
              <a:t>f</a:t>
            </a:r>
            <a:r>
              <a:rPr lang="en-US" i="1" baseline="-25000" dirty="0" err="1"/>
              <a:t>M</a:t>
            </a:r>
            <a:r>
              <a:rPr lang="en-US" dirty="0"/>
              <a:t>), is the bandwidth (</a:t>
            </a:r>
            <a:r>
              <a:rPr lang="en-US" i="1" dirty="0"/>
              <a:t>B</a:t>
            </a:r>
            <a:r>
              <a:rPr lang="en-US" i="1" baseline="-25000" dirty="0"/>
              <a:t>-10</a:t>
            </a:r>
            <a:r>
              <a:rPr lang="en-US" dirty="0"/>
              <a:t>), and has a bandwidth of 450 MHz or more. A UWB radio system is one in which the bandwidth is divided by the center frequency (</a:t>
            </a:r>
            <a:r>
              <a:rPr lang="en-US" i="1" dirty="0" err="1"/>
              <a:t>f</a:t>
            </a:r>
            <a:r>
              <a:rPr lang="en-US" i="1" baseline="-25000" dirty="0" err="1"/>
              <a:t>C</a:t>
            </a:r>
            <a:r>
              <a:rPr lang="en-US" dirty="0"/>
              <a:t>) and the bandwidth ratio (</a:t>
            </a:r>
            <a:r>
              <a:rPr lang="en-US" i="1" dirty="0"/>
              <a:t>μ</a:t>
            </a:r>
            <a:r>
              <a:rPr lang="en-US" i="1" baseline="-25000" dirty="0"/>
              <a:t>-10</a:t>
            </a:r>
            <a:r>
              <a:rPr lang="en-US" dirty="0"/>
              <a:t>) is 0.2 or more</a:t>
            </a:r>
            <a:r>
              <a:rPr lang="en-US" dirty="0" smtClean="0"/>
              <a:t>.</a:t>
            </a:r>
          </a:p>
          <a:p>
            <a:pPr lvl="2" algn="just">
              <a:buFont typeface="Arial" panose="020B0604020202020204" pitchFamily="34" charset="0"/>
              <a:buChar char="•"/>
            </a:pPr>
            <a:r>
              <a:rPr lang="en-US" dirty="0" smtClean="0"/>
              <a:t>Regarding </a:t>
            </a:r>
            <a:r>
              <a:rPr lang="en-US" dirty="0"/>
              <a:t>the method of changing the center frequency of the emitted radio waves such as frequency hopping and chirp, UWB radio has a bandwidth of 450 MHz or more that radiates power instantly or a bandwidth ratio of 0.2 or more. </a:t>
            </a:r>
            <a:endParaRPr lang="en-US" dirty="0" smtClean="0"/>
          </a:p>
          <a:p>
            <a:pPr lvl="3" algn="just">
              <a:buFont typeface="Arial" panose="020B0604020202020204" pitchFamily="34" charset="0"/>
              <a:buChar char="•"/>
            </a:pPr>
            <a:r>
              <a:rPr lang="en-US" i="1" dirty="0"/>
              <a:t>B</a:t>
            </a:r>
            <a:r>
              <a:rPr lang="en-US" i="1" baseline="-25000" dirty="0"/>
              <a:t>-10</a:t>
            </a:r>
            <a:r>
              <a:rPr lang="en-US" dirty="0"/>
              <a:t> </a:t>
            </a:r>
            <a:r>
              <a:rPr lang="en-US" dirty="0" smtClean="0"/>
              <a:t>= </a:t>
            </a:r>
            <a:r>
              <a:rPr lang="en-US" i="1" dirty="0" err="1"/>
              <a:t>f</a:t>
            </a:r>
            <a:r>
              <a:rPr lang="en-US" i="1" baseline="-25000" dirty="0" err="1"/>
              <a:t>H</a:t>
            </a:r>
            <a:r>
              <a:rPr lang="en-US" dirty="0"/>
              <a:t> </a:t>
            </a:r>
            <a:r>
              <a:rPr lang="en-US" dirty="0" smtClean="0"/>
              <a:t>- </a:t>
            </a:r>
            <a:r>
              <a:rPr lang="en-US" i="1" dirty="0" err="1"/>
              <a:t>f</a:t>
            </a:r>
            <a:r>
              <a:rPr lang="en-US" i="1" baseline="-25000" dirty="0" err="1"/>
              <a:t>L</a:t>
            </a:r>
            <a:endParaRPr lang="en-US" i="1" baseline="-25000" dirty="0"/>
          </a:p>
          <a:p>
            <a:pPr lvl="3" algn="just">
              <a:buFont typeface="Arial" panose="020B0604020202020204" pitchFamily="34" charset="0"/>
              <a:buChar char="•"/>
            </a:pPr>
            <a:r>
              <a:rPr lang="el-GR" i="1" dirty="0" smtClean="0"/>
              <a:t>μ</a:t>
            </a:r>
            <a:r>
              <a:rPr lang="el-GR" i="1" baseline="-25000" dirty="0" smtClean="0"/>
              <a:t>-10</a:t>
            </a:r>
            <a:r>
              <a:rPr lang="el-GR" dirty="0" smtClean="0"/>
              <a:t> </a:t>
            </a:r>
            <a:r>
              <a:rPr lang="en-US" dirty="0" smtClean="0"/>
              <a:t>=</a:t>
            </a:r>
            <a:r>
              <a:rPr lang="el-GR" dirty="0" smtClean="0"/>
              <a:t> </a:t>
            </a:r>
            <a:r>
              <a:rPr lang="en-US" i="1" dirty="0" smtClean="0"/>
              <a:t>B</a:t>
            </a:r>
            <a:r>
              <a:rPr lang="en-US" i="1" baseline="-25000" dirty="0" smtClean="0"/>
              <a:t>-10</a:t>
            </a:r>
            <a:r>
              <a:rPr lang="en-US" dirty="0" smtClean="0"/>
              <a:t>/</a:t>
            </a:r>
            <a:r>
              <a:rPr lang="en-US" i="1" dirty="0" err="1" smtClean="0"/>
              <a:t>f</a:t>
            </a:r>
            <a:r>
              <a:rPr lang="en-US" i="1" baseline="-25000" dirty="0" err="1" smtClean="0"/>
              <a:t>C</a:t>
            </a:r>
            <a:endParaRPr lang="en-US" i="1" baseline="-25000" dirty="0"/>
          </a:p>
          <a:p>
            <a:pPr lvl="3" algn="just">
              <a:buFont typeface="Arial" panose="020B0604020202020204" pitchFamily="34" charset="0"/>
              <a:buChar char="•"/>
            </a:pPr>
            <a:r>
              <a:rPr lang="en-US" i="1" dirty="0" err="1"/>
              <a:t>f</a:t>
            </a:r>
            <a:r>
              <a:rPr lang="en-US" i="1" baseline="-25000" dirty="0" err="1"/>
              <a:t>C</a:t>
            </a:r>
            <a:r>
              <a:rPr lang="en-US" dirty="0"/>
              <a:t> </a:t>
            </a:r>
            <a:r>
              <a:rPr lang="en-US" dirty="0" smtClean="0"/>
              <a:t>=</a:t>
            </a:r>
            <a:r>
              <a:rPr lang="en-US" dirty="0"/>
              <a:t> </a:t>
            </a:r>
            <a:r>
              <a:rPr lang="en-US" dirty="0" smtClean="0"/>
              <a:t>(</a:t>
            </a:r>
            <a:r>
              <a:rPr lang="en-US" i="1" dirty="0" err="1" smtClean="0"/>
              <a:t>f</a:t>
            </a:r>
            <a:r>
              <a:rPr lang="en-US" i="1" baseline="-25000" dirty="0" err="1" smtClean="0"/>
              <a:t>H</a:t>
            </a:r>
            <a:r>
              <a:rPr lang="en-US" dirty="0" smtClean="0"/>
              <a:t> + </a:t>
            </a:r>
            <a:r>
              <a:rPr lang="en-US" i="1" dirty="0" err="1"/>
              <a:t>f</a:t>
            </a:r>
            <a:r>
              <a:rPr lang="en-US" i="1" baseline="-25000" dirty="0" err="1"/>
              <a:t>L</a:t>
            </a:r>
            <a:r>
              <a:rPr lang="en-US" dirty="0"/>
              <a:t> </a:t>
            </a:r>
            <a:r>
              <a:rPr lang="en-US" dirty="0" smtClean="0"/>
              <a:t>)/2</a:t>
            </a: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378205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General conditions (Cont’d)</a:t>
            </a:r>
          </a:p>
          <a:p>
            <a:pPr lvl="2" algn="just">
              <a:buFont typeface="Arial" panose="020B0604020202020204" pitchFamily="34" charset="0"/>
              <a:buChar char="•"/>
            </a:pPr>
            <a:r>
              <a:rPr lang="en-US" dirty="0" smtClean="0"/>
              <a:t>Use of frequency bands</a:t>
            </a:r>
          </a:p>
          <a:p>
            <a:pPr lvl="3" algn="just">
              <a:buFont typeface="Arial" panose="020B0604020202020204" pitchFamily="34" charset="0"/>
              <a:buChar char="•"/>
            </a:pPr>
            <a:r>
              <a:rPr lang="en-US" dirty="0" smtClean="0"/>
              <a:t>The frequency </a:t>
            </a:r>
            <a:r>
              <a:rPr lang="en-US" dirty="0"/>
              <a:t>band used for outdoor UWB wireless </a:t>
            </a:r>
            <a:r>
              <a:rPr lang="en-US" dirty="0" smtClean="0"/>
              <a:t>systems is 7.250 </a:t>
            </a:r>
            <a:r>
              <a:rPr lang="en-US" dirty="0"/>
              <a:t>GHz to 9.0 GHz</a:t>
            </a:r>
            <a:r>
              <a:rPr lang="en-US" dirty="0" smtClean="0"/>
              <a:t>.</a:t>
            </a:r>
          </a:p>
          <a:p>
            <a:pPr lvl="3" algn="just">
              <a:buFont typeface="Arial" panose="020B0604020202020204" pitchFamily="34" charset="0"/>
              <a:buChar char="•"/>
            </a:pPr>
            <a:r>
              <a:rPr lang="en-US" dirty="0" smtClean="0"/>
              <a:t>Regarding </a:t>
            </a:r>
            <a:r>
              <a:rPr lang="en-US" dirty="0"/>
              <a:t>the operation of UWB radio systems in the relevant frequency band, harmful interference to other radio systems shall not be </a:t>
            </a:r>
            <a:r>
              <a:rPr lang="en-US" dirty="0" smtClean="0"/>
              <a:t>allowed, </a:t>
            </a:r>
            <a:r>
              <a:rPr lang="en-US" dirty="0"/>
              <a:t>and interference from these radio systems shall be tolerated</a:t>
            </a:r>
            <a:r>
              <a:rPr lang="en-US" dirty="0" smtClean="0"/>
              <a:t>.</a:t>
            </a:r>
          </a:p>
          <a:p>
            <a:pPr lvl="2" algn="just">
              <a:buFont typeface="Arial" panose="020B0604020202020204" pitchFamily="34" charset="0"/>
              <a:buChar char="•"/>
            </a:pPr>
            <a:r>
              <a:rPr lang="en-US" dirty="0" smtClean="0"/>
              <a:t>Antenna power</a:t>
            </a:r>
          </a:p>
          <a:p>
            <a:pPr lvl="3" algn="just">
              <a:buFont typeface="Arial" panose="020B0604020202020204" pitchFamily="34" charset="0"/>
              <a:buChar char="•"/>
            </a:pPr>
            <a:r>
              <a:rPr lang="en-US" dirty="0" smtClean="0"/>
              <a:t>To be consistent with the system for </a:t>
            </a:r>
            <a:r>
              <a:rPr lang="en-US" dirty="0"/>
              <a:t>indoor use and sharing with other wireless systems, the antenna power is -41.3 </a:t>
            </a:r>
            <a:r>
              <a:rPr lang="en-US" dirty="0" err="1" smtClean="0"/>
              <a:t>dBm</a:t>
            </a:r>
            <a:r>
              <a:rPr lang="en-US" dirty="0" smtClean="0"/>
              <a:t>/MHz </a:t>
            </a:r>
            <a:r>
              <a:rPr lang="en-US" dirty="0"/>
              <a:t>or less for average </a:t>
            </a:r>
            <a:r>
              <a:rPr lang="en-US" dirty="0" smtClean="0"/>
              <a:t>power, </a:t>
            </a:r>
            <a:r>
              <a:rPr lang="en-US" dirty="0"/>
              <a:t>and </a:t>
            </a:r>
            <a:r>
              <a:rPr lang="en-US" dirty="0" smtClean="0"/>
              <a:t> 0dBm/50 </a:t>
            </a:r>
            <a:r>
              <a:rPr lang="en-US" dirty="0"/>
              <a:t>MHz or less for peak power as </a:t>
            </a:r>
            <a:r>
              <a:rPr lang="en-US" dirty="0" smtClean="0"/>
              <a:t>EIRP.</a:t>
            </a: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4136561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(5)</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Communication and modulation types</a:t>
            </a:r>
            <a:endParaRPr lang="en-US" dirty="0"/>
          </a:p>
          <a:p>
            <a:pPr lvl="3" algn="just">
              <a:buFont typeface="Arial" panose="020B0604020202020204" pitchFamily="34" charset="0"/>
              <a:buChar char="•"/>
            </a:pPr>
            <a:r>
              <a:rPr lang="en-US" dirty="0"/>
              <a:t>The communication </a:t>
            </a:r>
            <a:r>
              <a:rPr lang="en-US" dirty="0" smtClean="0"/>
              <a:t>can be simplex, duplex, or semi-duplex based </a:t>
            </a:r>
            <a:r>
              <a:rPr lang="en-US" dirty="0"/>
              <a:t>on the usage pattern. </a:t>
            </a:r>
            <a:endParaRPr lang="en-US" dirty="0" smtClean="0"/>
          </a:p>
          <a:p>
            <a:pPr lvl="3" algn="just">
              <a:buFont typeface="Arial" panose="020B0604020202020204" pitchFamily="34" charset="0"/>
              <a:buChar char="•"/>
            </a:pPr>
            <a:r>
              <a:rPr lang="en-US" dirty="0" smtClean="0"/>
              <a:t>The modulation </a:t>
            </a:r>
            <a:r>
              <a:rPr lang="en-US" dirty="0"/>
              <a:t>is not limited</a:t>
            </a:r>
            <a:r>
              <a:rPr lang="en-US" dirty="0" smtClean="0"/>
              <a:t>.</a:t>
            </a:r>
          </a:p>
          <a:p>
            <a:pPr lvl="2" algn="just">
              <a:buFont typeface="Arial" panose="020B0604020202020204" pitchFamily="34" charset="0"/>
              <a:buChar char="•"/>
            </a:pPr>
            <a:r>
              <a:rPr lang="en-US" dirty="0" smtClean="0"/>
              <a:t>Bandwidth spread</a:t>
            </a:r>
          </a:p>
          <a:p>
            <a:pPr lvl="3" algn="just">
              <a:buFont typeface="Arial" panose="020B0604020202020204" pitchFamily="34" charset="0"/>
              <a:buChar char="•"/>
            </a:pPr>
            <a:r>
              <a:rPr lang="en-US" dirty="0"/>
              <a:t>The frequency bandwidth, which is 10 dB lower than the maximum power point, is 450 MHz or more</a:t>
            </a:r>
            <a:r>
              <a:rPr lang="en-US" dirty="0" smtClean="0"/>
              <a:t>.</a:t>
            </a:r>
          </a:p>
          <a:p>
            <a:pPr lvl="3" algn="just">
              <a:buFont typeface="Arial" panose="020B0604020202020204" pitchFamily="34" charset="0"/>
              <a:buChar char="•"/>
            </a:pPr>
            <a:r>
              <a:rPr lang="en-US" dirty="0" smtClean="0"/>
              <a:t>This value may be updated subject to other regulations worldwide.</a:t>
            </a:r>
            <a:endParaRPr lang="en-US" dirty="0"/>
          </a:p>
          <a:p>
            <a:pPr lvl="2" algn="just">
              <a:buFont typeface="Arial" panose="020B0604020202020204" pitchFamily="34" charset="0"/>
              <a:buChar char="•"/>
            </a:pPr>
            <a:r>
              <a:rPr lang="en-US" dirty="0" smtClean="0"/>
              <a:t>Transmission speed</a:t>
            </a:r>
          </a:p>
          <a:p>
            <a:pPr lvl="3" algn="just">
              <a:buFont typeface="Arial" panose="020B0604020202020204" pitchFamily="34" charset="0"/>
              <a:buChar char="•"/>
            </a:pPr>
            <a:r>
              <a:rPr lang="en-US" dirty="0" smtClean="0"/>
              <a:t>There is no applicable limit.</a:t>
            </a: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856113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(6)</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Interference avoidance </a:t>
            </a:r>
          </a:p>
          <a:p>
            <a:pPr lvl="3" algn="just">
              <a:buFont typeface="Arial" panose="020B0604020202020204" pitchFamily="34" charset="0"/>
              <a:buChar char="•"/>
            </a:pPr>
            <a:r>
              <a:rPr lang="en-US" dirty="0"/>
              <a:t>When transmitting data, it must have a function to automatically transmit or receive </a:t>
            </a:r>
            <a:r>
              <a:rPr lang="en-US" dirty="0" smtClean="0"/>
              <a:t>an </a:t>
            </a:r>
            <a:r>
              <a:rPr lang="en-US" dirty="0"/>
              <a:t>identification code. In addition, when performing radio localization, the reflected wave of the radio wave transmitted by the own </a:t>
            </a:r>
            <a:r>
              <a:rPr lang="en-US" dirty="0" smtClean="0"/>
              <a:t>radio station </a:t>
            </a:r>
            <a:r>
              <a:rPr lang="en-US" dirty="0"/>
              <a:t>and the radio wave transmitted by another radio station can be discriminated by identifying the modulation method and other characteristics of the received radio wave</a:t>
            </a:r>
            <a:r>
              <a:rPr lang="en-US" dirty="0" smtClean="0"/>
              <a:t>.</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031171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(7)</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Terminal </a:t>
            </a:r>
            <a:r>
              <a:rPr lang="en-US" dirty="0"/>
              <a:t>equipment that uses radio waves in the terminal equipment</a:t>
            </a:r>
          </a:p>
          <a:p>
            <a:pPr lvl="3" algn="just">
              <a:buFont typeface="Arial" panose="020B0604020202020204" pitchFamily="34" charset="0"/>
              <a:buChar char="•"/>
            </a:pPr>
            <a:r>
              <a:rPr lang="en-US" dirty="0" smtClean="0"/>
              <a:t>Similar to the current regulations:</a:t>
            </a:r>
          </a:p>
          <a:p>
            <a:pPr lvl="4" algn="just">
              <a:buFont typeface="Arial" panose="020B0604020202020204" pitchFamily="34" charset="0"/>
              <a:buChar char="•"/>
            </a:pPr>
            <a:r>
              <a:rPr lang="en-US" dirty="0"/>
              <a:t>Those that use radio waves between one part and the other part that make up the terminal equipment shall have an identification code of 48 bits or </a:t>
            </a:r>
            <a:r>
              <a:rPr lang="en-US" dirty="0" smtClean="0"/>
              <a:t>more.</a:t>
            </a:r>
          </a:p>
          <a:p>
            <a:pPr lvl="4" algn="just">
              <a:buFont typeface="Arial" panose="020B0604020202020204" pitchFamily="34" charset="0"/>
              <a:buChar char="•"/>
            </a:pPr>
            <a:r>
              <a:rPr lang="en-US" dirty="0" smtClean="0"/>
              <a:t>Except </a:t>
            </a:r>
            <a:r>
              <a:rPr lang="en-US" dirty="0"/>
              <a:t>in specific cases, the availability of radio waves to be used shall be determined, and the communication path shall be set only when the radio waves are available</a:t>
            </a:r>
            <a:r>
              <a:rPr lang="en-US" dirty="0" smtClean="0"/>
              <a:t>.</a:t>
            </a:r>
          </a:p>
          <a:p>
            <a:pPr lvl="2" algn="just">
              <a:buFont typeface="Arial" panose="020B0604020202020204" pitchFamily="34" charset="0"/>
              <a:buChar char="•"/>
            </a:pPr>
            <a:r>
              <a:rPr lang="en-US" dirty="0" smtClean="0"/>
              <a:t>Operational restrictions</a:t>
            </a:r>
          </a:p>
          <a:p>
            <a:pPr lvl="3" algn="just">
              <a:buFont typeface="Arial" panose="020B0604020202020204" pitchFamily="34" charset="0"/>
              <a:buChar char="•"/>
            </a:pPr>
            <a:r>
              <a:rPr lang="en-US" dirty="0" smtClean="0"/>
              <a:t>Within </a:t>
            </a:r>
            <a:r>
              <a:rPr lang="en-US" dirty="0"/>
              <a:t>the range necessary to protect the existing radio system from harmful </a:t>
            </a:r>
            <a:r>
              <a:rPr lang="en-US" dirty="0" smtClean="0"/>
              <a:t>interference.</a:t>
            </a:r>
          </a:p>
          <a:p>
            <a:pPr lvl="3" algn="just">
              <a:buFont typeface="Arial" panose="020B0604020202020204" pitchFamily="34" charset="0"/>
              <a:buChar char="•"/>
            </a:pPr>
            <a:r>
              <a:rPr lang="en-US" dirty="0" smtClean="0"/>
              <a:t>Not allowed for operations in the sky.</a:t>
            </a:r>
          </a:p>
          <a:p>
            <a:pPr lvl="2"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867192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(8)</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smtClean="0"/>
              <a:t>Termination capability</a:t>
            </a:r>
          </a:p>
          <a:p>
            <a:pPr lvl="3" algn="just">
              <a:buFont typeface="Arial" panose="020B0604020202020204" pitchFamily="34" charset="0"/>
              <a:buChar char="•"/>
            </a:pPr>
            <a:r>
              <a:rPr lang="en-US" dirty="0"/>
              <a:t>Have a function to stop the emission of radio waves.</a:t>
            </a:r>
          </a:p>
          <a:p>
            <a:pPr lvl="2" algn="just">
              <a:buFont typeface="Arial" panose="020B0604020202020204" pitchFamily="34" charset="0"/>
              <a:buChar char="•"/>
            </a:pPr>
            <a:r>
              <a:rPr lang="en-US" dirty="0" smtClean="0"/>
              <a:t>Housing conditions</a:t>
            </a:r>
            <a:endParaRPr lang="en-US" dirty="0"/>
          </a:p>
          <a:p>
            <a:pPr lvl="3" algn="just">
              <a:buFont typeface="Arial" panose="020B0604020202020204" pitchFamily="34" charset="0"/>
              <a:buChar char="•"/>
            </a:pPr>
            <a:r>
              <a:rPr lang="en-US" dirty="0"/>
              <a:t>As a countermeasure against illegal modification, the housing should have a structure that cannot be easily opened.</a:t>
            </a:r>
          </a:p>
          <a:p>
            <a:pPr lvl="2" algn="just">
              <a:buFont typeface="Arial" panose="020B0604020202020204" pitchFamily="34" charset="0"/>
              <a:buChar char="•"/>
            </a:pPr>
            <a:r>
              <a:rPr lang="en-US" dirty="0"/>
              <a:t>Compliance with radio wave protection </a:t>
            </a:r>
            <a:r>
              <a:rPr lang="en-US" dirty="0" smtClean="0"/>
              <a:t>guidelines</a:t>
            </a:r>
          </a:p>
          <a:p>
            <a:pPr lvl="3" algn="just">
              <a:buFont typeface="Arial" panose="020B0604020202020204" pitchFamily="34" charset="0"/>
              <a:buChar char="•"/>
            </a:pPr>
            <a:r>
              <a:rPr lang="en-US" dirty="0" smtClean="0"/>
              <a:t>The </a:t>
            </a:r>
            <a:r>
              <a:rPr lang="en-US" dirty="0"/>
              <a:t>maximum transmission power is 0.22 </a:t>
            </a:r>
            <a:r>
              <a:rPr lang="en-US" dirty="0" err="1"/>
              <a:t>mW</a:t>
            </a:r>
            <a:r>
              <a:rPr lang="en-US" dirty="0"/>
              <a:t> even when assuming a 3 GHz width of 7.25 GHz to 10.25 GHz that can be used indoors, and if the distance from the transmission antenna is 2.7 mm or more. </a:t>
            </a:r>
            <a:endParaRPr lang="en-US" dirty="0" smtClean="0"/>
          </a:p>
          <a:p>
            <a:pPr lvl="3" algn="just">
              <a:buFont typeface="Arial" panose="020B0604020202020204" pitchFamily="34" charset="0"/>
              <a:buChar char="•"/>
            </a:pPr>
            <a:r>
              <a:rPr lang="en-US" dirty="0" smtClean="0"/>
              <a:t>When </a:t>
            </a:r>
            <a:r>
              <a:rPr lang="en-US" dirty="0"/>
              <a:t>the distance is within 20 cm from the human body, it is necessary to comply with the local absorption guideline in the radio wave protection </a:t>
            </a:r>
            <a:r>
              <a:rPr lang="en-US" dirty="0" smtClean="0"/>
              <a:t>guideline. </a:t>
            </a: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4950758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(9)</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a:t>General conditions </a:t>
            </a:r>
            <a:r>
              <a:rPr lang="en-US" dirty="0" smtClean="0"/>
              <a:t>(Cont’d)</a:t>
            </a:r>
          </a:p>
          <a:p>
            <a:pPr lvl="2" algn="just">
              <a:buFont typeface="Arial" panose="020B0604020202020204" pitchFamily="34" charset="0"/>
              <a:buChar char="•"/>
            </a:pPr>
            <a:r>
              <a:rPr lang="en-US" dirty="0"/>
              <a:t>Electromagnetic environment measures</a:t>
            </a:r>
          </a:p>
          <a:p>
            <a:pPr lvl="3" algn="just">
              <a:buFont typeface="Arial" panose="020B0604020202020204" pitchFamily="34" charset="0"/>
              <a:buChar char="•"/>
            </a:pPr>
            <a:r>
              <a:rPr lang="en-US" kern="1200" dirty="0">
                <a:latin typeface="Times New Roman" pitchFamily="16" charset="0"/>
              </a:rPr>
              <a:t>Sufficient consideration must be given to mutual electromagnetic interference between UWB wireless systems and medical electronic devices</a:t>
            </a:r>
            <a:r>
              <a:rPr lang="en-US" kern="1200" dirty="0" smtClean="0">
                <a:latin typeface="Times New Roman" pitchFamily="16" charset="0"/>
              </a:rPr>
              <a:t>.</a:t>
            </a:r>
          </a:p>
          <a:p>
            <a:pPr lvl="1" algn="just">
              <a:buFont typeface="Arial" panose="020B0604020202020204" pitchFamily="34" charset="0"/>
              <a:buChar char="•"/>
            </a:pPr>
            <a:r>
              <a:rPr lang="en-US" dirty="0" smtClean="0"/>
              <a:t>Technical conditions for radio equipment</a:t>
            </a:r>
          </a:p>
          <a:p>
            <a:pPr lvl="2" algn="just">
              <a:buFont typeface="Arial" panose="020B0604020202020204" pitchFamily="34" charset="0"/>
              <a:buChar char="•"/>
            </a:pPr>
            <a:r>
              <a:rPr lang="en-US" kern="1200" dirty="0" smtClean="0">
                <a:latin typeface="Times New Roman" pitchFamily="16" charset="0"/>
              </a:rPr>
              <a:t>Transmitter</a:t>
            </a:r>
          </a:p>
          <a:p>
            <a:pPr lvl="3" algn="just">
              <a:buFont typeface="Arial" panose="020B0604020202020204" pitchFamily="34" charset="0"/>
              <a:buChar char="•"/>
            </a:pPr>
            <a:r>
              <a:rPr lang="en-US" kern="1200" dirty="0">
                <a:latin typeface="Times New Roman" pitchFamily="16" charset="0"/>
              </a:rPr>
              <a:t>The occupied frequency bandwidth shall be within 1.75 GHz including the frequency tolerance.</a:t>
            </a:r>
          </a:p>
          <a:p>
            <a:pPr lvl="3" algn="just">
              <a:buFont typeface="Arial" panose="020B0604020202020204" pitchFamily="34" charset="0"/>
              <a:buChar char="•"/>
            </a:pPr>
            <a:r>
              <a:rPr lang="en-US" dirty="0"/>
              <a:t>For unnecessary emission, the outside of the frequency </a:t>
            </a:r>
            <a:r>
              <a:rPr lang="en-US" dirty="0" smtClean="0"/>
              <a:t>band </a:t>
            </a:r>
            <a:r>
              <a:rPr lang="en-US" dirty="0"/>
              <a:t>is the spurious region, and the permissible value of the intensity of unnecessary emission in the spurious region is as shown in Table 4-1.</a:t>
            </a:r>
            <a:endParaRPr lang="en-US" kern="1200" dirty="0" smtClean="0">
              <a:latin typeface="Times New Roman" pitchFamily="16" charset="0"/>
            </a:endParaRPr>
          </a:p>
          <a:p>
            <a:pPr lvl="2"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5316628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(10)</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482343872"/>
              </p:ext>
            </p:extLst>
          </p:nvPr>
        </p:nvGraphicFramePr>
        <p:xfrm>
          <a:off x="1522412" y="1630998"/>
          <a:ext cx="6096000" cy="4079240"/>
        </p:xfrm>
        <a:graphic>
          <a:graphicData uri="http://schemas.openxmlformats.org/drawingml/2006/table">
            <a:tbl>
              <a:tblPr firstRow="1" bandRow="1">
                <a:tableStyleId>{93296810-A885-4BE3-A3E7-6D5BEEA58F35}</a:tableStyleId>
              </a:tblPr>
              <a:tblGrid>
                <a:gridCol w="2032000"/>
                <a:gridCol w="2032000"/>
                <a:gridCol w="2032000"/>
              </a:tblGrid>
              <a:tr h="370840">
                <a:tc>
                  <a:txBody>
                    <a:bodyPr/>
                    <a:lstStyle/>
                    <a:p>
                      <a:pPr algn="ctr"/>
                      <a:r>
                        <a:rPr lang="en-US" sz="1600" dirty="0" smtClean="0"/>
                        <a:t>Frequency </a:t>
                      </a:r>
                      <a:r>
                        <a:rPr lang="en-US" sz="1600" baseline="0" dirty="0" smtClean="0"/>
                        <a:t>(MHz)</a:t>
                      </a:r>
                      <a:endParaRPr lang="en-US" sz="1600" dirty="0"/>
                    </a:p>
                  </a:txBody>
                  <a:tcPr/>
                </a:tc>
                <a:tc>
                  <a:txBody>
                    <a:bodyPr/>
                    <a:lstStyle/>
                    <a:p>
                      <a:pPr algn="ctr"/>
                      <a:r>
                        <a:rPr lang="en-US" sz="1600" dirty="0" smtClean="0"/>
                        <a:t>Average</a:t>
                      </a:r>
                      <a:r>
                        <a:rPr lang="en-US" sz="1600" baseline="0" dirty="0" smtClean="0"/>
                        <a:t> power</a:t>
                      </a:r>
                      <a:endParaRPr lang="en-US" sz="1600" dirty="0"/>
                    </a:p>
                  </a:txBody>
                  <a:tcPr/>
                </a:tc>
                <a:tc>
                  <a:txBody>
                    <a:bodyPr/>
                    <a:lstStyle/>
                    <a:p>
                      <a:pPr algn="ctr"/>
                      <a:r>
                        <a:rPr lang="en-US" sz="1600" dirty="0" smtClean="0"/>
                        <a:t>Peak power</a:t>
                      </a:r>
                      <a:endParaRPr lang="en-US" sz="1600" dirty="0"/>
                    </a:p>
                  </a:txBody>
                  <a:tcPr/>
                </a:tc>
              </a:tr>
              <a:tr h="370840">
                <a:tc>
                  <a:txBody>
                    <a:bodyPr/>
                    <a:lstStyle/>
                    <a:p>
                      <a:pPr algn="l"/>
                      <a:r>
                        <a:rPr lang="en-US" sz="1600" dirty="0" smtClean="0"/>
                        <a:t>&lt; 1600</a:t>
                      </a:r>
                      <a:endParaRPr lang="en-US" sz="16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dk1"/>
                          </a:solidFill>
                          <a:latin typeface="+mn-lt"/>
                          <a:ea typeface="+mn-ea"/>
                          <a:cs typeface="+mn-cs"/>
                        </a:rPr>
                        <a:t>    &lt; -90.0dBm/MHz	</a:t>
                      </a:r>
                    </a:p>
                  </a:txBody>
                  <a:tcPr/>
                </a:tc>
                <a:tc>
                  <a:txBody>
                    <a:bodyPr/>
                    <a:lstStyle/>
                    <a:p>
                      <a:pPr algn="ctr"/>
                      <a:r>
                        <a:rPr lang="en-US" sz="1600" b="0" i="0" u="none" strike="noStrike" kern="1200" baseline="0" dirty="0" smtClean="0">
                          <a:solidFill>
                            <a:schemeClr val="dk1"/>
                          </a:solidFill>
                          <a:latin typeface="+mn-lt"/>
                          <a:ea typeface="+mn-ea"/>
                          <a:cs typeface="+mn-cs"/>
                        </a:rPr>
                        <a:t>&lt; -84.0dBm/MHz</a:t>
                      </a:r>
                      <a:endParaRPr lang="en-US" sz="1600" dirty="0"/>
                    </a:p>
                  </a:txBody>
                  <a:tcPr/>
                </a:tc>
              </a:tr>
              <a:tr h="370840">
                <a:tc>
                  <a:txBody>
                    <a:bodyPr/>
                    <a:lstStyle/>
                    <a:p>
                      <a:pPr algn="l"/>
                      <a:r>
                        <a:rPr lang="en-US" sz="1600" dirty="0" smtClean="0"/>
                        <a:t>1600~2700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-85.0dBm/MHz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-79.0dBm/MHz</a:t>
                      </a:r>
                      <a:endParaRPr lang="en-US" sz="1600" dirty="0"/>
                    </a:p>
                  </a:txBody>
                  <a:tcPr/>
                </a:tc>
              </a:tr>
              <a:tr h="370840">
                <a:tc>
                  <a:txBody>
                    <a:bodyPr/>
                    <a:lstStyle/>
                    <a:p>
                      <a:pPr algn="l"/>
                      <a:r>
                        <a:rPr lang="en-US" sz="1600" dirty="0" smtClean="0"/>
                        <a:t>2700~7250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r h="370840">
                <a:tc>
                  <a:txBody>
                    <a:bodyPr/>
                    <a:lstStyle/>
                    <a:p>
                      <a:pPr algn="l"/>
                      <a:r>
                        <a:rPr lang="en-US" sz="1600" dirty="0" smtClean="0"/>
                        <a:t>7250~9000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-59.3dBm/MHz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-35.0dBm/MHz</a:t>
                      </a:r>
                      <a:endParaRPr lang="en-US" sz="1600" dirty="0"/>
                    </a:p>
                  </a:txBody>
                  <a:tcPr/>
                </a:tc>
              </a:tr>
              <a:tr h="370840">
                <a:tc>
                  <a:txBody>
                    <a:bodyPr/>
                    <a:lstStyle/>
                    <a:p>
                      <a:pPr algn="l"/>
                      <a:r>
                        <a:rPr lang="en-US" sz="1600" dirty="0" smtClean="0"/>
                        <a:t>9000~10250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-35.7dBm/MHz</a:t>
                      </a:r>
                      <a:endParaRPr lang="en-US" sz="1600" dirty="0"/>
                    </a:p>
                  </a:txBody>
                  <a:tcPr/>
                </a:tc>
              </a:tr>
              <a:tr h="370840">
                <a:tc>
                  <a:txBody>
                    <a:bodyPr/>
                    <a:lstStyle/>
                    <a:p>
                      <a:pPr algn="l"/>
                      <a:r>
                        <a:rPr lang="en-US" sz="1600" dirty="0" smtClean="0"/>
                        <a:t>10250~10600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r h="370840">
                <a:tc>
                  <a:txBody>
                    <a:bodyPr/>
                    <a:lstStyle/>
                    <a:p>
                      <a:pPr algn="l"/>
                      <a:r>
                        <a:rPr lang="en-US" sz="1600" dirty="0" smtClean="0"/>
                        <a:t>10600~10700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-85.0dBm/MHz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-79.0dBm/MHz</a:t>
                      </a:r>
                      <a:endParaRPr lang="en-US" sz="1600" dirty="0"/>
                    </a:p>
                  </a:txBody>
                  <a:tcPr/>
                </a:tc>
              </a:tr>
              <a:tr h="370840">
                <a:tc>
                  <a:txBody>
                    <a:bodyPr/>
                    <a:lstStyle/>
                    <a:p>
                      <a:pPr algn="l"/>
                      <a:r>
                        <a:rPr lang="en-US" sz="1600" dirty="0" smtClean="0"/>
                        <a:t>10700~11700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r h="370840">
                <a:tc>
                  <a:txBody>
                    <a:bodyPr/>
                    <a:lstStyle/>
                    <a:p>
                      <a:pPr algn="l"/>
                      <a:r>
                        <a:rPr lang="en-US" sz="1600" dirty="0" smtClean="0"/>
                        <a:t>11700~12750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-85.0dBm/MHz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-79.0dBm/MHz</a:t>
                      </a:r>
                      <a:endParaRPr lang="en-US" sz="1600" dirty="0"/>
                    </a:p>
                  </a:txBody>
                  <a:tcPr/>
                </a:tc>
              </a:tr>
              <a:tr h="370840">
                <a:tc>
                  <a:txBody>
                    <a:bodyPr/>
                    <a:lstStyle/>
                    <a:p>
                      <a:pPr algn="l"/>
                      <a:r>
                        <a:rPr lang="en-US" sz="1600" dirty="0" smtClean="0"/>
                        <a:t>&gt; 12750</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-70.0dBm/MHz</a:t>
                      </a:r>
                      <a:endParaRPr lang="en-US" sz="1600" dirty="0"/>
                    </a:p>
                  </a:txBody>
                  <a:tcPr/>
                </a:tc>
                <a:tc>
                  <a:txBody>
                    <a:bodyPr/>
                    <a:lstStyle/>
                    <a:p>
                      <a:pPr algn="ctr"/>
                      <a:r>
                        <a:rPr lang="en-US" sz="1600" b="0" i="0" u="none" strike="noStrike" kern="1200" baseline="0" dirty="0" smtClean="0">
                          <a:solidFill>
                            <a:schemeClr val="dk1"/>
                          </a:solidFill>
                          <a:latin typeface="+mn-lt"/>
                          <a:ea typeface="+mn-ea"/>
                          <a:cs typeface="+mn-cs"/>
                        </a:rPr>
                        <a:t>&lt; -64.0dBm/MHz</a:t>
                      </a:r>
                      <a:endParaRPr lang="en-US" sz="1600" dirty="0"/>
                    </a:p>
                  </a:txBody>
                  <a:tcPr/>
                </a:tc>
              </a:tr>
            </a:tbl>
          </a:graphicData>
        </a:graphic>
      </p:graphicFrame>
    </p:spTree>
    <p:extLst>
      <p:ext uri="{BB962C8B-B14F-4D97-AF65-F5344CB8AC3E}">
        <p14:creationId xmlns:p14="http://schemas.microsoft.com/office/powerpoint/2010/main" val="856522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smtClean="0"/>
              <a:t>RECAP: </a:t>
            </a:r>
            <a:r>
              <a:rPr lang="en-US" b="0" dirty="0" smtClean="0"/>
              <a:t>New </a:t>
            </a:r>
            <a:r>
              <a:rPr lang="en-US" b="0" dirty="0"/>
              <a:t>arrangements for low interference potential </a:t>
            </a:r>
            <a:r>
              <a:rPr lang="en-US" b="0" dirty="0" smtClean="0"/>
              <a:t>devices</a:t>
            </a:r>
          </a:p>
          <a:p>
            <a:pPr lvl="1" algn="just">
              <a:buFont typeface="Arial" panose="020B0604020202020204" pitchFamily="34" charset="0"/>
              <a:buChar char="•"/>
            </a:pPr>
            <a:r>
              <a:rPr lang="en-US" b="0" dirty="0" smtClean="0"/>
              <a:t>Information:</a:t>
            </a:r>
          </a:p>
          <a:p>
            <a:pPr lvl="2" algn="just">
              <a:buFont typeface="Arial" panose="020B0604020202020204" pitchFamily="34" charset="0"/>
              <a:buChar char="•"/>
            </a:pPr>
            <a:r>
              <a:rPr lang="en-US" dirty="0">
                <a:hlinkClick r:id="rId3"/>
              </a:rPr>
              <a:t>https://</a:t>
            </a:r>
            <a:r>
              <a:rPr lang="en-US" dirty="0" smtClean="0">
                <a:hlinkClick r:id="rId3"/>
              </a:rPr>
              <a:t>www.acma.gov.au/sites/default/files/2020-09/Variation-to-the-LIPD-Class-Licence-consultation-paper.docx</a:t>
            </a:r>
            <a:endParaRPr lang="en-US" dirty="0" smtClean="0"/>
          </a:p>
          <a:p>
            <a:pPr lvl="2" algn="just">
              <a:buFont typeface="Arial" panose="020B0604020202020204" pitchFamily="34" charset="0"/>
              <a:buChar char="•"/>
            </a:pPr>
            <a:r>
              <a:rPr lang="en-US" dirty="0">
                <a:hlinkClick r:id="rId4"/>
              </a:rPr>
              <a:t>https://</a:t>
            </a:r>
            <a:r>
              <a:rPr lang="en-US" dirty="0" smtClean="0">
                <a:hlinkClick r:id="rId4"/>
              </a:rPr>
              <a:t>www.acma.gov.au/sites/default/files/2020-09/Draft-Radiocommunications-Low-Interference-Potential-devices-Class-Licence-Variation-Notice-2020-No-1.docx</a:t>
            </a:r>
            <a:endParaRPr lang="en-US" dirty="0" smtClean="0"/>
          </a:p>
          <a:p>
            <a:pPr lvl="2" algn="just">
              <a:buFont typeface="Arial" panose="020B0604020202020204" pitchFamily="34" charset="0"/>
              <a:buChar char="•"/>
            </a:pPr>
            <a:r>
              <a:rPr lang="en-US" dirty="0">
                <a:hlinkClick r:id="rId5"/>
              </a:rPr>
              <a:t>https://</a:t>
            </a:r>
            <a:r>
              <a:rPr lang="en-US" dirty="0" smtClean="0">
                <a:hlinkClick r:id="rId5"/>
              </a:rPr>
              <a:t>www.acma.gov.au/sites/default/files/2020-09/Notice-under-subsection-136-of-Radiocommunications-Act-1992-of-proposed-variation-of-LIPD-Class-Licence-2015.docx</a:t>
            </a:r>
            <a:endParaRPr lang="en-US" dirty="0" smtClean="0"/>
          </a:p>
          <a:p>
            <a:pPr lvl="2" algn="just">
              <a:buFont typeface="Arial" panose="020B0604020202020204" pitchFamily="34" charset="0"/>
              <a:buChar char="•"/>
            </a:pPr>
            <a:r>
              <a:rPr lang="en-US" b="0" dirty="0" smtClean="0"/>
              <a:t>Consultation closes on October 26, 2020</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1365294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Japan MIC (11)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Technical Conditions for </a:t>
            </a:r>
            <a:r>
              <a:rPr lang="en-US" b="0" dirty="0" smtClean="0"/>
              <a:t>Ultra Wideband </a:t>
            </a:r>
            <a:r>
              <a:rPr lang="en-US" b="0" dirty="0"/>
              <a:t>Wireless </a:t>
            </a:r>
            <a:r>
              <a:rPr lang="en-US" b="0" dirty="0" smtClean="0"/>
              <a:t>Systems</a:t>
            </a:r>
          </a:p>
          <a:p>
            <a:pPr lvl="1" algn="just">
              <a:buFont typeface="Arial" panose="020B0604020202020204" pitchFamily="34" charset="0"/>
              <a:buChar char="•"/>
            </a:pPr>
            <a:r>
              <a:rPr lang="en-US" dirty="0" smtClean="0"/>
              <a:t>Technical conditions for radio equipment (Cont’d)</a:t>
            </a:r>
          </a:p>
          <a:p>
            <a:pPr lvl="2" algn="just">
              <a:buFont typeface="Arial" panose="020B0604020202020204" pitchFamily="34" charset="0"/>
              <a:buChar char="•"/>
            </a:pPr>
            <a:r>
              <a:rPr lang="en-US" kern="1200" dirty="0" smtClean="0">
                <a:latin typeface="Times New Roman" pitchFamily="16" charset="0"/>
              </a:rPr>
              <a:t>Transmitter (Cont’d)</a:t>
            </a:r>
            <a:endParaRPr lang="en-US" kern="1200" dirty="0">
              <a:latin typeface="Times New Roman" pitchFamily="16" charset="0"/>
            </a:endParaRPr>
          </a:p>
          <a:p>
            <a:pPr lvl="3" algn="just">
              <a:buFont typeface="Arial" panose="020B0604020202020204" pitchFamily="34" charset="0"/>
              <a:buChar char="•"/>
            </a:pPr>
            <a:r>
              <a:rPr lang="en-US" dirty="0"/>
              <a:t>The reference bandwidth in the allowable value of the intensity of unwanted </a:t>
            </a:r>
            <a:r>
              <a:rPr lang="en-US" dirty="0" smtClean="0"/>
              <a:t>emission </a:t>
            </a:r>
            <a:r>
              <a:rPr lang="en-US" dirty="0"/>
              <a:t>shall be 1 </a:t>
            </a:r>
            <a:r>
              <a:rPr lang="en-US" dirty="0" err="1"/>
              <a:t>MHz</a:t>
            </a:r>
            <a:r>
              <a:rPr lang="en-US" dirty="0" err="1" smtClean="0"/>
              <a:t>.</a:t>
            </a:r>
            <a:endParaRPr lang="en-US" dirty="0" smtClean="0"/>
          </a:p>
          <a:p>
            <a:pPr lvl="3" algn="just">
              <a:buFont typeface="Arial" panose="020B0604020202020204" pitchFamily="34" charset="0"/>
              <a:buChar char="•"/>
            </a:pPr>
            <a:r>
              <a:rPr lang="en-US" dirty="0"/>
              <a:t>The </a:t>
            </a:r>
            <a:r>
              <a:rPr lang="en-US" dirty="0" smtClean="0"/>
              <a:t>EIRP is </a:t>
            </a:r>
            <a:r>
              <a:rPr lang="en-US" dirty="0"/>
              <a:t>less than or equal to the permissible value of the intensity of unwanted emission.</a:t>
            </a:r>
          </a:p>
          <a:p>
            <a:pPr lvl="2" algn="just">
              <a:buFont typeface="Arial" panose="020B0604020202020204" pitchFamily="34" charset="0"/>
              <a:buChar char="•"/>
            </a:pPr>
            <a:r>
              <a:rPr lang="en-US" dirty="0" smtClean="0"/>
              <a:t>Receiver</a:t>
            </a:r>
          </a:p>
          <a:p>
            <a:pPr lvl="3" algn="just">
              <a:buFont typeface="Arial" panose="020B0604020202020204" pitchFamily="34" charset="0"/>
              <a:buChar char="•"/>
            </a:pPr>
            <a:r>
              <a:rPr lang="en-US" dirty="0" smtClean="0"/>
              <a:t>The </a:t>
            </a:r>
            <a:r>
              <a:rPr lang="en-US" dirty="0"/>
              <a:t>equivalent isotropic radiated power is </a:t>
            </a:r>
            <a:r>
              <a:rPr lang="en-US" dirty="0" smtClean="0"/>
              <a:t>-54 </a:t>
            </a:r>
            <a:r>
              <a:rPr lang="en-US" dirty="0" err="1" smtClean="0"/>
              <a:t>dBm</a:t>
            </a:r>
            <a:r>
              <a:rPr lang="en-US" dirty="0" smtClean="0"/>
              <a:t>/MHz </a:t>
            </a:r>
            <a:r>
              <a:rPr lang="en-US" dirty="0"/>
              <a:t>or less, and other frequencies shall be below the allowable value of the intensity of unnecessary emission.</a:t>
            </a:r>
          </a:p>
          <a:p>
            <a:pPr lvl="3" algn="just">
              <a:buFont typeface="Arial" panose="020B0604020202020204" pitchFamily="34" charset="0"/>
              <a:buChar char="•"/>
            </a:pPr>
            <a:endParaRPr lang="en-US" dirty="0"/>
          </a:p>
          <a:p>
            <a:pPr lvl="3" algn="just">
              <a:buFont typeface="Arial" panose="020B0604020202020204" pitchFamily="34" charset="0"/>
              <a:buChar char="•"/>
            </a:pPr>
            <a:endParaRPr lang="en-US" dirty="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8" name="Date Placeholder 3">
            <a:extLst>
              <a:ext uri="{FF2B5EF4-FFF2-40B4-BE49-F238E27FC236}">
                <a16:creationId xmlns="" xmlns:a16="http://schemas.microsoft.com/office/drawing/2014/main"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 xmlns:a16="http://schemas.microsoft.com/office/drawing/2014/main"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5692837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Updated class assignment</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www.skmm.gov.my/skmmgovmy/media/General/pdf/CLASS-ASSIGNMENT-NO-1-OF-2020.pdf</a:t>
            </a:r>
            <a:endParaRPr lang="en-US" dirty="0" smtClean="0"/>
          </a:p>
          <a:p>
            <a:pPr lvl="1" algn="just">
              <a:buFont typeface="Arial" panose="020B0604020202020204" pitchFamily="34" charset="0"/>
              <a:buChar char="•"/>
            </a:pPr>
            <a:r>
              <a:rPr lang="en-US" dirty="0" smtClean="0"/>
              <a:t>Of interest to us:</a:t>
            </a:r>
          </a:p>
          <a:p>
            <a:pPr lvl="2" algn="just">
              <a:buFont typeface="Arial" panose="020B0604020202020204" pitchFamily="34" charset="0"/>
              <a:buChar char="•"/>
            </a:pPr>
            <a:r>
              <a:rPr lang="en-US" dirty="0"/>
              <a:t>Class </a:t>
            </a:r>
            <a:r>
              <a:rPr lang="en-US" dirty="0" smtClean="0"/>
              <a:t>assignment </a:t>
            </a:r>
            <a:r>
              <a:rPr lang="en-US" dirty="0"/>
              <a:t>for Short Range </a:t>
            </a:r>
            <a:r>
              <a:rPr lang="en-US" dirty="0" err="1"/>
              <a:t>Radiocommunications</a:t>
            </a:r>
            <a:r>
              <a:rPr lang="en-US" dirty="0"/>
              <a:t> </a:t>
            </a:r>
            <a:r>
              <a:rPr lang="en-US" dirty="0" smtClean="0"/>
              <a:t>device</a:t>
            </a:r>
          </a:p>
          <a:p>
            <a:pPr lvl="2" algn="just">
              <a:buFont typeface="Arial" panose="020B0604020202020204" pitchFamily="34" charset="0"/>
              <a:buChar char="•"/>
            </a:pPr>
            <a:r>
              <a:rPr lang="en-US" dirty="0"/>
              <a:t>Class </a:t>
            </a:r>
            <a:r>
              <a:rPr lang="en-US" dirty="0" smtClean="0"/>
              <a:t>assignment </a:t>
            </a:r>
            <a:r>
              <a:rPr lang="en-US" dirty="0"/>
              <a:t>for Ultra Wide-Band </a:t>
            </a:r>
            <a:r>
              <a:rPr lang="en-US" dirty="0" smtClean="0"/>
              <a:t>communication device</a:t>
            </a: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13022948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 (2)</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4" name="Picture 3"/>
          <p:cNvPicPr>
            <a:picLocks noChangeAspect="1"/>
          </p:cNvPicPr>
          <p:nvPr/>
        </p:nvPicPr>
        <p:blipFill>
          <a:blip r:embed="rId3"/>
          <a:stretch>
            <a:fillRect/>
          </a:stretch>
        </p:blipFill>
        <p:spPr>
          <a:xfrm>
            <a:off x="4873625" y="1485106"/>
            <a:ext cx="3773585" cy="4876800"/>
          </a:xfrm>
          <a:prstGeom prst="rect">
            <a:avLst/>
          </a:prstGeom>
        </p:spPr>
      </p:pic>
      <p:sp>
        <p:nvSpPr>
          <p:cNvPr id="5" name="Rectangle 4"/>
          <p:cNvSpPr/>
          <p:nvPr/>
        </p:nvSpPr>
        <p:spPr>
          <a:xfrm>
            <a:off x="152400" y="1447800"/>
            <a:ext cx="4953000" cy="1569660"/>
          </a:xfrm>
          <a:prstGeom prst="rect">
            <a:avLst/>
          </a:prstGeom>
        </p:spPr>
        <p:txBody>
          <a:bodyPr wrap="square">
            <a:spAutoFit/>
          </a:bodyPr>
          <a:lstStyle/>
          <a:p>
            <a:pPr lvl="1" algn="just">
              <a:buFont typeface="Arial" panose="020B0604020202020204" pitchFamily="34" charset="0"/>
              <a:buChar char="•"/>
            </a:pPr>
            <a:r>
              <a:rPr lang="en-US" dirty="0">
                <a:solidFill>
                  <a:schemeClr val="tx1"/>
                </a:solidFill>
              </a:rPr>
              <a:t>Of interest to us:</a:t>
            </a:r>
          </a:p>
          <a:p>
            <a:pPr lvl="2">
              <a:buFont typeface="Arial" panose="020B0604020202020204" pitchFamily="34" charset="0"/>
              <a:buChar char="•"/>
            </a:pPr>
            <a:r>
              <a:rPr lang="en-US" dirty="0">
                <a:solidFill>
                  <a:schemeClr val="tx1"/>
                </a:solidFill>
              </a:rPr>
              <a:t>Class assignment for </a:t>
            </a:r>
            <a:r>
              <a:rPr lang="en-US" dirty="0" smtClean="0">
                <a:solidFill>
                  <a:schemeClr val="tx1"/>
                </a:solidFill>
              </a:rPr>
              <a:t>short range </a:t>
            </a:r>
            <a:r>
              <a:rPr lang="en-US" dirty="0" err="1" smtClean="0">
                <a:solidFill>
                  <a:schemeClr val="tx1"/>
                </a:solidFill>
              </a:rPr>
              <a:t>radiocommunications</a:t>
            </a:r>
            <a:r>
              <a:rPr lang="en-US" dirty="0" smtClean="0">
                <a:solidFill>
                  <a:schemeClr val="tx1"/>
                </a:solidFill>
              </a:rPr>
              <a:t> device</a:t>
            </a:r>
            <a:endParaRPr lang="en-US" dirty="0">
              <a:solidFill>
                <a:schemeClr val="tx1"/>
              </a:solidFill>
            </a:endParaRPr>
          </a:p>
        </p:txBody>
      </p:sp>
    </p:spTree>
    <p:extLst>
      <p:ext uri="{BB962C8B-B14F-4D97-AF65-F5344CB8AC3E}">
        <p14:creationId xmlns:p14="http://schemas.microsoft.com/office/powerpoint/2010/main" val="26811280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Malaysia MCMC (3)</a:t>
            </a:r>
            <a:endParaRPr lang="en-US" sz="3600" dirty="0">
              <a:latin typeface="Times New Roman" charset="0"/>
            </a:endParaRP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pic>
        <p:nvPicPr>
          <p:cNvPr id="3" name="Picture 2"/>
          <p:cNvPicPr>
            <a:picLocks noChangeAspect="1"/>
          </p:cNvPicPr>
          <p:nvPr/>
        </p:nvPicPr>
        <p:blipFill>
          <a:blip r:embed="rId3"/>
          <a:stretch>
            <a:fillRect/>
          </a:stretch>
        </p:blipFill>
        <p:spPr>
          <a:xfrm>
            <a:off x="1848637" y="2573677"/>
            <a:ext cx="6726039" cy="2743200"/>
          </a:xfrm>
          <a:prstGeom prst="rect">
            <a:avLst/>
          </a:prstGeom>
        </p:spPr>
      </p:pic>
      <p:sp>
        <p:nvSpPr>
          <p:cNvPr id="10"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Of interest to us:</a:t>
            </a:r>
          </a:p>
          <a:p>
            <a:pPr lvl="2" algn="just">
              <a:buFont typeface="Arial" panose="020B0604020202020204" pitchFamily="34" charset="0"/>
              <a:buChar char="•"/>
            </a:pPr>
            <a:r>
              <a:rPr lang="en-US" dirty="0" smtClean="0"/>
              <a:t>Class assignment </a:t>
            </a:r>
            <a:r>
              <a:rPr lang="en-US" dirty="0"/>
              <a:t>for Ultra Wide-Band </a:t>
            </a:r>
            <a:r>
              <a:rPr lang="en-US" dirty="0" smtClean="0"/>
              <a:t>communication device</a:t>
            </a:r>
            <a:endParaRPr lang="en-US" dirty="0"/>
          </a:p>
          <a:p>
            <a:pPr lvl="2" algn="just">
              <a:buFont typeface="Arial" panose="020B0604020202020204" pitchFamily="34" charset="0"/>
              <a:buChar char="•"/>
            </a:pPr>
            <a:endParaRPr lang="en-US" b="0" dirty="0"/>
          </a:p>
        </p:txBody>
      </p:sp>
    </p:spTree>
    <p:extLst>
      <p:ext uri="{BB962C8B-B14F-4D97-AF65-F5344CB8AC3E}">
        <p14:creationId xmlns:p14="http://schemas.microsoft.com/office/powerpoint/2010/main" val="174398559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Draft Decision amending and supplementing the National plan on radio frequency </a:t>
            </a:r>
            <a:r>
              <a:rPr lang="en-US" b="0" dirty="0" smtClean="0"/>
              <a:t>spectrum</a:t>
            </a:r>
          </a:p>
          <a:p>
            <a:pPr lvl="1" algn="just">
              <a:buFont typeface="Arial" panose="020B0604020202020204" pitchFamily="34" charset="0"/>
              <a:buChar char="•"/>
            </a:pPr>
            <a:r>
              <a:rPr lang="en-US" dirty="0" smtClean="0"/>
              <a:t>Information</a:t>
            </a:r>
          </a:p>
          <a:p>
            <a:pPr lvl="2" algn="just">
              <a:buFont typeface="Arial" panose="020B0604020202020204" pitchFamily="34" charset="0"/>
              <a:buChar char="•"/>
            </a:pPr>
            <a:r>
              <a:rPr lang="en-US" dirty="0">
                <a:hlinkClick r:id="rId3"/>
              </a:rPr>
              <a:t>https://</a:t>
            </a:r>
            <a:r>
              <a:rPr lang="en-US" dirty="0" smtClean="0">
                <a:hlinkClick r:id="rId3"/>
              </a:rPr>
              <a:t>mic.gov.vn/Upload_Moi/DuThaoVanBan/HO-SO-DANG-WEBSITE.ZIP</a:t>
            </a:r>
            <a:endParaRPr lang="en-US" dirty="0" smtClean="0"/>
          </a:p>
          <a:p>
            <a:pPr lvl="2" algn="just">
              <a:buFont typeface="Arial" panose="020B0604020202020204" pitchFamily="34" charset="0"/>
              <a:buChar char="•"/>
            </a:pPr>
            <a:r>
              <a:rPr lang="en-US" dirty="0" smtClean="0"/>
              <a:t>Consultation closes on February 2, 2021.</a:t>
            </a:r>
          </a:p>
          <a:p>
            <a:pPr lvl="1" algn="just">
              <a:buFont typeface="Arial" panose="020B0604020202020204" pitchFamily="34" charset="0"/>
              <a:buChar char="•"/>
            </a:pPr>
            <a:r>
              <a:rPr lang="en-US" dirty="0" smtClean="0"/>
              <a:t>Abstract:</a:t>
            </a:r>
          </a:p>
          <a:p>
            <a:pPr lvl="2" algn="just">
              <a:buFont typeface="Arial" panose="020B0604020202020204" pitchFamily="34" charset="0"/>
              <a:buChar char="•"/>
            </a:pPr>
            <a:r>
              <a:rPr lang="en-US" dirty="0"/>
              <a:t>Following the decision of WRC-19, the MIC proposes the followings:</a:t>
            </a:r>
          </a:p>
          <a:p>
            <a:pPr lvl="3" algn="just">
              <a:buFont typeface="Arial" panose="020B0604020202020204" pitchFamily="34" charset="0"/>
              <a:buChar char="•"/>
            </a:pPr>
            <a:r>
              <a:rPr lang="en-US" dirty="0" smtClean="0"/>
              <a:t>Consider</a:t>
            </a:r>
            <a:r>
              <a:rPr lang="en-US" dirty="0"/>
              <a:t>, amend, supplement division for radio operations for 18 frequency bands;</a:t>
            </a:r>
          </a:p>
          <a:p>
            <a:pPr lvl="3" algn="just">
              <a:buFont typeface="Arial" panose="020B0604020202020204" pitchFamily="34" charset="0"/>
              <a:buChar char="•"/>
            </a:pPr>
            <a:r>
              <a:rPr lang="en-US" dirty="0" smtClean="0"/>
              <a:t>Revised </a:t>
            </a:r>
            <a:r>
              <a:rPr lang="en-US" dirty="0"/>
              <a:t>60 annotations;</a:t>
            </a:r>
          </a:p>
          <a:p>
            <a:pPr lvl="3" algn="just">
              <a:buFont typeface="Arial" panose="020B0604020202020204" pitchFamily="34" charset="0"/>
              <a:buChar char="•"/>
            </a:pPr>
            <a:r>
              <a:rPr lang="en-US" dirty="0" smtClean="0"/>
              <a:t>Added </a:t>
            </a:r>
            <a:r>
              <a:rPr lang="en-US" dirty="0"/>
              <a:t>26 new captions;</a:t>
            </a:r>
          </a:p>
          <a:p>
            <a:pPr lvl="3" algn="just">
              <a:buFont typeface="Arial" panose="020B0604020202020204" pitchFamily="34" charset="0"/>
              <a:buChar char="•"/>
            </a:pPr>
            <a:r>
              <a:rPr lang="en-US" dirty="0" smtClean="0"/>
              <a:t>Dropped </a:t>
            </a:r>
            <a:r>
              <a:rPr lang="en-US" dirty="0"/>
              <a:t>6 annotations.</a:t>
            </a:r>
            <a:endParaRPr lang="en-US" dirty="0" smtClean="0"/>
          </a:p>
          <a:p>
            <a:pPr lvl="2" algn="just">
              <a:buFont typeface="Arial" panose="020B0604020202020204" pitchFamily="34" charset="0"/>
              <a:buChar char="•"/>
            </a:pPr>
            <a:endParaRPr lang="en-US" dirty="0"/>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41356841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Draft Decision amending and supplementing the National plan on radio frequency </a:t>
            </a:r>
            <a:r>
              <a:rPr lang="en-US" b="0" dirty="0" smtClean="0"/>
              <a:t>spectrum (Cont’d)</a:t>
            </a:r>
          </a:p>
          <a:p>
            <a:pPr lvl="1" algn="just">
              <a:buFont typeface="Arial" panose="020B0604020202020204" pitchFamily="34" charset="0"/>
              <a:buChar char="•"/>
            </a:pPr>
            <a:r>
              <a:rPr lang="en-US" dirty="0" smtClean="0"/>
              <a:t>Of possible interest to us:</a:t>
            </a:r>
          </a:p>
          <a:p>
            <a:pPr lvl="2" algn="just">
              <a:buFont typeface="Arial" panose="020B0604020202020204" pitchFamily="34" charset="0"/>
              <a:buChar char="•"/>
            </a:pPr>
            <a:r>
              <a:rPr lang="en-US" smtClean="0"/>
              <a:t>Identify </a:t>
            </a:r>
            <a:r>
              <a:rPr lang="en-US" dirty="0"/>
              <a:t>66-71 GHz for </a:t>
            </a:r>
            <a:r>
              <a:rPr lang="en-US" dirty="0" smtClean="0"/>
              <a:t>IMT</a:t>
            </a:r>
          </a:p>
          <a:p>
            <a:pPr lvl="3" algn="just">
              <a:buFont typeface="Arial" panose="020B0604020202020204" pitchFamily="34" charset="0"/>
              <a:buChar char="•"/>
            </a:pPr>
            <a:r>
              <a:rPr lang="en-US" dirty="0" smtClean="0"/>
              <a:t>VTN24:  </a:t>
            </a:r>
            <a:r>
              <a:rPr lang="en-US" dirty="0"/>
              <a:t>The bands 24.25 to 27.5 GHz; 37-43.5 GHz; 45.5-47 GHz; 47.2-48.2 GHz, 66-71 GHz are intended for IMT mobile communication systems. The manufacture and import of radio equipment for use in Vietnam in these frequency bands must comply with this regulation and other relevant laws</a:t>
            </a:r>
            <a:r>
              <a:rPr lang="en-US" dirty="0" smtClean="0"/>
              <a:t>.</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0236174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Vietnam MIC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a:t>Draft Decision amending and supplementing the National plan on radio frequency </a:t>
            </a:r>
            <a:r>
              <a:rPr lang="en-US" b="0" dirty="0" smtClean="0"/>
              <a:t>spectrum (Cont’d)</a:t>
            </a:r>
          </a:p>
          <a:p>
            <a:pPr lvl="1" algn="just">
              <a:buFont typeface="Arial" panose="020B0604020202020204" pitchFamily="34" charset="0"/>
              <a:buChar char="•"/>
            </a:pPr>
            <a:r>
              <a:rPr lang="en-US" dirty="0" smtClean="0"/>
              <a:t>Of possible interest to us:</a:t>
            </a:r>
          </a:p>
          <a:p>
            <a:pPr lvl="2" algn="just">
              <a:buFont typeface="Arial" panose="020B0604020202020204" pitchFamily="34" charset="0"/>
              <a:buChar char="•"/>
            </a:pPr>
            <a:r>
              <a:rPr lang="en-US" dirty="0" smtClean="0"/>
              <a:t>Revise </a:t>
            </a:r>
            <a:r>
              <a:rPr lang="en-US" dirty="0"/>
              <a:t>conditions for </a:t>
            </a:r>
            <a:r>
              <a:rPr lang="en-US" dirty="0" smtClean="0"/>
              <a:t>Wi-Fi/RLAN </a:t>
            </a:r>
            <a:r>
              <a:rPr lang="en-US" dirty="0"/>
              <a:t>devices to be operated in 5150-5250 MHz band such that the use of </a:t>
            </a:r>
            <a:r>
              <a:rPr lang="en-US" dirty="0" smtClean="0"/>
              <a:t>Wi-Fi/RLAN </a:t>
            </a:r>
            <a:r>
              <a:rPr lang="en-US" dirty="0"/>
              <a:t>devices can be extended to </a:t>
            </a:r>
            <a:r>
              <a:rPr lang="en-US" dirty="0" smtClean="0"/>
              <a:t>use inside </a:t>
            </a:r>
            <a:r>
              <a:rPr lang="en-US" dirty="0"/>
              <a:t>trains, cars, and outdoors</a:t>
            </a:r>
            <a:r>
              <a:rPr lang="en-US" dirty="0" smtClean="0"/>
              <a:t>.</a:t>
            </a:r>
          </a:p>
          <a:p>
            <a:pPr lvl="3" algn="just">
              <a:buFont typeface="Arial" panose="020B0604020202020204" pitchFamily="34" charset="0"/>
              <a:buChar char="•"/>
            </a:pPr>
            <a:r>
              <a:rPr lang="en-US" dirty="0" smtClean="0"/>
              <a:t>VTN14:  </a:t>
            </a:r>
            <a:r>
              <a:rPr lang="en-US" dirty="0"/>
              <a:t>Business Mobility in the 5150-5350 MHz bands; 5470-5725 MHz and 5725-5850 MHz are only limited to deploying radio access systems (WAS) including wireless LANs (WLANs). The use of the 5150-5250 MHz band for </a:t>
            </a:r>
            <a:r>
              <a:rPr lang="en-US" dirty="0" err="1"/>
              <a:t>WiFi</a:t>
            </a:r>
            <a:r>
              <a:rPr lang="en-US" dirty="0"/>
              <a:t> / RLAN inside trains, cars and outdoor use is subject to the provisions of Resolution 229 (WRC-19).</a:t>
            </a:r>
          </a:p>
          <a:p>
            <a:pPr lvl="2" algn="just">
              <a:buFont typeface="Arial" panose="020B0604020202020204" pitchFamily="34" charset="0"/>
              <a:buChar char="•"/>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3949221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smtClean="0"/>
              <a:t>RECAP: </a:t>
            </a:r>
            <a:r>
              <a:rPr lang="en-US" b="0" dirty="0" smtClean="0"/>
              <a:t>New </a:t>
            </a:r>
            <a:r>
              <a:rPr lang="en-US" b="0" dirty="0"/>
              <a:t>arrangements for low interference potential </a:t>
            </a:r>
            <a:r>
              <a:rPr lang="en-US" b="0" dirty="0" smtClean="0"/>
              <a:t>devices (Cont’d)</a:t>
            </a:r>
          </a:p>
          <a:p>
            <a:pPr lvl="1" algn="just">
              <a:buFont typeface="Arial" panose="020B0604020202020204" pitchFamily="34" charset="0"/>
              <a:buChar char="•"/>
            </a:pPr>
            <a:r>
              <a:rPr lang="en-US" b="0" dirty="0" smtClean="0"/>
              <a:t>Abstract</a:t>
            </a:r>
          </a:p>
          <a:p>
            <a:pPr lvl="2" algn="just">
              <a:buFont typeface="Arial" panose="020B0604020202020204" pitchFamily="34" charset="0"/>
              <a:buChar char="•"/>
            </a:pPr>
            <a:r>
              <a:rPr lang="en-US" dirty="0" smtClean="0"/>
              <a:t>ACMA plans to introduce </a:t>
            </a:r>
            <a:r>
              <a:rPr lang="en-US" kern="1200" dirty="0">
                <a:latin typeface="Times New Roman" pitchFamily="16" charset="0"/>
              </a:rPr>
              <a:t>new arrangements to support 5G, </a:t>
            </a:r>
            <a:r>
              <a:rPr lang="en-US" kern="1200" dirty="0" smtClean="0">
                <a:latin typeface="Times New Roman" pitchFamily="16" charset="0"/>
              </a:rPr>
              <a:t>the </a:t>
            </a:r>
            <a:r>
              <a:rPr lang="en-US" kern="1200" dirty="0" err="1" smtClean="0">
                <a:latin typeface="Times New Roman" pitchFamily="16" charset="0"/>
              </a:rPr>
              <a:t>IoT</a:t>
            </a:r>
            <a:r>
              <a:rPr lang="en-US" kern="1200" dirty="0" smtClean="0">
                <a:latin typeface="Times New Roman" pitchFamily="16" charset="0"/>
              </a:rPr>
              <a:t> </a:t>
            </a:r>
            <a:r>
              <a:rPr lang="en-US" kern="1200" dirty="0">
                <a:latin typeface="Times New Roman" pitchFamily="16" charset="0"/>
              </a:rPr>
              <a:t>and other new </a:t>
            </a:r>
            <a:r>
              <a:rPr lang="en-US" kern="1200" dirty="0" smtClean="0">
                <a:latin typeface="Times New Roman" pitchFamily="16" charset="0"/>
              </a:rPr>
              <a:t>technologies related to the following spectrum bands by updating the </a:t>
            </a:r>
            <a:r>
              <a:rPr lang="en-US" kern="1200" dirty="0" err="1" smtClean="0">
                <a:latin typeface="Times New Roman" pitchFamily="16" charset="0"/>
              </a:rPr>
              <a:t>Radiocommunications</a:t>
            </a:r>
            <a:r>
              <a:rPr lang="en-US" kern="1200" dirty="0" smtClean="0">
                <a:latin typeface="Times New Roman" pitchFamily="16" charset="0"/>
              </a:rPr>
              <a:t> (Low Interference Potential Devices) Class </a:t>
            </a:r>
            <a:r>
              <a:rPr lang="en-US" kern="1200" dirty="0" err="1" smtClean="0">
                <a:latin typeface="Times New Roman" pitchFamily="16" charset="0"/>
              </a:rPr>
              <a:t>Licence</a:t>
            </a:r>
            <a:r>
              <a:rPr lang="en-US" kern="1200" dirty="0" smtClean="0">
                <a:latin typeface="Times New Roman" pitchFamily="16" charset="0"/>
              </a:rPr>
              <a:t> 2015 (a.k.a. LIPD Class License):</a:t>
            </a:r>
          </a:p>
          <a:p>
            <a:pPr lvl="3" algn="just">
              <a:buFont typeface="Arial" panose="020B0604020202020204" pitchFamily="34" charset="0"/>
              <a:buChar char="•"/>
            </a:pPr>
            <a:r>
              <a:rPr lang="en-US" kern="1200" dirty="0">
                <a:latin typeface="Times New Roman" pitchFamily="16" charset="0"/>
              </a:rPr>
              <a:t>W</a:t>
            </a:r>
            <a:r>
              <a:rPr lang="en-US" kern="1200" dirty="0" smtClean="0">
                <a:latin typeface="Times New Roman" pitchFamily="16" charset="0"/>
              </a:rPr>
              <a:t>ireless </a:t>
            </a:r>
            <a:r>
              <a:rPr lang="en-US" kern="1200" dirty="0">
                <a:latin typeface="Times New Roman" pitchFamily="16" charset="0"/>
              </a:rPr>
              <a:t>broadband in the 24.25–25.10 GHz band</a:t>
            </a:r>
          </a:p>
          <a:p>
            <a:pPr lvl="3" algn="just">
              <a:buFont typeface="Arial" panose="020B0604020202020204" pitchFamily="34" charset="0"/>
              <a:buChar char="•"/>
            </a:pPr>
            <a:r>
              <a:rPr lang="en-US" kern="1200" dirty="0" err="1">
                <a:latin typeface="Times New Roman" pitchFamily="16" charset="0"/>
              </a:rPr>
              <a:t>IoT</a:t>
            </a:r>
            <a:r>
              <a:rPr lang="en-US" kern="1200" dirty="0">
                <a:latin typeface="Times New Roman" pitchFamily="16" charset="0"/>
              </a:rPr>
              <a:t> devices in the 928–935 MHz band and VHF high bands</a:t>
            </a:r>
          </a:p>
          <a:p>
            <a:pPr lvl="3" algn="just">
              <a:buFont typeface="Arial" panose="020B0604020202020204" pitchFamily="34" charset="0"/>
              <a:buChar char="•"/>
            </a:pPr>
            <a:r>
              <a:rPr lang="en-US" kern="1200" dirty="0" err="1" smtClean="0">
                <a:latin typeface="Times New Roman" pitchFamily="16" charset="0"/>
              </a:rPr>
              <a:t>Radiodetermination</a:t>
            </a:r>
            <a:r>
              <a:rPr lang="en-US" kern="1200" dirty="0" smtClean="0">
                <a:latin typeface="Times New Roman" pitchFamily="16" charset="0"/>
              </a:rPr>
              <a:t> </a:t>
            </a:r>
            <a:r>
              <a:rPr lang="en-US" kern="1200" dirty="0">
                <a:latin typeface="Times New Roman" pitchFamily="16" charset="0"/>
              </a:rPr>
              <a:t>devices in the 10.50–10.55 GHz band.  </a:t>
            </a:r>
          </a:p>
          <a:p>
            <a:pPr lvl="2"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9771557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Australia ACMA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b="0" dirty="0" smtClean="0"/>
              <a:t>New </a:t>
            </a:r>
            <a:r>
              <a:rPr lang="en-US" b="0" dirty="0"/>
              <a:t>arrangements for low interference potential </a:t>
            </a:r>
            <a:r>
              <a:rPr lang="en-US" b="0" dirty="0" smtClean="0"/>
              <a:t>devices (Cont’d)</a:t>
            </a:r>
          </a:p>
          <a:p>
            <a:pPr lvl="1" algn="just">
              <a:buFont typeface="Arial" panose="020B0604020202020204" pitchFamily="34" charset="0"/>
              <a:buChar char="•"/>
            </a:pPr>
            <a:r>
              <a:rPr lang="en-US" dirty="0" smtClean="0"/>
              <a:t>Decision is made on December 17, 2020</a:t>
            </a:r>
          </a:p>
          <a:p>
            <a:pPr lvl="2" algn="just">
              <a:buFont typeface="Arial" panose="020B0604020202020204" pitchFamily="34" charset="0"/>
              <a:buChar char="•"/>
            </a:pPr>
            <a:r>
              <a:rPr lang="en-US" dirty="0">
                <a:hlinkClick r:id="rId3"/>
              </a:rPr>
              <a:t>https://</a:t>
            </a:r>
            <a:r>
              <a:rPr lang="en-US" dirty="0" smtClean="0">
                <a:hlinkClick r:id="rId3"/>
              </a:rPr>
              <a:t>www.acma.gov.au/sites/default/files/2020-12/Variation-to-LIPD-Class-Licence_Summary-and-response-to-submissions.docx</a:t>
            </a:r>
            <a:r>
              <a:rPr lang="en-US" dirty="0" smtClean="0"/>
              <a:t> </a:t>
            </a:r>
            <a:endParaRPr lang="en-US" b="0" dirty="0" smtClean="0"/>
          </a:p>
          <a:p>
            <a:pPr lvl="2" algn="just">
              <a:buFont typeface="Arial" panose="020B0604020202020204" pitchFamily="34" charset="0"/>
              <a:buChar char="•"/>
            </a:pPr>
            <a:r>
              <a:rPr lang="en-US" dirty="0" smtClean="0"/>
              <a:t>Of interests to us are:</a:t>
            </a:r>
            <a:endParaRPr lang="en-US" kern="1200" dirty="0" smtClean="0">
              <a:latin typeface="Times New Roman" pitchFamily="16" charset="0"/>
            </a:endParaRPr>
          </a:p>
          <a:p>
            <a:pPr lvl="3" algn="just">
              <a:buFont typeface="Arial" panose="020B0604020202020204" pitchFamily="34" charset="0"/>
              <a:buChar char="•"/>
            </a:pPr>
            <a:r>
              <a:rPr lang="en-AU" dirty="0"/>
              <a:t>Proposed arrangements for the 928–935 MHz band will proceed in line with the draft LIPD Class Licence variation provided in the consultation process. </a:t>
            </a:r>
            <a:endParaRPr lang="en-AU" dirty="0" smtClean="0"/>
          </a:p>
          <a:p>
            <a:pPr lvl="3" algn="just">
              <a:buFont typeface="Arial" panose="020B0604020202020204" pitchFamily="34" charset="0"/>
              <a:buChar char="•"/>
            </a:pPr>
            <a:r>
              <a:rPr lang="en-AU" dirty="0" smtClean="0"/>
              <a:t>The </a:t>
            </a:r>
            <a:r>
              <a:rPr lang="en-AU" dirty="0"/>
              <a:t>inclusion of a definition of ‘indoor’ that would apply to the whole LIPD Class Licence in the next update to this </a:t>
            </a:r>
            <a:r>
              <a:rPr lang="en-AU" dirty="0" smtClean="0"/>
              <a:t>instrument is under investigation:</a:t>
            </a:r>
          </a:p>
          <a:p>
            <a:pPr lvl="4" algn="just">
              <a:buFont typeface="Arial" panose="020B0604020202020204" pitchFamily="34" charset="0"/>
              <a:buChar char="•"/>
            </a:pPr>
            <a:r>
              <a:rPr lang="en-AU" i="1" dirty="0" smtClean="0"/>
              <a:t>Indoor </a:t>
            </a:r>
            <a:r>
              <a:rPr lang="en-AU" i="1" dirty="0"/>
              <a:t>operation is limited to an area enclosed by permanent walls on all sides and having a permanent roof</a:t>
            </a:r>
            <a:endParaRPr lang="en-US" i="1" dirty="0"/>
          </a:p>
          <a:p>
            <a:pPr lvl="4" algn="just">
              <a:buFont typeface="Arial" panose="020B0604020202020204" pitchFamily="34" charset="0"/>
              <a:buChar char="•"/>
            </a:pPr>
            <a:endParaRPr lang="en-US" kern="1200" dirty="0" smtClean="0">
              <a:latin typeface="Times New Roman" pitchFamily="16" charset="0"/>
            </a:endParaRPr>
          </a:p>
          <a:p>
            <a:pPr lvl="2" algn="just">
              <a:buFont typeface="Arial" panose="020B0604020202020204" pitchFamily="34" charset="0"/>
              <a:buChar char="•"/>
            </a:pPr>
            <a:endParaRPr lang="en-US" b="0" dirty="0" smtClean="0"/>
          </a:p>
          <a:p>
            <a:pPr lvl="2" algn="just">
              <a:buFont typeface="Arial" panose="020B0604020202020204" pitchFamily="34" charset="0"/>
              <a:buChar char="•"/>
            </a:pPr>
            <a:endParaRPr lang="en-US" b="0" dirty="0" smtClean="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230713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(1)</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algn="just">
              <a:buFont typeface="Arial" panose="020B0604020202020204" pitchFamily="34" charset="0"/>
              <a:buChar char="•"/>
            </a:pPr>
            <a:r>
              <a:rPr lang="en-US" dirty="0" smtClean="0"/>
              <a:t>Consultation</a:t>
            </a:r>
            <a:r>
              <a:rPr lang="en-US" dirty="0"/>
              <a:t>:  Notice on Matters Related to Radio Management in the 2400MHz, 5100MHz and 5800MHz Bands </a:t>
            </a:r>
            <a:endParaRPr lang="en-US" b="0" dirty="0" smtClean="0"/>
          </a:p>
          <a:p>
            <a:pPr lvl="1" algn="just">
              <a:buFont typeface="Arial" panose="020B0604020202020204" pitchFamily="34" charset="0"/>
              <a:buChar char="•"/>
            </a:pPr>
            <a:r>
              <a:rPr lang="en-US" b="0" dirty="0" smtClean="0"/>
              <a:t>Information:</a:t>
            </a:r>
          </a:p>
          <a:p>
            <a:pPr lvl="2" algn="just">
              <a:buFont typeface="Arial" panose="020B0604020202020204" pitchFamily="34" charset="0"/>
              <a:buChar char="•"/>
            </a:pPr>
            <a:r>
              <a:rPr lang="en-US" dirty="0">
                <a:hlinkClick r:id="rId3"/>
              </a:rPr>
              <a:t>https://</a:t>
            </a:r>
            <a:r>
              <a:rPr lang="en-US" dirty="0" smtClean="0">
                <a:hlinkClick r:id="rId3"/>
              </a:rPr>
              <a:t>www.miit.gov.cn/gzcy/yjzj/art/2021/art_35e50edb407b4063a366372f2394a4c5.html</a:t>
            </a:r>
            <a:r>
              <a:rPr lang="en-US" dirty="0" smtClean="0"/>
              <a:t> </a:t>
            </a:r>
          </a:p>
          <a:p>
            <a:pPr lvl="2" algn="just">
              <a:buFont typeface="Arial" panose="020B0604020202020204" pitchFamily="34" charset="0"/>
              <a:buChar char="•"/>
            </a:pPr>
            <a:r>
              <a:rPr lang="en-US" b="0" dirty="0" smtClean="0"/>
              <a:t>Consultation closes on February 28, 2021</a:t>
            </a:r>
          </a:p>
          <a:p>
            <a:pPr lvl="1" algn="just">
              <a:buFont typeface="Arial" panose="020B0604020202020204" pitchFamily="34" charset="0"/>
              <a:buChar char="•"/>
            </a:pPr>
            <a:r>
              <a:rPr lang="en-US" dirty="0" smtClean="0"/>
              <a:t>Objective</a:t>
            </a:r>
          </a:p>
          <a:p>
            <a:pPr lvl="2" algn="just">
              <a:buFont typeface="Arial" panose="020B0604020202020204" pitchFamily="34" charset="0"/>
              <a:buChar char="•"/>
            </a:pPr>
            <a:r>
              <a:rPr lang="en-US" dirty="0" smtClean="0"/>
              <a:t>To </a:t>
            </a:r>
            <a:r>
              <a:rPr lang="en-US" dirty="0"/>
              <a:t>strengthen and standardize the </a:t>
            </a:r>
            <a:r>
              <a:rPr lang="en-US" dirty="0" smtClean="0"/>
              <a:t>2400-2483.5 MHz</a:t>
            </a:r>
            <a:r>
              <a:rPr lang="en-US" dirty="0"/>
              <a:t>, </a:t>
            </a:r>
            <a:r>
              <a:rPr lang="en-US" dirty="0" smtClean="0"/>
              <a:t>5150-5350 MHz </a:t>
            </a:r>
            <a:r>
              <a:rPr lang="en-US"/>
              <a:t>and </a:t>
            </a:r>
            <a:r>
              <a:rPr lang="en-US" smtClean="0"/>
              <a:t>5725-5850 MHz </a:t>
            </a:r>
            <a:r>
              <a:rPr lang="en-US" dirty="0"/>
              <a:t>frequency </a:t>
            </a:r>
            <a:r>
              <a:rPr lang="en-US" dirty="0" smtClean="0"/>
              <a:t>bands, </a:t>
            </a:r>
            <a:r>
              <a:rPr lang="en-US" dirty="0"/>
              <a:t>promote the development of related radio services, and maintain the order of air </a:t>
            </a:r>
            <a:r>
              <a:rPr lang="en-US" dirty="0" smtClean="0"/>
              <a:t>waves.</a:t>
            </a: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29393032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(2)</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The followings are my own draft translation.  Please refer to the official version in simplified Chinese for the exact proposed wordings. </a:t>
            </a:r>
          </a:p>
          <a:p>
            <a:pPr lvl="1" algn="just">
              <a:buFont typeface="Arial" panose="020B0604020202020204" pitchFamily="34" charset="0"/>
              <a:buChar char="•"/>
            </a:pPr>
            <a:r>
              <a:rPr lang="en-US" dirty="0" smtClean="0"/>
              <a:t>Proposed provisions</a:t>
            </a:r>
            <a:endParaRPr lang="en-US" b="0" dirty="0" smtClean="0"/>
          </a:p>
          <a:p>
            <a:pPr marL="1257300" lvl="2" indent="-342900" algn="just">
              <a:buFont typeface="+mj-lt"/>
              <a:buAutoNum type="arabicPeriod"/>
            </a:pPr>
            <a:r>
              <a:rPr lang="en-US" dirty="0" smtClean="0"/>
              <a:t>2400-2483.5 MHz, 5150-5350 MHz, and 5725-5850 MHz frequency bands (abbreviated as 2400 MHz, 5100 MHz, and 5800 MHz, respectively) are allocated to fixed, mobile, </a:t>
            </a:r>
            <a:r>
              <a:rPr lang="en-US" dirty="0"/>
              <a:t>radio localization, fixed satellite</a:t>
            </a:r>
            <a:r>
              <a:rPr lang="en-US" dirty="0" smtClean="0"/>
              <a:t>, satellite </a:t>
            </a:r>
            <a:r>
              <a:rPr lang="en-US" dirty="0"/>
              <a:t>earth exploration, </a:t>
            </a:r>
            <a:r>
              <a:rPr lang="en-US" dirty="0" smtClean="0"/>
              <a:t>satellite radio measurement, </a:t>
            </a:r>
            <a:r>
              <a:rPr lang="en-US" dirty="0"/>
              <a:t>space research, etc</a:t>
            </a:r>
            <a:r>
              <a:rPr lang="en-US" dirty="0" smtClean="0"/>
              <a:t>. 2400 MHz and 5800 MHz </a:t>
            </a:r>
            <a:r>
              <a:rPr lang="en-US" dirty="0"/>
              <a:t>frequency </a:t>
            </a:r>
            <a:r>
              <a:rPr lang="en-US" dirty="0" smtClean="0"/>
              <a:t>bands are used for ISM </a:t>
            </a:r>
            <a:r>
              <a:rPr lang="en-US" dirty="0"/>
              <a:t>applications and other </a:t>
            </a:r>
            <a:r>
              <a:rPr lang="en-US" dirty="0" smtClean="0"/>
              <a:t>non-wireless radio </a:t>
            </a:r>
            <a:r>
              <a:rPr lang="en-US" dirty="0"/>
              <a:t>equipment radiating radio </a:t>
            </a:r>
            <a:r>
              <a:rPr lang="en-US" dirty="0" smtClean="0"/>
              <a:t>waves. Any wireless </a:t>
            </a:r>
            <a:r>
              <a:rPr lang="en-US" dirty="0"/>
              <a:t>radio station </a:t>
            </a:r>
            <a:r>
              <a:rPr lang="en-US" dirty="0" smtClean="0"/>
              <a:t>or </a:t>
            </a:r>
            <a:r>
              <a:rPr lang="en-US" dirty="0"/>
              <a:t>equipment shall be used </a:t>
            </a:r>
            <a:r>
              <a:rPr lang="en-US" dirty="0" smtClean="0"/>
              <a:t>these frequency bands exclusively.</a:t>
            </a:r>
          </a:p>
          <a:p>
            <a:pPr marL="1257300" lvl="2" indent="-342900" algn="just">
              <a:buFont typeface="+mj-lt"/>
              <a:buAutoNum type="arabicPeriod"/>
            </a:pPr>
            <a:endParaRPr lang="en-US" dirty="0" smtClean="0"/>
          </a:p>
          <a:p>
            <a:pPr marL="1257300" lvl="2" indent="-342900" algn="just">
              <a:buFont typeface="+mj-lt"/>
              <a:buAutoNum type="arabicPeriod"/>
            </a:pPr>
            <a:endParaRPr lang="en-US" dirty="0"/>
          </a:p>
          <a:p>
            <a:pPr marL="1257300" lvl="2" indent="-342900" algn="just">
              <a:buFont typeface="+mj-lt"/>
              <a:buAutoNum type="arabicPeriod"/>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18325317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(3)</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a:t>
            </a:r>
            <a:endParaRPr lang="en-US" b="0" dirty="0" smtClean="0"/>
          </a:p>
          <a:p>
            <a:pPr marL="1257300" lvl="2" indent="-342900" algn="just">
              <a:buFont typeface="+mj-lt"/>
              <a:buAutoNum type="arabicPeriod" startAt="2"/>
            </a:pPr>
            <a:r>
              <a:rPr lang="en-US" dirty="0" smtClean="0"/>
              <a:t>The 2400 MHz </a:t>
            </a:r>
            <a:r>
              <a:rPr lang="en-US" dirty="0"/>
              <a:t>frequency band can be used for broadband wireless access (including wireless LAN), Bluetooth, </a:t>
            </a:r>
            <a:r>
              <a:rPr lang="en-US" dirty="0" smtClean="0"/>
              <a:t>point-to-point </a:t>
            </a:r>
            <a:r>
              <a:rPr lang="en-US" dirty="0"/>
              <a:t>transmission and other radio communication </a:t>
            </a:r>
            <a:r>
              <a:rPr lang="en-US" dirty="0" smtClean="0"/>
              <a:t>systems. </a:t>
            </a:r>
            <a:r>
              <a:rPr lang="en-US" dirty="0"/>
              <a:t>The </a:t>
            </a:r>
            <a:r>
              <a:rPr lang="en-US" dirty="0" smtClean="0"/>
              <a:t>5100 MHz </a:t>
            </a:r>
            <a:r>
              <a:rPr lang="en-US" dirty="0"/>
              <a:t>frequency band can be used for broadband wireless access (including wireless LAN) systems, and is limited to indoors </a:t>
            </a:r>
            <a:r>
              <a:rPr lang="en-US" dirty="0" smtClean="0"/>
              <a:t>(vehicles</a:t>
            </a:r>
            <a:r>
              <a:rPr lang="en-US" dirty="0" smtClean="0"/>
              <a:t>, </a:t>
            </a:r>
            <a:r>
              <a:rPr lang="en-US" dirty="0"/>
              <a:t>train carriages, aircraft cabins, etc</a:t>
            </a:r>
            <a:r>
              <a:rPr lang="en-US" dirty="0" smtClean="0"/>
              <a:t>., are excluded).  </a:t>
            </a:r>
            <a:r>
              <a:rPr lang="en-US" dirty="0" smtClean="0"/>
              <a:t>The 5800 MHz </a:t>
            </a:r>
            <a:r>
              <a:rPr lang="en-US" dirty="0"/>
              <a:t>band can be used for broadband </a:t>
            </a:r>
            <a:r>
              <a:rPr lang="en-US" dirty="0" smtClean="0"/>
              <a:t>wireless </a:t>
            </a:r>
            <a:r>
              <a:rPr lang="en-US" dirty="0"/>
              <a:t>access (including wireless LAN), point-to-point transmission, electronic non-stop toll </a:t>
            </a:r>
            <a:r>
              <a:rPr lang="en-US" dirty="0" smtClean="0"/>
              <a:t>collection systems, and </a:t>
            </a:r>
            <a:r>
              <a:rPr lang="en-US" dirty="0"/>
              <a:t>other radio communication systems</a:t>
            </a:r>
            <a:r>
              <a:rPr lang="en-US" dirty="0" smtClean="0"/>
              <a:t>.</a:t>
            </a:r>
          </a:p>
          <a:p>
            <a:pPr marL="1257300" lvl="2" indent="-342900" algn="just">
              <a:buFont typeface="+mj-lt"/>
              <a:buAutoNum type="arabicPeriod" startAt="2"/>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79695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r>
              <a:rPr lang="en-US" sz="3600" dirty="0" smtClean="0">
                <a:latin typeface="Times New Roman" charset="0"/>
              </a:rPr>
              <a:t>China MIIT (4)</a:t>
            </a:r>
            <a:endParaRPr lang="en-US" sz="3600" dirty="0">
              <a:latin typeface="Times New Roman" charset="0"/>
            </a:endParaRPr>
          </a:p>
        </p:txBody>
      </p:sp>
      <p:sp>
        <p:nvSpPr>
          <p:cNvPr id="5123" name="Content Placeholder 2"/>
          <p:cNvSpPr>
            <a:spLocks noGrp="1"/>
          </p:cNvSpPr>
          <p:nvPr>
            <p:ph idx="1"/>
          </p:nvPr>
        </p:nvSpPr>
        <p:spPr>
          <a:xfrm>
            <a:off x="660816" y="1752599"/>
            <a:ext cx="7644983" cy="4722813"/>
          </a:xfrm>
        </p:spPr>
        <p:txBody>
          <a:bodyPr/>
          <a:lstStyle/>
          <a:p>
            <a:pPr lvl="1" algn="just">
              <a:buFont typeface="Arial" panose="020B0604020202020204" pitchFamily="34" charset="0"/>
              <a:buChar char="•"/>
            </a:pPr>
            <a:r>
              <a:rPr lang="en-US" dirty="0" smtClean="0"/>
              <a:t>Proposed provisions (Cont’d)</a:t>
            </a:r>
            <a:endParaRPr lang="en-US" b="0" dirty="0" smtClean="0"/>
          </a:p>
          <a:p>
            <a:pPr marL="1257300" lvl="2" indent="-342900" algn="just">
              <a:buFont typeface="+mj-lt"/>
              <a:buAutoNum type="arabicPeriod" startAt="3"/>
            </a:pPr>
            <a:r>
              <a:rPr lang="en-US" dirty="0" smtClean="0"/>
              <a:t>For the wireless communications equipment operating in </a:t>
            </a:r>
            <a:r>
              <a:rPr lang="en-US" dirty="0"/>
              <a:t>the </a:t>
            </a:r>
            <a:r>
              <a:rPr lang="en-US" dirty="0" smtClean="0"/>
              <a:t>2400 MHz</a:t>
            </a:r>
            <a:r>
              <a:rPr lang="en-US" dirty="0"/>
              <a:t>, </a:t>
            </a:r>
            <a:r>
              <a:rPr lang="en-US" dirty="0" smtClean="0"/>
              <a:t>5100 MHz, </a:t>
            </a:r>
            <a:r>
              <a:rPr lang="en-US" dirty="0"/>
              <a:t>and </a:t>
            </a:r>
            <a:r>
              <a:rPr lang="en-US" dirty="0" smtClean="0"/>
              <a:t>5800 MHz </a:t>
            </a:r>
            <a:r>
              <a:rPr lang="en-US" dirty="0"/>
              <a:t>frequency </a:t>
            </a:r>
            <a:r>
              <a:rPr lang="en-US" dirty="0" smtClean="0"/>
              <a:t>bands, the </a:t>
            </a:r>
            <a:r>
              <a:rPr lang="en-US" dirty="0"/>
              <a:t>radio frequency unit and antenna </a:t>
            </a:r>
            <a:r>
              <a:rPr lang="en-US" dirty="0" smtClean="0"/>
              <a:t>must </a:t>
            </a:r>
            <a:r>
              <a:rPr lang="en-US" dirty="0"/>
              <a:t>be designed in accordance with the integrated design </a:t>
            </a:r>
            <a:r>
              <a:rPr lang="en-US" dirty="0" smtClean="0"/>
              <a:t>and manufacturing</a:t>
            </a:r>
            <a:r>
              <a:rPr lang="en-US" dirty="0"/>
              <a:t>;</a:t>
            </a:r>
            <a:r>
              <a:rPr lang="en-US" dirty="0" smtClean="0"/>
              <a:t> prohibited from changing the configurations of </a:t>
            </a:r>
            <a:r>
              <a:rPr lang="en-US" dirty="0"/>
              <a:t>other antennas </a:t>
            </a:r>
            <a:r>
              <a:rPr lang="en-US" dirty="0" smtClean="0"/>
              <a:t>and installing </a:t>
            </a:r>
            <a:r>
              <a:rPr lang="en-US" dirty="0"/>
              <a:t>additional RF power amplifiers without </a:t>
            </a:r>
            <a:r>
              <a:rPr lang="en-US" dirty="0" smtClean="0"/>
              <a:t>authorization; meeting </a:t>
            </a:r>
            <a:r>
              <a:rPr lang="en-US" dirty="0"/>
              <a:t>the technical requirements listed in the </a:t>
            </a:r>
            <a:r>
              <a:rPr lang="en-US" dirty="0" smtClean="0"/>
              <a:t>Appendix </a:t>
            </a:r>
            <a:r>
              <a:rPr lang="en-US" dirty="0"/>
              <a:t>1 and </a:t>
            </a:r>
            <a:r>
              <a:rPr lang="en-US" dirty="0" smtClean="0"/>
              <a:t>Appendix 2; and obtaining the radio </a:t>
            </a:r>
            <a:r>
              <a:rPr lang="en-US" dirty="0"/>
              <a:t>transmission equipment type approval certificate </a:t>
            </a:r>
            <a:r>
              <a:rPr lang="en-US" dirty="0" smtClean="0"/>
              <a:t>according to applicable laws.</a:t>
            </a:r>
            <a:endParaRPr lang="en-US" dirty="0"/>
          </a:p>
          <a:p>
            <a:pPr marL="1257300" lvl="2" indent="-342900" algn="just">
              <a:buFont typeface="+mj-lt"/>
              <a:buAutoNum type="arabicPeriod" startAt="3"/>
            </a:pPr>
            <a:endParaRPr lang="en-US" dirty="0"/>
          </a:p>
          <a:p>
            <a:pPr marL="1257300" lvl="2" indent="-342900" algn="just">
              <a:buFont typeface="+mj-lt"/>
              <a:buAutoNum type="arabicPeriod" startAt="3"/>
            </a:pPr>
            <a:endParaRPr lang="en-US" dirty="0"/>
          </a:p>
          <a:p>
            <a:pPr marL="1257300" lvl="2" indent="-342900" algn="just">
              <a:buFont typeface="+mj-lt"/>
              <a:buAutoNum type="arabicPeriod" startAt="3"/>
            </a:pPr>
            <a:endParaRPr lang="en-US" dirty="0"/>
          </a:p>
          <a:p>
            <a:pPr marL="1257300" lvl="2" indent="-342900" algn="just">
              <a:buFont typeface="+mj-lt"/>
              <a:buAutoNum type="arabicPeriod" startAt="3"/>
            </a:pPr>
            <a:endParaRPr lang="en-US" dirty="0" smtClean="0"/>
          </a:p>
          <a:p>
            <a:pPr marL="1257300" lvl="2" indent="-342900" algn="just">
              <a:buFont typeface="+mj-lt"/>
              <a:buAutoNum type="arabicPeriod" startAt="3"/>
            </a:pPr>
            <a:endParaRPr lang="en-US" dirty="0"/>
          </a:p>
          <a:p>
            <a:pPr marL="1257300" lvl="2" indent="-342900" algn="just">
              <a:buFont typeface="+mj-lt"/>
              <a:buAutoNum type="arabicPeriod" startAt="3"/>
            </a:pPr>
            <a:endParaRPr lang="en-US" b="0"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8" name="Date Placeholder 3">
            <a:extLst>
              <a:ext uri="{FF2B5EF4-FFF2-40B4-BE49-F238E27FC236}">
                <a16:creationId xmlns:a16="http://schemas.microsoft.com/office/drawing/2014/main" xmlns="" id="{B322FEBA-011B-49F1-99D6-C984930F1E34}"/>
              </a:ext>
            </a:extLst>
          </p:cNvPr>
          <p:cNvSpPr>
            <a:spLocks noGrp="1"/>
          </p:cNvSpPr>
          <p:nvPr>
            <p:ph type="dt" idx="15"/>
          </p:nvPr>
        </p:nvSpPr>
        <p:spPr>
          <a:xfrm>
            <a:off x="696912" y="333375"/>
            <a:ext cx="2303451" cy="273050"/>
          </a:xfrm>
        </p:spPr>
        <p:txBody>
          <a:bodyPr/>
          <a:lstStyle/>
          <a:p>
            <a:r>
              <a:rPr lang="en-US" dirty="0" smtClean="0"/>
              <a:t>January 2021</a:t>
            </a:r>
            <a:endParaRPr lang="en-GB" dirty="0"/>
          </a:p>
        </p:txBody>
      </p:sp>
      <p:sp>
        <p:nvSpPr>
          <p:cNvPr id="9" name="Footer Placeholder 4">
            <a:extLst>
              <a:ext uri="{FF2B5EF4-FFF2-40B4-BE49-F238E27FC236}">
                <a16:creationId xmlns:a16="http://schemas.microsoft.com/office/drawing/2014/main" xmlns="" id="{CF99F54C-F8E7-48DB-A1DB-644579F6D49A}"/>
              </a:ext>
            </a:extLst>
          </p:cNvPr>
          <p:cNvSpPr>
            <a:spLocks noGrp="1"/>
          </p:cNvSpPr>
          <p:nvPr>
            <p:ph type="ftr" idx="14"/>
          </p:nvPr>
        </p:nvSpPr>
        <p:spPr>
          <a:xfrm>
            <a:off x="5500694" y="6475413"/>
            <a:ext cx="3041644" cy="180975"/>
          </a:xfrm>
        </p:spPr>
        <p:txBody>
          <a:bodyPr/>
          <a:lstStyle/>
          <a:p>
            <a:r>
              <a:rPr lang="en-US" dirty="0"/>
              <a:t>Edward Au (Huawei)</a:t>
            </a:r>
            <a:endParaRPr lang="en-GB" dirty="0"/>
          </a:p>
        </p:txBody>
      </p:sp>
    </p:spTree>
    <p:extLst>
      <p:ext uri="{BB962C8B-B14F-4D97-AF65-F5344CB8AC3E}">
        <p14:creationId xmlns:p14="http://schemas.microsoft.com/office/powerpoint/2010/main" val="655850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38101</TotalTime>
  <Words>3885</Words>
  <Application>Microsoft Office PowerPoint</Application>
  <PresentationFormat>On-screen Show (4:3)</PresentationFormat>
  <Paragraphs>615</Paragraphs>
  <Slides>36</Slides>
  <Notes>35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4" baseType="lpstr">
      <vt:lpstr>Arial Unicode MS</vt:lpstr>
      <vt:lpstr>BatangChe</vt:lpstr>
      <vt:lpstr>MS Gothic</vt:lpstr>
      <vt:lpstr>Arial</vt:lpstr>
      <vt:lpstr>Times New Roman</vt:lpstr>
      <vt:lpstr>Wingdings</vt:lpstr>
      <vt:lpstr>Office Theme</vt:lpstr>
      <vt:lpstr>Document</vt:lpstr>
      <vt:lpstr>APAC update – January 2021</vt:lpstr>
      <vt:lpstr>Background</vt:lpstr>
      <vt:lpstr>Australia ACMA (1)</vt:lpstr>
      <vt:lpstr>Australia ACMA (2)</vt:lpstr>
      <vt:lpstr>Australia ACMA (2)</vt:lpstr>
      <vt:lpstr>China MIIT (1)</vt:lpstr>
      <vt:lpstr>China MIIT (2)</vt:lpstr>
      <vt:lpstr>China MIIT (3)</vt:lpstr>
      <vt:lpstr>China MIIT (4)</vt:lpstr>
      <vt:lpstr>China MIIT (5)</vt:lpstr>
      <vt:lpstr>China MIIT (6)</vt:lpstr>
      <vt:lpstr>China MIIT (7)</vt:lpstr>
      <vt:lpstr>China MIIT (8)</vt:lpstr>
      <vt:lpstr>China MIIT (9)</vt:lpstr>
      <vt:lpstr>China MIIT (10)</vt:lpstr>
      <vt:lpstr>Hong Kong OFCA (1)</vt:lpstr>
      <vt:lpstr>Hong Kong OFCA (2)</vt:lpstr>
      <vt:lpstr>Hong Kong OFCA (3)</vt:lpstr>
      <vt:lpstr>India DOT</vt:lpstr>
      <vt:lpstr>Japan MIC (1)</vt:lpstr>
      <vt:lpstr>Japan MIC (2)</vt:lpstr>
      <vt:lpstr>Japan MIC (3)</vt:lpstr>
      <vt:lpstr>Japan MIC (4)</vt:lpstr>
      <vt:lpstr>Japan MIC (5)</vt:lpstr>
      <vt:lpstr>Japan MIC (6)</vt:lpstr>
      <vt:lpstr>Japan MIC (7)</vt:lpstr>
      <vt:lpstr>Japan MIC (8)</vt:lpstr>
      <vt:lpstr>Japan MIC (9)</vt:lpstr>
      <vt:lpstr>Japan MIC (10)</vt:lpstr>
      <vt:lpstr>Japan MIC (11)</vt:lpstr>
      <vt:lpstr>Malaysia MCMC (1)</vt:lpstr>
      <vt:lpstr>Malaysia MCMC (2)</vt:lpstr>
      <vt:lpstr>Malaysia MCMC (3)</vt:lpstr>
      <vt:lpstr>Vietnam MIC (1)</vt:lpstr>
      <vt:lpstr>Vietnam MIC (2)</vt:lpstr>
      <vt:lpstr>Vietnam MIC (3)</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APAC update - January 2021</dc:title>
  <dc:creator/>
  <cp:keywords>21/0001r2</cp:keywords>
  <cp:lastModifiedBy>Edward Au</cp:lastModifiedBy>
  <cp:revision>2460</cp:revision>
  <cp:lastPrinted>1601-01-01T00:00:00Z</cp:lastPrinted>
  <dcterms:created xsi:type="dcterms:W3CDTF">2016-03-03T14:54:45Z</dcterms:created>
  <dcterms:modified xsi:type="dcterms:W3CDTF">2021-01-28T20:35:21Z</dcterms:modified>
</cp:coreProperties>
</file>