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341" r:id="rId3"/>
    <p:sldId id="444" r:id="rId4"/>
    <p:sldId id="445" r:id="rId5"/>
    <p:sldId id="446" r:id="rId6"/>
    <p:sldId id="447" r:id="rId7"/>
    <p:sldId id="448" r:id="rId8"/>
    <p:sldId id="449" r:id="rId9"/>
    <p:sldId id="459" r:id="rId10"/>
    <p:sldId id="438" r:id="rId11"/>
    <p:sldId id="442" r:id="rId12"/>
    <p:sldId id="443" r:id="rId13"/>
    <p:sldId id="451" r:id="rId14"/>
    <p:sldId id="452" r:id="rId15"/>
    <p:sldId id="453" r:id="rId16"/>
    <p:sldId id="454" r:id="rId17"/>
    <p:sldId id="455" r:id="rId18"/>
    <p:sldId id="456" r:id="rId19"/>
    <p:sldId id="457" r:id="rId20"/>
    <p:sldId id="458" r:id="rId21"/>
    <p:sldId id="460" r:id="rId22"/>
    <p:sldId id="461" r:id="rId23"/>
    <p:sldId id="462" r:id="rId24"/>
    <p:sldId id="440" r:id="rId25"/>
    <p:sldId id="441" r:id="rId26"/>
    <p:sldId id="450"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3833" autoAdjust="0"/>
  </p:normalViewPr>
  <p:slideViewPr>
    <p:cSldViewPr>
      <p:cViewPr varScale="1">
        <p:scale>
          <a:sx n="76" d="100"/>
          <a:sy n="76" d="100"/>
        </p:scale>
        <p:origin x="1872" y="67"/>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3259"/>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1/10/2021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41154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46232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16903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192997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4366588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981567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37185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648900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256973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1855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7853211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2219616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793455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312803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672292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4893060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07338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567074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418942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276252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769148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90266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0326788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768870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January 2021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0001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soumu.go.jp/main_content/000716599.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soumu.go.jp/menu_news/s-news/01kiban14_02000477.htm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skmm.gov.my/skmmgovmy/media/General/pdf/CLASS-ASSIGNMENT-NO-1-OF-2020.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ic.gov.vn/Upload_Moi/DuThaoVanBan/HO-SO-DANG-WEBSITE.ZIP"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cma.gov.au/sites/default/files/2020-09/Variation-to-the-LIPD-Class-Licence-consultation-paper.doc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acma.gov.au/sites/default/files/2020-09/Notice-under-subsection-136-of-Radiocommunications-Act-1992-of-proposed-variation-of-LIPD-Class-Licence-2015.docx" TargetMode="External"/><Relationship Id="rId4" Type="http://schemas.openxmlformats.org/officeDocument/2006/relationships/hyperlink" Target="https://www.acma.gov.au/sites/default/files/2020-09/Draft-Radiocommunications-Low-Interference-Potential-devices-Class-Licence-Variation-Notice-2020-No-1.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cma.gov.au/sites/default/files/2020-12/Variation-to-LIPD-Class-Licence_Summary-and-response-to-submission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ofca.gov.hk/filemanager/ofca/common/Industry/broadcasting/hk_freq_table_en.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dot.gov.in/sites/default/files/DoT%20Website%20notice%20for%20Comments%20on%20Spectrum%20Roadmap.pdf?download=1Consulta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January 2021</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366"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Frequency reorganization action plan (second revision)</a:t>
            </a:r>
          </a:p>
          <a:p>
            <a:pPr lvl="1" algn="just">
              <a:buFont typeface="Arial" panose="020B0604020202020204" pitchFamily="34" charset="0"/>
              <a:buChar char="•"/>
            </a:pPr>
            <a:r>
              <a:rPr lang="en-US" dirty="0" smtClean="0"/>
              <a:t>Report is available for download at:</a:t>
            </a:r>
          </a:p>
          <a:p>
            <a:pPr lvl="2" algn="just">
              <a:buFont typeface="Arial" panose="020B0604020202020204" pitchFamily="34" charset="0"/>
              <a:buChar char="•"/>
            </a:pPr>
            <a:r>
              <a:rPr lang="en-US" sz="1600" dirty="0">
                <a:hlinkClick r:id="rId3"/>
              </a:rPr>
              <a:t>https://</a:t>
            </a:r>
            <a:r>
              <a:rPr lang="en-US" sz="1600" dirty="0" smtClean="0">
                <a:hlinkClick r:id="rId3"/>
              </a:rPr>
              <a:t>www.soumu.go.jp/main_content/000716599.pdf</a:t>
            </a:r>
            <a:endParaRPr lang="en-US" sz="160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t>This second revision is published based on the feedback </a:t>
            </a:r>
            <a:r>
              <a:rPr lang="en-US" dirty="0"/>
              <a:t>it received from its recent consultation that is closed in early October. </a:t>
            </a:r>
            <a:endParaRPr lang="en-US" dirty="0" smtClean="0"/>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 </a:t>
            </a:r>
            <a:r>
              <a:rPr lang="en-US" dirty="0" smtClean="0"/>
              <a:t>It </a:t>
            </a:r>
            <a:r>
              <a:rPr lang="en-US" dirty="0"/>
              <a:t>plans to release 150 MHz spectrum in 5.3 GHz and 5.8 GHz for WLAN</a:t>
            </a:r>
          </a:p>
          <a:p>
            <a:pPr lvl="2" algn="just">
              <a:buFont typeface="Arial" panose="020B0604020202020204" pitchFamily="34" charset="0"/>
              <a:buChar char="•"/>
            </a:pPr>
            <a:r>
              <a:rPr lang="en-US" dirty="0"/>
              <a:t>I</a:t>
            </a:r>
            <a:r>
              <a:rPr lang="en-US" dirty="0" smtClean="0"/>
              <a:t>t </a:t>
            </a:r>
            <a:r>
              <a:rPr lang="en-US" dirty="0"/>
              <a:t>also plans to proceed with technical studies, e.g., sharing </a:t>
            </a:r>
            <a:r>
              <a:rPr lang="en-US" dirty="0" smtClean="0"/>
              <a:t>conditions, between WLAN </a:t>
            </a:r>
            <a:r>
              <a:rPr lang="en-US" dirty="0"/>
              <a:t>with other wireless systems in the </a:t>
            </a:r>
            <a:r>
              <a:rPr lang="en-US" dirty="0" smtClean="0"/>
              <a:t>5925 MHz </a:t>
            </a:r>
            <a:r>
              <a:rPr lang="en-US" dirty="0"/>
              <a:t>– 7125 MHz band</a:t>
            </a:r>
            <a:r>
              <a:rPr lang="en-US" dirty="0" smtClean="0"/>
              <a:t>.</a:t>
            </a:r>
          </a:p>
          <a:p>
            <a:pPr lvl="2" algn="just">
              <a:buFont typeface="Arial" panose="020B0604020202020204" pitchFamily="34" charset="0"/>
              <a:buChar char="•"/>
            </a:pPr>
            <a:r>
              <a:rPr lang="en-US" dirty="0" smtClean="0"/>
              <a:t>It plans to allow UWB for outdoor use in 7584 MHz – 8400 </a:t>
            </a:r>
            <a:r>
              <a:rPr lang="en-US" dirty="0" err="1" smtClean="0"/>
              <a:t>MHz.</a:t>
            </a: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58467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www.soumu.go.jp/menu_news/s-news/01kiban14_02000477.html</a:t>
            </a:r>
            <a:endParaRPr lang="en-US" sz="1600" dirty="0" smtClean="0"/>
          </a:p>
          <a:p>
            <a:pPr lvl="2" algn="just">
              <a:buFont typeface="Arial" panose="020B0604020202020204" pitchFamily="34" charset="0"/>
              <a:buChar char="•"/>
            </a:pPr>
            <a:r>
              <a:rPr lang="en-US" sz="1600" dirty="0" smtClean="0"/>
              <a:t>Consultation closes on December 24, 2020.</a:t>
            </a:r>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This report summarizes </a:t>
            </a:r>
            <a:endParaRPr lang="en-US" dirty="0" smtClean="0"/>
          </a:p>
          <a:p>
            <a:pPr lvl="3" algn="just">
              <a:buFont typeface="Arial" panose="020B0604020202020204" pitchFamily="34" charset="0"/>
              <a:buChar char="•"/>
            </a:pPr>
            <a:r>
              <a:rPr lang="en-US" dirty="0" smtClean="0"/>
              <a:t>the </a:t>
            </a:r>
            <a:r>
              <a:rPr lang="en-US" dirty="0"/>
              <a:t>trends in outdoor use of UWB systems (including a brief mention of 802.15.4a and its spectral mask</a:t>
            </a:r>
            <a:r>
              <a:rPr lang="en-US" dirty="0" smtClean="0"/>
              <a:t>) (c.f., Chapter 1)</a:t>
            </a:r>
          </a:p>
          <a:p>
            <a:pPr lvl="3" algn="just">
              <a:buFont typeface="Arial" panose="020B0604020202020204" pitchFamily="34" charset="0"/>
              <a:buChar char="•"/>
            </a:pPr>
            <a:r>
              <a:rPr lang="en-US" dirty="0" smtClean="0"/>
              <a:t>its </a:t>
            </a:r>
            <a:r>
              <a:rPr lang="en-US" dirty="0"/>
              <a:t>forecasts in the deployment of UWB systems in Japan and other </a:t>
            </a:r>
            <a:r>
              <a:rPr lang="en-US" dirty="0" smtClean="0"/>
              <a:t>countries </a:t>
            </a:r>
            <a:r>
              <a:rPr lang="en-US" dirty="0"/>
              <a:t>(c.f., Chapter </a:t>
            </a:r>
            <a:r>
              <a:rPr lang="en-US" dirty="0" smtClean="0"/>
              <a:t>2) </a:t>
            </a:r>
          </a:p>
          <a:p>
            <a:pPr lvl="3" algn="just">
              <a:buFont typeface="Arial" panose="020B0604020202020204" pitchFamily="34" charset="0"/>
              <a:buChar char="•"/>
            </a:pPr>
            <a:r>
              <a:rPr lang="en-US" dirty="0" smtClean="0"/>
              <a:t>sharing </a:t>
            </a:r>
            <a:r>
              <a:rPr lang="en-US" dirty="0"/>
              <a:t>conditions between UWB and other wireless </a:t>
            </a:r>
            <a:r>
              <a:rPr lang="en-US" dirty="0" smtClean="0"/>
              <a:t>systems </a:t>
            </a:r>
            <a:r>
              <a:rPr lang="en-US" dirty="0"/>
              <a:t>(c.f., Chapter </a:t>
            </a:r>
            <a:r>
              <a:rPr lang="en-US" dirty="0" smtClean="0"/>
              <a:t>3) </a:t>
            </a:r>
          </a:p>
          <a:p>
            <a:pPr lvl="3" algn="just">
              <a:buFont typeface="Arial" panose="020B0604020202020204" pitchFamily="34" charset="0"/>
              <a:buChar char="•"/>
            </a:pPr>
            <a:r>
              <a:rPr lang="en-US" dirty="0" smtClean="0"/>
              <a:t>the </a:t>
            </a:r>
            <a:r>
              <a:rPr lang="en-US" dirty="0"/>
              <a:t>proposed technical requirements for operating UWB outdoors in 7250-9000 MHz </a:t>
            </a:r>
            <a:r>
              <a:rPr lang="en-US" dirty="0" smtClean="0"/>
              <a:t>band </a:t>
            </a:r>
            <a:r>
              <a:rPr lang="en-US" dirty="0"/>
              <a:t>(c.f., </a:t>
            </a:r>
            <a:r>
              <a:rPr lang="en-US"/>
              <a:t>Chapter </a:t>
            </a:r>
            <a:r>
              <a:rPr lang="en-US" smtClean="0"/>
              <a:t>4).</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414592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General conditions</a:t>
            </a:r>
          </a:p>
          <a:p>
            <a:pPr lvl="2" algn="just">
              <a:buFont typeface="Arial" panose="020B0604020202020204" pitchFamily="34" charset="0"/>
              <a:buChar char="•"/>
            </a:pPr>
            <a:r>
              <a:rPr lang="en-US" dirty="0" smtClean="0"/>
              <a:t>The </a:t>
            </a:r>
            <a:r>
              <a:rPr lang="en-US" dirty="0"/>
              <a:t>width between the outermost frequencies (</a:t>
            </a:r>
            <a:r>
              <a:rPr lang="en-US" i="1" dirty="0" err="1"/>
              <a:t>f</a:t>
            </a:r>
            <a:r>
              <a:rPr lang="en-US" i="1" baseline="-25000" dirty="0" err="1"/>
              <a:t>L</a:t>
            </a:r>
            <a:r>
              <a:rPr lang="en-US" dirty="0"/>
              <a:t>, </a:t>
            </a:r>
            <a:r>
              <a:rPr lang="en-US" i="1" dirty="0" err="1"/>
              <a:t>f</a:t>
            </a:r>
            <a:r>
              <a:rPr lang="en-US" i="1" baseline="-25000" dirty="0" err="1"/>
              <a:t>H</a:t>
            </a:r>
            <a:r>
              <a:rPr lang="en-US" dirty="0"/>
              <a:t>; </a:t>
            </a:r>
            <a:r>
              <a:rPr lang="en-US" i="1" dirty="0" err="1"/>
              <a:t>f</a:t>
            </a:r>
            <a:r>
              <a:rPr lang="en-US" i="1" baseline="-25000" dirty="0" err="1"/>
              <a:t>L</a:t>
            </a:r>
            <a:r>
              <a:rPr lang="en-US" dirty="0"/>
              <a:t> </a:t>
            </a:r>
            <a:r>
              <a:rPr lang="en-US" dirty="0" smtClean="0"/>
              <a:t>&lt; </a:t>
            </a:r>
            <a:r>
              <a:rPr lang="en-US" i="1" dirty="0" err="1" smtClean="0"/>
              <a:t>f</a:t>
            </a:r>
            <a:r>
              <a:rPr lang="en-US" i="1" baseline="-25000" dirty="0" err="1" smtClean="0"/>
              <a:t>H</a:t>
            </a:r>
            <a:r>
              <a:rPr lang="en-US" dirty="0"/>
              <a:t>), which is 10 dB lower than the maximum radiation frequency (</a:t>
            </a:r>
            <a:r>
              <a:rPr lang="en-US" i="1" dirty="0" err="1"/>
              <a:t>f</a:t>
            </a:r>
            <a:r>
              <a:rPr lang="en-US" i="1" baseline="-25000" dirty="0" err="1"/>
              <a:t>M</a:t>
            </a:r>
            <a:r>
              <a:rPr lang="en-US" dirty="0"/>
              <a:t>), is the bandwidth (</a:t>
            </a:r>
            <a:r>
              <a:rPr lang="en-US" i="1" dirty="0"/>
              <a:t>B</a:t>
            </a:r>
            <a:r>
              <a:rPr lang="en-US" i="1" baseline="-25000" dirty="0"/>
              <a:t>-10</a:t>
            </a:r>
            <a:r>
              <a:rPr lang="en-US" dirty="0"/>
              <a:t>), and has a bandwidth of 450 MHz or more. A UWB radio system is one in which the bandwidth is divided by the center frequency (</a:t>
            </a:r>
            <a:r>
              <a:rPr lang="en-US" i="1" dirty="0" err="1"/>
              <a:t>f</a:t>
            </a:r>
            <a:r>
              <a:rPr lang="en-US" i="1" baseline="-25000" dirty="0" err="1"/>
              <a:t>C</a:t>
            </a:r>
            <a:r>
              <a:rPr lang="en-US" dirty="0"/>
              <a:t>) and the bandwidth ratio (</a:t>
            </a:r>
            <a:r>
              <a:rPr lang="en-US" i="1" dirty="0"/>
              <a:t>μ</a:t>
            </a:r>
            <a:r>
              <a:rPr lang="en-US" i="1" baseline="-25000" dirty="0"/>
              <a:t>-10</a:t>
            </a:r>
            <a:r>
              <a:rPr lang="en-US" dirty="0"/>
              <a:t>) is 0.2 or more</a:t>
            </a:r>
            <a:r>
              <a:rPr lang="en-US" dirty="0" smtClean="0"/>
              <a:t>.</a:t>
            </a:r>
          </a:p>
          <a:p>
            <a:pPr lvl="2" algn="just">
              <a:buFont typeface="Arial" panose="020B0604020202020204" pitchFamily="34" charset="0"/>
              <a:buChar char="•"/>
            </a:pPr>
            <a:r>
              <a:rPr lang="en-US" dirty="0" smtClean="0"/>
              <a:t>Regarding </a:t>
            </a:r>
            <a:r>
              <a:rPr lang="en-US" dirty="0"/>
              <a:t>the method of changing the center frequency of the emitted radio waves such as frequency hopping and chirp, UWB radio has a bandwidth of 450 MHz or more that radiates power instantly or a bandwidth ratio of 0.2 or more. </a:t>
            </a:r>
            <a:endParaRPr lang="en-US" dirty="0" smtClean="0"/>
          </a:p>
          <a:p>
            <a:pPr lvl="3" algn="just">
              <a:buFont typeface="Arial" panose="020B0604020202020204" pitchFamily="34" charset="0"/>
              <a:buChar char="•"/>
            </a:pPr>
            <a:r>
              <a:rPr lang="en-US" i="1" dirty="0"/>
              <a:t>B</a:t>
            </a:r>
            <a:r>
              <a:rPr lang="en-US" i="1" baseline="-25000" dirty="0"/>
              <a:t>-10</a:t>
            </a:r>
            <a:r>
              <a:rPr lang="en-US" dirty="0"/>
              <a:t> </a:t>
            </a:r>
            <a:r>
              <a:rPr lang="en-US" dirty="0" smtClean="0"/>
              <a:t>= </a:t>
            </a:r>
            <a:r>
              <a:rPr lang="en-US" i="1" dirty="0" err="1"/>
              <a:t>f</a:t>
            </a:r>
            <a:r>
              <a:rPr lang="en-US" i="1" baseline="-25000" dirty="0" err="1"/>
              <a:t>H</a:t>
            </a:r>
            <a:r>
              <a:rPr lang="en-US" dirty="0"/>
              <a:t> </a:t>
            </a:r>
            <a:r>
              <a:rPr lang="en-US" dirty="0" smtClean="0"/>
              <a:t>- </a:t>
            </a:r>
            <a:r>
              <a:rPr lang="en-US" i="1" dirty="0" err="1"/>
              <a:t>f</a:t>
            </a:r>
            <a:r>
              <a:rPr lang="en-US" i="1" baseline="-25000" dirty="0" err="1"/>
              <a:t>L</a:t>
            </a:r>
            <a:endParaRPr lang="en-US" i="1" baseline="-25000" dirty="0"/>
          </a:p>
          <a:p>
            <a:pPr lvl="3" algn="just">
              <a:buFont typeface="Arial" panose="020B0604020202020204" pitchFamily="34" charset="0"/>
              <a:buChar char="•"/>
            </a:pPr>
            <a:r>
              <a:rPr lang="el-GR" i="1" dirty="0" smtClean="0"/>
              <a:t>μ</a:t>
            </a:r>
            <a:r>
              <a:rPr lang="el-GR" i="1" baseline="-25000" dirty="0" smtClean="0"/>
              <a:t>-10</a:t>
            </a:r>
            <a:r>
              <a:rPr lang="el-GR" dirty="0" smtClean="0"/>
              <a:t> </a:t>
            </a:r>
            <a:r>
              <a:rPr lang="en-US" dirty="0" smtClean="0"/>
              <a:t>=</a:t>
            </a:r>
            <a:r>
              <a:rPr lang="el-GR" dirty="0" smtClean="0"/>
              <a:t> </a:t>
            </a:r>
            <a:r>
              <a:rPr lang="en-US" i="1" dirty="0" smtClean="0"/>
              <a:t>B</a:t>
            </a:r>
            <a:r>
              <a:rPr lang="en-US" i="1" baseline="-25000" dirty="0" smtClean="0"/>
              <a:t>-10</a:t>
            </a:r>
            <a:r>
              <a:rPr lang="en-US" dirty="0" smtClean="0"/>
              <a:t>/</a:t>
            </a:r>
            <a:r>
              <a:rPr lang="en-US" i="1" dirty="0" err="1" smtClean="0"/>
              <a:t>f</a:t>
            </a:r>
            <a:r>
              <a:rPr lang="en-US" i="1" baseline="-25000" dirty="0" err="1" smtClean="0"/>
              <a:t>C</a:t>
            </a:r>
            <a:endParaRPr lang="en-US" i="1" baseline="-25000" dirty="0"/>
          </a:p>
          <a:p>
            <a:pPr lvl="3" algn="just">
              <a:buFont typeface="Arial" panose="020B0604020202020204" pitchFamily="34" charset="0"/>
              <a:buChar char="•"/>
            </a:pPr>
            <a:r>
              <a:rPr lang="en-US" i="1" dirty="0" err="1"/>
              <a:t>f</a:t>
            </a:r>
            <a:r>
              <a:rPr lang="en-US" i="1" baseline="-25000" dirty="0" err="1"/>
              <a:t>C</a:t>
            </a:r>
            <a:r>
              <a:rPr lang="en-US" dirty="0"/>
              <a:t> </a:t>
            </a:r>
            <a:r>
              <a:rPr lang="en-US" dirty="0" smtClean="0"/>
              <a:t>=</a:t>
            </a:r>
            <a:r>
              <a:rPr lang="en-US" dirty="0"/>
              <a:t> </a:t>
            </a:r>
            <a:r>
              <a:rPr lang="en-US" dirty="0" smtClean="0"/>
              <a:t>(</a:t>
            </a:r>
            <a:r>
              <a:rPr lang="en-US" i="1" dirty="0" err="1" smtClean="0"/>
              <a:t>f</a:t>
            </a:r>
            <a:r>
              <a:rPr lang="en-US" i="1" baseline="-25000" dirty="0" err="1" smtClean="0"/>
              <a:t>H</a:t>
            </a:r>
            <a:r>
              <a:rPr lang="en-US" dirty="0" smtClean="0"/>
              <a:t> + </a:t>
            </a:r>
            <a:r>
              <a:rPr lang="en-US" i="1" dirty="0" err="1"/>
              <a:t>f</a:t>
            </a:r>
            <a:r>
              <a:rPr lang="en-US" i="1" baseline="-25000" dirty="0" err="1"/>
              <a:t>L</a:t>
            </a:r>
            <a:r>
              <a:rPr lang="en-US" dirty="0"/>
              <a:t> </a:t>
            </a:r>
            <a:r>
              <a:rPr lang="en-US" dirty="0" smtClean="0"/>
              <a:t>)/2</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37820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General conditions (Cont’d)</a:t>
            </a:r>
          </a:p>
          <a:p>
            <a:pPr lvl="2" algn="just">
              <a:buFont typeface="Arial" panose="020B0604020202020204" pitchFamily="34" charset="0"/>
              <a:buChar char="•"/>
            </a:pPr>
            <a:r>
              <a:rPr lang="en-US" dirty="0" smtClean="0"/>
              <a:t>Use of frequency bands</a:t>
            </a:r>
          </a:p>
          <a:p>
            <a:pPr lvl="3" algn="just">
              <a:buFont typeface="Arial" panose="020B0604020202020204" pitchFamily="34" charset="0"/>
              <a:buChar char="•"/>
            </a:pPr>
            <a:r>
              <a:rPr lang="en-US" dirty="0" smtClean="0"/>
              <a:t>The frequency </a:t>
            </a:r>
            <a:r>
              <a:rPr lang="en-US" dirty="0"/>
              <a:t>band used for outdoor UWB wireless </a:t>
            </a:r>
            <a:r>
              <a:rPr lang="en-US" dirty="0" smtClean="0"/>
              <a:t>systems is 7.250 </a:t>
            </a:r>
            <a:r>
              <a:rPr lang="en-US" dirty="0"/>
              <a:t>GHz to 9.0 GHz</a:t>
            </a:r>
            <a:r>
              <a:rPr lang="en-US" dirty="0" smtClean="0"/>
              <a:t>.</a:t>
            </a:r>
          </a:p>
          <a:p>
            <a:pPr lvl="3" algn="just">
              <a:buFont typeface="Arial" panose="020B0604020202020204" pitchFamily="34" charset="0"/>
              <a:buChar char="•"/>
            </a:pPr>
            <a:r>
              <a:rPr lang="en-US" dirty="0" smtClean="0"/>
              <a:t>Regarding </a:t>
            </a:r>
            <a:r>
              <a:rPr lang="en-US" dirty="0"/>
              <a:t>the operation of UWB radio systems in the relevant frequency band, harmful interference to other radio systems shall not be </a:t>
            </a:r>
            <a:r>
              <a:rPr lang="en-US" dirty="0" smtClean="0"/>
              <a:t>allowed, </a:t>
            </a:r>
            <a:r>
              <a:rPr lang="en-US" dirty="0"/>
              <a:t>and interference from these radio systems shall be tolerated</a:t>
            </a:r>
            <a:r>
              <a:rPr lang="en-US" dirty="0" smtClean="0"/>
              <a:t>.</a:t>
            </a:r>
          </a:p>
          <a:p>
            <a:pPr lvl="2" algn="just">
              <a:buFont typeface="Arial" panose="020B0604020202020204" pitchFamily="34" charset="0"/>
              <a:buChar char="•"/>
            </a:pPr>
            <a:r>
              <a:rPr lang="en-US" dirty="0" smtClean="0"/>
              <a:t>Antenna power</a:t>
            </a:r>
          </a:p>
          <a:p>
            <a:pPr lvl="3" algn="just">
              <a:buFont typeface="Arial" panose="020B0604020202020204" pitchFamily="34" charset="0"/>
              <a:buChar char="•"/>
            </a:pPr>
            <a:r>
              <a:rPr lang="en-US" dirty="0" smtClean="0"/>
              <a:t>To be consistent with the system for </a:t>
            </a:r>
            <a:r>
              <a:rPr lang="en-US" dirty="0"/>
              <a:t>indoor use and sharing with other wireless systems, the antenna power is -41.3 </a:t>
            </a:r>
            <a:r>
              <a:rPr lang="en-US" dirty="0" err="1" smtClean="0"/>
              <a:t>dBm</a:t>
            </a:r>
            <a:r>
              <a:rPr lang="en-US" dirty="0" smtClean="0"/>
              <a:t>/MHz </a:t>
            </a:r>
            <a:r>
              <a:rPr lang="en-US" dirty="0"/>
              <a:t>or less for average </a:t>
            </a:r>
            <a:r>
              <a:rPr lang="en-US" dirty="0" smtClean="0"/>
              <a:t>power, </a:t>
            </a:r>
            <a:r>
              <a:rPr lang="en-US" dirty="0"/>
              <a:t>and </a:t>
            </a:r>
            <a:r>
              <a:rPr lang="en-US" dirty="0" smtClean="0"/>
              <a:t> 0dBm/50 </a:t>
            </a:r>
            <a:r>
              <a:rPr lang="en-US" dirty="0"/>
              <a:t>MHz or less for peak power as </a:t>
            </a:r>
            <a:r>
              <a:rPr lang="en-US" dirty="0" smtClean="0"/>
              <a:t>EIRP.</a:t>
            </a: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13656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Communication and modulation types</a:t>
            </a:r>
            <a:endParaRPr lang="en-US" dirty="0"/>
          </a:p>
          <a:p>
            <a:pPr lvl="3" algn="just">
              <a:buFont typeface="Arial" panose="020B0604020202020204" pitchFamily="34" charset="0"/>
              <a:buChar char="•"/>
            </a:pPr>
            <a:r>
              <a:rPr lang="en-US" dirty="0"/>
              <a:t>The communication </a:t>
            </a:r>
            <a:r>
              <a:rPr lang="en-US" dirty="0" smtClean="0"/>
              <a:t>can be simplex, duplex, or semi-duplex based </a:t>
            </a:r>
            <a:r>
              <a:rPr lang="en-US" dirty="0"/>
              <a:t>on the usage pattern. </a:t>
            </a:r>
            <a:endParaRPr lang="en-US" dirty="0" smtClean="0"/>
          </a:p>
          <a:p>
            <a:pPr lvl="3" algn="just">
              <a:buFont typeface="Arial" panose="020B0604020202020204" pitchFamily="34" charset="0"/>
              <a:buChar char="•"/>
            </a:pPr>
            <a:r>
              <a:rPr lang="en-US" dirty="0" smtClean="0"/>
              <a:t>The modulation </a:t>
            </a:r>
            <a:r>
              <a:rPr lang="en-US" dirty="0"/>
              <a:t>is not limited</a:t>
            </a:r>
            <a:r>
              <a:rPr lang="en-US" dirty="0" smtClean="0"/>
              <a:t>.</a:t>
            </a:r>
          </a:p>
          <a:p>
            <a:pPr lvl="2" algn="just">
              <a:buFont typeface="Arial" panose="020B0604020202020204" pitchFamily="34" charset="0"/>
              <a:buChar char="•"/>
            </a:pPr>
            <a:r>
              <a:rPr lang="en-US" dirty="0" smtClean="0"/>
              <a:t>Bandwidth spread</a:t>
            </a:r>
          </a:p>
          <a:p>
            <a:pPr lvl="3" algn="just">
              <a:buFont typeface="Arial" panose="020B0604020202020204" pitchFamily="34" charset="0"/>
              <a:buChar char="•"/>
            </a:pPr>
            <a:r>
              <a:rPr lang="en-US" dirty="0"/>
              <a:t>The frequency bandwidth, which is 10 dB lower than the maximum power point, is 450 MHz or more</a:t>
            </a:r>
            <a:r>
              <a:rPr lang="en-US" dirty="0" smtClean="0"/>
              <a:t>.</a:t>
            </a:r>
          </a:p>
          <a:p>
            <a:pPr lvl="3" algn="just">
              <a:buFont typeface="Arial" panose="020B0604020202020204" pitchFamily="34" charset="0"/>
              <a:buChar char="•"/>
            </a:pPr>
            <a:r>
              <a:rPr lang="en-US" dirty="0" smtClean="0"/>
              <a:t>This value may be updated subject to other regulations worldwide.</a:t>
            </a:r>
            <a:endParaRPr lang="en-US" dirty="0"/>
          </a:p>
          <a:p>
            <a:pPr lvl="2" algn="just">
              <a:buFont typeface="Arial" panose="020B0604020202020204" pitchFamily="34" charset="0"/>
              <a:buChar char="•"/>
            </a:pPr>
            <a:r>
              <a:rPr lang="en-US" dirty="0" smtClean="0"/>
              <a:t>Transmission speed</a:t>
            </a:r>
          </a:p>
          <a:p>
            <a:pPr lvl="3" algn="just">
              <a:buFont typeface="Arial" panose="020B0604020202020204" pitchFamily="34" charset="0"/>
              <a:buChar char="•"/>
            </a:pPr>
            <a:r>
              <a:rPr lang="en-US" dirty="0" smtClean="0"/>
              <a:t>There is no applicable limit.</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561138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Interference avoidance </a:t>
            </a:r>
          </a:p>
          <a:p>
            <a:pPr lvl="3" algn="just">
              <a:buFont typeface="Arial" panose="020B0604020202020204" pitchFamily="34" charset="0"/>
              <a:buChar char="•"/>
            </a:pPr>
            <a:r>
              <a:rPr lang="en-US" dirty="0"/>
              <a:t>When transmitting data, it must have a function to automatically transmit or receive </a:t>
            </a:r>
            <a:r>
              <a:rPr lang="en-US" dirty="0" smtClean="0"/>
              <a:t>an </a:t>
            </a:r>
            <a:r>
              <a:rPr lang="en-US" dirty="0"/>
              <a:t>identification code. In addition, when performing radio localization, the reflected wave of the radio wave transmitted by the own </a:t>
            </a:r>
            <a:r>
              <a:rPr lang="en-US" dirty="0" smtClean="0"/>
              <a:t>radio station </a:t>
            </a:r>
            <a:r>
              <a:rPr lang="en-US" dirty="0"/>
              <a:t>and the radio wave transmitted by another radio station can be discriminated by identifying the modulation method and other characteristics of the received radio wave</a:t>
            </a:r>
            <a:r>
              <a:rPr lang="en-US" dirty="0" smtClean="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311712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Terminal </a:t>
            </a:r>
            <a:r>
              <a:rPr lang="en-US" dirty="0"/>
              <a:t>equipment that uses radio waves in the terminal equipment</a:t>
            </a:r>
          </a:p>
          <a:p>
            <a:pPr lvl="3" algn="just">
              <a:buFont typeface="Arial" panose="020B0604020202020204" pitchFamily="34" charset="0"/>
              <a:buChar char="•"/>
            </a:pPr>
            <a:r>
              <a:rPr lang="en-US" dirty="0" smtClean="0"/>
              <a:t>Similar to the current regulations:</a:t>
            </a:r>
          </a:p>
          <a:p>
            <a:pPr lvl="4" algn="just">
              <a:buFont typeface="Arial" panose="020B0604020202020204" pitchFamily="34" charset="0"/>
              <a:buChar char="•"/>
            </a:pPr>
            <a:r>
              <a:rPr lang="en-US" dirty="0"/>
              <a:t>Those that use radio waves between one part and the other part that make up the terminal equipment shall have an identification code of 48 bits or </a:t>
            </a:r>
            <a:r>
              <a:rPr lang="en-US" dirty="0" smtClean="0"/>
              <a:t>more.</a:t>
            </a:r>
          </a:p>
          <a:p>
            <a:pPr lvl="4" algn="just">
              <a:buFont typeface="Arial" panose="020B0604020202020204" pitchFamily="34" charset="0"/>
              <a:buChar char="•"/>
            </a:pPr>
            <a:r>
              <a:rPr lang="en-US" dirty="0" smtClean="0"/>
              <a:t>Except </a:t>
            </a:r>
            <a:r>
              <a:rPr lang="en-US" dirty="0"/>
              <a:t>in specific cases, the availability of radio waves to be used shall be determined, and the communication path shall be set only when the radio waves are available</a:t>
            </a:r>
            <a:r>
              <a:rPr lang="en-US" dirty="0" smtClean="0"/>
              <a:t>.</a:t>
            </a:r>
          </a:p>
          <a:p>
            <a:pPr lvl="2" algn="just">
              <a:buFont typeface="Arial" panose="020B0604020202020204" pitchFamily="34" charset="0"/>
              <a:buChar char="•"/>
            </a:pPr>
            <a:r>
              <a:rPr lang="en-US" dirty="0" smtClean="0"/>
              <a:t>Operational restrictions</a:t>
            </a:r>
          </a:p>
          <a:p>
            <a:pPr lvl="3" algn="just">
              <a:buFont typeface="Arial" panose="020B0604020202020204" pitchFamily="34" charset="0"/>
              <a:buChar char="•"/>
            </a:pPr>
            <a:r>
              <a:rPr lang="en-US" dirty="0" smtClean="0"/>
              <a:t>Within </a:t>
            </a:r>
            <a:r>
              <a:rPr lang="en-US" dirty="0"/>
              <a:t>the range necessary to protect the existing radio system from harmful </a:t>
            </a:r>
            <a:r>
              <a:rPr lang="en-US" dirty="0" smtClean="0"/>
              <a:t>interference.</a:t>
            </a:r>
          </a:p>
          <a:p>
            <a:pPr lvl="3" algn="just">
              <a:buFont typeface="Arial" panose="020B0604020202020204" pitchFamily="34" charset="0"/>
              <a:buChar char="•"/>
            </a:pPr>
            <a:r>
              <a:rPr lang="en-US" dirty="0" smtClean="0"/>
              <a:t>Not allowed for operations in the sky.</a:t>
            </a:r>
          </a:p>
          <a:p>
            <a:pPr lvl="2"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867192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Termination capability</a:t>
            </a:r>
          </a:p>
          <a:p>
            <a:pPr lvl="3" algn="just">
              <a:buFont typeface="Arial" panose="020B0604020202020204" pitchFamily="34" charset="0"/>
              <a:buChar char="•"/>
            </a:pPr>
            <a:r>
              <a:rPr lang="en-US" dirty="0"/>
              <a:t>Have a function to stop the emission of radio waves.</a:t>
            </a:r>
          </a:p>
          <a:p>
            <a:pPr lvl="2" algn="just">
              <a:buFont typeface="Arial" panose="020B0604020202020204" pitchFamily="34" charset="0"/>
              <a:buChar char="•"/>
            </a:pPr>
            <a:r>
              <a:rPr lang="en-US" dirty="0" smtClean="0"/>
              <a:t>Housing conditions</a:t>
            </a:r>
            <a:endParaRPr lang="en-US" dirty="0"/>
          </a:p>
          <a:p>
            <a:pPr lvl="3" algn="just">
              <a:buFont typeface="Arial" panose="020B0604020202020204" pitchFamily="34" charset="0"/>
              <a:buChar char="•"/>
            </a:pPr>
            <a:r>
              <a:rPr lang="en-US" dirty="0"/>
              <a:t>As a countermeasure against illegal modification, the housing should have a structure that cannot be easily opened.</a:t>
            </a:r>
          </a:p>
          <a:p>
            <a:pPr lvl="2" algn="just">
              <a:buFont typeface="Arial" panose="020B0604020202020204" pitchFamily="34" charset="0"/>
              <a:buChar char="•"/>
            </a:pPr>
            <a:r>
              <a:rPr lang="en-US" dirty="0"/>
              <a:t>Compliance with radio wave protection </a:t>
            </a:r>
            <a:r>
              <a:rPr lang="en-US" dirty="0" smtClean="0"/>
              <a:t>guidelines</a:t>
            </a:r>
          </a:p>
          <a:p>
            <a:pPr lvl="3" algn="just">
              <a:buFont typeface="Arial" panose="020B0604020202020204" pitchFamily="34" charset="0"/>
              <a:buChar char="•"/>
            </a:pPr>
            <a:r>
              <a:rPr lang="en-US" dirty="0" smtClean="0"/>
              <a:t>The </a:t>
            </a:r>
            <a:r>
              <a:rPr lang="en-US" dirty="0"/>
              <a:t>maximum transmission power is 0.22 </a:t>
            </a:r>
            <a:r>
              <a:rPr lang="en-US" dirty="0" err="1"/>
              <a:t>mW</a:t>
            </a:r>
            <a:r>
              <a:rPr lang="en-US" dirty="0"/>
              <a:t> even when assuming a 3 GHz width of 7.25 GHz to 10.25 GHz that can be used indoors, and if the distance from the transmission antenna is 2.7 mm or more. </a:t>
            </a:r>
            <a:endParaRPr lang="en-US" dirty="0" smtClean="0"/>
          </a:p>
          <a:p>
            <a:pPr lvl="3" algn="just">
              <a:buFont typeface="Arial" panose="020B0604020202020204" pitchFamily="34" charset="0"/>
              <a:buChar char="•"/>
            </a:pPr>
            <a:r>
              <a:rPr lang="en-US" dirty="0" smtClean="0"/>
              <a:t>When </a:t>
            </a:r>
            <a:r>
              <a:rPr lang="en-US" dirty="0"/>
              <a:t>the distance is within 20 cm from the human body, it is necessary to comply with the local absorption guideline in the radio wave protection </a:t>
            </a:r>
            <a:r>
              <a:rPr lang="en-US" dirty="0" smtClean="0"/>
              <a:t>guideline. </a:t>
            </a: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950758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a:t>Electromagnetic environment measures</a:t>
            </a:r>
          </a:p>
          <a:p>
            <a:pPr lvl="3" algn="just">
              <a:buFont typeface="Arial" panose="020B0604020202020204" pitchFamily="34" charset="0"/>
              <a:buChar char="•"/>
            </a:pPr>
            <a:r>
              <a:rPr lang="en-US" kern="1200" dirty="0">
                <a:latin typeface="Times New Roman" pitchFamily="16" charset="0"/>
              </a:rPr>
              <a:t>Sufficient consideration must be given to mutual electromagnetic interference between UWB wireless systems and medical electronic devices</a:t>
            </a:r>
            <a:r>
              <a:rPr lang="en-US" kern="1200" dirty="0" smtClean="0">
                <a:latin typeface="Times New Roman" pitchFamily="16" charset="0"/>
              </a:rPr>
              <a:t>.</a:t>
            </a:r>
          </a:p>
          <a:p>
            <a:pPr lvl="1" algn="just">
              <a:buFont typeface="Arial" panose="020B0604020202020204" pitchFamily="34" charset="0"/>
              <a:buChar char="•"/>
            </a:pPr>
            <a:r>
              <a:rPr lang="en-US" dirty="0" smtClean="0"/>
              <a:t>Technical conditions for radio equipment</a:t>
            </a:r>
          </a:p>
          <a:p>
            <a:pPr lvl="2" algn="just">
              <a:buFont typeface="Arial" panose="020B0604020202020204" pitchFamily="34" charset="0"/>
              <a:buChar char="•"/>
            </a:pPr>
            <a:r>
              <a:rPr lang="en-US" kern="1200" dirty="0" smtClean="0">
                <a:latin typeface="Times New Roman" pitchFamily="16" charset="0"/>
              </a:rPr>
              <a:t>Transmitter</a:t>
            </a:r>
          </a:p>
          <a:p>
            <a:pPr lvl="3" algn="just">
              <a:buFont typeface="Arial" panose="020B0604020202020204" pitchFamily="34" charset="0"/>
              <a:buChar char="•"/>
            </a:pPr>
            <a:r>
              <a:rPr lang="en-US" kern="1200" dirty="0">
                <a:latin typeface="Times New Roman" pitchFamily="16" charset="0"/>
              </a:rPr>
              <a:t>The occupied frequency bandwidth shall be within 1.75 GHz including the frequency tolerance.</a:t>
            </a:r>
          </a:p>
          <a:p>
            <a:pPr lvl="3" algn="just">
              <a:buFont typeface="Arial" panose="020B0604020202020204" pitchFamily="34" charset="0"/>
              <a:buChar char="•"/>
            </a:pPr>
            <a:r>
              <a:rPr lang="en-US" dirty="0"/>
              <a:t>For unnecessary emission, the outside of the frequency </a:t>
            </a:r>
            <a:r>
              <a:rPr lang="en-US" dirty="0" smtClean="0"/>
              <a:t>band </a:t>
            </a:r>
            <a:r>
              <a:rPr lang="en-US" dirty="0"/>
              <a:t>is the spurious region, and the permissible value of the intensity of unnecessary emission in the spurious region is as shown in Table 4-1.</a:t>
            </a:r>
            <a:endParaRPr lang="en-US" kern="1200" dirty="0" smtClean="0">
              <a:latin typeface="Times New Roman" pitchFamily="16" charset="0"/>
            </a:endParaRPr>
          </a:p>
          <a:p>
            <a:pPr lvl="2"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316628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(10)</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482343872"/>
              </p:ext>
            </p:extLst>
          </p:nvPr>
        </p:nvGraphicFramePr>
        <p:xfrm>
          <a:off x="1522412" y="1630998"/>
          <a:ext cx="6096000" cy="4079240"/>
        </p:xfrm>
        <a:graphic>
          <a:graphicData uri="http://schemas.openxmlformats.org/drawingml/2006/table">
            <a:tbl>
              <a:tblPr firstRow="1" bandRow="1">
                <a:tableStyleId>{93296810-A885-4BE3-A3E7-6D5BEEA58F35}</a:tableStyleId>
              </a:tblPr>
              <a:tblGrid>
                <a:gridCol w="2032000"/>
                <a:gridCol w="2032000"/>
                <a:gridCol w="2032000"/>
              </a:tblGrid>
              <a:tr h="370840">
                <a:tc>
                  <a:txBody>
                    <a:bodyPr/>
                    <a:lstStyle/>
                    <a:p>
                      <a:pPr algn="ctr"/>
                      <a:r>
                        <a:rPr lang="en-US" sz="1600" dirty="0" smtClean="0"/>
                        <a:t>Frequency </a:t>
                      </a:r>
                      <a:r>
                        <a:rPr lang="en-US" sz="1600" baseline="0" dirty="0" smtClean="0"/>
                        <a:t>(MHz)</a:t>
                      </a:r>
                      <a:endParaRPr lang="en-US" sz="1600" dirty="0"/>
                    </a:p>
                  </a:txBody>
                  <a:tcPr/>
                </a:tc>
                <a:tc>
                  <a:txBody>
                    <a:bodyPr/>
                    <a:lstStyle/>
                    <a:p>
                      <a:pPr algn="ctr"/>
                      <a:r>
                        <a:rPr lang="en-US" sz="1600" dirty="0" smtClean="0"/>
                        <a:t>Average</a:t>
                      </a:r>
                      <a:r>
                        <a:rPr lang="en-US" sz="1600" baseline="0" dirty="0" smtClean="0"/>
                        <a:t> power</a:t>
                      </a:r>
                      <a:endParaRPr lang="en-US" sz="1600" dirty="0"/>
                    </a:p>
                  </a:txBody>
                  <a:tcPr/>
                </a:tc>
                <a:tc>
                  <a:txBody>
                    <a:bodyPr/>
                    <a:lstStyle/>
                    <a:p>
                      <a:pPr algn="ctr"/>
                      <a:r>
                        <a:rPr lang="en-US" sz="1600" dirty="0" smtClean="0"/>
                        <a:t>Peak power</a:t>
                      </a:r>
                      <a:endParaRPr lang="en-US" sz="1600" dirty="0"/>
                    </a:p>
                  </a:txBody>
                  <a:tcPr/>
                </a:tc>
              </a:tr>
              <a:tr h="370840">
                <a:tc>
                  <a:txBody>
                    <a:bodyPr/>
                    <a:lstStyle/>
                    <a:p>
                      <a:pPr algn="l"/>
                      <a:r>
                        <a:rPr lang="en-US" sz="1600" dirty="0" smtClean="0"/>
                        <a:t>&lt; 1600</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mn-lt"/>
                          <a:ea typeface="+mn-ea"/>
                          <a:cs typeface="+mn-cs"/>
                        </a:rPr>
                        <a:t>    &lt; -90.0dBm/MHz	</a:t>
                      </a:r>
                    </a:p>
                  </a:txBody>
                  <a:tcPr/>
                </a:tc>
                <a:tc>
                  <a:txBody>
                    <a:bodyPr/>
                    <a:lstStyle/>
                    <a:p>
                      <a:pPr algn="ctr"/>
                      <a:r>
                        <a:rPr lang="en-US" sz="1600" b="0" i="0" u="none" strike="noStrike" kern="1200" baseline="0" dirty="0" smtClean="0">
                          <a:solidFill>
                            <a:schemeClr val="dk1"/>
                          </a:solidFill>
                          <a:latin typeface="+mn-lt"/>
                          <a:ea typeface="+mn-ea"/>
                          <a:cs typeface="+mn-cs"/>
                        </a:rPr>
                        <a:t>&lt; -84.0dBm/MHz</a:t>
                      </a:r>
                      <a:endParaRPr lang="en-US" sz="1600" dirty="0"/>
                    </a:p>
                  </a:txBody>
                  <a:tcPr/>
                </a:tc>
              </a:tr>
              <a:tr h="370840">
                <a:tc>
                  <a:txBody>
                    <a:bodyPr/>
                    <a:lstStyle/>
                    <a:p>
                      <a:pPr algn="l"/>
                      <a:r>
                        <a:rPr lang="en-US" sz="1600" dirty="0" smtClean="0"/>
                        <a:t>1600~2700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2700~7250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7250~9000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-59.3dBm/MHz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-35.0dBm/MHz</a:t>
                      </a:r>
                      <a:endParaRPr lang="en-US" sz="1600" dirty="0"/>
                    </a:p>
                  </a:txBody>
                  <a:tcPr/>
                </a:tc>
              </a:tr>
              <a:tr h="370840">
                <a:tc>
                  <a:txBody>
                    <a:bodyPr/>
                    <a:lstStyle/>
                    <a:p>
                      <a:pPr algn="l"/>
                      <a:r>
                        <a:rPr lang="en-US" sz="1600" dirty="0" smtClean="0"/>
                        <a:t>9000~10250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-35.7dBm/MHz</a:t>
                      </a:r>
                      <a:endParaRPr lang="en-US" sz="1600" dirty="0"/>
                    </a:p>
                  </a:txBody>
                  <a:tcPr/>
                </a:tc>
              </a:tr>
              <a:tr h="370840">
                <a:tc>
                  <a:txBody>
                    <a:bodyPr/>
                    <a:lstStyle/>
                    <a:p>
                      <a:pPr algn="l"/>
                      <a:r>
                        <a:rPr lang="en-US" sz="1600" dirty="0" smtClean="0"/>
                        <a:t>10250~10600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10600~10700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10700~11700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11700~12750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&gt; 12750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bl>
          </a:graphicData>
        </a:graphic>
      </p:graphicFrame>
    </p:spTree>
    <p:extLst>
      <p:ext uri="{BB962C8B-B14F-4D97-AF65-F5344CB8AC3E}">
        <p14:creationId xmlns:p14="http://schemas.microsoft.com/office/powerpoint/2010/main" val="85652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November 2020 and January 2021</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Technical conditions for radio equipment (Cont’d)</a:t>
            </a:r>
          </a:p>
          <a:p>
            <a:pPr lvl="2" algn="just">
              <a:buFont typeface="Arial" panose="020B0604020202020204" pitchFamily="34" charset="0"/>
              <a:buChar char="•"/>
            </a:pPr>
            <a:r>
              <a:rPr lang="en-US" kern="1200" dirty="0" smtClean="0">
                <a:latin typeface="Times New Roman" pitchFamily="16" charset="0"/>
              </a:rPr>
              <a:t>Transmitter (Cont’d)</a:t>
            </a:r>
            <a:endParaRPr lang="en-US" kern="1200" dirty="0">
              <a:latin typeface="Times New Roman" pitchFamily="16" charset="0"/>
            </a:endParaRPr>
          </a:p>
          <a:p>
            <a:pPr lvl="3" algn="just">
              <a:buFont typeface="Arial" panose="020B0604020202020204" pitchFamily="34" charset="0"/>
              <a:buChar char="•"/>
            </a:pPr>
            <a:r>
              <a:rPr lang="en-US" dirty="0"/>
              <a:t>The reference bandwidth in the allowable value of the intensity of unwanted </a:t>
            </a:r>
            <a:r>
              <a:rPr lang="en-US" dirty="0" smtClean="0"/>
              <a:t>emission </a:t>
            </a:r>
            <a:r>
              <a:rPr lang="en-US" dirty="0"/>
              <a:t>shall be 1 </a:t>
            </a:r>
            <a:r>
              <a:rPr lang="en-US" dirty="0" err="1"/>
              <a:t>MHz</a:t>
            </a:r>
            <a:r>
              <a:rPr lang="en-US" dirty="0" err="1" smtClean="0"/>
              <a:t>.</a:t>
            </a:r>
            <a:endParaRPr lang="en-US" dirty="0" smtClean="0"/>
          </a:p>
          <a:p>
            <a:pPr lvl="3" algn="just">
              <a:buFont typeface="Arial" panose="020B0604020202020204" pitchFamily="34" charset="0"/>
              <a:buChar char="•"/>
            </a:pPr>
            <a:r>
              <a:rPr lang="en-US" dirty="0"/>
              <a:t>The </a:t>
            </a:r>
            <a:r>
              <a:rPr lang="en-US" dirty="0" smtClean="0"/>
              <a:t>EIRP is </a:t>
            </a:r>
            <a:r>
              <a:rPr lang="en-US" dirty="0"/>
              <a:t>less than or equal to the permissible value of the intensity of unwanted emission.</a:t>
            </a:r>
          </a:p>
          <a:p>
            <a:pPr lvl="2" algn="just">
              <a:buFont typeface="Arial" panose="020B0604020202020204" pitchFamily="34" charset="0"/>
              <a:buChar char="•"/>
            </a:pPr>
            <a:r>
              <a:rPr lang="en-US" dirty="0" smtClean="0"/>
              <a:t>Receiver</a:t>
            </a:r>
          </a:p>
          <a:p>
            <a:pPr lvl="3" algn="just">
              <a:buFont typeface="Arial" panose="020B0604020202020204" pitchFamily="34" charset="0"/>
              <a:buChar char="•"/>
            </a:pPr>
            <a:r>
              <a:rPr lang="en-US" dirty="0" smtClean="0"/>
              <a:t>The </a:t>
            </a:r>
            <a:r>
              <a:rPr lang="en-US" dirty="0"/>
              <a:t>equivalent isotropic radiated power is </a:t>
            </a:r>
            <a:r>
              <a:rPr lang="en-US" dirty="0" smtClean="0"/>
              <a:t>-54 </a:t>
            </a:r>
            <a:r>
              <a:rPr lang="en-US" dirty="0" err="1" smtClean="0"/>
              <a:t>dBm</a:t>
            </a:r>
            <a:r>
              <a:rPr lang="en-US" dirty="0" smtClean="0"/>
              <a:t>/MHz </a:t>
            </a:r>
            <a:r>
              <a:rPr lang="en-US" dirty="0"/>
              <a:t>or less, and other frequencies shall be below the allowable value of the intensity of unnecessary emission.</a:t>
            </a:r>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692837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(1</a:t>
            </a:r>
            <a:r>
              <a:rPr lang="en-US" sz="3600" dirty="0" smtClean="0">
                <a:latin typeface="Times New Roman" charset="0"/>
              </a:rPr>
              <a: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class assignment</a:t>
            </a:r>
            <a:endParaRPr lang="en-US" b="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www.skmm.gov.my/skmmgovmy/media/General/pdf/CLASS-ASSIGNMENT-NO-1-OF-2020.pdf</a:t>
            </a:r>
            <a:endParaRPr lang="en-US" dirty="0" smtClean="0"/>
          </a:p>
          <a:p>
            <a:pPr lvl="1" algn="just">
              <a:buFont typeface="Arial" panose="020B0604020202020204" pitchFamily="34" charset="0"/>
              <a:buChar char="•"/>
            </a:pPr>
            <a:r>
              <a:rPr lang="en-US" dirty="0" smtClean="0"/>
              <a:t>Of interest to us:</a:t>
            </a:r>
            <a:endParaRPr lang="en-US" dirty="0" smtClean="0"/>
          </a:p>
          <a:p>
            <a:pPr lvl="2" algn="just">
              <a:buFont typeface="Arial" panose="020B0604020202020204" pitchFamily="34" charset="0"/>
              <a:buChar char="•"/>
            </a:pPr>
            <a:r>
              <a:rPr lang="en-US" dirty="0"/>
              <a:t>Class </a:t>
            </a:r>
            <a:r>
              <a:rPr lang="en-US" dirty="0" smtClean="0"/>
              <a:t>assignment </a:t>
            </a:r>
            <a:r>
              <a:rPr lang="en-US" dirty="0"/>
              <a:t>for Short Range </a:t>
            </a:r>
            <a:r>
              <a:rPr lang="en-US" dirty="0" err="1"/>
              <a:t>Radiocommunications</a:t>
            </a:r>
            <a:r>
              <a:rPr lang="en-US" dirty="0"/>
              <a:t> </a:t>
            </a:r>
            <a:r>
              <a:rPr lang="en-US" dirty="0" smtClean="0"/>
              <a:t>device</a:t>
            </a:r>
          </a:p>
          <a:p>
            <a:pPr lvl="2" algn="just">
              <a:buFont typeface="Arial" panose="020B0604020202020204" pitchFamily="34" charset="0"/>
              <a:buChar char="•"/>
            </a:pPr>
            <a:r>
              <a:rPr lang="en-US" dirty="0"/>
              <a:t>Class </a:t>
            </a:r>
            <a:r>
              <a:rPr lang="en-US" dirty="0" smtClean="0"/>
              <a:t>assignment </a:t>
            </a:r>
            <a:r>
              <a:rPr lang="en-US" dirty="0"/>
              <a:t>for Ultra Wide-Band </a:t>
            </a:r>
            <a:r>
              <a:rPr lang="en-US" dirty="0" smtClean="0"/>
              <a:t>communication device</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302294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4" name="Picture 3"/>
          <p:cNvPicPr>
            <a:picLocks noChangeAspect="1"/>
          </p:cNvPicPr>
          <p:nvPr/>
        </p:nvPicPr>
        <p:blipFill>
          <a:blip r:embed="rId3"/>
          <a:stretch>
            <a:fillRect/>
          </a:stretch>
        </p:blipFill>
        <p:spPr>
          <a:xfrm>
            <a:off x="4873625" y="1485106"/>
            <a:ext cx="3773585" cy="4876800"/>
          </a:xfrm>
          <a:prstGeom prst="rect">
            <a:avLst/>
          </a:prstGeom>
        </p:spPr>
      </p:pic>
      <p:sp>
        <p:nvSpPr>
          <p:cNvPr id="5" name="Rectangle 4"/>
          <p:cNvSpPr/>
          <p:nvPr/>
        </p:nvSpPr>
        <p:spPr>
          <a:xfrm>
            <a:off x="152400" y="1447800"/>
            <a:ext cx="4953000" cy="1569660"/>
          </a:xfrm>
          <a:prstGeom prst="rect">
            <a:avLst/>
          </a:prstGeom>
        </p:spPr>
        <p:txBody>
          <a:bodyPr wrap="square">
            <a:spAutoFit/>
          </a:bodyPr>
          <a:lstStyle/>
          <a:p>
            <a:pPr lvl="1" algn="just">
              <a:buFont typeface="Arial" panose="020B0604020202020204" pitchFamily="34" charset="0"/>
              <a:buChar char="•"/>
            </a:pPr>
            <a:r>
              <a:rPr lang="en-US" dirty="0">
                <a:solidFill>
                  <a:schemeClr val="tx1"/>
                </a:solidFill>
              </a:rPr>
              <a:t>Of interest to us:</a:t>
            </a:r>
          </a:p>
          <a:p>
            <a:pPr lvl="2">
              <a:buFont typeface="Arial" panose="020B0604020202020204" pitchFamily="34" charset="0"/>
              <a:buChar char="•"/>
            </a:pPr>
            <a:r>
              <a:rPr lang="en-US" dirty="0">
                <a:solidFill>
                  <a:schemeClr val="tx1"/>
                </a:solidFill>
              </a:rPr>
              <a:t>Class assignment for </a:t>
            </a:r>
            <a:r>
              <a:rPr lang="en-US" dirty="0" smtClean="0">
                <a:solidFill>
                  <a:schemeClr val="tx1"/>
                </a:solidFill>
              </a:rPr>
              <a:t>short range </a:t>
            </a:r>
            <a:r>
              <a:rPr lang="en-US" dirty="0" err="1" smtClean="0">
                <a:solidFill>
                  <a:schemeClr val="tx1"/>
                </a:solidFill>
              </a:rPr>
              <a:t>radiocommunications</a:t>
            </a:r>
            <a:r>
              <a:rPr lang="en-US" dirty="0" smtClean="0">
                <a:solidFill>
                  <a:schemeClr val="tx1"/>
                </a:solidFill>
              </a:rPr>
              <a:t> device</a:t>
            </a:r>
            <a:endParaRPr lang="en-US" dirty="0">
              <a:solidFill>
                <a:schemeClr val="tx1"/>
              </a:solidFill>
            </a:endParaRPr>
          </a:p>
        </p:txBody>
      </p:sp>
    </p:spTree>
    <p:extLst>
      <p:ext uri="{BB962C8B-B14F-4D97-AF65-F5344CB8AC3E}">
        <p14:creationId xmlns:p14="http://schemas.microsoft.com/office/powerpoint/2010/main" val="2681128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(3)</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3" name="Picture 2"/>
          <p:cNvPicPr>
            <a:picLocks noChangeAspect="1"/>
          </p:cNvPicPr>
          <p:nvPr/>
        </p:nvPicPr>
        <p:blipFill>
          <a:blip r:embed="rId3"/>
          <a:stretch>
            <a:fillRect/>
          </a:stretch>
        </p:blipFill>
        <p:spPr>
          <a:xfrm>
            <a:off x="1848637" y="2573677"/>
            <a:ext cx="6726039" cy="2743200"/>
          </a:xfrm>
          <a:prstGeom prst="rect">
            <a:avLst/>
          </a:prstGeom>
        </p:spPr>
      </p:pic>
      <p:sp>
        <p:nvSpPr>
          <p:cNvPr id="10"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Of interest to us:</a:t>
            </a:r>
            <a:endParaRPr lang="en-US" dirty="0" smtClean="0"/>
          </a:p>
          <a:p>
            <a:pPr lvl="2" algn="just">
              <a:buFont typeface="Arial" panose="020B0604020202020204" pitchFamily="34" charset="0"/>
              <a:buChar char="•"/>
            </a:pPr>
            <a:r>
              <a:rPr lang="en-US" dirty="0" smtClean="0"/>
              <a:t>Class assignment </a:t>
            </a:r>
            <a:r>
              <a:rPr lang="en-US" dirty="0"/>
              <a:t>for Ultra Wide-Band </a:t>
            </a:r>
            <a:r>
              <a:rPr lang="en-US" dirty="0" smtClean="0"/>
              <a:t>communication device</a:t>
            </a:r>
            <a:endParaRPr lang="en-US" dirty="0"/>
          </a:p>
          <a:p>
            <a:pPr lvl="2" algn="just">
              <a:buFont typeface="Arial" panose="020B0604020202020204" pitchFamily="34" charset="0"/>
              <a:buChar char="•"/>
            </a:pPr>
            <a:endParaRPr lang="en-US" b="0" dirty="0"/>
          </a:p>
        </p:txBody>
      </p:sp>
    </p:spTree>
    <p:extLst>
      <p:ext uri="{BB962C8B-B14F-4D97-AF65-F5344CB8AC3E}">
        <p14:creationId xmlns:p14="http://schemas.microsoft.com/office/powerpoint/2010/main" val="1743985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mic.gov.vn/Upload_Moi/DuThaoVanBan/HO-SO-DANG-WEBSITE.ZIP</a:t>
            </a:r>
            <a:endParaRPr lang="en-US" dirty="0" smtClean="0"/>
          </a:p>
          <a:p>
            <a:pPr lvl="2" algn="just">
              <a:buFont typeface="Arial" panose="020B0604020202020204" pitchFamily="34" charset="0"/>
              <a:buChar char="•"/>
            </a:pPr>
            <a:r>
              <a:rPr lang="en-US" dirty="0" smtClean="0"/>
              <a:t>Consultation closes on February 2, 2021.</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a:t>Following the decision of WRC-19, the MIC proposes the followings:</a:t>
            </a:r>
          </a:p>
          <a:p>
            <a:pPr lvl="3" algn="just">
              <a:buFont typeface="Arial" panose="020B0604020202020204" pitchFamily="34" charset="0"/>
              <a:buChar char="•"/>
            </a:pPr>
            <a:r>
              <a:rPr lang="en-US" dirty="0" smtClean="0"/>
              <a:t>Consider</a:t>
            </a:r>
            <a:r>
              <a:rPr lang="en-US" dirty="0"/>
              <a:t>, amend, supplement division for radio operations for 18 frequency bands;</a:t>
            </a:r>
          </a:p>
          <a:p>
            <a:pPr lvl="3" algn="just">
              <a:buFont typeface="Arial" panose="020B0604020202020204" pitchFamily="34" charset="0"/>
              <a:buChar char="•"/>
            </a:pPr>
            <a:r>
              <a:rPr lang="en-US" dirty="0" smtClean="0"/>
              <a:t>Revised </a:t>
            </a:r>
            <a:r>
              <a:rPr lang="en-US" dirty="0"/>
              <a:t>60 annotations;</a:t>
            </a:r>
          </a:p>
          <a:p>
            <a:pPr lvl="3" algn="just">
              <a:buFont typeface="Arial" panose="020B0604020202020204" pitchFamily="34" charset="0"/>
              <a:buChar char="•"/>
            </a:pPr>
            <a:r>
              <a:rPr lang="en-US" dirty="0" smtClean="0"/>
              <a:t>Added </a:t>
            </a:r>
            <a:r>
              <a:rPr lang="en-US" dirty="0"/>
              <a:t>26 new captions;</a:t>
            </a:r>
          </a:p>
          <a:p>
            <a:pPr lvl="3" algn="just">
              <a:buFont typeface="Arial" panose="020B0604020202020204" pitchFamily="34" charset="0"/>
              <a:buChar char="•"/>
            </a:pPr>
            <a:r>
              <a:rPr lang="en-US" dirty="0" smtClean="0"/>
              <a:t>Dropped </a:t>
            </a:r>
            <a:r>
              <a:rPr lang="en-US" dirty="0"/>
              <a:t>6 annotations.</a:t>
            </a: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356841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 (Cont’d)</a:t>
            </a:r>
          </a:p>
          <a:p>
            <a:pPr lvl="1" algn="just">
              <a:buFont typeface="Arial" panose="020B0604020202020204" pitchFamily="34" charset="0"/>
              <a:buChar char="•"/>
            </a:pPr>
            <a:r>
              <a:rPr lang="en-US" dirty="0" smtClean="0"/>
              <a:t>Of possible interest to us:</a:t>
            </a:r>
          </a:p>
          <a:p>
            <a:pPr lvl="2" algn="just">
              <a:buFont typeface="Arial" panose="020B0604020202020204" pitchFamily="34" charset="0"/>
              <a:buChar char="•"/>
            </a:pPr>
            <a:r>
              <a:rPr lang="en-US" smtClean="0"/>
              <a:t>Identify </a:t>
            </a:r>
            <a:r>
              <a:rPr lang="en-US" dirty="0"/>
              <a:t>66-71 GHz for </a:t>
            </a:r>
            <a:r>
              <a:rPr lang="en-US" dirty="0" smtClean="0"/>
              <a:t>IMT</a:t>
            </a:r>
          </a:p>
          <a:p>
            <a:pPr lvl="3" algn="just">
              <a:buFont typeface="Arial" panose="020B0604020202020204" pitchFamily="34" charset="0"/>
              <a:buChar char="•"/>
            </a:pPr>
            <a:r>
              <a:rPr lang="en-US" dirty="0" smtClean="0"/>
              <a:t>VTN24:  </a:t>
            </a:r>
            <a:r>
              <a:rPr lang="en-US" dirty="0"/>
              <a:t>The bands 24.25 to 27.5 GHz; 37-43.5 GHz; 45.5-47 GHz; 47.2-48.2 GHz, 66-71 GHz are intended for IMT mobile communication systems. The manufacture and import of radio equipment for use in Vietnam in these frequency bands must comply with this regulation and other relevant laws</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23617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 (Cont’d)</a:t>
            </a:r>
          </a:p>
          <a:p>
            <a:pPr lvl="1" algn="just">
              <a:buFont typeface="Arial" panose="020B0604020202020204" pitchFamily="34" charset="0"/>
              <a:buChar char="•"/>
            </a:pPr>
            <a:r>
              <a:rPr lang="en-US" dirty="0" smtClean="0"/>
              <a:t>Of possible interest to us:</a:t>
            </a:r>
          </a:p>
          <a:p>
            <a:pPr lvl="2" algn="just">
              <a:buFont typeface="Arial" panose="020B0604020202020204" pitchFamily="34" charset="0"/>
              <a:buChar char="•"/>
            </a:pPr>
            <a:r>
              <a:rPr lang="en-US" dirty="0" smtClean="0"/>
              <a:t>Revise </a:t>
            </a:r>
            <a:r>
              <a:rPr lang="en-US" dirty="0"/>
              <a:t>conditions for </a:t>
            </a:r>
            <a:r>
              <a:rPr lang="en-US" dirty="0" smtClean="0"/>
              <a:t>Wi-Fi/RLAN </a:t>
            </a:r>
            <a:r>
              <a:rPr lang="en-US" dirty="0"/>
              <a:t>devices to be operated in 5150-5250 MHz band such that the use of </a:t>
            </a:r>
            <a:r>
              <a:rPr lang="en-US" dirty="0" smtClean="0"/>
              <a:t>Wi-Fi/RLAN </a:t>
            </a:r>
            <a:r>
              <a:rPr lang="en-US" dirty="0"/>
              <a:t>devices can be extended to </a:t>
            </a:r>
            <a:r>
              <a:rPr lang="en-US" dirty="0" smtClean="0"/>
              <a:t>use inside </a:t>
            </a:r>
            <a:r>
              <a:rPr lang="en-US" dirty="0"/>
              <a:t>trains, cars, and outdoors</a:t>
            </a:r>
            <a:r>
              <a:rPr lang="en-US" dirty="0" smtClean="0"/>
              <a:t>.</a:t>
            </a:r>
          </a:p>
          <a:p>
            <a:pPr lvl="3" algn="just">
              <a:buFont typeface="Arial" panose="020B0604020202020204" pitchFamily="34" charset="0"/>
              <a:buChar char="•"/>
            </a:pPr>
            <a:r>
              <a:rPr lang="en-US" dirty="0" smtClean="0"/>
              <a:t>VTN14:  </a:t>
            </a:r>
            <a:r>
              <a:rPr lang="en-US" dirty="0"/>
              <a:t>Business Mobility in the 5150-5350 MHz bands; 5470-5725 MHz and 5725-5850 MHz are only limited to deploying radio access systems (WAS) including wireless LANs (WLANs). The use of the 5150-5250 MHz band for </a:t>
            </a:r>
            <a:r>
              <a:rPr lang="en-US" dirty="0" err="1"/>
              <a:t>WiFi</a:t>
            </a:r>
            <a:r>
              <a:rPr lang="en-US" dirty="0"/>
              <a:t> / RLAN inside trains, cars and outdoor use is subject to the provisions of Resolution 229 (WRC-19).</a:t>
            </a:r>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49221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RECAP: </a:t>
            </a:r>
            <a:r>
              <a:rPr lang="en-US" b="0" dirty="0" smtClean="0"/>
              <a:t>New </a:t>
            </a:r>
            <a:r>
              <a:rPr lang="en-US" b="0" dirty="0"/>
              <a:t>arrangements for low interference potential </a:t>
            </a:r>
            <a:r>
              <a:rPr lang="en-US" b="0" dirty="0" smtClean="0"/>
              <a:t>devices</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www.acma.gov.au/sites/default/files/2020-09/Variation-to-the-LIPD-Class-Licence-consultation-paper.docx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www.acma.gov.au/sites/default/files/2020-09/Draft-Radiocommunications-Low-Interference-Potential-devices-Class-Licence-Variation-Notice-2020-No-1.docx</a:t>
            </a:r>
            <a:endParaRPr lang="en-US" dirty="0" smtClean="0"/>
          </a:p>
          <a:p>
            <a:pPr lvl="2" algn="just">
              <a:buFont typeface="Arial" panose="020B0604020202020204" pitchFamily="34" charset="0"/>
              <a:buChar char="•"/>
            </a:pPr>
            <a:r>
              <a:rPr lang="en-US" dirty="0">
                <a:hlinkClick r:id="rId5"/>
              </a:rPr>
              <a:t>https://</a:t>
            </a:r>
            <a:r>
              <a:rPr lang="en-US" dirty="0" smtClean="0">
                <a:hlinkClick r:id="rId5"/>
              </a:rPr>
              <a:t>www.acma.gov.au/sites/default/files/2020-09/Notice-under-subsection-136-of-Radiocommunications-Act-1992-of-proposed-variation-of-LIPD-Class-Licence-2015.docx</a:t>
            </a:r>
            <a:endParaRPr lang="en-US" dirty="0" smtClean="0"/>
          </a:p>
          <a:p>
            <a:pPr lvl="2" algn="just">
              <a:buFont typeface="Arial" panose="020B0604020202020204" pitchFamily="34" charset="0"/>
              <a:buChar char="•"/>
            </a:pPr>
            <a:r>
              <a:rPr lang="en-US" b="0" dirty="0" smtClean="0"/>
              <a:t>Consultation closes on October 26,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13652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RECAP: </a:t>
            </a:r>
            <a:r>
              <a:rPr lang="en-US" b="0" dirty="0" smtClean="0"/>
              <a:t>New </a:t>
            </a:r>
            <a:r>
              <a:rPr lang="en-US" b="0" dirty="0"/>
              <a:t>arrangements for low interference potential </a:t>
            </a:r>
            <a:r>
              <a:rPr lang="en-US" b="0" dirty="0" smtClean="0"/>
              <a:t>devices (Cont’d)</a:t>
            </a:r>
          </a:p>
          <a:p>
            <a:pPr lvl="1" algn="just">
              <a:buFont typeface="Arial" panose="020B0604020202020204" pitchFamily="34" charset="0"/>
              <a:buChar char="•"/>
            </a:pPr>
            <a:r>
              <a:rPr lang="en-US" b="0" dirty="0" smtClean="0"/>
              <a:t>Abstract</a:t>
            </a:r>
          </a:p>
          <a:p>
            <a:pPr lvl="2" algn="just">
              <a:buFont typeface="Arial" panose="020B0604020202020204" pitchFamily="34" charset="0"/>
              <a:buChar char="•"/>
            </a:pPr>
            <a:r>
              <a:rPr lang="en-US" dirty="0" smtClean="0"/>
              <a:t>ACMA plans to introduce </a:t>
            </a:r>
            <a:r>
              <a:rPr lang="en-US" kern="1200" dirty="0">
                <a:latin typeface="Times New Roman" pitchFamily="16" charset="0"/>
              </a:rPr>
              <a:t>new arrangements to support 5G, </a:t>
            </a:r>
            <a:r>
              <a:rPr lang="en-US" kern="1200" dirty="0" smtClean="0">
                <a:latin typeface="Times New Roman" pitchFamily="16" charset="0"/>
              </a:rPr>
              <a:t>the </a:t>
            </a:r>
            <a:r>
              <a:rPr lang="en-US" kern="1200" dirty="0" err="1" smtClean="0">
                <a:latin typeface="Times New Roman" pitchFamily="16" charset="0"/>
              </a:rPr>
              <a:t>IoT</a:t>
            </a:r>
            <a:r>
              <a:rPr lang="en-US" kern="1200" dirty="0" smtClean="0">
                <a:latin typeface="Times New Roman" pitchFamily="16" charset="0"/>
              </a:rPr>
              <a:t> </a:t>
            </a:r>
            <a:r>
              <a:rPr lang="en-US" kern="1200" dirty="0">
                <a:latin typeface="Times New Roman" pitchFamily="16" charset="0"/>
              </a:rPr>
              <a:t>and other new </a:t>
            </a:r>
            <a:r>
              <a:rPr lang="en-US" kern="1200" dirty="0" smtClean="0">
                <a:latin typeface="Times New Roman" pitchFamily="16" charset="0"/>
              </a:rPr>
              <a:t>technologies related to the following spectrum bands by updating the </a:t>
            </a:r>
            <a:r>
              <a:rPr lang="en-US" kern="1200" dirty="0" err="1" smtClean="0">
                <a:latin typeface="Times New Roman" pitchFamily="16" charset="0"/>
              </a:rPr>
              <a:t>Radiocommunications</a:t>
            </a:r>
            <a:r>
              <a:rPr lang="en-US" kern="1200" dirty="0" smtClean="0">
                <a:latin typeface="Times New Roman" pitchFamily="16" charset="0"/>
              </a:rPr>
              <a:t> (Low Interference Potential Devices) Class </a:t>
            </a:r>
            <a:r>
              <a:rPr lang="en-US" kern="1200" dirty="0" err="1" smtClean="0">
                <a:latin typeface="Times New Roman" pitchFamily="16" charset="0"/>
              </a:rPr>
              <a:t>Licence</a:t>
            </a:r>
            <a:r>
              <a:rPr lang="en-US" kern="1200" dirty="0" smtClean="0">
                <a:latin typeface="Times New Roman" pitchFamily="16" charset="0"/>
              </a:rPr>
              <a:t> 2015 (a.k.a. LIPD Class License):</a:t>
            </a:r>
          </a:p>
          <a:p>
            <a:pPr lvl="3" algn="just">
              <a:buFont typeface="Arial" panose="020B0604020202020204" pitchFamily="34" charset="0"/>
              <a:buChar char="•"/>
            </a:pPr>
            <a:r>
              <a:rPr lang="en-US" kern="1200" dirty="0">
                <a:latin typeface="Times New Roman" pitchFamily="16" charset="0"/>
              </a:rPr>
              <a:t>W</a:t>
            </a:r>
            <a:r>
              <a:rPr lang="en-US" kern="1200" dirty="0" smtClean="0">
                <a:latin typeface="Times New Roman" pitchFamily="16" charset="0"/>
              </a:rPr>
              <a:t>ireless </a:t>
            </a:r>
            <a:r>
              <a:rPr lang="en-US" kern="1200" dirty="0">
                <a:latin typeface="Times New Roman" pitchFamily="16" charset="0"/>
              </a:rPr>
              <a:t>broadband in the 24.25–25.10 GHz band</a:t>
            </a:r>
          </a:p>
          <a:p>
            <a:pPr lvl="3" algn="just">
              <a:buFont typeface="Arial" panose="020B0604020202020204" pitchFamily="34" charset="0"/>
              <a:buChar char="•"/>
            </a:pPr>
            <a:r>
              <a:rPr lang="en-US" kern="1200" dirty="0" err="1">
                <a:latin typeface="Times New Roman" pitchFamily="16" charset="0"/>
              </a:rPr>
              <a:t>IoT</a:t>
            </a:r>
            <a:r>
              <a:rPr lang="en-US" kern="1200" dirty="0">
                <a:latin typeface="Times New Roman" pitchFamily="16" charset="0"/>
              </a:rPr>
              <a:t> devices in the 928–935 MHz band and VHF high bands</a:t>
            </a:r>
          </a:p>
          <a:p>
            <a:pPr lvl="3" algn="just">
              <a:buFont typeface="Arial" panose="020B0604020202020204" pitchFamily="34" charset="0"/>
              <a:buChar char="•"/>
            </a:pPr>
            <a:r>
              <a:rPr lang="en-US" kern="1200" dirty="0" err="1" smtClean="0">
                <a:latin typeface="Times New Roman" pitchFamily="16" charset="0"/>
              </a:rPr>
              <a:t>Radiodetermination</a:t>
            </a:r>
            <a:r>
              <a:rPr lang="en-US" kern="1200" dirty="0" smtClean="0">
                <a:latin typeface="Times New Roman" pitchFamily="16" charset="0"/>
              </a:rPr>
              <a:t> </a:t>
            </a:r>
            <a:r>
              <a:rPr lang="en-US" kern="1200" dirty="0">
                <a:latin typeface="Times New Roman" pitchFamily="16" charset="0"/>
              </a:rPr>
              <a:t>devices in the 10.50–10.55 GHz band.  </a:t>
            </a:r>
          </a:p>
          <a:p>
            <a:pPr lvl="2"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977155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New </a:t>
            </a:r>
            <a:r>
              <a:rPr lang="en-US" b="0" dirty="0"/>
              <a:t>arrangements for low interference potential </a:t>
            </a:r>
            <a:r>
              <a:rPr lang="en-US" b="0" dirty="0" smtClean="0"/>
              <a:t>devices (Cont’d)</a:t>
            </a:r>
          </a:p>
          <a:p>
            <a:pPr lvl="1" algn="just">
              <a:buFont typeface="Arial" panose="020B0604020202020204" pitchFamily="34" charset="0"/>
              <a:buChar char="•"/>
            </a:pPr>
            <a:r>
              <a:rPr lang="en-US" dirty="0" smtClean="0"/>
              <a:t>Decision is made on December 17, 2020</a:t>
            </a:r>
          </a:p>
          <a:p>
            <a:pPr lvl="2" algn="just">
              <a:buFont typeface="Arial" panose="020B0604020202020204" pitchFamily="34" charset="0"/>
              <a:buChar char="•"/>
            </a:pPr>
            <a:r>
              <a:rPr lang="en-US" dirty="0">
                <a:hlinkClick r:id="rId3"/>
              </a:rPr>
              <a:t>https://</a:t>
            </a:r>
            <a:r>
              <a:rPr lang="en-US" dirty="0" smtClean="0">
                <a:hlinkClick r:id="rId3"/>
              </a:rPr>
              <a:t>www.acma.gov.au/sites/default/files/2020-12/Variation-to-LIPD-Class-Licence_Summary-and-response-to-submissions.docx</a:t>
            </a:r>
            <a:r>
              <a:rPr lang="en-US" dirty="0" smtClean="0"/>
              <a:t> </a:t>
            </a:r>
            <a:endParaRPr lang="en-US" b="0" dirty="0" smtClean="0"/>
          </a:p>
          <a:p>
            <a:pPr lvl="2" algn="just">
              <a:buFont typeface="Arial" panose="020B0604020202020204" pitchFamily="34" charset="0"/>
              <a:buChar char="•"/>
            </a:pPr>
            <a:r>
              <a:rPr lang="en-US" dirty="0" smtClean="0"/>
              <a:t>Of interests to us are:</a:t>
            </a:r>
            <a:endParaRPr lang="en-US" kern="1200" dirty="0" smtClean="0">
              <a:latin typeface="Times New Roman" pitchFamily="16" charset="0"/>
            </a:endParaRPr>
          </a:p>
          <a:p>
            <a:pPr lvl="3" algn="just">
              <a:buFont typeface="Arial" panose="020B0604020202020204" pitchFamily="34" charset="0"/>
              <a:buChar char="•"/>
            </a:pPr>
            <a:r>
              <a:rPr lang="en-AU" dirty="0"/>
              <a:t>Proposed arrangements for the 928–935 MHz band will proceed in line with the draft LIPD Class Licence variation provided in the consultation process. </a:t>
            </a:r>
            <a:endParaRPr lang="en-AU" dirty="0" smtClean="0"/>
          </a:p>
          <a:p>
            <a:pPr lvl="3" algn="just">
              <a:buFont typeface="Arial" panose="020B0604020202020204" pitchFamily="34" charset="0"/>
              <a:buChar char="•"/>
            </a:pPr>
            <a:r>
              <a:rPr lang="en-AU" dirty="0" smtClean="0"/>
              <a:t>The </a:t>
            </a:r>
            <a:r>
              <a:rPr lang="en-AU" dirty="0"/>
              <a:t>inclusion of a definition of ‘indoor’ that would apply to the whole LIPD Class Licence in the next update to this </a:t>
            </a:r>
            <a:r>
              <a:rPr lang="en-AU" dirty="0" smtClean="0"/>
              <a:t>instrument is under investigation:</a:t>
            </a:r>
          </a:p>
          <a:p>
            <a:pPr lvl="4" algn="just">
              <a:buFont typeface="Arial" panose="020B0604020202020204" pitchFamily="34" charset="0"/>
              <a:buChar char="•"/>
            </a:pPr>
            <a:r>
              <a:rPr lang="en-AU" i="1" dirty="0" smtClean="0"/>
              <a:t>Indoor </a:t>
            </a:r>
            <a:r>
              <a:rPr lang="en-AU" i="1" dirty="0"/>
              <a:t>operation is limited to an area enclosed by permanent walls on all sides and having a permanent roof</a:t>
            </a:r>
            <a:endParaRPr lang="en-US" i="1" dirty="0"/>
          </a:p>
          <a:p>
            <a:pPr lvl="4"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30713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a:t>
            </a:r>
          </a:p>
          <a:p>
            <a:pPr lvl="1" algn="just">
              <a:buFont typeface="Arial" panose="020B0604020202020204" pitchFamily="34" charset="0"/>
              <a:buChar char="•"/>
            </a:pPr>
            <a:r>
              <a:rPr lang="en-US" dirty="0" smtClean="0"/>
              <a:t>Published on January 4, 2021</a:t>
            </a:r>
          </a:p>
          <a:p>
            <a:pPr lvl="2" algn="just">
              <a:buFont typeface="Arial" panose="020B0604020202020204" pitchFamily="34" charset="0"/>
              <a:buChar char="•"/>
            </a:pPr>
            <a:r>
              <a:rPr lang="en-US" dirty="0">
                <a:hlinkClick r:id="rId3"/>
              </a:rPr>
              <a:t>https://</a:t>
            </a:r>
            <a:r>
              <a:rPr lang="en-US" dirty="0" smtClean="0">
                <a:hlinkClick r:id="rId3"/>
              </a:rPr>
              <a:t>www.ofca.gov.hk/filemanager/ofca/common/Industry/broadcasting/hk_freq_table_en.pdf</a:t>
            </a:r>
            <a:endParaRPr lang="en-US" dirty="0" smtClean="0"/>
          </a:p>
          <a:p>
            <a:pPr lvl="1" algn="just">
              <a:buFont typeface="Arial" panose="020B0604020202020204" pitchFamily="34" charset="0"/>
              <a:buChar char="•"/>
            </a:pPr>
            <a:r>
              <a:rPr lang="en-US" dirty="0" smtClean="0"/>
              <a:t>Compared with the April 2020 version, of interests to us are:</a:t>
            </a:r>
          </a:p>
          <a:p>
            <a:pPr lvl="2" algn="just">
              <a:buFont typeface="Arial" panose="020B0604020202020204" pitchFamily="34" charset="0"/>
              <a:buChar char="•"/>
            </a:pPr>
            <a:r>
              <a:rPr lang="en-US" kern="1200" dirty="0" smtClean="0">
                <a:latin typeface="Times New Roman" pitchFamily="16" charset="0"/>
              </a:rPr>
              <a:t>The following footnote is updated from WRC-12 to WRC-19:</a:t>
            </a:r>
          </a:p>
          <a:p>
            <a:pPr lvl="3" algn="just">
              <a:buFont typeface="Arial" panose="020B0604020202020204" pitchFamily="34" charset="0"/>
              <a:buChar char="•"/>
            </a:pPr>
            <a:r>
              <a:rPr lang="en-US" dirty="0"/>
              <a:t>The use of the bands 5150 - 5350 MHz and 5470 - 5725 MHz by the stations in the mobile except aeronautical mobile, service shall be in accordance with Resolution 229 (Rev.WRC-19) of the Radio </a:t>
            </a:r>
            <a:r>
              <a:rPr lang="en-US" dirty="0" smtClean="0"/>
              <a:t>Regulations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58297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 </a:t>
            </a:r>
          </a:p>
          <a:p>
            <a:pPr lvl="1" algn="just">
              <a:buFont typeface="Arial" panose="020B0604020202020204" pitchFamily="34" charset="0"/>
              <a:buChar char="•"/>
            </a:pPr>
            <a:r>
              <a:rPr lang="en-US" dirty="0" smtClean="0"/>
              <a:t>Of interests to us are (Cont’d):</a:t>
            </a:r>
          </a:p>
          <a:p>
            <a:pPr lvl="2" algn="just">
              <a:buFont typeface="Arial" panose="020B0604020202020204" pitchFamily="34" charset="0"/>
              <a:buChar char="•"/>
            </a:pPr>
            <a:r>
              <a:rPr lang="en-US" kern="1200" dirty="0" smtClean="0">
                <a:latin typeface="Times New Roman" pitchFamily="16" charset="0"/>
              </a:rPr>
              <a:t>The following footnote is expanded with the outcome of WRC-19:</a:t>
            </a:r>
          </a:p>
          <a:p>
            <a:pPr lvl="3" algn="just">
              <a:buFont typeface="Arial" panose="020B0604020202020204" pitchFamily="34" charset="0"/>
              <a:buChar char="•"/>
            </a:pPr>
            <a:r>
              <a:rPr lang="en-US" dirty="0"/>
              <a:t>In the band 5250 - 5350 MHz, stations in the mobile service shall not claim protection from the radiolocation service, the Earth exploration-satellite (active) and the space research (active) service. The radiolocation service, the Earth exploration-satellite service (active) and the space research service (active) shall not impose more stringent conditions upon the mobile service than those stipulated in Resolution 229 (Rev.WRC-19) of the Radio Regulations. </a:t>
            </a:r>
            <a:endParaRPr lang="en-US" kern="1200" dirty="0" smtClean="0">
              <a:latin typeface="Times New Roman" pitchFamily="16" charset="0"/>
            </a:endParaRPr>
          </a:p>
          <a:p>
            <a:pPr lvl="4"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5475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 </a:t>
            </a:r>
          </a:p>
          <a:p>
            <a:pPr lvl="1" algn="just">
              <a:buFont typeface="Arial" panose="020B0604020202020204" pitchFamily="34" charset="0"/>
              <a:buChar char="•"/>
            </a:pPr>
            <a:r>
              <a:rPr lang="en-US" dirty="0" smtClean="0"/>
              <a:t>Of interests to us are (Cont’d):</a:t>
            </a:r>
          </a:p>
          <a:p>
            <a:pPr lvl="2" algn="just">
              <a:buFont typeface="Arial" panose="020B0604020202020204" pitchFamily="34" charset="0"/>
              <a:buChar char="•"/>
            </a:pPr>
            <a:r>
              <a:rPr lang="en-US" kern="1200" dirty="0" smtClean="0">
                <a:latin typeface="Times New Roman" pitchFamily="16" charset="0"/>
              </a:rPr>
              <a:t>The following footnote is added with the outcome of WRC-19:</a:t>
            </a:r>
          </a:p>
          <a:p>
            <a:pPr lvl="3" algn="just">
              <a:buFont typeface="Arial" panose="020B0604020202020204" pitchFamily="34" charset="0"/>
              <a:buChar char="•"/>
            </a:pPr>
            <a:r>
              <a:rPr lang="en-US" dirty="0"/>
              <a:t>In the frequency band 5470 - 5725 MHz, stations in the mobile service shall not claim protection from </a:t>
            </a:r>
            <a:r>
              <a:rPr lang="en-US" dirty="0" err="1"/>
              <a:t>radiodetermination</a:t>
            </a:r>
            <a:r>
              <a:rPr lang="en-US" dirty="0"/>
              <a:t> services. The </a:t>
            </a:r>
            <a:r>
              <a:rPr lang="en-US" dirty="0" err="1"/>
              <a:t>radiodetermination</a:t>
            </a:r>
            <a:r>
              <a:rPr lang="en-US" dirty="0"/>
              <a:t> services shall not impose more stringent conditions upon the mobile service than those stipulated in Resolution 229 (Rev.WRC-19) of the Radio Regulations</a:t>
            </a:r>
            <a:r>
              <a:rPr lang="en-US" dirty="0" smtClean="0"/>
              <a:t>.</a:t>
            </a:r>
          </a:p>
          <a:p>
            <a:pPr lvl="2" algn="just">
              <a:buFont typeface="Arial" panose="020B0604020202020204" pitchFamily="34" charset="0"/>
              <a:buChar char="•"/>
            </a:pPr>
            <a:r>
              <a:rPr lang="en-US" kern="1200" dirty="0" smtClean="0">
                <a:latin typeface="Times New Roman" pitchFamily="16" charset="0"/>
              </a:rPr>
              <a:t>The status of the 66-71 GHz band allocation is updated from “TO BE PLANNED” to “mobile” with the addition of the following footnote:	</a:t>
            </a:r>
          </a:p>
          <a:p>
            <a:pPr lvl="3" algn="just">
              <a:buFont typeface="Arial" panose="020B0604020202020204" pitchFamily="34" charset="0"/>
              <a:buChar char="•"/>
            </a:pPr>
            <a:r>
              <a:rPr lang="en-US" dirty="0"/>
              <a:t>The frequency band 66 - 71 GHz is identified for use by administrations wishing to implement the terrestrial component of International Mobile Telecommunications (IMT).</a:t>
            </a: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80101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India DOT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a:t>Notice for seeking comments for Roadmap for use of Radio Frequency Spectrum in India during next 10 </a:t>
            </a:r>
            <a:r>
              <a:rPr lang="en-US" dirty="0" smtClean="0"/>
              <a:t>years</a:t>
            </a:r>
          </a:p>
          <a:p>
            <a:pPr lvl="1" algn="just">
              <a:buFont typeface="Arial" panose="020B0604020202020204" pitchFamily="34" charset="0"/>
              <a:buChar char="•"/>
            </a:pPr>
            <a:r>
              <a:rPr lang="en-US" dirty="0" smtClean="0"/>
              <a:t>Information:</a:t>
            </a:r>
            <a:endParaRPr lang="en-US" dirty="0" smtClean="0"/>
          </a:p>
          <a:p>
            <a:pPr lvl="2" algn="just">
              <a:buFont typeface="Arial" panose="020B0604020202020204" pitchFamily="34" charset="0"/>
              <a:buChar char="•"/>
            </a:pPr>
            <a:r>
              <a:rPr lang="en-US" sz="1600" dirty="0">
                <a:hlinkClick r:id="rId3"/>
              </a:rPr>
              <a:t>https://</a:t>
            </a:r>
            <a:r>
              <a:rPr lang="en-US" sz="1600" dirty="0" smtClean="0">
                <a:hlinkClick r:id="rId3"/>
              </a:rPr>
              <a:t>dot.gov.in/sites/default/files/DoT%20Website%20notice%20for%20Comments%20on%20Spectrum%20Roadmap.pdf?download=1Consultation</a:t>
            </a:r>
            <a:r>
              <a:rPr lang="en-US" sz="1600" dirty="0" smtClean="0"/>
              <a:t>  closes on January 13, 2021</a:t>
            </a:r>
            <a:endParaRPr lang="en-US" sz="1600" dirty="0" smtClean="0"/>
          </a:p>
          <a:p>
            <a:pPr lvl="1" algn="just">
              <a:buFont typeface="Arial" panose="020B0604020202020204" pitchFamily="34" charset="0"/>
              <a:buChar char="•"/>
            </a:pPr>
            <a:r>
              <a:rPr lang="en-US" dirty="0" smtClean="0"/>
              <a:t>Summary</a:t>
            </a:r>
            <a:r>
              <a:rPr lang="en-US" dirty="0" smtClean="0"/>
              <a:t>:</a:t>
            </a:r>
          </a:p>
          <a:p>
            <a:pPr lvl="2" algn="just">
              <a:buFont typeface="Arial" panose="020B0604020202020204" pitchFamily="34" charset="0"/>
              <a:buChar char="•"/>
            </a:pPr>
            <a:r>
              <a:rPr lang="en-US" dirty="0"/>
              <a:t>What changes are required in current spectrum allocations? </a:t>
            </a:r>
          </a:p>
          <a:p>
            <a:pPr lvl="2" algn="just">
              <a:buFont typeface="Arial" panose="020B0604020202020204" pitchFamily="34" charset="0"/>
              <a:buChar char="•"/>
            </a:pPr>
            <a:r>
              <a:rPr lang="en-US" dirty="0" smtClean="0"/>
              <a:t>What </a:t>
            </a:r>
            <a:r>
              <a:rPr lang="en-US" dirty="0"/>
              <a:t>frequency bands should be considered for IMT/5G and other uses? </a:t>
            </a:r>
          </a:p>
          <a:p>
            <a:pPr lvl="2" algn="just">
              <a:buFont typeface="Arial" panose="020B0604020202020204" pitchFamily="34" charset="0"/>
              <a:buChar char="•"/>
            </a:pPr>
            <a:r>
              <a:rPr lang="en-US" dirty="0" smtClean="0"/>
              <a:t>What </a:t>
            </a:r>
            <a:r>
              <a:rPr lang="en-US" dirty="0"/>
              <a:t>spectrum allocations do you see in the next 10 years for </a:t>
            </a:r>
            <a:r>
              <a:rPr lang="en-US" dirty="0" smtClean="0"/>
              <a:t>India?</a:t>
            </a:r>
          </a:p>
          <a:p>
            <a:pPr lvl="2" algn="just">
              <a:buFont typeface="Arial" panose="020B0604020202020204" pitchFamily="34" charset="0"/>
              <a:buChar char="•"/>
            </a:pPr>
            <a:r>
              <a:rPr lang="en-US" dirty="0" smtClean="0"/>
              <a:t>Any </a:t>
            </a:r>
            <a:r>
              <a:rPr lang="en-US" dirty="0"/>
              <a:t>other suggestion in this regard. </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192031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37985</TotalTime>
  <Words>2461</Words>
  <Application>Microsoft Office PowerPoint</Application>
  <PresentationFormat>On-screen Show (4:3)</PresentationFormat>
  <Paragraphs>414</Paragraphs>
  <Slides>26</Slides>
  <Notes>25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4" baseType="lpstr">
      <vt:lpstr>Arial Unicode MS</vt:lpstr>
      <vt:lpstr>BatangChe</vt:lpstr>
      <vt:lpstr>MS Gothic</vt:lpstr>
      <vt:lpstr>Arial</vt:lpstr>
      <vt:lpstr>Times New Roman</vt:lpstr>
      <vt:lpstr>Wingdings</vt:lpstr>
      <vt:lpstr>Office Theme</vt:lpstr>
      <vt:lpstr>Document</vt:lpstr>
      <vt:lpstr>APAC update – January 2021</vt:lpstr>
      <vt:lpstr>Background</vt:lpstr>
      <vt:lpstr>Australia ACMA (1)</vt:lpstr>
      <vt:lpstr>Australia ACMA (2)</vt:lpstr>
      <vt:lpstr>Australia ACMA (2)</vt:lpstr>
      <vt:lpstr>Hong Kong OFCA (1)</vt:lpstr>
      <vt:lpstr>Hong Kong OFCA (2)</vt:lpstr>
      <vt:lpstr>Hong Kong OFCA (3)</vt:lpstr>
      <vt:lpstr>India DOT</vt:lpstr>
      <vt:lpstr>Japan MIC (1)</vt:lpstr>
      <vt:lpstr>Japan MIC (2)</vt:lpstr>
      <vt:lpstr>Japan MIC (3)</vt:lpstr>
      <vt:lpstr>Japan MIC (4)</vt:lpstr>
      <vt:lpstr>Japan MIC (5)</vt:lpstr>
      <vt:lpstr>Japan MIC (6)</vt:lpstr>
      <vt:lpstr>Japan MIC (7)</vt:lpstr>
      <vt:lpstr>Japan MIC (8)</vt:lpstr>
      <vt:lpstr>Japan MIC (9)</vt:lpstr>
      <vt:lpstr>Japan MIC (10)</vt:lpstr>
      <vt:lpstr>Japan MIC (11)</vt:lpstr>
      <vt:lpstr>Malaysia MCMC (1)</vt:lpstr>
      <vt:lpstr>Malaysia MCMC (2)</vt:lpstr>
      <vt:lpstr>Malaysia MCMC (3)</vt:lpstr>
      <vt:lpstr>Vietnam MIC (1)</vt:lpstr>
      <vt:lpstr>Vietnam MIC (2)</vt:lpstr>
      <vt:lpstr>Vietnam MIC (3)</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January 2021</dc:title>
  <dc:creator/>
  <cp:keywords>21/0001r0</cp:keywords>
  <cp:lastModifiedBy>Edward Au</cp:lastModifiedBy>
  <cp:revision>2387</cp:revision>
  <cp:lastPrinted>1601-01-01T00:00:00Z</cp:lastPrinted>
  <dcterms:created xsi:type="dcterms:W3CDTF">2016-03-03T14:54:45Z</dcterms:created>
  <dcterms:modified xsi:type="dcterms:W3CDTF">2021-01-10T23:39:40Z</dcterms:modified>
</cp:coreProperties>
</file>