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35"/>
  </p:notesMasterIdLst>
  <p:handoutMasterIdLst>
    <p:handoutMasterId r:id="rId36"/>
  </p:handoutMasterIdLst>
  <p:sldIdLst>
    <p:sldId id="256" r:id="rId2"/>
    <p:sldId id="341" r:id="rId3"/>
    <p:sldId id="329" r:id="rId4"/>
    <p:sldId id="604" r:id="rId5"/>
    <p:sldId id="624" r:id="rId6"/>
    <p:sldId id="605" r:id="rId7"/>
    <p:sldId id="516" r:id="rId8"/>
    <p:sldId id="596" r:id="rId9"/>
    <p:sldId id="690" r:id="rId10"/>
    <p:sldId id="603" r:id="rId11"/>
    <p:sldId id="606" r:id="rId12"/>
    <p:sldId id="745" r:id="rId13"/>
    <p:sldId id="735" r:id="rId14"/>
    <p:sldId id="608" r:id="rId15"/>
    <p:sldId id="691" r:id="rId16"/>
    <p:sldId id="742" r:id="rId17"/>
    <p:sldId id="744" r:id="rId18"/>
    <p:sldId id="738" r:id="rId19"/>
    <p:sldId id="650" r:id="rId20"/>
    <p:sldId id="498" r:id="rId21"/>
    <p:sldId id="402" r:id="rId22"/>
    <p:sldId id="403" r:id="rId23"/>
    <p:sldId id="743" r:id="rId24"/>
    <p:sldId id="746" r:id="rId25"/>
    <p:sldId id="737" r:id="rId26"/>
    <p:sldId id="739" r:id="rId27"/>
    <p:sldId id="728" r:id="rId28"/>
    <p:sldId id="425" r:id="rId29"/>
    <p:sldId id="652" r:id="rId30"/>
    <p:sldId id="689" r:id="rId31"/>
    <p:sldId id="549" r:id="rId32"/>
    <p:sldId id="656" r:id="rId33"/>
    <p:sldId id="655" r:id="rId3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5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200" d="100"/>
        <a:sy n="200" d="100"/>
      </p:scale>
      <p:origin x="0" y="0"/>
    </p:cViewPr>
  </p:notesTextViewPr>
  <p:sorterViewPr>
    <p:cViewPr>
      <p:scale>
        <a:sx n="200" d="100"/>
        <a:sy n="200" d="100"/>
      </p:scale>
      <p:origin x="0" y="-7434"/>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08-Jan-21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s://mentor.ieee.org/802-ec/dcn/17/ec-17-0090-23-0PNP-ieee-802-lmsc-operations-manual.pdf"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8" Type="http://schemas.openxmlformats.org/officeDocument/2006/relationships/hyperlink" Target="https://portal.etsi.org/webapp/teldir/QueryOrgaInfo.asp?OrgaId=13790" TargetMode="External"/><Relationship Id="rId13" Type="http://schemas.openxmlformats.org/officeDocument/2006/relationships/hyperlink" Target="https://portal.etsi.org/tb.aspx?tbid=286&amp;SubTB=286" TargetMode="External"/><Relationship Id="rId18" Type="http://schemas.openxmlformats.org/officeDocument/2006/relationships/hyperlink" Target="https://portal.etsi.org/webapp/teldir/ListPersDetails.asp?PersId=79376" TargetMode="External"/><Relationship Id="rId26" Type="http://schemas.openxmlformats.org/officeDocument/2006/relationships/hyperlink" Target="https://portal.etsi.org/webapp/teldir/QueryOrgaInfo.asp?OrgaId=121" TargetMode="External"/><Relationship Id="rId3" Type="http://schemas.openxmlformats.org/officeDocument/2006/relationships/hyperlink" Target="https://portal.etsi.org/tb.aspx?tbid=287&amp;SubTB=287" TargetMode="External"/><Relationship Id="rId21" Type="http://schemas.openxmlformats.org/officeDocument/2006/relationships/hyperlink" Target="https://portal.etsi.org/webapp/teldir/ListPersDetails.asp?PersId=2582" TargetMode="External"/><Relationship Id="rId34" Type="http://schemas.openxmlformats.org/officeDocument/2006/relationships/hyperlink" Target="https://portal.etsi.org/webapp/teldir/ListPersDetails.asp?PersId=60301" TargetMode="External"/><Relationship Id="rId7" Type="http://schemas.openxmlformats.org/officeDocument/2006/relationships/hyperlink" Target="https://portal.etsi.org/webapp/teldir/ListPersDetails.asp?PersId=63180" TargetMode="External"/><Relationship Id="rId12" Type="http://schemas.openxmlformats.org/officeDocument/2006/relationships/hyperlink" Target="https://portal.etsi.org/webapp/teldir/QueryOrgaInfo.asp?OrgaId=1" TargetMode="External"/><Relationship Id="rId17" Type="http://schemas.openxmlformats.org/officeDocument/2006/relationships/hyperlink" Target="https://portal.etsi.org/webapp/teldir/QueryOrgaInfo.asp?OrgaId=15932" TargetMode="External"/><Relationship Id="rId25" Type="http://schemas.openxmlformats.org/officeDocument/2006/relationships/hyperlink" Target="https://portal.etsi.org/webapp/teldir/ListPersDetails.asp?PersId=54791" TargetMode="External"/><Relationship Id="rId33" Type="http://schemas.openxmlformats.org/officeDocument/2006/relationships/hyperlink" Target="https://portal.etsi.org/webapp/teldir/QueryOrgaInfo.asp?OrgaId=16055" TargetMode="External"/><Relationship Id="rId38" Type="http://schemas.openxmlformats.org/officeDocument/2006/relationships/hyperlink" Target="https://portal.etsi.org/webapp/teldir/ListPersDetails.asp?PersId=53812" TargetMode="External"/><Relationship Id="rId2" Type="http://schemas.openxmlformats.org/officeDocument/2006/relationships/slide" Target="../slides/slide10.xml"/><Relationship Id="rId16" Type="http://schemas.openxmlformats.org/officeDocument/2006/relationships/hyperlink" Target="https://portal.etsi.org/webapp/teldir/ListPersDetails.asp?PersId=77968" TargetMode="External"/><Relationship Id="rId20" Type="http://schemas.openxmlformats.org/officeDocument/2006/relationships/hyperlink" Target="https://portal.etsi.org/webapp/teldir/ListPersDetails.asp?PersId=13676" TargetMode="External"/><Relationship Id="rId29" Type="http://schemas.openxmlformats.org/officeDocument/2006/relationships/hyperlink" Target="https://portal.etsi.org/webapp/teldir/QueryOrgaInfo.asp?OrgaId=7380" TargetMode="External"/><Relationship Id="rId1" Type="http://schemas.openxmlformats.org/officeDocument/2006/relationships/notesMaster" Target="../notesMasters/notesMaster1.xml"/><Relationship Id="rId6" Type="http://schemas.openxmlformats.org/officeDocument/2006/relationships/hyperlink" Target="https://portal.etsi.org/webapp/teldir/QueryOrgaInfo.asp?OrgaId=14953" TargetMode="External"/><Relationship Id="rId11" Type="http://schemas.openxmlformats.org/officeDocument/2006/relationships/hyperlink" Target="https://portal.etsi.org/webapp/teldir/ListPersDetails.asp?PersId=26441" TargetMode="External"/><Relationship Id="rId24" Type="http://schemas.openxmlformats.org/officeDocument/2006/relationships/hyperlink" Target="https://portal.etsi.org/webapp/teldir/QueryOrgaInfo.asp?OrgaId=42" TargetMode="External"/><Relationship Id="rId32" Type="http://schemas.openxmlformats.org/officeDocument/2006/relationships/hyperlink" Target="https://portal.etsi.org/webapp/teldir/ListPersDetails.asp?PersId=78115" TargetMode="External"/><Relationship Id="rId37" Type="http://schemas.openxmlformats.org/officeDocument/2006/relationships/hyperlink" Target="https://portal.etsi.org/webapp/teldir/QueryOrgaInfo.asp?OrgaId=11945" TargetMode="External"/><Relationship Id="rId5" Type="http://schemas.openxmlformats.org/officeDocument/2006/relationships/hyperlink" Target="https://portal.etsi.org/webapp/teldir/ListPersDetails.asp?PersId=49485" TargetMode="External"/><Relationship Id="rId15" Type="http://schemas.openxmlformats.org/officeDocument/2006/relationships/hyperlink" Target="https://portal.etsi.org/webapp/teldir/QueryOrgaInfo.asp?OrgaId=5" TargetMode="External"/><Relationship Id="rId23" Type="http://schemas.openxmlformats.org/officeDocument/2006/relationships/hyperlink" Target="https://portal.etsi.org/webapp/teldir/ListPersDetails.asp?PersId=34395" TargetMode="External"/><Relationship Id="rId28" Type="http://schemas.openxmlformats.org/officeDocument/2006/relationships/hyperlink" Target="https://portal.etsi.org/webapp/teldir/QueryOrgaInfo.asp?OrgaId=8870" TargetMode="External"/><Relationship Id="rId36" Type="http://schemas.openxmlformats.org/officeDocument/2006/relationships/hyperlink" Target="https://portal.etsi.org/webapp/teldir/ListPersDetails.asp?PersId=26729" TargetMode="External"/><Relationship Id="rId10" Type="http://schemas.openxmlformats.org/officeDocument/2006/relationships/hyperlink" Target="https://portal.etsi.org/webapp/teldir/QueryOrgaInfo.asp?OrgaId=9173" TargetMode="External"/><Relationship Id="rId19" Type="http://schemas.openxmlformats.org/officeDocument/2006/relationships/hyperlink" Target="https://portal.etsi.org/webapp/teldir/ListPersDetails.asp?PersId=80177" TargetMode="External"/><Relationship Id="rId31" Type="http://schemas.openxmlformats.org/officeDocument/2006/relationships/hyperlink" Target="https://portal.etsi.org/tb.aspx?tbid=729&amp;SubTB=729" TargetMode="External"/><Relationship Id="rId4" Type="http://schemas.openxmlformats.org/officeDocument/2006/relationships/hyperlink" Target="https://portal.etsi.org/webapp/teldir/ListPersDetails.asp?PersId=6230" TargetMode="External"/><Relationship Id="rId9" Type="http://schemas.openxmlformats.org/officeDocument/2006/relationships/hyperlink" Target="https://portal.etsi.org/webapp/teldir/ListPersDetails.asp?PersId=33473" TargetMode="External"/><Relationship Id="rId14" Type="http://schemas.openxmlformats.org/officeDocument/2006/relationships/hyperlink" Target="https://portal.etsi.org/webapp/teldir/ListPersDetails.asp?PersId=26309" TargetMode="External"/><Relationship Id="rId22" Type="http://schemas.openxmlformats.org/officeDocument/2006/relationships/hyperlink" Target="https://portal.etsi.org/webapp/teldir/ListPersDetails.asp?PersId=10561" TargetMode="External"/><Relationship Id="rId27" Type="http://schemas.openxmlformats.org/officeDocument/2006/relationships/hyperlink" Target="https://portal.etsi.org/webapp/teldir/ListPersDetails.asp?PersId=72859" TargetMode="External"/><Relationship Id="rId30" Type="http://schemas.openxmlformats.org/officeDocument/2006/relationships/hyperlink" Target="https://portal.etsi.org/webapp/teldir/ListPersDetails.asp?PersId=61793" TargetMode="External"/><Relationship Id="rId35" Type="http://schemas.openxmlformats.org/officeDocument/2006/relationships/hyperlink" Target="https://portal.etsi.org/webapp/teldir/QueryOrgaInfo.asp?OrgaId=13818" TargetMode="External"/></Relationships>
</file>

<file path=ppt/notesSlides/_rels/notesSlide6.xml.rels><?xml version="1.0" encoding="UTF-8" standalone="yes"?>
<Relationships xmlns="http://schemas.openxmlformats.org/package/2006/relationships"><Relationship Id="rId8" Type="http://schemas.openxmlformats.org/officeDocument/2006/relationships/hyperlink" Target="https://cept.org/ecc/groups/ecc/wg-fm/fm-57/" TargetMode="External"/><Relationship Id="rId3" Type="http://schemas.openxmlformats.org/officeDocument/2006/relationships/hyperlink" Target="https://www.ecodocdb.dk/download/cc03c766-35f8/ECC%20Report%20302.pdf" TargetMode="External"/><Relationship Id="rId7" Type="http://schemas.openxmlformats.org/officeDocument/2006/relationships/hyperlink" Target="https://cept.org/ecc/groups/ecc/wg-se/se-45/" TargetMode="External"/><Relationship Id="rId2" Type="http://schemas.openxmlformats.org/officeDocument/2006/relationships/slide" Target="../slides/slide11.xml"/><Relationship Id="rId1" Type="http://schemas.openxmlformats.org/officeDocument/2006/relationships/notesMaster" Target="../notesMasters/notesMaster1.xml"/><Relationship Id="rId6" Type="http://schemas.openxmlformats.org/officeDocument/2006/relationships/hyperlink" Target="https://cept.org/ecc/groups/ecc/wg-se/se-24/" TargetMode="External"/><Relationship Id="rId5" Type="http://schemas.openxmlformats.org/officeDocument/2006/relationships/hyperlink" Target="https://cept.org/ecc/groups/ecc/wg-se/se-24/client/introduction/" TargetMode="External"/><Relationship Id="rId4" Type="http://schemas.openxmlformats.org/officeDocument/2006/relationships/hyperlink" Target="https://cept.org/ecc/groups/ecc/client/introduction/" TargetMode="Externa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566279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598266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08253644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7608923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5495611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a:spcBef>
                <a:spcPts val="0"/>
              </a:spcBef>
              <a:spcAft>
                <a:spcPts val="0"/>
              </a:spcAft>
            </a:pPr>
            <a:r>
              <a:rPr lang="en-US" sz="1200" dirty="0">
                <a:effectLst/>
                <a:latin typeface="Calibri" panose="020F0502020204030204" pitchFamily="34" charset="0"/>
                <a:ea typeface="Calibri" panose="020F0502020204030204" pitchFamily="34" charset="0"/>
              </a:rPr>
              <a:t>Per the 802 Operations Manual,  </a:t>
            </a:r>
            <a:r>
              <a:rPr lang="en-US" sz="1200" u="sng" dirty="0">
                <a:solidFill>
                  <a:srgbClr val="0000FF"/>
                </a:solidFill>
                <a:effectLst/>
                <a:latin typeface="Calibri" panose="020F0502020204030204" pitchFamily="34" charset="0"/>
                <a:ea typeface="Calibri" panose="020F0502020204030204" pitchFamily="34" charset="0"/>
                <a:hlinkClick r:id="rId3"/>
              </a:rPr>
              <a:t>https://mentor.ieee.org/802-ec/dcn/17/ec-17-0090-23-0PNP-ieee-802-lmsc-operations-manual.pdf</a:t>
            </a:r>
            <a:r>
              <a:rPr lang="en-US" sz="1200" dirty="0">
                <a:effectLst/>
                <a:latin typeface="Calibri" panose="020F0502020204030204" pitchFamily="34" charset="0"/>
                <a:ea typeface="Calibri" panose="020F0502020204030204" pitchFamily="34" charset="0"/>
              </a:rPr>
              <a:t> , section 5, </a:t>
            </a:r>
          </a:p>
          <a:p>
            <a:pPr marL="0" marR="0">
              <a:spcBef>
                <a:spcPts val="0"/>
              </a:spcBef>
              <a:spcAft>
                <a:spcPts val="0"/>
              </a:spcAft>
            </a:pPr>
            <a:r>
              <a:rPr lang="en-US" sz="1200" dirty="0">
                <a:effectLst/>
                <a:latin typeface="Calibri" panose="020F0502020204030204" pitchFamily="34" charset="0"/>
                <a:ea typeface="Calibri" panose="020F0502020204030204" pitchFamily="34" charset="0"/>
              </a:rPr>
              <a:t>" </a:t>
            </a:r>
            <a:r>
              <a:rPr lang="en-US" sz="1200" dirty="0">
                <a:effectLst/>
                <a:latin typeface="Arial" panose="020B0604020202020204" pitchFamily="34" charset="0"/>
                <a:ea typeface="Calibri" panose="020F0502020204030204" pitchFamily="34" charset="0"/>
              </a:rPr>
              <a:t>Additionally, IEEE 802 LMSC Working Groups and Technical Advisory Groups are allowed to have electronic meetings to make decisions between Plenary Sessions, but such meetings do not count for participation credit.</a:t>
            </a:r>
            <a:r>
              <a:rPr lang="en-US" sz="1200" dirty="0">
                <a:effectLst/>
                <a:latin typeface="Calibri" panose="020F0502020204030204" pitchFamily="34" charset="0"/>
                <a:ea typeface="Calibri" panose="020F0502020204030204" pitchFamily="34" charset="0"/>
              </a:rPr>
              <a:t>“</a:t>
            </a: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3890377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altLang="en-US" sz="1200" b="0" dirty="0">
                <a:hlinkClick r:id="rId3"/>
              </a:rPr>
              <a:t>BRAN</a:t>
            </a:r>
            <a:r>
              <a:rPr lang="en-US" altLang="en-US" sz="1200" b="0" dirty="0"/>
              <a:t>;</a:t>
            </a:r>
            <a:r>
              <a:rPr lang="en-US" sz="1200" b="0" i="0" kern="1200" dirty="0">
                <a:solidFill>
                  <a:srgbClr val="000000"/>
                </a:solidFill>
                <a:effectLst/>
                <a:latin typeface="Times New Roman" pitchFamily="16" charset="0"/>
                <a:ea typeface="+mn-ea"/>
                <a:cs typeface="+mn-cs"/>
              </a:rPr>
              <a:t> Broadband Radio Access Networks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5"/>
              </a:rPr>
              <a:t>Hiertz Guido</a:t>
            </a:r>
            <a:r>
              <a:rPr lang="en-US" sz="1200" kern="1200" dirty="0">
                <a:solidFill>
                  <a:srgbClr val="000000"/>
                </a:solidFill>
                <a:effectLst/>
                <a:latin typeface="Times New Roman" pitchFamily="16" charset="0"/>
                <a:ea typeface="+mn-ea"/>
                <a:cs typeface="+mn-cs"/>
              </a:rPr>
              <a:t>Chairman</a:t>
            </a:r>
            <a:r>
              <a:rPr lang="en-US" sz="1200" kern="1200" dirty="0">
                <a:solidFill>
                  <a:srgbClr val="000000"/>
                </a:solidFill>
                <a:effectLst/>
                <a:latin typeface="Times New Roman" pitchFamily="16" charset="0"/>
                <a:ea typeface="+mn-ea"/>
                <a:cs typeface="+mn-cs"/>
                <a:hlinkClick r:id="rId6"/>
              </a:rPr>
              <a:t>Ericsson GmbH, Eurolab</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7"/>
              </a:rPr>
              <a:t>Zhou Hai</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8"/>
              </a:rPr>
              <a:t>Huawei Tech.(UK) Co.,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9"/>
              </a:rPr>
              <a:t>Boldy David</a:t>
            </a:r>
            <a:r>
              <a:rPr lang="en-US" sz="1200" kern="1200" dirty="0">
                <a:solidFill>
                  <a:srgbClr val="000000"/>
                </a:solidFill>
                <a:effectLst/>
                <a:latin typeface="Times New Roman" pitchFamily="16" charset="0"/>
                <a:ea typeface="+mn-ea"/>
                <a:cs typeface="+mn-cs"/>
              </a:rPr>
              <a:t>Vice Chairman</a:t>
            </a:r>
            <a:r>
              <a:rPr lang="en-US" sz="1200" kern="1200" dirty="0">
                <a:solidFill>
                  <a:srgbClr val="000000"/>
                </a:solidFill>
                <a:effectLst/>
                <a:latin typeface="Times New Roman" pitchFamily="16" charset="0"/>
                <a:ea typeface="+mn-ea"/>
                <a:cs typeface="+mn-cs"/>
                <a:hlinkClick r:id="rId10"/>
              </a:rPr>
              <a:t>BROADCOM CORPORATION</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u="sng" dirty="0">
                <a:hlinkClick r:id="rId13"/>
              </a:rPr>
              <a:t>ERM</a:t>
            </a:r>
            <a:r>
              <a:rPr lang="en-US" sz="1200" b="0" u="sng" dirty="0"/>
              <a:t>;</a:t>
            </a:r>
            <a:r>
              <a:rPr lang="en-US" sz="1200" b="0" i="0" kern="1200" dirty="0">
                <a:solidFill>
                  <a:srgbClr val="000000"/>
                </a:solidFill>
                <a:effectLst/>
                <a:latin typeface="Times New Roman" pitchFamily="16" charset="0"/>
                <a:ea typeface="+mn-ea"/>
                <a:cs typeface="+mn-cs"/>
              </a:rPr>
              <a:t> EMC and Radio Spectrum Matters</a:t>
            </a:r>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14"/>
              </a:rPr>
              <a:t>Butscheidt </a:t>
            </a:r>
            <a:r>
              <a:rPr lang="en-US" sz="1200" kern="1200" dirty="0" err="1">
                <a:solidFill>
                  <a:srgbClr val="000000"/>
                </a:solidFill>
                <a:effectLst/>
                <a:latin typeface="Times New Roman" pitchFamily="16" charset="0"/>
                <a:ea typeface="+mn-ea"/>
                <a:cs typeface="+mn-cs"/>
                <a:hlinkClick r:id="rId14"/>
              </a:rPr>
              <a:t>Holger</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5"/>
              </a:rPr>
              <a:t>BMWi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6"/>
              </a:rPr>
              <a:t>Marshall </a:t>
            </a:r>
            <a:r>
              <a:rPr lang="en-US" sz="1200" kern="1200" dirty="0" err="1">
                <a:solidFill>
                  <a:srgbClr val="000000"/>
                </a:solidFill>
                <a:effectLst/>
                <a:latin typeface="Times New Roman" pitchFamily="16" charset="0"/>
                <a:ea typeface="+mn-ea"/>
                <a:cs typeface="+mn-cs"/>
                <a:hlinkClick r:id="rId16"/>
              </a:rPr>
              <a:t>Ian</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17"/>
              </a:rPr>
              <a:t>Ruckus</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8"/>
              </a:rPr>
              <a:t>Mouquet </a:t>
            </a:r>
            <a:r>
              <a:rPr lang="en-US" sz="1200" kern="1200" dirty="0" err="1">
                <a:solidFill>
                  <a:srgbClr val="000000"/>
                </a:solidFill>
                <a:effectLst/>
                <a:latin typeface="Times New Roman" pitchFamily="16" charset="0"/>
                <a:ea typeface="+mn-ea"/>
                <a:cs typeface="+mn-cs"/>
                <a:hlinkClick r:id="rId18"/>
              </a:rPr>
              <a:t>Antoine</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9"/>
              </a:rPr>
              <a:t>Vietti</a:t>
            </a:r>
            <a:r>
              <a:rPr lang="en-US" sz="1200" kern="1200" dirty="0">
                <a:solidFill>
                  <a:srgbClr val="000000"/>
                </a:solidFill>
                <a:effectLst/>
                <a:latin typeface="Times New Roman" pitchFamily="16" charset="0"/>
                <a:ea typeface="+mn-ea"/>
                <a:cs typeface="+mn-cs"/>
                <a:hlinkClick r:id="rId19"/>
              </a:rPr>
              <a:t> </a:t>
            </a:r>
            <a:r>
              <a:rPr lang="en-US" sz="1200" kern="1200" dirty="0" err="1">
                <a:solidFill>
                  <a:srgbClr val="000000"/>
                </a:solidFill>
                <a:effectLst/>
                <a:latin typeface="Times New Roman" pitchFamily="16" charset="0"/>
                <a:ea typeface="+mn-ea"/>
                <a:cs typeface="+mn-cs"/>
                <a:hlinkClick r:id="rId19"/>
              </a:rPr>
              <a:t>Guillermo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0"/>
              </a:rPr>
              <a:t>Pagnozzi</a:t>
            </a:r>
            <a:r>
              <a:rPr lang="en-US" sz="1200" kern="1200" dirty="0">
                <a:solidFill>
                  <a:srgbClr val="000000"/>
                </a:solidFill>
                <a:effectLst/>
                <a:latin typeface="Times New Roman" pitchFamily="16" charset="0"/>
                <a:ea typeface="+mn-ea"/>
                <a:cs typeface="+mn-cs"/>
                <a:hlinkClick r:id="rId20"/>
              </a:rPr>
              <a:t> </a:t>
            </a:r>
            <a:r>
              <a:rPr lang="en-US" sz="1200" kern="1200" dirty="0" err="1">
                <a:solidFill>
                  <a:srgbClr val="000000"/>
                </a:solidFill>
                <a:effectLst/>
                <a:latin typeface="Times New Roman" pitchFamily="16" charset="0"/>
                <a:ea typeface="+mn-ea"/>
                <a:cs typeface="+mn-cs"/>
                <a:hlinkClick r:id="rId20"/>
              </a:rPr>
              <a:t>Marcello</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11"/>
              </a:rPr>
              <a:t>Minaev</a:t>
            </a:r>
            <a:r>
              <a:rPr lang="en-US" sz="1200" kern="1200" dirty="0">
                <a:solidFill>
                  <a:srgbClr val="000000"/>
                </a:solidFill>
                <a:effectLst/>
                <a:latin typeface="Times New Roman" pitchFamily="16" charset="0"/>
                <a:ea typeface="+mn-ea"/>
                <a:cs typeface="+mn-cs"/>
                <a:hlinkClick r:id="rId11"/>
              </a:rPr>
              <a:t> Igor</a:t>
            </a:r>
            <a:r>
              <a:rPr lang="en-US" sz="1200" kern="1200" dirty="0">
                <a:solidFill>
                  <a:srgbClr val="000000"/>
                </a:solidFill>
                <a:effectLst/>
                <a:latin typeface="Times New Roman" pitchFamily="16" charset="0"/>
                <a:ea typeface="+mn-ea"/>
                <a:cs typeface="+mn-cs"/>
              </a:rPr>
              <a:t>Technical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1"/>
              </a:rPr>
              <a:t>Forina</a:t>
            </a:r>
            <a:r>
              <a:rPr lang="en-US" sz="1200" kern="1200" dirty="0">
                <a:solidFill>
                  <a:srgbClr val="000000"/>
                </a:solidFill>
                <a:effectLst/>
                <a:latin typeface="Times New Roman" pitchFamily="16" charset="0"/>
                <a:ea typeface="+mn-ea"/>
                <a:cs typeface="+mn-cs"/>
                <a:hlinkClick r:id="rId21"/>
              </a:rPr>
              <a:t> </a:t>
            </a:r>
            <a:r>
              <a:rPr lang="en-US" sz="1200" kern="1200" dirty="0" err="1">
                <a:solidFill>
                  <a:srgbClr val="000000"/>
                </a:solidFill>
                <a:effectLst/>
                <a:latin typeface="Times New Roman" pitchFamily="16" charset="0"/>
                <a:ea typeface="+mn-ea"/>
                <a:cs typeface="+mn-cs"/>
                <a:hlinkClick r:id="rId21"/>
              </a:rPr>
              <a:t>Marlène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r>
              <a:rPr lang="en-US" sz="1200" kern="1200" dirty="0" err="1">
                <a:solidFill>
                  <a:srgbClr val="000000"/>
                </a:solidFill>
                <a:effectLst/>
                <a:latin typeface="Times New Roman" pitchFamily="16" charset="0"/>
                <a:ea typeface="+mn-ea"/>
                <a:cs typeface="+mn-cs"/>
                <a:hlinkClick r:id="rId22"/>
              </a:rPr>
              <a:t>Schmidt</a:t>
            </a:r>
            <a:r>
              <a:rPr lang="en-US" sz="1200" kern="1200" dirty="0">
                <a:solidFill>
                  <a:srgbClr val="000000"/>
                </a:solidFill>
                <a:effectLst/>
                <a:latin typeface="Times New Roman" pitchFamily="16" charset="0"/>
                <a:ea typeface="+mn-ea"/>
                <a:cs typeface="+mn-cs"/>
                <a:hlinkClick r:id="rId22"/>
              </a:rPr>
              <a:t> </a:t>
            </a:r>
            <a:r>
              <a:rPr lang="en-US" sz="1200" kern="1200" dirty="0" err="1">
                <a:solidFill>
                  <a:srgbClr val="000000"/>
                </a:solidFill>
                <a:effectLst/>
                <a:latin typeface="Times New Roman" pitchFamily="16" charset="0"/>
                <a:ea typeface="+mn-ea"/>
                <a:cs typeface="+mn-cs"/>
                <a:hlinkClick r:id="rId22"/>
              </a:rPr>
              <a:t>Helene</a:t>
            </a:r>
            <a:r>
              <a:rPr lang="en-US" sz="1200" kern="1200" dirty="0" err="1">
                <a:solidFill>
                  <a:srgbClr val="000000"/>
                </a:solidFill>
                <a:effectLst/>
                <a:latin typeface="Times New Roman" pitchFamily="16" charset="0"/>
                <a:ea typeface="+mn-ea"/>
                <a:cs typeface="+mn-cs"/>
              </a:rPr>
              <a:t>Support</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Assistant</a:t>
            </a:r>
            <a:r>
              <a:rPr lang="en-US" sz="1200" kern="1200" dirty="0" err="1">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5"/>
              </a:rPr>
              <a:t>Chiara </a:t>
            </a:r>
            <a:r>
              <a:rPr lang="en-US" sz="1200" kern="1200" dirty="0" err="1">
                <a:solidFill>
                  <a:srgbClr val="000000"/>
                </a:solidFill>
                <a:effectLst/>
                <a:latin typeface="Times New Roman" pitchFamily="16" charset="0"/>
                <a:ea typeface="+mn-ea"/>
                <a:cs typeface="+mn-cs"/>
                <a:hlinkClick r:id="rId25"/>
              </a:rPr>
              <a:t>Donatella</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6"/>
              </a:rPr>
              <a:t>TELECOM</a:t>
            </a:r>
            <a:r>
              <a:rPr lang="en-US" sz="1200" kern="1200" dirty="0">
                <a:solidFill>
                  <a:srgbClr val="000000"/>
                </a:solidFill>
                <a:effectLst/>
                <a:latin typeface="Times New Roman" pitchFamily="16" charset="0"/>
                <a:ea typeface="+mn-ea"/>
                <a:cs typeface="+mn-cs"/>
                <a:hlinkClick r:id="rId26"/>
              </a:rPr>
              <a:t> ITALIA S.p.A.</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27"/>
              </a:rPr>
              <a:t>Blue </a:t>
            </a:r>
            <a:r>
              <a:rPr lang="en-US" sz="1200" kern="1200" dirty="0" err="1">
                <a:solidFill>
                  <a:srgbClr val="000000"/>
                </a:solidFill>
                <a:effectLst/>
                <a:latin typeface="Times New Roman" pitchFamily="16" charset="0"/>
                <a:ea typeface="+mn-ea"/>
                <a:cs typeface="+mn-cs"/>
                <a:hlinkClick r:id="rId27"/>
              </a:rPr>
              <a:t>Scott</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8"/>
              </a:rPr>
              <a:t>Microsoft</a:t>
            </a:r>
            <a:r>
              <a:rPr lang="en-US" sz="1200" kern="1200" dirty="0">
                <a:solidFill>
                  <a:srgbClr val="000000"/>
                </a:solidFill>
                <a:effectLst/>
                <a:latin typeface="Times New Roman" pitchFamily="16" charset="0"/>
                <a:ea typeface="+mn-ea"/>
                <a:cs typeface="+mn-cs"/>
                <a:hlinkClick r:id="rId28"/>
              </a:rPr>
              <a:t> Europe SARL</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Liaison</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Officer</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hlinkClick r:id="rId4"/>
            </a:endParaRPr>
          </a:p>
          <a:p>
            <a:endParaRPr lang="en-US" sz="1200" kern="1200" dirty="0">
              <a:solidFill>
                <a:srgbClr val="000000"/>
              </a:solidFill>
              <a:effectLst/>
              <a:latin typeface="Times New Roman" pitchFamily="16" charset="0"/>
              <a:ea typeface="+mn-ea"/>
              <a:cs typeface="+mn-cs"/>
              <a:hlinkClick r:id="rId4"/>
            </a:endParaRPr>
          </a:p>
          <a:p>
            <a:r>
              <a:rPr lang="en-US" sz="1200" kern="1200" dirty="0">
                <a:solidFill>
                  <a:srgbClr val="000000"/>
                </a:solidFill>
                <a:effectLst/>
                <a:latin typeface="Times New Roman" pitchFamily="16" charset="0"/>
                <a:ea typeface="+mn-ea"/>
                <a:cs typeface="+mn-cs"/>
                <a:hlinkClick r:id="rId4"/>
              </a:rPr>
              <a:t>TG-11; </a:t>
            </a:r>
            <a:r>
              <a:rPr lang="en-US" dirty="0"/>
              <a:t>Wideband Data Systems 				</a:t>
            </a:r>
            <a:r>
              <a:rPr lang="en-US" dirty="0">
                <a:solidFill>
                  <a:srgbClr val="FF0000"/>
                </a:solidFill>
              </a:rPr>
              <a:t>note doc drafts are on the ERM page. </a:t>
            </a:r>
            <a:endParaRPr lang="en-US" sz="1200" kern="1200" dirty="0">
              <a:solidFill>
                <a:srgbClr val="FF0000"/>
              </a:solidFill>
              <a:effectLst/>
              <a:latin typeface="Times New Roman" pitchFamily="16" charset="0"/>
              <a:ea typeface="+mn-ea"/>
              <a:cs typeface="+mn-cs"/>
              <a:hlinkClick r:id="rId4"/>
            </a:endParaRPr>
          </a:p>
          <a:p>
            <a:r>
              <a:rPr lang="en-US" sz="1200" kern="1200" dirty="0" err="1">
                <a:solidFill>
                  <a:srgbClr val="000000"/>
                </a:solidFill>
                <a:effectLst/>
                <a:latin typeface="Times New Roman" pitchFamily="16" charset="0"/>
                <a:ea typeface="+mn-ea"/>
                <a:cs typeface="+mn-cs"/>
                <a:hlinkClick r:id="rId4"/>
              </a:rPr>
              <a:t>Vangeel</a:t>
            </a:r>
            <a:r>
              <a:rPr lang="en-US" sz="1200" kern="1200" dirty="0">
                <a:solidFill>
                  <a:srgbClr val="000000"/>
                </a:solidFill>
                <a:effectLst/>
                <a:latin typeface="Times New Roman" pitchFamily="16" charset="0"/>
                <a:ea typeface="+mn-ea"/>
                <a:cs typeface="+mn-cs"/>
                <a:hlinkClick r:id="rId4"/>
              </a:rPr>
              <a:t> </a:t>
            </a:r>
            <a:r>
              <a:rPr lang="en-US" sz="1200" kern="1200" dirty="0" err="1">
                <a:solidFill>
                  <a:srgbClr val="000000"/>
                </a:solidFill>
                <a:effectLst/>
                <a:latin typeface="Times New Roman" pitchFamily="16" charset="0"/>
                <a:ea typeface="+mn-ea"/>
                <a:cs typeface="+mn-cs"/>
                <a:hlinkClick r:id="rId4"/>
              </a:rPr>
              <a:t>Edgard</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9"/>
              </a:rPr>
              <a:t>Cisco</a:t>
            </a:r>
            <a:r>
              <a:rPr lang="en-US" sz="1200" kern="1200" dirty="0">
                <a:solidFill>
                  <a:srgbClr val="000000"/>
                </a:solidFill>
                <a:effectLst/>
                <a:latin typeface="Times New Roman" pitchFamily="16" charset="0"/>
                <a:ea typeface="+mn-ea"/>
                <a:cs typeface="+mn-cs"/>
                <a:hlinkClick r:id="rId29"/>
              </a:rPr>
              <a:t> Systems Belgium</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0"/>
              </a:rPr>
              <a:t>Prats </a:t>
            </a:r>
            <a:r>
              <a:rPr lang="en-US" sz="1200" kern="1200" dirty="0" err="1">
                <a:solidFill>
                  <a:srgbClr val="000000"/>
                </a:solidFill>
                <a:effectLst/>
                <a:latin typeface="Times New Roman" pitchFamily="16" charset="0"/>
                <a:ea typeface="+mn-ea"/>
                <a:cs typeface="+mn-cs"/>
                <a:hlinkClick r:id="rId30"/>
              </a:rPr>
              <a:t>Jose</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b="0" dirty="0">
                <a:solidFill>
                  <a:schemeClr val="tx1"/>
                </a:solidFill>
                <a:hlinkClick r:id="rId31"/>
              </a:rPr>
              <a:t>TG-UWB</a:t>
            </a:r>
            <a:r>
              <a:rPr lang="en-US" sz="1200" kern="1200" dirty="0">
                <a:solidFill>
                  <a:srgbClr val="000000"/>
                </a:solidFill>
                <a:effectLst/>
                <a:latin typeface="Times New Roman" pitchFamily="16" charset="0"/>
                <a:ea typeface="+mn-ea"/>
                <a:cs typeface="+mn-cs"/>
              </a:rPr>
              <a:t>; Ultra Wide Band</a:t>
            </a:r>
          </a:p>
          <a:p>
            <a:r>
              <a:rPr lang="en-US" sz="1200" kern="1200" dirty="0">
                <a:solidFill>
                  <a:srgbClr val="000000"/>
                </a:solidFill>
                <a:effectLst/>
                <a:latin typeface="Times New Roman" pitchFamily="16" charset="0"/>
                <a:ea typeface="+mn-ea"/>
                <a:cs typeface="+mn-cs"/>
                <a:hlinkClick r:id="rId23"/>
              </a:rPr>
              <a:t>Mahler </a:t>
            </a:r>
            <a:r>
              <a:rPr lang="en-US" sz="1200" kern="1200" dirty="0" err="1">
                <a:solidFill>
                  <a:srgbClr val="000000"/>
                </a:solidFill>
                <a:effectLst/>
                <a:latin typeface="Times New Roman" pitchFamily="16" charset="0"/>
                <a:ea typeface="+mn-ea"/>
                <a:cs typeface="+mn-cs"/>
                <a:hlinkClick r:id="rId23"/>
              </a:rPr>
              <a:t>Michael</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24"/>
              </a:rPr>
              <a:t>ROBERT</a:t>
            </a:r>
            <a:r>
              <a:rPr lang="en-US" sz="1200" kern="1200" dirty="0">
                <a:solidFill>
                  <a:srgbClr val="000000"/>
                </a:solidFill>
                <a:effectLst/>
                <a:latin typeface="Times New Roman" pitchFamily="16" charset="0"/>
                <a:ea typeface="+mn-ea"/>
                <a:cs typeface="+mn-cs"/>
                <a:hlinkClick r:id="rId24"/>
              </a:rPr>
              <a:t> BOSCH GmbH</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32"/>
              </a:rPr>
              <a:t>Harrington </a:t>
            </a:r>
            <a:r>
              <a:rPr lang="en-US" sz="1200" kern="1200" dirty="0" err="1">
                <a:solidFill>
                  <a:srgbClr val="000000"/>
                </a:solidFill>
                <a:effectLst/>
                <a:latin typeface="Times New Roman" pitchFamily="16" charset="0"/>
                <a:ea typeface="+mn-ea"/>
                <a:cs typeface="+mn-cs"/>
                <a:hlinkClick r:id="rId32"/>
              </a:rPr>
              <a:t>Timothy</a:t>
            </a:r>
            <a:r>
              <a:rPr lang="en-US" sz="1200" kern="1200" dirty="0" err="1">
                <a:solidFill>
                  <a:srgbClr val="000000"/>
                </a:solidFill>
                <a:effectLst/>
                <a:latin typeface="Times New Roman" pitchFamily="16" charset="0"/>
                <a:ea typeface="+mn-ea"/>
                <a:cs typeface="+mn-cs"/>
              </a:rPr>
              <a:t>Vice</a:t>
            </a:r>
            <a:r>
              <a:rPr lang="en-US" sz="1200" kern="1200" dirty="0">
                <a:solidFill>
                  <a:srgbClr val="000000"/>
                </a:solidFill>
                <a:effectLst/>
                <a:latin typeface="Times New Roman" pitchFamily="16" charset="0"/>
                <a:ea typeface="+mn-ea"/>
                <a:cs typeface="+mn-cs"/>
              </a:rPr>
              <a:t> </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3"/>
              </a:rPr>
              <a:t>UWB</a:t>
            </a:r>
            <a:r>
              <a:rPr lang="en-US" sz="1200" kern="1200" dirty="0">
                <a:solidFill>
                  <a:srgbClr val="000000"/>
                </a:solidFill>
                <a:effectLst/>
                <a:latin typeface="Times New Roman" pitchFamily="16" charset="0"/>
                <a:ea typeface="+mn-ea"/>
                <a:cs typeface="+mn-cs"/>
                <a:hlinkClick r:id="rId33"/>
              </a:rPr>
              <a:t> Alliance</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4"/>
              </a:rPr>
              <a:t>Neirynck</a:t>
            </a:r>
            <a:r>
              <a:rPr lang="en-US" sz="1200" kern="1200" dirty="0">
                <a:solidFill>
                  <a:srgbClr val="000000"/>
                </a:solidFill>
                <a:effectLst/>
                <a:latin typeface="Times New Roman" pitchFamily="16" charset="0"/>
                <a:ea typeface="+mn-ea"/>
                <a:cs typeface="+mn-cs"/>
                <a:hlinkClick r:id="rId34"/>
              </a:rPr>
              <a:t> </a:t>
            </a:r>
            <a:r>
              <a:rPr lang="en-US" sz="1200" kern="1200" dirty="0" err="1">
                <a:solidFill>
                  <a:srgbClr val="000000"/>
                </a:solidFill>
                <a:effectLst/>
                <a:latin typeface="Times New Roman" pitchFamily="16" charset="0"/>
                <a:ea typeface="+mn-ea"/>
                <a:cs typeface="+mn-cs"/>
                <a:hlinkClick r:id="rId34"/>
              </a:rPr>
              <a:t>Dries</a:t>
            </a:r>
            <a:r>
              <a:rPr lang="en-US" sz="1200" kern="1200" dirty="0" err="1">
                <a:solidFill>
                  <a:srgbClr val="000000"/>
                </a:solidFill>
                <a:effectLst/>
                <a:latin typeface="Times New Roman" pitchFamily="16" charset="0"/>
                <a:ea typeface="+mn-ea"/>
                <a:cs typeface="+mn-cs"/>
              </a:rPr>
              <a:t>Secretary</a:t>
            </a:r>
            <a:r>
              <a:rPr lang="en-US" sz="1200" kern="1200" dirty="0" err="1">
                <a:solidFill>
                  <a:srgbClr val="000000"/>
                </a:solidFill>
                <a:effectLst/>
                <a:latin typeface="Times New Roman" pitchFamily="16" charset="0"/>
                <a:ea typeface="+mn-ea"/>
                <a:cs typeface="+mn-cs"/>
                <a:hlinkClick r:id="rId35"/>
              </a:rPr>
              <a:t>DecaWave</a:t>
            </a:r>
            <a:r>
              <a:rPr lang="en-US" sz="1200" kern="1200" dirty="0">
                <a:solidFill>
                  <a:srgbClr val="000000"/>
                </a:solidFill>
                <a:effectLst/>
                <a:latin typeface="Times New Roman" pitchFamily="16" charset="0"/>
                <a:ea typeface="+mn-ea"/>
                <a:cs typeface="+mn-cs"/>
                <a:hlinkClick r:id="rId35"/>
              </a:rPr>
              <a:t> Ltd</a:t>
            </a:r>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hlinkClick r:id="rId11"/>
              </a:rPr>
              <a:t>Minaev Igor</a:t>
            </a:r>
            <a:r>
              <a:rPr lang="en-US" sz="1200" kern="1200" dirty="0">
                <a:solidFill>
                  <a:srgbClr val="000000"/>
                </a:solidFill>
                <a:effectLst/>
                <a:latin typeface="Times New Roman" pitchFamily="16" charset="0"/>
                <a:ea typeface="+mn-ea"/>
                <a:cs typeface="+mn-cs"/>
              </a:rPr>
              <a:t>Technical Officer</a:t>
            </a:r>
            <a:r>
              <a:rPr lang="en-US" sz="1200" kern="1200" dirty="0">
                <a:solidFill>
                  <a:srgbClr val="000000"/>
                </a:solidFill>
                <a:effectLst/>
                <a:latin typeface="Times New Roman" pitchFamily="16" charset="0"/>
                <a:ea typeface="+mn-ea"/>
                <a:cs typeface="+mn-cs"/>
                <a:hlinkClick r:id="rId12"/>
              </a:rPr>
              <a:t>ETSI</a:t>
            </a:r>
            <a:endParaRPr lang="en-US" sz="1200" kern="1200" dirty="0">
              <a:solidFill>
                <a:srgbClr val="000000"/>
              </a:solidFill>
              <a:effectLst/>
              <a:latin typeface="Times New Roman" pitchFamily="16" charset="0"/>
              <a:ea typeface="+mn-ea"/>
              <a:cs typeface="+mn-cs"/>
            </a:endParaRPr>
          </a:p>
          <a:p>
            <a:endParaRPr lang="en-US" sz="1200" kern="1200" dirty="0">
              <a:solidFill>
                <a:srgbClr val="000000"/>
              </a:solidFill>
              <a:effectLst/>
              <a:latin typeface="Times New Roman" pitchFamily="16" charset="0"/>
              <a:ea typeface="+mn-ea"/>
              <a:cs typeface="+mn-cs"/>
            </a:endParaRPr>
          </a:p>
          <a:p>
            <a:r>
              <a:rPr lang="en-US" sz="1200" kern="1200" dirty="0">
                <a:solidFill>
                  <a:srgbClr val="000000"/>
                </a:solidFill>
                <a:effectLst/>
                <a:latin typeface="Times New Roman" pitchFamily="16" charset="0"/>
                <a:ea typeface="+mn-ea"/>
                <a:cs typeface="+mn-cs"/>
              </a:rPr>
              <a:t>TG37; Intelligent Transport Systems</a:t>
            </a:r>
          </a:p>
          <a:p>
            <a:r>
              <a:rPr lang="en-US" sz="1200" kern="1200" dirty="0">
                <a:solidFill>
                  <a:srgbClr val="000000"/>
                </a:solidFill>
                <a:effectLst/>
                <a:latin typeface="Times New Roman" pitchFamily="16" charset="0"/>
                <a:ea typeface="+mn-ea"/>
                <a:cs typeface="+mn-cs"/>
                <a:hlinkClick r:id="rId36"/>
              </a:rPr>
              <a:t>Johansson </a:t>
            </a:r>
            <a:r>
              <a:rPr lang="en-US" sz="1200" kern="1200" dirty="0" err="1">
                <a:solidFill>
                  <a:srgbClr val="000000"/>
                </a:solidFill>
                <a:effectLst/>
                <a:latin typeface="Times New Roman" pitchFamily="16" charset="0"/>
                <a:ea typeface="+mn-ea"/>
                <a:cs typeface="+mn-cs"/>
                <a:hlinkClick r:id="rId36"/>
              </a:rPr>
              <a:t>Hans</a:t>
            </a:r>
            <a:r>
              <a:rPr lang="en-US" sz="1200" kern="1200" dirty="0" err="1">
                <a:solidFill>
                  <a:srgbClr val="000000"/>
                </a:solidFill>
                <a:effectLst/>
                <a:latin typeface="Times New Roman" pitchFamily="16" charset="0"/>
                <a:ea typeface="+mn-ea"/>
                <a:cs typeface="+mn-cs"/>
              </a:rPr>
              <a:t>Chairman</a:t>
            </a:r>
            <a:r>
              <a:rPr lang="en-US" sz="1200" kern="1200" dirty="0" err="1">
                <a:solidFill>
                  <a:srgbClr val="000000"/>
                </a:solidFill>
                <a:effectLst/>
                <a:latin typeface="Times New Roman" pitchFamily="16" charset="0"/>
                <a:ea typeface="+mn-ea"/>
                <a:cs typeface="+mn-cs"/>
                <a:hlinkClick r:id="rId37"/>
              </a:rPr>
              <a:t>Kapsch</a:t>
            </a:r>
            <a:r>
              <a:rPr lang="en-US" sz="1200" kern="1200" dirty="0">
                <a:solidFill>
                  <a:srgbClr val="000000"/>
                </a:solidFill>
                <a:effectLst/>
                <a:latin typeface="Times New Roman" pitchFamily="16" charset="0"/>
                <a:ea typeface="+mn-ea"/>
                <a:cs typeface="+mn-cs"/>
                <a:hlinkClick r:id="rId37"/>
              </a:rPr>
              <a:t> </a:t>
            </a:r>
            <a:r>
              <a:rPr lang="en-US" sz="1200" kern="1200" dirty="0" err="1">
                <a:solidFill>
                  <a:srgbClr val="000000"/>
                </a:solidFill>
                <a:effectLst/>
                <a:latin typeface="Times New Roman" pitchFamily="16" charset="0"/>
                <a:ea typeface="+mn-ea"/>
                <a:cs typeface="+mn-cs"/>
                <a:hlinkClick r:id="rId37"/>
              </a:rPr>
              <a:t>TrafficCom</a:t>
            </a:r>
            <a:r>
              <a:rPr lang="en-US" sz="1200" kern="1200" dirty="0">
                <a:solidFill>
                  <a:srgbClr val="000000"/>
                </a:solidFill>
                <a:effectLst/>
                <a:latin typeface="Times New Roman" pitchFamily="16" charset="0"/>
                <a:ea typeface="+mn-ea"/>
                <a:cs typeface="+mn-cs"/>
                <a:hlinkClick r:id="rId37"/>
              </a:rPr>
              <a:t> AB</a:t>
            </a:r>
            <a:endParaRPr lang="en-US" sz="1200" kern="1200" dirty="0">
              <a:solidFill>
                <a:srgbClr val="000000"/>
              </a:solidFill>
              <a:effectLst/>
              <a:latin typeface="Times New Roman" pitchFamily="16" charset="0"/>
              <a:ea typeface="+mn-ea"/>
              <a:cs typeface="+mn-cs"/>
            </a:endParaRPr>
          </a:p>
          <a:p>
            <a:r>
              <a:rPr lang="en-US" sz="1200" kern="1200" dirty="0" err="1">
                <a:solidFill>
                  <a:srgbClr val="000000"/>
                </a:solidFill>
                <a:effectLst/>
                <a:latin typeface="Times New Roman" pitchFamily="16" charset="0"/>
                <a:ea typeface="+mn-ea"/>
                <a:cs typeface="+mn-cs"/>
                <a:hlinkClick r:id="rId38"/>
              </a:rPr>
              <a:t>Lorelli</a:t>
            </a:r>
            <a:r>
              <a:rPr lang="en-US" sz="1200" kern="1200" dirty="0">
                <a:solidFill>
                  <a:srgbClr val="000000"/>
                </a:solidFill>
                <a:effectLst/>
                <a:latin typeface="Times New Roman" pitchFamily="16" charset="0"/>
                <a:ea typeface="+mn-ea"/>
                <a:cs typeface="+mn-cs"/>
                <a:hlinkClick r:id="rId38"/>
              </a:rPr>
              <a:t> </a:t>
            </a:r>
            <a:r>
              <a:rPr lang="en-US" sz="1200" kern="1200" dirty="0" err="1">
                <a:solidFill>
                  <a:srgbClr val="000000"/>
                </a:solidFill>
                <a:effectLst/>
                <a:latin typeface="Times New Roman" pitchFamily="16" charset="0"/>
                <a:ea typeface="+mn-ea"/>
                <a:cs typeface="+mn-cs"/>
                <a:hlinkClick r:id="rId38"/>
              </a:rPr>
              <a:t>Andrea</a:t>
            </a:r>
            <a:r>
              <a:rPr lang="en-US" sz="1200" kern="1200" dirty="0" err="1">
                <a:solidFill>
                  <a:srgbClr val="000000"/>
                </a:solidFill>
                <a:effectLst/>
                <a:latin typeface="Times New Roman" pitchFamily="16" charset="0"/>
                <a:ea typeface="+mn-ea"/>
                <a:cs typeface="+mn-cs"/>
              </a:rPr>
              <a:t>Technical</a:t>
            </a:r>
            <a:r>
              <a:rPr lang="en-US" sz="1200" kern="1200" dirty="0">
                <a:solidFill>
                  <a:srgbClr val="000000"/>
                </a:solidFill>
                <a:effectLst/>
                <a:latin typeface="Times New Roman" pitchFamily="16" charset="0"/>
                <a:ea typeface="+mn-ea"/>
                <a:cs typeface="+mn-cs"/>
              </a:rPr>
              <a:t> Officer</a:t>
            </a:r>
            <a:r>
              <a:rPr lang="en-US" sz="1200" kern="1200" dirty="0">
                <a:solidFill>
                  <a:srgbClr val="000000"/>
                </a:solidFill>
                <a:effectLst/>
                <a:latin typeface="Times New Roman" pitchFamily="16" charset="0"/>
                <a:ea typeface="+mn-ea"/>
                <a:cs typeface="+mn-cs"/>
                <a:hlinkClick r:id="rId12"/>
              </a:rPr>
              <a:t>ETSI</a:t>
            </a:r>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11934174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ECC Report 316:    Sharing studies assessing short-term interference from Wireless Access Systems including Radio Local Area Networks (WAS/RLAN) into Fixed Service in the frequency band 5925-6425 MHz</a:t>
            </a:r>
            <a:endParaRPr kumimoji="0" lang="en-GB" altLang="en-US" sz="1800" b="0" i="0" u="none" strike="noStrike" cap="none" normalizeH="0" baseline="0" dirty="0">
              <a:ln>
                <a:noFill/>
              </a:ln>
              <a:solidFill>
                <a:schemeClr val="tx1"/>
              </a:solidFill>
              <a:effectLst/>
              <a:latin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0" i="0" u="sng" kern="1200" dirty="0">
              <a:solidFill>
                <a:srgbClr val="000000"/>
              </a:solidFill>
              <a:effectLst/>
              <a:latin typeface="Times New Roman" pitchFamily="16" charset="0"/>
              <a:ea typeface="+mn-ea"/>
              <a:cs typeface="+mn-cs"/>
              <a:hlinkClick r:id="rId3"/>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u="sng" kern="1200" dirty="0">
                <a:solidFill>
                  <a:srgbClr val="000000"/>
                </a:solidFill>
                <a:effectLst/>
                <a:latin typeface="Times New Roman" pitchFamily="16" charset="0"/>
                <a:ea typeface="+mn-ea"/>
                <a:cs typeface="+mn-cs"/>
                <a:hlinkClick r:id="rId3"/>
              </a:rPr>
              <a:t>ECC Report 302 - Sharing and compatibility studies related to Wireless Access Systems including Radio Local Area Networks (WAS/RLAN) in the frequency band 5925-6425 MHz</a:t>
            </a: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endParaRPr>
          </a:p>
          <a:p>
            <a:r>
              <a:rPr lang="en-US" dirty="0">
                <a:effectLst/>
              </a:rPr>
              <a:t>Report from CEPT to the European Commission in response to the Mandate </a:t>
            </a:r>
          </a:p>
          <a:p>
            <a:r>
              <a:rPr lang="en-GB" dirty="0">
                <a:effectLst/>
              </a:rPr>
              <a:t>“to study feasibility and identify harmonised technical conditions for Wireless Access Systems including Radio Local Area Networks in the 5925-6425 MHz band for the provision of wireless broadband services”</a:t>
            </a:r>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GB" sz="12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sz="1200" kern="1200" dirty="0">
                <a:solidFill>
                  <a:srgbClr val="000000"/>
                </a:solidFill>
                <a:effectLst/>
                <a:latin typeface="Times New Roman" pitchFamily="16" charset="0"/>
                <a:ea typeface="+mn-ea"/>
                <a:cs typeface="+mn-cs"/>
              </a:rPr>
              <a:t>CEPT Report B on WAS/RLAN use in 5 925-6 425 MHz band , harmonised technical conditions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GB" dirty="0">
                <a:effectLst/>
              </a:rPr>
              <a:t>      Task 2: Harmonised technical parameters for WAS/RLANs operating on a coexistence basis with appropriate mitigation techniques and/or operational compatibility/coexistence conditions, operating on the basis of a    general authorisation.</a:t>
            </a:r>
          </a:p>
          <a:p>
            <a:endParaRPr lang="en-US" dirty="0">
              <a:effectLst/>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kern="1200" dirty="0">
                <a:solidFill>
                  <a:srgbClr val="000000"/>
                </a:solidFill>
                <a:effectLst/>
                <a:latin typeface="Times New Roman" pitchFamily="16" charset="0"/>
                <a:ea typeface="+mn-ea"/>
                <a:cs typeface="+mn-cs"/>
              </a:rPr>
              <a:t>CEPT Report A: Assessment and study of compatibility and coexistence scenarios in the band 5925-6425 MHz</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a:buFont typeface="Arial" panose="020B0604020202020204" pitchFamily="34" charset="0"/>
              <a:buChar char="•"/>
            </a:pPr>
            <a:r>
              <a:rPr lang="en-US" sz="1050" dirty="0">
                <a:solidFill>
                  <a:schemeClr val="tx1"/>
                </a:solidFill>
              </a:rPr>
              <a:t>CEPT–ECC  </a:t>
            </a:r>
            <a:r>
              <a:rPr lang="en-US" sz="1050" b="0" dirty="0">
                <a:solidFill>
                  <a:schemeClr val="tx1"/>
                </a:solidFill>
                <a:hlinkClick r:id="rId4"/>
              </a:rPr>
              <a:t>&lt;ECC&gt;</a:t>
            </a:r>
            <a:r>
              <a:rPr lang="en-US" sz="1050" b="0" dirty="0">
                <a:solidFill>
                  <a:schemeClr val="tx1"/>
                </a:solidFill>
              </a:rPr>
              <a:t> </a:t>
            </a:r>
            <a:r>
              <a:rPr lang="en-US" sz="1050" dirty="0">
                <a:solidFill>
                  <a:schemeClr val="tx1"/>
                </a:solidFill>
              </a:rPr>
              <a:t> 53</a:t>
            </a:r>
            <a:r>
              <a:rPr lang="en-US" sz="1050" baseline="30000" dirty="0">
                <a:solidFill>
                  <a:schemeClr val="tx1"/>
                </a:solidFill>
              </a:rPr>
              <a:t>rd</a:t>
            </a:r>
            <a:r>
              <a:rPr lang="en-US" sz="1050" dirty="0">
                <a:solidFill>
                  <a:schemeClr val="tx1"/>
                </a:solidFill>
              </a:rPr>
              <a:t> plenary, 30Jun-03Jul, Belgrade, Serbia </a:t>
            </a:r>
          </a:p>
          <a:p>
            <a:pPr lvl="1">
              <a:spcBef>
                <a:spcPts val="0"/>
              </a:spcBef>
              <a:buFont typeface="Arial" panose="020B0604020202020204" pitchFamily="34" charset="0"/>
              <a:buChar char="•"/>
            </a:pPr>
            <a:r>
              <a:rPr lang="en-US" sz="1050" dirty="0">
                <a:solidFill>
                  <a:schemeClr val="tx1"/>
                </a:solidFill>
              </a:rPr>
              <a:t> nothing to share today</a:t>
            </a:r>
            <a:endParaRPr lang="en-US" sz="1000" dirty="0">
              <a:solidFill>
                <a:schemeClr val="tx1"/>
              </a:solidFill>
            </a:endParaRPr>
          </a:p>
          <a:p>
            <a:pPr>
              <a:spcBef>
                <a:spcPts val="0"/>
              </a:spcBef>
              <a:buFont typeface="Arial" panose="020B0604020202020204" pitchFamily="34" charset="0"/>
              <a:buChar char="•"/>
            </a:pPr>
            <a:r>
              <a:rPr lang="en-US" sz="1050" dirty="0">
                <a:solidFill>
                  <a:schemeClr val="tx1"/>
                </a:solidFill>
              </a:rPr>
              <a:t>CEPT–ECC  </a:t>
            </a:r>
            <a:r>
              <a:rPr lang="en-US" sz="1050" b="0" dirty="0">
                <a:solidFill>
                  <a:schemeClr val="tx1"/>
                </a:solidFill>
                <a:hlinkClick r:id="rId5"/>
              </a:rPr>
              <a:t>&lt;SE24&gt;</a:t>
            </a:r>
            <a:r>
              <a:rPr lang="en-US" sz="1050" b="0" dirty="0">
                <a:solidFill>
                  <a:schemeClr val="tx1"/>
                </a:solidFill>
              </a:rPr>
              <a:t> </a:t>
            </a:r>
            <a:r>
              <a:rPr lang="en-US" sz="1050" dirty="0">
                <a:solidFill>
                  <a:schemeClr val="tx1"/>
                </a:solidFill>
              </a:rPr>
              <a:t>next meeting, M100, 20-22Apr20, on-line</a:t>
            </a:r>
          </a:p>
          <a:p>
            <a:pPr lvl="1">
              <a:spcBef>
                <a:spcPts val="0"/>
              </a:spcBef>
              <a:buFont typeface="Arial" panose="020B0604020202020204" pitchFamily="34" charset="0"/>
              <a:buChar char="•"/>
            </a:pPr>
            <a:r>
              <a:rPr lang="en-US" sz="1050" dirty="0">
                <a:solidFill>
                  <a:schemeClr val="bg1">
                    <a:lumMod val="75000"/>
                  </a:schemeClr>
                </a:solidFill>
              </a:rPr>
              <a:t> </a:t>
            </a:r>
            <a:r>
              <a:rPr lang="en-US" sz="1050" dirty="0">
                <a:solidFill>
                  <a:schemeClr val="tx1"/>
                </a:solidFill>
              </a:rPr>
              <a:t> nothing to share today</a:t>
            </a:r>
            <a:endParaRPr lang="en-US" sz="1600" dirty="0">
              <a:solidFill>
                <a:schemeClr val="tx1"/>
              </a:solidFill>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b="1" kern="1200" cap="all"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ECC - ELECTRONIC COMMUNICATIONS COMMITTEE</a:t>
            </a:r>
          </a:p>
          <a:p>
            <a:r>
              <a:rPr lang="en-US" sz="1200" b="0" i="0" kern="1200" dirty="0">
                <a:solidFill>
                  <a:srgbClr val="000000"/>
                </a:solidFill>
                <a:effectLst/>
                <a:latin typeface="Times New Roman" pitchFamily="16" charset="0"/>
                <a:ea typeface="+mn-ea"/>
                <a:cs typeface="+mn-cs"/>
              </a:rPr>
              <a:t>The ECC considers and develops policies on electronic communications activities in European context, taking account of European and international legislations and regulations.</a:t>
            </a:r>
            <a:endParaRPr lang="fr-FR"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1" kern="1200" cap="all" dirty="0">
                <a:solidFill>
                  <a:srgbClr val="000000"/>
                </a:solidFill>
                <a:effectLst/>
                <a:latin typeface="Times New Roman" pitchFamily="16" charset="0"/>
                <a:ea typeface="+mn-ea"/>
                <a:cs typeface="+mn-cs"/>
              </a:rPr>
              <a:t>ECO -EUROPEAN COMMUNICATIONS OFFICE</a:t>
            </a:r>
          </a:p>
          <a:p>
            <a:r>
              <a:rPr lang="en-US" sz="1200" b="0" i="0" kern="1200" dirty="0">
                <a:solidFill>
                  <a:srgbClr val="000000"/>
                </a:solidFill>
                <a:effectLst/>
                <a:latin typeface="Times New Roman" pitchFamily="16" charset="0"/>
                <a:ea typeface="+mn-ea"/>
                <a:cs typeface="+mn-cs"/>
              </a:rPr>
              <a:t>ECO provides advice and support to CEPT to help it to develop and deliver its policies and decisions in an effective and transparent way.</a:t>
            </a:r>
            <a:endParaRPr lang="fr-FR" sz="1200" b="0" i="0" u="none" strike="noStrike" kern="1200" dirty="0">
              <a:solidFill>
                <a:srgbClr val="000000"/>
              </a:solidFill>
              <a:effectLst/>
              <a:latin typeface="Times New Roman" pitchFamily="16" charset="0"/>
              <a:ea typeface="+mn-ea"/>
              <a:cs typeface="+mn-cs"/>
              <a:hlinkClick r:id="rId6"/>
            </a:endParaRPr>
          </a:p>
          <a:p>
            <a:endParaRPr lang="fr-FR" sz="1200" b="0" i="0" u="none" strike="noStrike" kern="1200" dirty="0">
              <a:solidFill>
                <a:srgbClr val="000000"/>
              </a:solidFill>
              <a:effectLst/>
              <a:latin typeface="Times New Roman" pitchFamily="16" charset="0"/>
              <a:ea typeface="+mn-ea"/>
              <a:cs typeface="+mn-cs"/>
              <a:hlinkClick r:id="rId6"/>
            </a:endParaRPr>
          </a:p>
          <a:p>
            <a:r>
              <a:rPr lang="fr-FR" sz="1200" b="0" i="0" u="none" strike="noStrike" kern="1200" dirty="0">
                <a:solidFill>
                  <a:srgbClr val="000000"/>
                </a:solidFill>
                <a:effectLst/>
                <a:latin typeface="Times New Roman" pitchFamily="16" charset="0"/>
                <a:ea typeface="+mn-ea"/>
                <a:cs typeface="+mn-cs"/>
                <a:hlinkClick r:id="rId6"/>
              </a:rPr>
              <a:t>SE 24 - Short Range </a:t>
            </a:r>
            <a:r>
              <a:rPr lang="fr-FR" sz="1200" b="0" i="0" u="none" strike="noStrike" kern="1200" dirty="0" err="1">
                <a:solidFill>
                  <a:srgbClr val="000000"/>
                </a:solidFill>
                <a:effectLst/>
                <a:latin typeface="Times New Roman" pitchFamily="16" charset="0"/>
                <a:ea typeface="+mn-ea"/>
                <a:cs typeface="+mn-cs"/>
                <a:hlinkClick r:id="rId6"/>
              </a:rPr>
              <a:t>Devices</a:t>
            </a:r>
            <a:endParaRPr lang="fr-FR"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a:t>
            </a:r>
            <a:r>
              <a:rPr lang="en-US" sz="1200" b="0" i="0" kern="1200" dirty="0" err="1">
                <a:solidFill>
                  <a:srgbClr val="000000"/>
                </a:solidFill>
                <a:effectLst/>
                <a:latin typeface="Times New Roman" pitchFamily="16" charset="0"/>
                <a:ea typeface="+mn-ea"/>
                <a:cs typeface="+mn-cs"/>
              </a:rPr>
              <a:t>Fatih</a:t>
            </a:r>
            <a:r>
              <a:rPr lang="en-US" sz="1200" b="0" i="0" kern="1200" dirty="0">
                <a:solidFill>
                  <a:srgbClr val="000000"/>
                </a:solidFill>
                <a:effectLst/>
                <a:latin typeface="Times New Roman" pitchFamily="16" charset="0"/>
                <a:ea typeface="+mn-ea"/>
                <a:cs typeface="+mn-cs"/>
              </a:rPr>
              <a:t> Mehmet </a:t>
            </a:r>
            <a:r>
              <a:rPr lang="en-US" sz="1200" b="0" i="0" kern="1200" dirty="0" err="1">
                <a:solidFill>
                  <a:srgbClr val="000000"/>
                </a:solidFill>
                <a:effectLst/>
                <a:latin typeface="Times New Roman" pitchFamily="16" charset="0"/>
                <a:ea typeface="+mn-ea"/>
                <a:cs typeface="+mn-cs"/>
              </a:rPr>
              <a:t>Yurdal</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Bolt&amp;Yurdal</a:t>
            </a:r>
            <a:r>
              <a:rPr lang="en-US" sz="1200" b="0" i="0" kern="1200" dirty="0">
                <a:solidFill>
                  <a:srgbClr val="000000"/>
                </a:solidFill>
                <a:effectLst/>
                <a:latin typeface="Times New Roman" pitchFamily="16" charset="0"/>
                <a:ea typeface="+mn-ea"/>
                <a:cs typeface="+mn-cs"/>
              </a:rPr>
              <a:t> Consulting </a:t>
            </a:r>
            <a:r>
              <a:rPr lang="en-US" sz="1200" b="0" i="0" kern="1200" dirty="0" err="1">
                <a:solidFill>
                  <a:srgbClr val="000000"/>
                </a:solidFill>
                <a:effectLst/>
                <a:latin typeface="Times New Roman" pitchFamily="16" charset="0"/>
                <a:ea typeface="+mn-ea"/>
                <a:cs typeface="+mn-cs"/>
              </a:rPr>
              <a:t>ApS</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fr-FR" sz="1200" b="0" i="0" u="none" strike="noStrike" kern="1200" dirty="0">
              <a:solidFill>
                <a:srgbClr val="000000"/>
              </a:solidFill>
              <a:effectLst/>
              <a:latin typeface="Times New Roman" pitchFamily="16" charset="0"/>
              <a:ea typeface="+mn-ea"/>
              <a:cs typeface="+mn-cs"/>
              <a:hlinkClick r:id="rId7"/>
            </a:endParaRPr>
          </a:p>
          <a:p>
            <a:r>
              <a:rPr lang="en-US" sz="1200" b="0" i="0" u="none" strike="noStrike" kern="1200" dirty="0">
                <a:solidFill>
                  <a:srgbClr val="000000"/>
                </a:solidFill>
                <a:effectLst/>
                <a:latin typeface="Times New Roman" pitchFamily="16" charset="0"/>
                <a:ea typeface="+mn-ea"/>
                <a:cs typeface="+mn-cs"/>
                <a:hlinkClick r:id="rId7"/>
              </a:rPr>
              <a:t>SE 45 - WAS/RLANs in the frequency band 5925 – 6425 MHz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hlinkClick r:id="rId8"/>
            </a:endParaRPr>
          </a:p>
          <a:p>
            <a:r>
              <a:rPr lang="en-US" sz="1200" b="0" i="0" u="none" strike="noStrike" kern="1200" dirty="0">
                <a:solidFill>
                  <a:srgbClr val="000000"/>
                </a:solidFill>
                <a:effectLst/>
                <a:latin typeface="Times New Roman" pitchFamily="16" charset="0"/>
                <a:ea typeface="+mn-ea"/>
                <a:cs typeface="+mn-cs"/>
                <a:hlinkClick r:id="rId8"/>
              </a:rPr>
              <a:t>FM 57 - WAS/RLAN above 5 GHz</a:t>
            </a:r>
            <a:endParaRPr lang="en-US" sz="1200" b="0" i="0" u="none" strike="noStrike"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Chairman Stephen Talbot Ofcom</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ECO contact  </a:t>
            </a:r>
            <a:r>
              <a:rPr lang="en-US" sz="1200" b="0" i="0" kern="1200" dirty="0" err="1">
                <a:solidFill>
                  <a:srgbClr val="000000"/>
                </a:solidFill>
                <a:effectLst/>
                <a:latin typeface="Times New Roman" pitchFamily="16" charset="0"/>
                <a:ea typeface="+mn-ea"/>
                <a:cs typeface="+mn-cs"/>
              </a:rPr>
              <a:t>Doriana</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Guiducci</a:t>
            </a:r>
            <a:endParaRPr lang="en-US" sz="1200" b="0" i="0" kern="1200" dirty="0">
              <a:solidFill>
                <a:srgbClr val="000000"/>
              </a:solidFill>
              <a:effectLst/>
              <a:latin typeface="Times New Roman" pitchFamily="16" charset="0"/>
              <a:ea typeface="+mn-ea"/>
              <a:cs typeface="+mn-cs"/>
            </a:endParaRPr>
          </a:p>
          <a:p>
            <a:endParaRPr lang="en-US" sz="1200" b="0" i="0" u="none" strike="noStrike"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solidFill>
                  <a:schemeClr val="tx1"/>
                </a:solidFill>
              </a:rPr>
              <a:t>(SE45-specs; FM57-policies and EC decisions;  have different regulators between them)</a:t>
            </a:r>
          </a:p>
          <a:p>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 Working Group Spectrum Engineering (WG SE) is responsible for developing technical guidelines and sharing and compatibility arrangements for radio spectrum use by various radiocommunications services using the same or different frequency bands respectively.</a:t>
            </a:r>
          </a:p>
          <a:p>
            <a:pPr fontAlgn="t"/>
            <a:r>
              <a:rPr lang="fr-FR" sz="1200" b="0" i="0" kern="1200" dirty="0">
                <a:solidFill>
                  <a:srgbClr val="000000"/>
                </a:solidFill>
                <a:effectLst/>
                <a:latin typeface="Times New Roman" pitchFamily="16" charset="0"/>
                <a:ea typeface="+mn-ea"/>
                <a:cs typeface="+mn-cs"/>
              </a:rPr>
              <a:t>Chairman Jerome </a:t>
            </a:r>
            <a:r>
              <a:rPr lang="fr-FR" sz="1200" b="0" i="0" kern="1200" dirty="0" err="1">
                <a:solidFill>
                  <a:srgbClr val="000000"/>
                </a:solidFill>
                <a:effectLst/>
                <a:latin typeface="Times New Roman" pitchFamily="16" charset="0"/>
                <a:ea typeface="+mn-ea"/>
                <a:cs typeface="+mn-cs"/>
              </a:rPr>
              <a:t>Andre</a:t>
            </a:r>
            <a:r>
              <a:rPr lang="fr-FR" sz="1200" b="0" i="0" kern="1200" dirty="0">
                <a:solidFill>
                  <a:srgbClr val="000000"/>
                </a:solidFill>
                <a:effectLst/>
                <a:latin typeface="Times New Roman" pitchFamily="16" charset="0"/>
                <a:ea typeface="+mn-ea"/>
                <a:cs typeface="+mn-cs"/>
              </a:rPr>
              <a:t> Agence Nationale des Fréquences</a:t>
            </a:r>
          </a:p>
          <a:p>
            <a:pPr fontAlgn="t"/>
            <a:r>
              <a:rPr lang="en-US" sz="1200" b="0" i="0" kern="1200" dirty="0">
                <a:solidFill>
                  <a:srgbClr val="000000"/>
                </a:solidFill>
                <a:effectLst/>
                <a:latin typeface="Times New Roman" pitchFamily="16" charset="0"/>
                <a:ea typeface="+mn-ea"/>
                <a:cs typeface="+mn-cs"/>
              </a:rPr>
              <a:t>Vice Chairman Ivica </a:t>
            </a:r>
            <a:r>
              <a:rPr lang="en-US" sz="1200" b="0" i="0" kern="1200" dirty="0" err="1">
                <a:solidFill>
                  <a:srgbClr val="000000"/>
                </a:solidFill>
                <a:effectLst/>
                <a:latin typeface="Times New Roman" pitchFamily="16" charset="0"/>
                <a:ea typeface="+mn-ea"/>
                <a:cs typeface="+mn-cs"/>
              </a:rPr>
              <a:t>Stevanovic</a:t>
            </a:r>
            <a:r>
              <a:rPr lang="en-US" sz="1200" b="0" i="0" kern="1200" dirty="0">
                <a:solidFill>
                  <a:srgbClr val="000000"/>
                </a:solidFill>
                <a:effectLst/>
                <a:latin typeface="Times New Roman" pitchFamily="16" charset="0"/>
                <a:ea typeface="+mn-ea"/>
                <a:cs typeface="+mn-cs"/>
              </a:rPr>
              <a:t> Federal Office of Communications OFCOM</a:t>
            </a:r>
          </a:p>
          <a:p>
            <a:pPr fontAlgn="t"/>
            <a:r>
              <a:rPr lang="en-US" sz="1200" b="0" i="0" kern="1200" dirty="0">
                <a:solidFill>
                  <a:srgbClr val="000000"/>
                </a:solidFill>
                <a:effectLst/>
                <a:latin typeface="Times New Roman" pitchFamily="16" charset="0"/>
                <a:ea typeface="+mn-ea"/>
                <a:cs typeface="+mn-cs"/>
              </a:rPr>
              <a:t>Vice Chairman </a:t>
            </a:r>
            <a:r>
              <a:rPr lang="en-US" sz="1200" b="0" i="0" kern="1200" dirty="0" err="1">
                <a:solidFill>
                  <a:srgbClr val="000000"/>
                </a:solidFill>
                <a:effectLst/>
                <a:latin typeface="Times New Roman" pitchFamily="16" charset="0"/>
                <a:ea typeface="+mn-ea"/>
                <a:cs typeface="+mn-cs"/>
              </a:rPr>
              <a:t>Krunoslav</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Bejuk</a:t>
            </a:r>
            <a:r>
              <a:rPr lang="en-US" sz="1200" b="0" i="0" kern="1200" dirty="0">
                <a:solidFill>
                  <a:srgbClr val="000000"/>
                </a:solidFill>
                <a:effectLst/>
                <a:latin typeface="Times New Roman" pitchFamily="16" charset="0"/>
                <a:ea typeface="+mn-ea"/>
                <a:cs typeface="+mn-cs"/>
              </a:rPr>
              <a:t> HAKOM</a:t>
            </a:r>
          </a:p>
          <a:p>
            <a:pPr marL="0" marR="0" lvl="0" indent="0" algn="l" defTabSz="449263" rtl="0" eaLnBrk="0" fontAlgn="t"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Secretary Technical Rabie </a:t>
            </a:r>
            <a:r>
              <a:rPr lang="en-US" sz="1200" b="0" i="0" kern="1200" dirty="0" err="1">
                <a:solidFill>
                  <a:srgbClr val="000000"/>
                </a:solidFill>
                <a:effectLst/>
                <a:latin typeface="Times New Roman" pitchFamily="16" charset="0"/>
                <a:ea typeface="+mn-ea"/>
                <a:cs typeface="+mn-cs"/>
              </a:rPr>
              <a:t>Oularbi</a:t>
            </a:r>
            <a:r>
              <a:rPr lang="en-US" sz="1200" b="0" i="0" kern="1200" dirty="0">
                <a:solidFill>
                  <a:srgbClr val="000000"/>
                </a:solidFill>
                <a:effectLst/>
                <a:latin typeface="Times New Roman" pitchFamily="16" charset="0"/>
                <a:ea typeface="+mn-ea"/>
                <a:cs typeface="+mn-cs"/>
              </a:rPr>
              <a:t> </a:t>
            </a:r>
            <a:r>
              <a:rPr lang="fr-FR" sz="1200" b="0" i="0" kern="1200" dirty="0">
                <a:solidFill>
                  <a:srgbClr val="000000"/>
                </a:solidFill>
                <a:effectLst/>
                <a:latin typeface="Times New Roman" pitchFamily="16" charset="0"/>
                <a:ea typeface="+mn-ea"/>
                <a:cs typeface="+mn-cs"/>
              </a:rPr>
              <a:t>Agence Nationale des Fréquences</a:t>
            </a:r>
          </a:p>
          <a:p>
            <a:pPr fontAlgn="t"/>
            <a:endParaRPr lang="en-US" sz="1200" b="0" i="0" kern="1200" dirty="0">
              <a:solidFill>
                <a:srgbClr val="000000"/>
              </a:solidFill>
              <a:effectLst/>
              <a:latin typeface="Times New Roman" pitchFamily="16" charset="0"/>
              <a:ea typeface="+mn-ea"/>
              <a:cs typeface="+mn-cs"/>
            </a:endParaRPr>
          </a:p>
          <a:p>
            <a:r>
              <a:rPr lang="en-US" sz="1200" b="0" i="0" kern="1200" dirty="0">
                <a:solidFill>
                  <a:srgbClr val="000000"/>
                </a:solidFill>
                <a:effectLst/>
                <a:latin typeface="Times New Roman" pitchFamily="16" charset="0"/>
                <a:ea typeface="+mn-ea"/>
                <a:cs typeface="+mn-cs"/>
              </a:rPr>
              <a:t>The ECC's Working Group Frequency Management (WG FM) is responsible for developing strategies, plans and implementation advice for the management of the radio spectrum.</a:t>
            </a:r>
          </a:p>
          <a:p>
            <a:pPr fontAlgn="t"/>
            <a:r>
              <a:rPr lang="en-US" sz="1200" b="0" i="0" kern="1200" dirty="0">
                <a:solidFill>
                  <a:srgbClr val="000000"/>
                </a:solidFill>
                <a:effectLst/>
                <a:latin typeface="Times New Roman" pitchFamily="16" charset="0"/>
                <a:ea typeface="+mn-ea"/>
                <a:cs typeface="+mn-cs"/>
              </a:rPr>
              <a:t>Chairman Thomas </a:t>
            </a:r>
            <a:r>
              <a:rPr lang="en-US" sz="1200" b="0" i="0" kern="1200" dirty="0" err="1">
                <a:solidFill>
                  <a:srgbClr val="000000"/>
                </a:solidFill>
                <a:effectLst/>
                <a:latin typeface="Times New Roman" pitchFamily="16" charset="0"/>
                <a:ea typeface="+mn-ea"/>
                <a:cs typeface="+mn-cs"/>
              </a:rPr>
              <a:t>Weilacher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b="0" i="0" kern="1200" dirty="0">
                <a:solidFill>
                  <a:srgbClr val="000000"/>
                </a:solidFill>
                <a:effectLst/>
                <a:latin typeface="Times New Roman" pitchFamily="16" charset="0"/>
                <a:ea typeface="+mn-ea"/>
                <a:cs typeface="+mn-cs"/>
              </a:rPr>
              <a:t>Vice Chairman Stephen Talbot Ofcom</a:t>
            </a:r>
          </a:p>
          <a:p>
            <a:pPr fontAlgn="t"/>
            <a:r>
              <a:rPr lang="en-US" sz="1200" b="0" i="0" kern="1200" dirty="0">
                <a:solidFill>
                  <a:srgbClr val="000000"/>
                </a:solidFill>
                <a:effectLst/>
                <a:latin typeface="Times New Roman" pitchFamily="16" charset="0"/>
                <a:ea typeface="+mn-ea"/>
                <a:cs typeface="+mn-cs"/>
              </a:rPr>
              <a:t>Vice Chairman Vincent </a:t>
            </a:r>
            <a:r>
              <a:rPr lang="en-US" sz="1200" b="0" i="0" kern="1200" dirty="0" err="1">
                <a:solidFill>
                  <a:srgbClr val="000000"/>
                </a:solidFill>
                <a:effectLst/>
                <a:latin typeface="Times New Roman" pitchFamily="16" charset="0"/>
                <a:ea typeface="+mn-ea"/>
                <a:cs typeface="+mn-cs"/>
              </a:rPr>
              <a:t>Durepaire</a:t>
            </a:r>
            <a:r>
              <a:rPr lang="en-US" sz="1200" b="0" i="0" kern="1200" dirty="0">
                <a:solidFill>
                  <a:srgbClr val="000000"/>
                </a:solidFill>
                <a:effectLst/>
                <a:latin typeface="Times New Roman" pitchFamily="16" charset="0"/>
                <a:ea typeface="+mn-ea"/>
                <a:cs typeface="+mn-cs"/>
              </a:rPr>
              <a:t> ANFR</a:t>
            </a:r>
          </a:p>
          <a:p>
            <a:pPr fontAlgn="t"/>
            <a:r>
              <a:rPr lang="en-US" sz="1200" b="0" i="0" kern="1200" dirty="0">
                <a:solidFill>
                  <a:srgbClr val="000000"/>
                </a:solidFill>
                <a:effectLst/>
                <a:latin typeface="Times New Roman" pitchFamily="16" charset="0"/>
                <a:ea typeface="+mn-ea"/>
                <a:cs typeface="+mn-cs"/>
              </a:rPr>
              <a:t>Secretary Technical Silvio Schwarz </a:t>
            </a:r>
            <a:r>
              <a:rPr lang="en-US" sz="1200" b="0" i="0" kern="1200" dirty="0" err="1">
                <a:solidFill>
                  <a:srgbClr val="000000"/>
                </a:solidFill>
                <a:effectLst/>
                <a:latin typeface="Times New Roman" pitchFamily="16" charset="0"/>
                <a:ea typeface="+mn-ea"/>
                <a:cs typeface="+mn-cs"/>
              </a:rPr>
              <a:t>BNetzA</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Secretary Administrative Ali </a:t>
            </a:r>
            <a:r>
              <a:rPr lang="en-US" sz="1200" b="0" i="0" kern="1200" dirty="0" err="1">
                <a:solidFill>
                  <a:srgbClr val="000000"/>
                </a:solidFill>
                <a:effectLst/>
                <a:latin typeface="Times New Roman" pitchFamily="16" charset="0"/>
                <a:ea typeface="+mn-ea"/>
                <a:cs typeface="+mn-cs"/>
              </a:rPr>
              <a:t>Daheur</a:t>
            </a:r>
            <a:r>
              <a:rPr lang="en-US" sz="1200" b="0" i="0" kern="1200" dirty="0">
                <a:solidFill>
                  <a:srgbClr val="000000"/>
                </a:solidFill>
                <a:effectLst/>
                <a:latin typeface="Times New Roman" pitchFamily="16" charset="0"/>
                <a:ea typeface="+mn-ea"/>
                <a:cs typeface="+mn-cs"/>
              </a:rPr>
              <a:t> </a:t>
            </a:r>
            <a:r>
              <a:rPr lang="en-US" sz="1200" b="0" i="0" kern="1200" dirty="0" err="1">
                <a:solidFill>
                  <a:srgbClr val="000000"/>
                </a:solidFill>
                <a:effectLst/>
                <a:latin typeface="Times New Roman" pitchFamily="16" charset="0"/>
                <a:ea typeface="+mn-ea"/>
                <a:cs typeface="+mn-cs"/>
              </a:rPr>
              <a:t>Bundesnetzagentur</a:t>
            </a:r>
            <a:endParaRPr lang="en-US" sz="1200" b="0" i="0" kern="1200" dirty="0">
              <a:solidFill>
                <a:srgbClr val="000000"/>
              </a:solidFill>
              <a:effectLst/>
              <a:latin typeface="Times New Roman" pitchFamily="16" charset="0"/>
              <a:ea typeface="+mn-ea"/>
              <a:cs typeface="+mn-cs"/>
            </a:endParaRPr>
          </a:p>
          <a:p>
            <a:pPr fontAlgn="t"/>
            <a:r>
              <a:rPr lang="en-US" sz="1200" b="0" i="0" kern="1200" dirty="0">
                <a:solidFill>
                  <a:srgbClr val="000000"/>
                </a:solidFill>
                <a:effectLst/>
                <a:latin typeface="Times New Roman" pitchFamily="16" charset="0"/>
                <a:ea typeface="+mn-ea"/>
                <a:cs typeface="+mn-cs"/>
              </a:rPr>
              <a:t>ECO contact Robin Donoghue ECO</a:t>
            </a: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sz="1200" b="0" i="0" kern="1200" dirty="0">
              <a:solidFill>
                <a:srgbClr val="000000"/>
              </a:solidFill>
              <a:effectLst/>
              <a:latin typeface="Times New Roman" pitchFamily="16" charset="0"/>
              <a:ea typeface="+mn-ea"/>
              <a:cs typeface="+mn-cs"/>
            </a:endParaRPr>
          </a:p>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7292595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83610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0103958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a:xfrm>
            <a:off x="114301" y="4408488"/>
            <a:ext cx="6553200" cy="4175125"/>
          </a:xfrm>
        </p:spPr>
        <p:txBody>
          <a:bodyPr/>
          <a:lstStyle/>
          <a:p>
            <a:pPr>
              <a:spcBef>
                <a:spcPts val="0"/>
              </a:spcBef>
              <a:buFont typeface="Arial" panose="020B0604020202020204" pitchFamily="34" charset="0"/>
              <a:buNone/>
            </a:pPr>
            <a:endParaRPr lang="en-US" sz="1200" b="0" dirty="0">
              <a:solidFill>
                <a:schemeClr val="tx1"/>
              </a:solidFill>
            </a:endParaRPr>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779084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07Jan21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07Jan21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07Jan21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802.18-20/0161r01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3" Type="http://schemas.openxmlformats.org/officeDocument/2006/relationships/hyperlink" Target="https://eur-lex.europa.eu/oj/direct-access.html" TargetMode="External"/><Relationship Id="rId7" Type="http://schemas.openxmlformats.org/officeDocument/2006/relationships/hyperlink" Target="https://portal.etsi.org/tb.aspx?tbid=442&amp;SubTB=442"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portal.etsi.org/tb.aspx?tbid=286&amp;SubTB=286" TargetMode="External"/><Relationship Id="rId5" Type="http://schemas.openxmlformats.org/officeDocument/2006/relationships/hyperlink" Target="https://portal.etsi.org/tb.aspx?tbid=287&amp;SubTB=287" TargetMode="External"/><Relationship Id="rId4" Type="http://schemas.openxmlformats.org/officeDocument/2006/relationships/hyperlink" Target="https://ec.europa.eu/growth/single-market/european-standards/harmonised-standards/" TargetMode="External"/></Relationships>
</file>

<file path=ppt/slides/_rels/slide11.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hyperlink" Target="https://cept.org/ecc/groups/ecc/client/introduction/" TargetMode="External"/><Relationship Id="rId7" Type="http://schemas.openxmlformats.org/officeDocument/2006/relationships/hyperlink" Target="https://cept.org/ecc/groups/ecc/wg-fm/fm-57/client/introductio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cept.org/ecc/groups/ecc/wg-fm/client/introduction/" TargetMode="External"/><Relationship Id="rId5" Type="http://schemas.openxmlformats.org/officeDocument/2006/relationships/hyperlink" Target="https://cept.org/ecc/groups/ecc/wg-se/se-45/client/introduction/" TargetMode="External"/><Relationship Id="rId4" Type="http://schemas.openxmlformats.org/officeDocument/2006/relationships/hyperlink" Target="https://cept.org/ecc/groups/ecc/wg-se/client/introduction/"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0/18-20-0163-00-0000-ised-consultation-on-the-technical-and-policy-framework-for-licence-exempt-use-in-the-6-ghz-band.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https://www.tra.gov.ae/en/about-tra/telecommunication-sector/regulations-and-ruling/details.aspx#documents"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0/18-20-0107-00-0000-res-811-wrc-19-wrc-23-agenda-item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slide" Target="slide27.xml"/></Relationships>
</file>

<file path=ppt/slides/_rels/slide15.xml.rels><?xml version="1.0" encoding="UTF-8" standalone="yes"?>
<Relationships xmlns="http://schemas.openxmlformats.org/package/2006/relationships"><Relationship Id="rId3" Type="http://schemas.openxmlformats.org/officeDocument/2006/relationships/hyperlink" Target="https://apps.fcc.gov/oetcf/kdb/forms/FTSSearchResultPage.cfm?id=277034&amp;switch=P"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hyperlink" Target="https://urldefense.com/v3/__https:/www.wirelessinnovation.org/6ghz-multistakeholder-committee__;!!F7jv3iA!miq8gKDh5u9EeBEqnJQ0xEKNYPoCPGlGj45FX_qjQNRwSaW1Br7N6myjjcdbTNciew$"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urldefense.com/v3/__https:/www.federalregister.gov/documents/2021/01/07/2020-25880/restoring-internet-freedom-bridging-the-digital-divide-for-low-income-consumers-lifeline-and-link-up?utm_campaign=subscription*mailing*list&amp;utm_source=federalregister.gov&amp;utm_medium=email__;Kys!!F7jv3iA!nEr3tUVNwUldmPWpHN7gwMsgM2PpKI3AB-oNOCYaQC6cSggcnprDMWU_64e0MEcStg$"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hyperlink" Target="https://urldefense.com/v3/__https:/www.federalregister.gov/d/2020-25880?utm_campaign=subscription*mailing*list&amp;utm_source=federalregister.gov&amp;utm_medium=email__;Kys!!F7jv3iA!nEr3tUVNwUldmPWpHN7gwMsgM2PpKI3AB-oNOCYaQC6cSggcnprDMWU_64fTrcH2WQ$" TargetMode="External"/><Relationship Id="rId4" Type="http://schemas.openxmlformats.org/officeDocument/2006/relationships/hyperlink" Target="https://urldefense.com/v3/__https:/www.govinfo.gov/content/pkg/FR-2021-01-07/pdf/2020-25880.pdf?utm_campaign=subscription*mailing*list&amp;utm_source=federalregister.gov&amp;utm_medium=email__;Kys!!F7jv3iA!nEr3tUVNwUldmPWpHN7gwMsgM2PpKI3AB-oNOCYaQC6cSggcnprDMWU_64eqZibaHw$"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imf.org/~/media/Files/Publications/WEO/2020/October/English/data/WEOOctober-2020Ch2.ashx?la=en" TargetMode="External"/><Relationship Id="rId2" Type="http://schemas.openxmlformats.org/officeDocument/2006/relationships/hyperlink" Target="https://www.cisco.com/c/en/us/solutions/executive-perspectives/annual-internet-report/air-highlights.html" TargetMode="External"/><Relationship Id="rId1" Type="http://schemas.openxmlformats.org/officeDocument/2006/relationships/slideLayout" Target="../slideLayouts/slideLayout1.xml"/><Relationship Id="rId4" Type="http://schemas.openxmlformats.org/officeDocument/2006/relationships/hyperlink" Target="https://www.imf.org/en/Publications/WEO/Issues/2020/09/30/world-economic-outlook-october-2020"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ieee802.org/802tele_calendar.html" TargetMode="External"/><Relationship Id="rId2" Type="http://schemas.openxmlformats.org/officeDocument/2006/relationships/hyperlink" Target="https://mentor.ieee.org/802.18/dcn/16/18-16-0038-17-0000-teleconference-call-in-info.pptx" TargetMode="External"/><Relationship Id="rId1" Type="http://schemas.openxmlformats.org/officeDocument/2006/relationships/slideLayout" Target="../slideLayouts/slideLayout1.xml"/><Relationship Id="rId4" Type="http://schemas.openxmlformats.org/officeDocument/2006/relationships/hyperlink" Target="https://calendar.google.com/calendar/embed?src=c2gedttabtbj4bps23j4847004%40group.calendar.google.com&amp;ctz=America%2FNew_York"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urldefense.com/v3/__https:/ieeesa.webex.com/ieeesa/j.php?MTID=ma6967f831273a65c8867476602fe83c9__;!!F7jv3iA!hI1U4i334efXN6Ot4rFC03zh5ge3ef5pg5MRJUQucDZXGzxU3qwuzQofSSq94-9o3w$" TargetMode="External"/><Relationship Id="rId7" Type="http://schemas.openxmlformats.org/officeDocument/2006/relationships/hyperlink" Target="https://urldefense.com/v3/__https:/help.webex.com__;!!F7jv3iA!hI1U4i334efXN6Ot4rFC03zh5ge3ef5pg5MRJUQucDZXGzxU3qwuzQofSSq_snKi3w$"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0a9e06362336d2ca2ea2971025bd492a__;!!F7jv3iA!hI1U4i334efXN6Ot4rFC03zh5ge3ef5pg5MRJUQucDZXGzxU3qwuzQofSSpNNqxEmg$" TargetMode="External"/><Relationship Id="rId5" Type="http://schemas.openxmlformats.org/officeDocument/2006/relationships/hyperlink" Target="tel:%2B1-213-306-3065,,*01*1796126789%23%23*01*" TargetMode="External"/><Relationship Id="rId4" Type="http://schemas.openxmlformats.org/officeDocument/2006/relationships/hyperlink" Target="tel:%2B1-646-992-2010,,*01*1796126789%23%23*01*"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8" Type="http://schemas.openxmlformats.org/officeDocument/2006/relationships/hyperlink" Target="https://cept.org/ecc/groups/ecc/cpg/page/weekly-report-from-wrc-19" TargetMode="External"/><Relationship Id="rId13" Type="http://schemas.openxmlformats.org/officeDocument/2006/relationships/hyperlink" Target="https://www.itu.int/en/myitu/Publications/2020/09/02/14/23/Radio-Regulations-2020" TargetMode="External"/><Relationship Id="rId18" Type="http://schemas.openxmlformats.org/officeDocument/2006/relationships/hyperlink" Target="https://www.itu.int/go/ITU-R/sg5" TargetMode="External"/><Relationship Id="rId3" Type="http://schemas.openxmlformats.org/officeDocument/2006/relationships/hyperlink" Target="https://www.itu.int/en/ITU-R/study-groups/rcpm/Pages/wrc-23-studies.aspx" TargetMode="External"/><Relationship Id="rId21" Type="http://schemas.openxmlformats.org/officeDocument/2006/relationships/hyperlink" Target="https://www.itu.int/events/eventdetails.asp?eventid=17206" TargetMode="External"/><Relationship Id="rId7" Type="http://schemas.openxmlformats.org/officeDocument/2006/relationships/hyperlink" Target="https://urldefense.proofpoint.com/v2/url?u=https-3A__gcc01.safelinks.protection.outlook.com_-3Furl-3Dhttps-253A-252F-252Fwww.itu.int-252Fpub-252FR-2DACT-2DWRC.14-2D2019-26data-3D02-257C01-257CNajarianPB-2540state.gov-257C8242efca777048773deb08d7d582b4b5-257C66cf50745afe48d1a691a12b2121f44b-257C0-257C0-257C637212629662417248-26sdata-3DF5Rd1mI5z3Efc9BGTWzf5oUypBFQqpY1Wu65d0k7ddM-253D-26reserved-3D0&amp;d=DwMGaQ&amp;c=pqcuzKEN_84c78MOSc5_fw&amp;r=z8R-nWJ8GIxwjOjNKhEFByb-tZ6XE3GZXWSggNdVo-w&amp;m=5Y4bdaAffnVmfrZUPN7SQo866G70ZNPPMYY7_A7ZyHc&amp;s=oO4_iXa0BjSX_oYniXZVCuAo7BQ-wXYYlom87RPlNkA&amp;e=" TargetMode="External"/><Relationship Id="rId12" Type="http://schemas.openxmlformats.org/officeDocument/2006/relationships/hyperlink" Target="https://mentor.ieee.org/802.18/dcn/19/18-19-0152-00-0000-summary-of-the-decisions-of-selected-agenda-items-in-wrc-19.pptx" TargetMode="External"/><Relationship Id="rId17" Type="http://schemas.openxmlformats.org/officeDocument/2006/relationships/hyperlink" Target="https://www.itu.int/go/ITU-R/wp1c" TargetMode="External"/><Relationship Id="rId2" Type="http://schemas.openxmlformats.org/officeDocument/2006/relationships/notesSlide" Target="../notesSlides/notesSlide19.xml"/><Relationship Id="rId16" Type="http://schemas.openxmlformats.org/officeDocument/2006/relationships/hyperlink" Target="https://www.itu.int/go/ITU-R/wp1a" TargetMode="External"/><Relationship Id="rId20" Type="http://schemas.openxmlformats.org/officeDocument/2006/relationships/hyperlink" Target="https://www.itu.int/go/ITU-R/wp5d" TargetMode="External"/><Relationship Id="rId1" Type="http://schemas.openxmlformats.org/officeDocument/2006/relationships/slideLayout" Target="../slideLayouts/slideLayout1.xml"/><Relationship Id="rId6" Type="http://schemas.openxmlformats.org/officeDocument/2006/relationships/hyperlink" Target="mailto:p.rajkotia@ieee.org" TargetMode="External"/><Relationship Id="rId11" Type="http://schemas.openxmlformats.org/officeDocument/2006/relationships/hyperlink" Target="https://mentor.ieee.org/802.18/dcn/17/18-17-0073-07-0000-ieee-802-viewpoints-on-wrc-19-agenda-items.pptx" TargetMode="External"/><Relationship Id="rId5" Type="http://schemas.openxmlformats.org/officeDocument/2006/relationships/hyperlink" Target="https://mentor.ieee.org/802.18/dcn/20/18-20-0107-00-0000-res-811-wrc-19-wrc-23-agenda-items.docx" TargetMode="External"/><Relationship Id="rId15" Type="http://schemas.openxmlformats.org/officeDocument/2006/relationships/hyperlink" Target="https://www.itu.int/go/ITU-R/sg1" TargetMode="External"/><Relationship Id="rId10" Type="http://schemas.openxmlformats.org/officeDocument/2006/relationships/hyperlink" Target="https://www.itu.int/en/ITU-R/conferences/wrc/2019/Documents/PFA-WRC19-E.pdf" TargetMode="External"/><Relationship Id="rId19" Type="http://schemas.openxmlformats.org/officeDocument/2006/relationships/hyperlink" Target="https://www.itu.int/go/ITU-R/wp5a" TargetMode="External"/><Relationship Id="rId4" Type="http://schemas.openxmlformats.org/officeDocument/2006/relationships/hyperlink" Target="https://www.itu.int/dms_pub/itu-r/oth/0c/0a/R0C0A00000D0041PDFE.pdf" TargetMode="External"/><Relationship Id="rId9" Type="http://schemas.openxmlformats.org/officeDocument/2006/relationships/hyperlink" Target="https://cept.org/ecc/groups/ecc/cpg/page/weekly-report-from-wrc-19/" TargetMode="External"/><Relationship Id="rId14" Type="http://schemas.openxmlformats.org/officeDocument/2006/relationships/hyperlink" Target="https://www.itu.int/en/events/Pages/Calendar-Events.aspx?sector=ITU-R" TargetMode="Externa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8/dcn/20/18-20-0160-00-0000-minutes-17dec20-rrtag-teleconference.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07Jan21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04921"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07 January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2965039381"/>
              </p:ext>
            </p:extLst>
          </p:nvPr>
        </p:nvGraphicFramePr>
        <p:xfrm>
          <a:off x="604921" y="3581400"/>
          <a:ext cx="7824787" cy="2514600"/>
        </p:xfrm>
        <a:graphic>
          <a:graphicData uri="http://schemas.openxmlformats.org/presentationml/2006/ole">
            <mc:AlternateContent xmlns:mc="http://schemas.openxmlformats.org/markup-compatibility/2006">
              <mc:Choice xmlns:v="urn:schemas-microsoft-com:vml" Requires="v">
                <p:oleObj name="Document" r:id="rId3" imgW="8249760" imgH="2657520" progId="Word.Document.8">
                  <p:embed/>
                </p:oleObj>
              </mc:Choice>
              <mc:Fallback>
                <p:oleObj name="Document" r:id="rId3" imgW="8249760" imgH="2657520" progId="Word.Document.8">
                  <p:embed/>
                  <p:pic>
                    <p:nvPicPr>
                      <p:cNvPr id="0" name="Picture 3"/>
                      <p:cNvPicPr>
                        <a:picLocks noChangeAspect="1" noChangeArrowheads="1"/>
                      </p:cNvPicPr>
                      <p:nvPr/>
                    </p:nvPicPr>
                    <p:blipFill>
                      <a:blip r:embed="rId4"/>
                      <a:srcRect/>
                      <a:stretch>
                        <a:fillRect/>
                      </a:stretch>
                    </p:blipFill>
                    <p:spPr bwMode="auto">
                      <a:xfrm>
                        <a:off x="604921" y="3581400"/>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50850"/>
          </a:xfrm>
        </p:spPr>
        <p:txBody>
          <a:bodyPr/>
          <a:lstStyle/>
          <a:p>
            <a:r>
              <a:rPr lang="en-US" sz="2400" dirty="0"/>
              <a:t>EU items to share </a:t>
            </a:r>
            <a:r>
              <a:rPr lang="en-US" sz="1400" dirty="0"/>
              <a:t>-1</a:t>
            </a:r>
            <a:endParaRPr lang="en-US" sz="1200" dirty="0"/>
          </a:p>
        </p:txBody>
      </p:sp>
      <p:sp>
        <p:nvSpPr>
          <p:cNvPr id="3" name="Content Placeholder 2"/>
          <p:cNvSpPr>
            <a:spLocks noGrp="1"/>
          </p:cNvSpPr>
          <p:nvPr>
            <p:ph idx="1"/>
          </p:nvPr>
        </p:nvSpPr>
        <p:spPr>
          <a:xfrm>
            <a:off x="685800" y="990600"/>
            <a:ext cx="8382000" cy="5484813"/>
          </a:xfrm>
        </p:spPr>
        <p:txBody>
          <a:bodyPr/>
          <a:lstStyle/>
          <a:p>
            <a:pPr>
              <a:buFont typeface="Arial" panose="020B0604020202020204" pitchFamily="34" charset="0"/>
              <a:buChar char="•"/>
            </a:pPr>
            <a:r>
              <a:rPr lang="en-US" sz="1600" dirty="0">
                <a:solidFill>
                  <a:schemeClr val="tx1"/>
                </a:solidFill>
              </a:rPr>
              <a:t>General EU info: </a:t>
            </a:r>
            <a:r>
              <a:rPr lang="en-US" altLang="en-US" sz="1600" dirty="0"/>
              <a:t> </a:t>
            </a:r>
            <a:r>
              <a:rPr lang="en-US" altLang="en-US" sz="1600" b="0" dirty="0">
                <a:hlinkClick r:id="rId3"/>
              </a:rPr>
              <a:t>&lt;ojeu&gt;</a:t>
            </a:r>
            <a:r>
              <a:rPr lang="en-US" altLang="en-US" sz="1600" b="0" dirty="0"/>
              <a:t>   </a:t>
            </a:r>
            <a:r>
              <a:rPr lang="en-US" altLang="en-US" sz="1600" b="0" dirty="0">
                <a:hlinkClick r:id="rId4"/>
              </a:rPr>
              <a:t>&lt;HStds&gt;</a:t>
            </a:r>
            <a:r>
              <a:rPr lang="en-US" altLang="en-US" sz="1600" b="0" dirty="0"/>
              <a:t> </a:t>
            </a:r>
            <a:endParaRPr lang="en-US" sz="1600" dirty="0">
              <a:solidFill>
                <a:schemeClr val="tx1"/>
              </a:solidFill>
            </a:endParaRPr>
          </a:p>
          <a:p>
            <a:pPr>
              <a:spcBef>
                <a:spcPts val="0"/>
              </a:spcBef>
              <a:buFont typeface="Arial" panose="020B0604020202020204" pitchFamily="34" charset="0"/>
              <a:buChar char="•"/>
            </a:pPr>
            <a:r>
              <a:rPr lang="en-US" sz="1400" dirty="0">
                <a:solidFill>
                  <a:srgbClr val="0070C0"/>
                </a:solidFill>
              </a:rPr>
              <a:t>Remember – BRAN documents can be found in the 802.11 private area documents (1-week refresh)</a:t>
            </a:r>
            <a:endParaRPr lang="en-US" sz="1400" dirty="0">
              <a:solidFill>
                <a:schemeClr val="tx1"/>
              </a:solidFill>
            </a:endParaRPr>
          </a:p>
          <a:p>
            <a:pPr>
              <a:spcBef>
                <a:spcPts val="0"/>
              </a:spcBef>
              <a:buFont typeface="Arial" panose="020B0604020202020204" pitchFamily="34" charset="0"/>
              <a:buChar char="•"/>
            </a:pPr>
            <a:r>
              <a:rPr lang="en-US" sz="1800" dirty="0">
                <a:solidFill>
                  <a:schemeClr val="tx1"/>
                </a:solidFill>
              </a:rPr>
              <a:t>ETSI – </a:t>
            </a:r>
            <a:r>
              <a:rPr lang="en-US" altLang="en-US" sz="1800" b="0" dirty="0">
                <a:hlinkClick r:id="rId5"/>
              </a:rPr>
              <a:t>&lt;BRAN&gt;</a:t>
            </a:r>
            <a:r>
              <a:rPr lang="en-US" altLang="en-US" sz="1800" b="0" dirty="0"/>
              <a:t>  </a:t>
            </a:r>
            <a:r>
              <a:rPr lang="en-US" sz="1800" dirty="0">
                <a:solidFill>
                  <a:schemeClr val="tx1"/>
                </a:solidFill>
              </a:rPr>
              <a:t>next call </a:t>
            </a:r>
            <a:r>
              <a:rPr lang="en-US" sz="1800" dirty="0">
                <a:solidFill>
                  <a:schemeClr val="tx1"/>
                </a:solidFill>
                <a:sym typeface="Wingdings" panose="05000000000000000000" pitchFamily="2" charset="2"/>
              </a:rPr>
              <a:t>#109-05-12Mar21    (#108a-18,21,22,25Jan21(90min))</a:t>
            </a:r>
            <a:endParaRPr lang="en-US" sz="1800" dirty="0">
              <a:solidFill>
                <a:schemeClr val="tx1"/>
              </a:solidFill>
            </a:endParaRP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Has been quiet with the holidays, the last meeting was 18Dec20. </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There will be many calls in January on different subjects. Some listed:</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11Jan – User Access Restrictions</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14Jan – EN 303 722</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18Jan – BRAN 108a and EN 303 753</a:t>
            </a:r>
          </a:p>
          <a:p>
            <a:pPr lvl="1">
              <a:spcBef>
                <a:spcPts val="0"/>
              </a:spcBef>
              <a:buFont typeface="Arial" panose="020B0604020202020204" pitchFamily="34" charset="0"/>
              <a:buChar char="•"/>
            </a:pPr>
            <a:r>
              <a:rPr lang="en-US" sz="1600" dirty="0">
                <a:solidFill>
                  <a:schemeClr val="tx1"/>
                </a:solidFill>
                <a:ea typeface="Calibri" panose="020F0502020204030204" pitchFamily="34" charset="0"/>
              </a:rPr>
              <a:t>29Jan – TS 103 754</a:t>
            </a:r>
          </a:p>
          <a:p>
            <a:pPr lvl="1">
              <a:spcBef>
                <a:spcPts val="0"/>
              </a:spcBef>
              <a:buFont typeface="Arial" panose="020B0604020202020204" pitchFamily="34" charset="0"/>
              <a:buChar char="•"/>
            </a:pPr>
            <a:endParaRPr lang="en-US" sz="1600" dirty="0">
              <a:solidFill>
                <a:schemeClr val="tx1"/>
              </a:solidFill>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17Dec:There are other calls being setup for different activities, stay tuned.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Remember BRAN reacts to CEPT and needs to considered their calls and work.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See below for what is being worked.  The 5 GHz has a lot to do and has visibility. </a:t>
            </a:r>
          </a:p>
          <a:p>
            <a:pPr lvl="1">
              <a:spcBef>
                <a:spcPts val="0"/>
              </a:spcBef>
              <a:buFont typeface="Arial" panose="020B0604020202020204" pitchFamily="34" charset="0"/>
              <a:buChar char="•"/>
            </a:pPr>
            <a:r>
              <a:rPr lang="en-US" sz="1400" dirty="0">
                <a:solidFill>
                  <a:schemeClr val="tx1"/>
                </a:solidFill>
                <a:ea typeface="Calibri" panose="020F0502020204030204" pitchFamily="34" charset="0"/>
              </a:rPr>
              <a:t>10dec: Meeting all week, user access requirement is what is left to discuss.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Current draft is in .11 members area, EN  303 687  and is in pretty good shape.</a:t>
            </a:r>
          </a:p>
          <a:p>
            <a:pPr lvl="2">
              <a:spcBef>
                <a:spcPts val="0"/>
              </a:spcBef>
              <a:buFont typeface="Arial" panose="020B0604020202020204" pitchFamily="34" charset="0"/>
              <a:buChar char="•"/>
            </a:pPr>
            <a:r>
              <a:rPr lang="en-US" sz="1200" dirty="0">
                <a:solidFill>
                  <a:schemeClr val="tx1"/>
                </a:solidFill>
                <a:effectLst/>
                <a:ea typeface="Calibri" panose="020F0502020204030204" pitchFamily="34" charset="0"/>
              </a:rPr>
              <a:t>Narrow band requirements have moved to a later time. (no agreement w/contributions)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Will be some ad </a:t>
            </a:r>
            <a:r>
              <a:rPr lang="en-US" sz="1200" dirty="0" err="1">
                <a:solidFill>
                  <a:schemeClr val="tx1"/>
                </a:solidFill>
                <a:ea typeface="Calibri" panose="020F0502020204030204" pitchFamily="34" charset="0"/>
              </a:rPr>
              <a:t>hocs</a:t>
            </a:r>
            <a:r>
              <a:rPr lang="en-US" sz="1200" dirty="0">
                <a:solidFill>
                  <a:schemeClr val="tx1"/>
                </a:solidFill>
                <a:ea typeface="Calibri" panose="020F0502020204030204" pitchFamily="34" charset="0"/>
              </a:rPr>
              <a:t> before Feb meeting, they can make decisions.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EN 301 893 5 GHz, still working on adaptivity, so not there yet.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TV WS pulled out geo location (not an essential requirement so not in Harmonized Std.) , and rest is going out for publication. </a:t>
            </a:r>
          </a:p>
          <a:p>
            <a:pPr lvl="2">
              <a:spcBef>
                <a:spcPts val="0"/>
              </a:spcBef>
              <a:buFont typeface="Arial" panose="020B0604020202020204" pitchFamily="34" charset="0"/>
              <a:buChar char="•"/>
            </a:pPr>
            <a:r>
              <a:rPr lang="en-US" sz="1200" dirty="0">
                <a:solidFill>
                  <a:schemeClr val="tx1"/>
                </a:solidFill>
                <a:ea typeface="Calibri" panose="020F0502020204030204" pitchFamily="34" charset="0"/>
              </a:rPr>
              <a:t>60GHz still many drafts…..</a:t>
            </a:r>
          </a:p>
          <a:p>
            <a:pPr>
              <a:spcBef>
                <a:spcPts val="0"/>
              </a:spcBef>
              <a:buFont typeface="Arial" panose="020B0604020202020204" pitchFamily="34" charset="0"/>
              <a:buChar char="•"/>
            </a:pPr>
            <a:endParaRPr lang="en-US" sz="1400" dirty="0">
              <a:solidFill>
                <a:schemeClr val="tx1"/>
              </a:solidFill>
            </a:endParaRPr>
          </a:p>
          <a:p>
            <a:pPr>
              <a:spcBef>
                <a:spcPts val="0"/>
              </a:spcBef>
              <a:buFont typeface="Arial" panose="020B0604020202020204" pitchFamily="34" charset="0"/>
              <a:buChar char="•"/>
            </a:pPr>
            <a:r>
              <a:rPr lang="en-US" sz="1400" dirty="0">
                <a:solidFill>
                  <a:schemeClr val="tx1"/>
                </a:solidFill>
              </a:rPr>
              <a:t>ETSI</a:t>
            </a:r>
            <a:r>
              <a:rPr lang="en-US" sz="1400" b="0" dirty="0">
                <a:solidFill>
                  <a:schemeClr val="tx1"/>
                </a:solidFill>
              </a:rPr>
              <a:t> </a:t>
            </a:r>
            <a:r>
              <a:rPr lang="en-US" sz="1400" b="0" u="sng" dirty="0">
                <a:hlinkClick r:id="rId6"/>
              </a:rPr>
              <a:t>&lt;ERM&gt;</a:t>
            </a:r>
            <a:r>
              <a:rPr lang="en-US" sz="1400" b="0" dirty="0"/>
              <a:t> </a:t>
            </a:r>
            <a:r>
              <a:rPr lang="en-US" sz="1400" dirty="0">
                <a:solidFill>
                  <a:schemeClr val="tx1"/>
                </a:solidFill>
              </a:rPr>
              <a:t>next meeting #72b, 03Nov20-22Feb20, correspondence   </a:t>
            </a:r>
            <a:endParaRPr lang="en-US" sz="1400" b="0" dirty="0">
              <a:solidFill>
                <a:schemeClr val="tx1"/>
              </a:solidFill>
            </a:endParaRPr>
          </a:p>
          <a:p>
            <a:pPr>
              <a:spcBef>
                <a:spcPts val="0"/>
              </a:spcBef>
              <a:buFont typeface="Arial" panose="020B0604020202020204" pitchFamily="34" charset="0"/>
              <a:buChar char="•"/>
            </a:pPr>
            <a:r>
              <a:rPr lang="en-US" sz="1400" dirty="0">
                <a:solidFill>
                  <a:schemeClr val="tx1"/>
                </a:solidFill>
              </a:rPr>
              <a:t>ETSI - ERM - </a:t>
            </a:r>
            <a:r>
              <a:rPr lang="en-US" altLang="en-US" sz="1400" b="0" dirty="0">
                <a:hlinkClick r:id="rId7"/>
              </a:rPr>
              <a:t>&lt;TG-11&gt;</a:t>
            </a:r>
            <a:r>
              <a:rPr lang="en-US" altLang="en-US" sz="1400" b="0" dirty="0"/>
              <a:t>  </a:t>
            </a:r>
            <a:r>
              <a:rPr lang="en-US" sz="1400" dirty="0">
                <a:solidFill>
                  <a:schemeClr val="tx1"/>
                </a:solidFill>
              </a:rPr>
              <a:t>no meetings on schedule</a:t>
            </a:r>
            <a:endParaRPr lang="en-US" sz="1400" dirty="0">
              <a:solidFill>
                <a:schemeClr val="tx1"/>
              </a:solidFill>
              <a:highlight>
                <a:srgbClr val="C0C0C0"/>
              </a:highlight>
            </a:endParaRPr>
          </a:p>
          <a:p>
            <a:pPr lvl="1">
              <a:spcBef>
                <a:spcPts val="0"/>
              </a:spcBef>
              <a:buFont typeface="Arial" panose="020B0604020202020204" pitchFamily="34" charset="0"/>
              <a:buChar char="•"/>
            </a:pPr>
            <a:r>
              <a:rPr lang="en-US" sz="1400" b="0" u="none" strike="noStrike" dirty="0">
                <a:solidFill>
                  <a:srgbClr val="000000"/>
                </a:solidFill>
                <a:effectLst/>
              </a:rPr>
              <a:t>ERMTG11(20)000066ReportMeeting minutes of G2M#15 on the 2.4 GHz SRDoc TR 103 665</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777960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405632"/>
          </a:xfrm>
        </p:spPr>
        <p:txBody>
          <a:bodyPr/>
          <a:lstStyle/>
          <a:p>
            <a:r>
              <a:rPr lang="en-US" sz="2400" dirty="0"/>
              <a:t>EU items to share </a:t>
            </a:r>
            <a:r>
              <a:rPr lang="en-US" sz="1400" dirty="0"/>
              <a:t>-2</a:t>
            </a:r>
            <a:endParaRPr lang="en-US" sz="1200" dirty="0"/>
          </a:p>
        </p:txBody>
      </p:sp>
      <p:sp>
        <p:nvSpPr>
          <p:cNvPr id="3" name="Content Placeholder 2"/>
          <p:cNvSpPr>
            <a:spLocks noGrp="1"/>
          </p:cNvSpPr>
          <p:nvPr>
            <p:ph idx="1"/>
          </p:nvPr>
        </p:nvSpPr>
        <p:spPr>
          <a:xfrm>
            <a:off x="690666" y="693761"/>
            <a:ext cx="8378520" cy="5781651"/>
          </a:xfrm>
        </p:spPr>
        <p:txBody>
          <a:bodyPr/>
          <a:lstStyle/>
          <a:p>
            <a:pPr>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1800" dirty="0">
                <a:solidFill>
                  <a:schemeClr val="tx1"/>
                </a:solidFill>
              </a:rPr>
              <a:t>CEPT – </a:t>
            </a:r>
            <a:r>
              <a:rPr lang="en-US" sz="1800" dirty="0">
                <a:solidFill>
                  <a:schemeClr val="tx1"/>
                </a:solidFill>
                <a:hlinkClick r:id="rId3"/>
              </a:rPr>
              <a:t>&lt;ECC&gt;</a:t>
            </a:r>
            <a:r>
              <a:rPr lang="en-US" sz="1800" dirty="0">
                <a:solidFill>
                  <a:schemeClr val="tx1"/>
                </a:solidFill>
              </a:rPr>
              <a:t>  (and more)       next call, #55, 01-05Mar21</a:t>
            </a:r>
            <a:endParaRPr lang="en-US" sz="1800" u="sng" dirty="0">
              <a:solidFill>
                <a:schemeClr val="tx1"/>
              </a:solidFill>
            </a:endParaRPr>
          </a:p>
          <a:p>
            <a:pPr lvl="1">
              <a:spcBef>
                <a:spcPts val="0"/>
              </a:spcBef>
              <a:buFont typeface="Arial" panose="020B0604020202020204" pitchFamily="34" charset="0"/>
              <a:buChar char="•"/>
            </a:pPr>
            <a:r>
              <a:rPr lang="en-US" sz="1800" dirty="0">
                <a:solidFill>
                  <a:schemeClr val="tx1"/>
                </a:solidFill>
              </a:rPr>
              <a:t>From t</a:t>
            </a:r>
            <a:r>
              <a:rPr lang="en-IE" sz="1800" dirty="0">
                <a:ea typeface="Calibri" panose="020F0502020204030204" pitchFamily="34" charset="0"/>
              </a:rPr>
              <a:t>he CEPT Presidency and the ECO</a:t>
            </a:r>
            <a:endParaRPr lang="en-US" sz="1800" dirty="0">
              <a:ea typeface="Calibri" panose="020F0502020204030204" pitchFamily="34" charset="0"/>
            </a:endParaRPr>
          </a:p>
          <a:p>
            <a:pPr lvl="2">
              <a:spcBef>
                <a:spcPts val="0"/>
              </a:spcBef>
              <a:buFont typeface="Arial" panose="020B0604020202020204" pitchFamily="34" charset="0"/>
              <a:buChar char="•"/>
            </a:pPr>
            <a:r>
              <a:rPr lang="en-IE" sz="1600" dirty="0">
                <a:effectLst/>
                <a:ea typeface="Calibri" panose="020F0502020204030204" pitchFamily="34" charset="0"/>
              </a:rPr>
              <a:t>COVID-19 Crisis - Latest update from the CEPT Presidency and the ECO – Meetings of CEPT groups will remain online until at least 30 April 2021</a:t>
            </a:r>
            <a:endParaRPr lang="en-US" sz="1600" dirty="0">
              <a:effectLst/>
              <a:ea typeface="Calibri" panose="020F0502020204030204" pitchFamily="34" charset="0"/>
            </a:endParaRPr>
          </a:p>
          <a:p>
            <a:pPr lvl="1">
              <a:spcBef>
                <a:spcPts val="0"/>
              </a:spcBef>
              <a:buFont typeface="Arial" panose="020B0604020202020204" pitchFamily="34" charset="0"/>
              <a:buChar char="•"/>
            </a:pPr>
            <a:r>
              <a:rPr lang="en-US" sz="1600" dirty="0">
                <a:solidFill>
                  <a:schemeClr val="tx1"/>
                </a:solidFill>
              </a:rPr>
              <a:t>Also quiet otherwise.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r>
              <a:rPr lang="en-US" sz="1200" dirty="0">
                <a:solidFill>
                  <a:schemeClr val="tx1"/>
                </a:solidFill>
              </a:rPr>
              <a:t>17Dec: </a:t>
            </a:r>
            <a:r>
              <a:rPr lang="en-US" sz="1200" b="1" dirty="0">
                <a:solidFill>
                  <a:schemeClr val="tx1"/>
                </a:solidFill>
              </a:rPr>
              <a:t>EC</a:t>
            </a:r>
            <a:r>
              <a:rPr lang="en-US" sz="1200" dirty="0">
                <a:solidFill>
                  <a:schemeClr val="tx1"/>
                </a:solidFill>
              </a:rPr>
              <a:t> update from </a:t>
            </a:r>
            <a:r>
              <a:rPr lang="en-US" sz="1200" dirty="0" err="1">
                <a:solidFill>
                  <a:schemeClr val="tx1"/>
                </a:solidFill>
              </a:rPr>
              <a:t>RSCom</a:t>
            </a:r>
            <a:r>
              <a:rPr lang="en-US" sz="1200" dirty="0">
                <a:solidFill>
                  <a:schemeClr val="tx1"/>
                </a:solidFill>
              </a:rPr>
              <a:t> Dec 9, 10 - mandatory in 27 countries by 1 Dec 2021 (rules for the 500MHz)</a:t>
            </a:r>
          </a:p>
          <a:p>
            <a:pPr lvl="2">
              <a:spcBef>
                <a:spcPts val="0"/>
              </a:spcBef>
              <a:buFont typeface="Arial" panose="020B0604020202020204" pitchFamily="34" charset="0"/>
              <a:buChar char="•"/>
            </a:pPr>
            <a:r>
              <a:rPr lang="en-US" sz="1200" dirty="0">
                <a:solidFill>
                  <a:schemeClr val="tx1"/>
                </a:solidFill>
              </a:rPr>
              <a:t>To allow Denmark to change CBTC (train control) frequency plans to stay below 5935 MHz (to 5915 MHz)</a:t>
            </a:r>
          </a:p>
          <a:p>
            <a:pPr lvl="2">
              <a:spcBef>
                <a:spcPts val="0"/>
              </a:spcBef>
              <a:buFont typeface="Arial" panose="020B0604020202020204" pitchFamily="34" charset="0"/>
              <a:buChar char="•"/>
            </a:pPr>
            <a:r>
              <a:rPr lang="en-US" sz="1200" dirty="0">
                <a:solidFill>
                  <a:srgbClr val="000000"/>
                </a:solidFill>
                <a:effectLst/>
                <a:ea typeface="Calibri" panose="020F0502020204030204" pitchFamily="34" charset="0"/>
              </a:rPr>
              <a:t>The Committee reached a stable draft (on the substance) of the Implementing Decision (RSCOM20-42rev2). After completing internal preparations, it is planned that the Committee’s regulatory opinion will be requested by written procedure just after the next meeting in March 2021.</a:t>
            </a:r>
            <a:endParaRPr lang="en-US" sz="1200" dirty="0">
              <a:effectLst/>
              <a:ea typeface="Calibri" panose="020F0502020204030204" pitchFamily="34" charset="0"/>
            </a:endParaRPr>
          </a:p>
          <a:p>
            <a:pPr lvl="1">
              <a:spcBef>
                <a:spcPts val="0"/>
              </a:spcBef>
              <a:buFont typeface="Arial" panose="020B0604020202020204" pitchFamily="34" charset="0"/>
              <a:buChar char="•"/>
            </a:pPr>
            <a:r>
              <a:rPr lang="en-US" sz="1400" dirty="0">
                <a:solidFill>
                  <a:schemeClr val="tx1"/>
                </a:solidFill>
              </a:rPr>
              <a:t> </a:t>
            </a:r>
            <a:r>
              <a:rPr lang="en-US" sz="1200" dirty="0">
                <a:solidFill>
                  <a:schemeClr val="tx1"/>
                </a:solidFill>
              </a:rPr>
              <a:t>10dec:  ECC was voluntary before.  (3 countries objected – Denmark was one of these) </a:t>
            </a:r>
          </a:p>
          <a:p>
            <a:pPr lvl="2">
              <a:spcBef>
                <a:spcPts val="0"/>
              </a:spcBef>
              <a:buFont typeface="Arial" panose="020B0604020202020204" pitchFamily="34" charset="0"/>
              <a:buChar char="•"/>
            </a:pPr>
            <a:r>
              <a:rPr lang="en-US" sz="1200" dirty="0">
                <a:solidFill>
                  <a:schemeClr val="tx1"/>
                </a:solidFill>
              </a:rPr>
              <a:t>03dec: The list of 31 countries did not make the minutes, though the 31 countries will be implementing the ECC DEC (20)01 by 18May21.  Some with caveats as expected. </a:t>
            </a:r>
          </a:p>
          <a:p>
            <a:pPr lvl="1">
              <a:buFont typeface="Arial" panose="020B0604020202020204" pitchFamily="34" charset="0"/>
              <a:buChar char="•"/>
            </a:pPr>
            <a:endParaRPr lang="en-US" sz="1200" dirty="0">
              <a:solidFill>
                <a:schemeClr val="tx1"/>
              </a:solidFill>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4"/>
              </a:rPr>
              <a:t>&lt;WGSE&gt;</a:t>
            </a:r>
            <a:r>
              <a:rPr lang="en-US" altLang="en-US" sz="1800" b="0" dirty="0"/>
              <a:t> </a:t>
            </a:r>
            <a:r>
              <a:rPr lang="en-US" altLang="en-US" sz="1800" dirty="0"/>
              <a:t>next call/meeting  </a:t>
            </a:r>
            <a:r>
              <a:rPr lang="en-US" sz="1800" dirty="0"/>
              <a:t>#87,  11-15 Jan 21  (#88-19-23Apr21)</a:t>
            </a:r>
            <a:endParaRPr lang="en-US" sz="1800" dirty="0">
              <a:highlight>
                <a:srgbClr val="FFFF00"/>
              </a:highlight>
            </a:endParaRP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5"/>
              </a:rPr>
              <a:t>&lt;SE45&gt;</a:t>
            </a:r>
            <a:r>
              <a:rPr lang="en-US" altLang="en-US" sz="1800" b="0" dirty="0"/>
              <a:t> </a:t>
            </a:r>
            <a:r>
              <a:rPr lang="en-US" altLang="en-US" sz="1800" dirty="0"/>
              <a:t>next call/meeting: none</a:t>
            </a:r>
          </a:p>
          <a:p>
            <a:pPr>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6"/>
              </a:rPr>
              <a:t>&lt;WGFM&gt;</a:t>
            </a:r>
            <a:r>
              <a:rPr lang="en-US" altLang="en-US" sz="1800" b="0" dirty="0"/>
              <a:t>  </a:t>
            </a:r>
            <a:r>
              <a:rPr lang="en-US" altLang="en-US" sz="1800" dirty="0">
                <a:solidFill>
                  <a:schemeClr val="tx1"/>
                </a:solidFill>
              </a:rPr>
              <a:t>next meeting #98, 8-12Feb21</a:t>
            </a:r>
            <a:endParaRPr lang="en-US" sz="1800" b="0" dirty="0">
              <a:ea typeface="SimSun" panose="02010600030101010101" pitchFamily="2" charset="-122"/>
            </a:endParaRPr>
          </a:p>
          <a:p>
            <a:pPr marL="0" marR="0">
              <a:spcBef>
                <a:spcPts val="0"/>
              </a:spcBef>
              <a:spcAft>
                <a:spcPts val="0"/>
              </a:spcAft>
              <a:buFont typeface="Arial" panose="020B0604020202020204" pitchFamily="34" charset="0"/>
              <a:buChar char="•"/>
            </a:pPr>
            <a:r>
              <a:rPr lang="en-US" sz="1800" dirty="0">
                <a:solidFill>
                  <a:schemeClr val="tx1"/>
                </a:solidFill>
              </a:rPr>
              <a:t>CEPT – ECC </a:t>
            </a:r>
            <a:r>
              <a:rPr lang="en-US" altLang="en-US" sz="1800" b="0" dirty="0">
                <a:hlinkClick r:id="rId7"/>
              </a:rPr>
              <a:t>&lt;FM57&gt;</a:t>
            </a:r>
            <a:r>
              <a:rPr lang="en-US" altLang="en-US" sz="1800" b="0" dirty="0"/>
              <a:t>  </a:t>
            </a:r>
            <a:r>
              <a:rPr lang="en-US" altLang="en-US" sz="1800" dirty="0"/>
              <a:t>next call #13, </a:t>
            </a:r>
            <a:r>
              <a:rPr lang="en-US" sz="1800" dirty="0">
                <a:sym typeface="Wingdings" panose="05000000000000000000" pitchFamily="2" charset="2"/>
              </a:rPr>
              <a:t>18-21Jan21  		(#14 now 19-22Apr21)</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pic>
        <p:nvPicPr>
          <p:cNvPr id="11265" name="DefaultOcx">
            <a:extLst>
              <a:ext uri="{FF2B5EF4-FFF2-40B4-BE49-F238E27FC236}">
                <a16:creationId xmlns:a16="http://schemas.microsoft.com/office/drawing/2014/main" id="{21F8E7D2-A2EA-42EC-97F9-903704F4FD5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1266" name="HTMLCheckbox1">
            <a:extLst>
              <a:ext uri="{FF2B5EF4-FFF2-40B4-BE49-F238E27FC236}">
                <a16:creationId xmlns:a16="http://schemas.microsoft.com/office/drawing/2014/main" id="{F78D4DDC-9976-4CC8-B7DC-F83B7F2B9FEF}"/>
              </a:ext>
            </a:extLst>
          </p:cNvPr>
          <p:cNvPicPr preferRelativeResize="0">
            <a:picLocks noChangeArrowheads="1" noChangeShapeType="1"/>
          </p:cNvPicPr>
          <p:nvPr/>
        </p:nvPicPr>
        <p:blipFill>
          <a:blip r:embed="rId8">
            <a:extLst>
              <a:ext uri="{28A0092B-C50C-407E-A947-70E740481C1C}">
                <a14:useLocalDpi xmlns:a14="http://schemas.microsoft.com/office/drawing/2010/main" val="0"/>
              </a:ext>
            </a:extLst>
          </a:blip>
          <a:srcRect/>
          <a:stretch>
            <a:fillRect/>
          </a:stretch>
        </p:blipFill>
        <p:spPr bwMode="auto">
          <a:xfrm>
            <a:off x="0" y="0"/>
            <a:ext cx="1371600" cy="3048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TextBox 6">
            <a:extLst>
              <a:ext uri="{FF2B5EF4-FFF2-40B4-BE49-F238E27FC236}">
                <a16:creationId xmlns:a16="http://schemas.microsoft.com/office/drawing/2014/main" id="{2C36D5ED-1A30-4F05-B307-9AAC83DC1F65}"/>
              </a:ext>
            </a:extLst>
          </p:cNvPr>
          <p:cNvSpPr txBox="1"/>
          <p:nvPr/>
        </p:nvSpPr>
        <p:spPr>
          <a:xfrm>
            <a:off x="685800" y="6136859"/>
            <a:ext cx="5012783" cy="338554"/>
          </a:xfrm>
          <a:prstGeom prst="rect">
            <a:avLst/>
          </a:prstGeom>
          <a:noFill/>
        </p:spPr>
        <p:txBody>
          <a:bodyPr wrap="none" rtlCol="0">
            <a:spAutoFit/>
          </a:bodyPr>
          <a:lstStyle/>
          <a:p>
            <a:pPr>
              <a:buFont typeface="Arial" panose="020B0604020202020204" pitchFamily="34" charset="0"/>
              <a:buChar char="•"/>
            </a:pPr>
            <a:r>
              <a:rPr lang="en-US" sz="1600" dirty="0">
                <a:solidFill>
                  <a:srgbClr val="0070C0"/>
                </a:solidFill>
              </a:rPr>
              <a:t>See notes on this slide for basics of Report A, B, 302, 316</a:t>
            </a:r>
          </a:p>
        </p:txBody>
      </p:sp>
    </p:spTree>
    <p:extLst>
      <p:ext uri="{BB962C8B-B14F-4D97-AF65-F5344CB8AC3E}">
        <p14:creationId xmlns:p14="http://schemas.microsoft.com/office/powerpoint/2010/main" val="1131599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0" y="966926"/>
            <a:ext cx="8271387" cy="4495800"/>
          </a:xfrm>
        </p:spPr>
        <p:txBody>
          <a:bodyPr/>
          <a:lstStyle/>
          <a:p>
            <a:pPr algn="l">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rPr>
              <a:t> </a:t>
            </a:r>
            <a:endParaRPr lang="en-US" sz="18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07Jan: No input received by the end of they year, so will move to monitor the outcome.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The final RABC meeting is today/07Jan21.</a:t>
            </a:r>
          </a:p>
          <a:p>
            <a:pPr marL="0" marR="0">
              <a:spcBef>
                <a:spcPts val="0"/>
              </a:spcBef>
              <a:spcAft>
                <a:spcPts val="0"/>
              </a:spcAft>
              <a:buFont typeface="Arial" panose="020B0604020202020204" pitchFamily="34" charset="0"/>
              <a:buChar char="•"/>
            </a:pPr>
            <a:endParaRPr lang="en-US" sz="1600" b="0" dirty="0">
              <a:ea typeface="Times New Roman" panose="02020603050405020304" pitchFamily="18" charset="0"/>
              <a:cs typeface="Times New Roman" panose="02020603050405020304" pitchFamily="18" charset="0"/>
            </a:endParaRPr>
          </a:p>
          <a:p>
            <a:pPr marL="0" marR="0">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0/17Dec: Canada consultation we talked to a few weeks back, comments are due 19Jan21.</a:t>
            </a:r>
          </a:p>
          <a:p>
            <a:pPr marL="800100" lvl="2">
              <a:spcBef>
                <a:spcPts val="0"/>
              </a:spcBef>
              <a:spcAft>
                <a:spcPts val="0"/>
              </a:spcAft>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Much was to harmonize with USA. </a:t>
            </a: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hlinkClick r:id="rId3"/>
              </a:rPr>
              <a:t>https://mentor.ieee.org/802.18/dcn/20/18-20-0163-00-0000-ised-consultation-on-the-technical-and-policy-framework-for-licence-exempt-use-in-the-6-ghz-band.docx</a:t>
            </a:r>
            <a:endParaRPr lang="en-US" sz="1600" b="0" dirty="0">
              <a:ea typeface="Times New Roman" panose="02020603050405020304" pitchFamily="18" charset="0"/>
              <a:cs typeface="Times New Roman" panose="02020603050405020304" pitchFamily="18" charset="0"/>
            </a:endParaRPr>
          </a:p>
          <a:p>
            <a:pPr marL="800100" lvl="2">
              <a:spcBef>
                <a:spcPts val="0"/>
              </a:spcBef>
              <a:spcAft>
                <a:spcPts val="0"/>
              </a:spcAft>
              <a:buFont typeface="Arial" panose="020B0604020202020204" pitchFamily="34" charset="0"/>
              <a:buChar char="•"/>
            </a:pPr>
            <a:r>
              <a:rPr lang="en-US" sz="1600" b="0" dirty="0">
                <a:ea typeface="Times New Roman" panose="02020603050405020304" pitchFamily="18" charset="0"/>
                <a:cs typeface="Times New Roman" panose="02020603050405020304" pitchFamily="18" charset="0"/>
              </a:rPr>
              <a:t>RABC has 2 more meetings to respon</a:t>
            </a:r>
            <a:r>
              <a:rPr lang="en-US" sz="1600" dirty="0">
                <a:ea typeface="Times New Roman" panose="02020603050405020304" pitchFamily="18" charset="0"/>
                <a:cs typeface="Times New Roman" panose="02020603050405020304" pitchFamily="18" charset="0"/>
              </a:rPr>
              <a:t>d/update the  18 questions. (RABC is technical only) </a:t>
            </a:r>
          </a:p>
          <a:p>
            <a:pPr marL="80010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cs typeface="Times New Roman" panose="02020603050405020304" pitchFamily="18" charset="0"/>
              </a:rPr>
              <a:t>For the Canada consultation on 6 GHz, if anyone wants IEEE 802 to comment, please send some initial text before the end of the year. </a:t>
            </a:r>
          </a:p>
          <a:p>
            <a:pPr marL="800100" lvl="2">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cs typeface="Times New Roman" panose="02020603050405020304" pitchFamily="18" charset="0"/>
              </a:rPr>
              <a:t>RABC last meeting for inputs i</a:t>
            </a:r>
            <a:r>
              <a:rPr lang="en-US" sz="1600" dirty="0">
                <a:solidFill>
                  <a:schemeClr val="tx1"/>
                </a:solidFill>
                <a:ea typeface="Times New Roman" panose="02020603050405020304" pitchFamily="18" charset="0"/>
                <a:cs typeface="Times New Roman" panose="02020603050405020304" pitchFamily="18" charset="0"/>
              </a:rPr>
              <a:t>s Monday, 21Dec20, their last inputs are not out yet. </a:t>
            </a:r>
          </a:p>
          <a:p>
            <a:pPr marL="0" marR="0">
              <a:spcBef>
                <a:spcPts val="0"/>
              </a:spcBef>
              <a:spcAft>
                <a:spcPts val="0"/>
              </a:spcAft>
              <a:buFont typeface="Arial" panose="020B0604020202020204" pitchFamily="34" charset="0"/>
              <a:buChar char="•"/>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3153092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0213" y="615806"/>
            <a:ext cx="7770813" cy="374794"/>
          </a:xfrm>
        </p:spPr>
        <p:txBody>
          <a:bodyPr/>
          <a:lstStyle/>
          <a:p>
            <a:r>
              <a:rPr lang="en-US" sz="2400" dirty="0"/>
              <a:t>Other regions (outside EU-Stds and USA), items to share</a:t>
            </a:r>
            <a:endParaRPr lang="en-US" sz="1200" dirty="0"/>
          </a:p>
        </p:txBody>
      </p:sp>
      <p:sp>
        <p:nvSpPr>
          <p:cNvPr id="3" name="Content Placeholder 2"/>
          <p:cNvSpPr>
            <a:spLocks noGrp="1"/>
          </p:cNvSpPr>
          <p:nvPr>
            <p:ph idx="1"/>
          </p:nvPr>
        </p:nvSpPr>
        <p:spPr>
          <a:xfrm>
            <a:off x="685800" y="966925"/>
            <a:ext cx="8271387" cy="5508487"/>
          </a:xfrm>
        </p:spPr>
        <p:txBody>
          <a:bodyPr/>
          <a:lstStyle/>
          <a:p>
            <a:pPr algn="l">
              <a:buFont typeface="Arial" panose="020B0604020202020204" pitchFamily="34" charset="0"/>
              <a:buChar char="•"/>
            </a:pPr>
            <a:r>
              <a:rPr lang="en-US" sz="1800" b="0" i="0" u="none" strike="noStrike" baseline="0" dirty="0">
                <a:solidFill>
                  <a:srgbClr val="000000"/>
                </a:solidFill>
              </a:rPr>
              <a:t>UAE Regulator – Telecommunication Regulatory Authority (TRA) - published Ultra-Wide Band and Short-Range Devices (UWB and SRD) Regulation Version 4.0 on 22nd December 2020. The new regulation took effect immediately.  Some of the points: </a:t>
            </a:r>
            <a:endParaRPr lang="en-US" sz="1800" b="0" dirty="0">
              <a:ea typeface="Times New Roman" panose="02020603050405020304" pitchFamily="18" charset="0"/>
              <a:cs typeface="Times New Roman" panose="02020603050405020304" pitchFamily="18" charset="0"/>
            </a:endParaRP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Allows 5925-6425 MHz for Wireless Access System (</a:t>
            </a:r>
            <a:r>
              <a:rPr lang="en-US" sz="1600" b="0" i="0" u="none" strike="noStrike" baseline="0" dirty="0" err="1">
                <a:solidFill>
                  <a:srgbClr val="000000"/>
                </a:solidFill>
              </a:rPr>
              <a:t>WiFi</a:t>
            </a:r>
            <a:r>
              <a:rPr lang="en-US" sz="1600" b="0" i="0" u="none" strike="noStrike" baseline="0" dirty="0">
                <a:solidFill>
                  <a:srgbClr val="000000"/>
                </a:solidFill>
              </a:rPr>
              <a:t> 6E) for in-building use only at an EIRP of 250 </a:t>
            </a:r>
            <a:r>
              <a:rPr lang="en-US" sz="1600" b="0" i="0" u="none" strike="noStrike" baseline="0" dirty="0" err="1">
                <a:solidFill>
                  <a:srgbClr val="000000"/>
                </a:solidFill>
              </a:rPr>
              <a:t>mW</a:t>
            </a:r>
            <a:r>
              <a:rPr lang="en-US" sz="1600" b="0" i="0" u="none" strike="noStrike" baseline="0" dirty="0">
                <a:solidFill>
                  <a:srgbClr val="000000"/>
                </a:solidFill>
              </a:rPr>
              <a:t> </a:t>
            </a:r>
          </a:p>
          <a:p>
            <a:pPr lvl="1">
              <a:spcBef>
                <a:spcPts val="0"/>
              </a:spcBef>
              <a:buFont typeface="Arial" panose="020B0604020202020204" pitchFamily="34" charset="0"/>
              <a:buChar char="•"/>
            </a:pPr>
            <a:r>
              <a:rPr lang="en-US" sz="1600" b="0" i="0" u="none" strike="noStrike" baseline="0" dirty="0">
                <a:solidFill>
                  <a:srgbClr val="000000"/>
                </a:solidFill>
              </a:rPr>
              <a:t>Allows 5855 MHz - 5925 MHz for Intelligent Transport Systems (ITS) at an EIRP of 2W </a:t>
            </a: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Level Probing Radar (LPR) usage </a:t>
            </a:r>
          </a:p>
          <a:p>
            <a:pPr lvl="2">
              <a:spcBef>
                <a:spcPts val="0"/>
              </a:spcBef>
              <a:buFont typeface="Arial" panose="020B0604020202020204" pitchFamily="34" charset="0"/>
              <a:buChar char="•"/>
            </a:pPr>
            <a:r>
              <a:rPr lang="en-US" sz="1600" b="0" i="0" u="none" strike="noStrike" baseline="0" dirty="0">
                <a:solidFill>
                  <a:srgbClr val="000000"/>
                </a:solidFill>
              </a:rPr>
              <a:t> 6 GHz – 8.5 GHz 	5mW (7 dBm/50 MHz peak </a:t>
            </a:r>
            <a:r>
              <a:rPr lang="en-US" sz="1600" b="0" i="0" u="none" strike="noStrike" baseline="0" dirty="0" err="1">
                <a:solidFill>
                  <a:srgbClr val="000000"/>
                </a:solidFill>
              </a:rPr>
              <a:t>e.i.r.p</a:t>
            </a:r>
            <a:r>
              <a:rPr lang="en-US" sz="1600" b="0" i="0" u="none" strike="noStrike" baseline="0" dirty="0">
                <a:solidFill>
                  <a:srgbClr val="000000"/>
                </a:solidFill>
              </a:rPr>
              <a:t>.) </a:t>
            </a:r>
          </a:p>
          <a:p>
            <a:pPr lvl="2">
              <a:spcBef>
                <a:spcPts val="0"/>
              </a:spcBef>
              <a:buFont typeface="Arial" panose="020B0604020202020204" pitchFamily="34" charset="0"/>
              <a:buChar char="•"/>
            </a:pPr>
            <a:r>
              <a:rPr lang="en-US" sz="1600" b="0" i="0" u="none" strike="noStrike" baseline="0" dirty="0">
                <a:solidFill>
                  <a:srgbClr val="000000"/>
                </a:solidFill>
              </a:rPr>
              <a:t>(- 33 dBm/MHz mean </a:t>
            </a:r>
            <a:r>
              <a:rPr lang="en-US" sz="1600" b="0" i="0" u="none" strike="noStrike" baseline="0" dirty="0" err="1">
                <a:solidFill>
                  <a:srgbClr val="000000"/>
                </a:solidFill>
              </a:rPr>
              <a:t>e.i.r.p</a:t>
            </a:r>
            <a:r>
              <a:rPr lang="en-US" sz="1600" b="0" i="0" u="none" strike="noStrike" baseline="0" dirty="0">
                <a:solidFill>
                  <a:srgbClr val="000000"/>
                </a:solidFill>
              </a:rPr>
              <a:t>. within the LPR operating Bandwidths - within main beam) 	EN 302 729 </a:t>
            </a:r>
          </a:p>
          <a:p>
            <a:pPr lvl="2">
              <a:spcBef>
                <a:spcPts val="0"/>
              </a:spcBef>
              <a:buFont typeface="Arial" panose="020B0604020202020204" pitchFamily="34" charset="0"/>
              <a:buChar char="•"/>
            </a:pPr>
            <a:r>
              <a:rPr lang="en-US" sz="1600" b="0" i="0" u="none" strike="noStrike" baseline="0" dirty="0">
                <a:solidFill>
                  <a:srgbClr val="000000"/>
                </a:solidFill>
              </a:rPr>
              <a:t>ECC Decision (11)02 	</a:t>
            </a:r>
          </a:p>
          <a:p>
            <a:pPr lvl="1">
              <a:spcBef>
                <a:spcPts val="0"/>
              </a:spcBef>
              <a:buFont typeface="Arial" panose="020B0604020202020204" pitchFamily="34" charset="0"/>
              <a:buChar char="•"/>
            </a:pPr>
            <a:endParaRPr lang="en-US" sz="1600" b="0" i="0" u="none" strike="noStrike" baseline="0" dirty="0">
              <a:solidFill>
                <a:srgbClr val="000000"/>
              </a:solidFill>
            </a:endParaRPr>
          </a:p>
          <a:p>
            <a:pPr lvl="1">
              <a:spcBef>
                <a:spcPts val="0"/>
              </a:spcBef>
              <a:buFont typeface="Arial" panose="020B0604020202020204" pitchFamily="34" charset="0"/>
              <a:buChar char="•"/>
            </a:pPr>
            <a:r>
              <a:rPr lang="en-US" sz="1600" b="0" i="0" u="none" strike="noStrike" baseline="0" dirty="0">
                <a:solidFill>
                  <a:srgbClr val="000000"/>
                </a:solidFill>
              </a:rPr>
              <a:t>Includes technical conditions for UWB devices of below purposes: </a:t>
            </a:r>
          </a:p>
          <a:p>
            <a:pPr lvl="2">
              <a:spcBef>
                <a:spcPts val="0"/>
              </a:spcBef>
              <a:buFont typeface="Arial" panose="020B0604020202020204" pitchFamily="34" charset="0"/>
              <a:buChar char="•"/>
            </a:pPr>
            <a:r>
              <a:rPr lang="en-US" sz="1600" b="0" i="0" u="none" strike="noStrike" baseline="0" dirty="0">
                <a:solidFill>
                  <a:srgbClr val="000000"/>
                </a:solidFill>
              </a:rPr>
              <a:t>- UWB devices for Ground Penetration Radars (GPR) / Wall Penetration Radars (WPR) imaging systems </a:t>
            </a:r>
          </a:p>
          <a:p>
            <a:pPr lvl="2">
              <a:spcBef>
                <a:spcPts val="0"/>
              </a:spcBef>
              <a:buFont typeface="Arial" panose="020B0604020202020204" pitchFamily="34" charset="0"/>
              <a:buChar char="•"/>
            </a:pPr>
            <a:r>
              <a:rPr lang="en-US" sz="1600" b="0" i="0" u="none" strike="noStrike" baseline="0" dirty="0">
                <a:solidFill>
                  <a:srgbClr val="000000"/>
                </a:solidFill>
              </a:rPr>
              <a:t>- UWB Devices in Motor and Railway Vehicles </a:t>
            </a:r>
          </a:p>
          <a:p>
            <a:pPr lvl="2">
              <a:spcBef>
                <a:spcPts val="0"/>
              </a:spcBef>
              <a:buFont typeface="Arial" panose="020B0604020202020204" pitchFamily="34" charset="0"/>
              <a:buChar char="•"/>
            </a:pPr>
            <a:r>
              <a:rPr lang="en-US" sz="1600" b="0" i="0" u="none" strike="noStrike" baseline="0" dirty="0">
                <a:solidFill>
                  <a:srgbClr val="000000"/>
                </a:solidFill>
              </a:rPr>
              <a:t>- Trigger-before-transmit mitigation technique for vehicular access systems </a:t>
            </a:r>
          </a:p>
          <a:p>
            <a:pPr marL="800100" lvl="2">
              <a:spcBef>
                <a:spcPts val="0"/>
              </a:spcBef>
              <a:spcAft>
                <a:spcPts val="0"/>
              </a:spcAft>
              <a:buFont typeface="Arial" panose="020B0604020202020204" pitchFamily="34" charset="0"/>
              <a:buChar char="•"/>
            </a:pPr>
            <a:r>
              <a:rPr lang="en-US" sz="1400" b="0" dirty="0">
                <a:ea typeface="Times New Roman" panose="02020603050405020304" pitchFamily="18" charset="0"/>
                <a:cs typeface="Times New Roman" panose="02020603050405020304" pitchFamily="18" charset="0"/>
                <a:hlinkClick r:id="rId3"/>
              </a:rPr>
              <a:t>https://www.tra.gov.ae/en/about-tra/telecommunication-sector/regulations-and-ruling/details.aspx#documents</a:t>
            </a:r>
            <a:r>
              <a:rPr lang="en-US" sz="1400" b="0" dirty="0">
                <a:ea typeface="Times New Roman" panose="02020603050405020304" pitchFamily="18" charset="0"/>
                <a:cs typeface="Times New Roman" panose="02020603050405020304" pitchFamily="18" charset="0"/>
              </a:rPr>
              <a:t> </a:t>
            </a:r>
          </a:p>
          <a:p>
            <a:pPr marL="0" marR="0" indent="0">
              <a:spcBef>
                <a:spcPts val="0"/>
              </a:spcBef>
              <a:spcAft>
                <a:spcPts val="0"/>
              </a:spcAft>
            </a:pPr>
            <a:endParaRPr lang="en-US" sz="1800" b="0" dirty="0">
              <a:effectLst/>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708012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items to share </a:t>
            </a:r>
            <a:r>
              <a:rPr lang="en-US" sz="2000" dirty="0"/>
              <a:t> </a:t>
            </a:r>
            <a:r>
              <a:rPr lang="en-US" sz="1200" dirty="0"/>
              <a:t>-</a:t>
            </a:r>
          </a:p>
        </p:txBody>
      </p:sp>
      <p:sp>
        <p:nvSpPr>
          <p:cNvPr id="3" name="Content Placeholder 2"/>
          <p:cNvSpPr>
            <a:spLocks noGrp="1"/>
          </p:cNvSpPr>
          <p:nvPr>
            <p:ph idx="1"/>
          </p:nvPr>
        </p:nvSpPr>
        <p:spPr>
          <a:xfrm>
            <a:off x="685800" y="1010418"/>
            <a:ext cx="8305800" cy="5463999"/>
          </a:xfrm>
        </p:spPr>
        <p:txBody>
          <a:bodyPr/>
          <a:lstStyle/>
          <a:p>
            <a:pPr marL="285750" indent="-285750">
              <a:spcBef>
                <a:spcPts val="0"/>
              </a:spcBef>
              <a:buFont typeface="Arial" panose="020B0604020202020204" pitchFamily="34" charset="0"/>
              <a:buChar char="•"/>
            </a:pPr>
            <a:r>
              <a:rPr lang="en-US" sz="1800" b="0" dirty="0">
                <a:solidFill>
                  <a:schemeClr val="tx1"/>
                </a:solidFill>
              </a:rPr>
              <a:t>Nothing to share.</a:t>
            </a: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endParaRPr lang="en-US" sz="1800" b="0" dirty="0">
              <a:solidFill>
                <a:schemeClr val="tx1"/>
              </a:solidFill>
            </a:endParaRPr>
          </a:p>
          <a:p>
            <a:pPr marL="285750" indent="-285750">
              <a:spcBef>
                <a:spcPts val="0"/>
              </a:spcBef>
              <a:buFont typeface="Arial" panose="020B0604020202020204" pitchFamily="34" charset="0"/>
              <a:buChar char="•"/>
            </a:pPr>
            <a:r>
              <a:rPr lang="en-US" sz="1600" b="0" dirty="0">
                <a:solidFill>
                  <a:schemeClr val="tx1"/>
                </a:solidFill>
              </a:rPr>
              <a:t>WRC-23 agenda items</a:t>
            </a:r>
          </a:p>
          <a:p>
            <a:pPr lvl="1">
              <a:spcBef>
                <a:spcPts val="0"/>
              </a:spcBef>
              <a:buFont typeface="Arial" panose="020B0604020202020204" pitchFamily="34" charset="0"/>
              <a:buChar char="•"/>
            </a:pPr>
            <a:r>
              <a:rPr lang="en-US" sz="1400" dirty="0">
                <a:solidFill>
                  <a:schemeClr val="tx1"/>
                </a:solidFill>
              </a:rPr>
              <a:t>Updated WRC-23 Agenda Item list:  </a:t>
            </a:r>
            <a:r>
              <a:rPr lang="en-US" sz="1200" dirty="0">
                <a:solidFill>
                  <a:srgbClr val="00B0F0"/>
                </a:solidFill>
                <a:hlinkClick r:id="rId3"/>
              </a:rPr>
              <a:t>https://mentor.ieee.org/802.18/dcn/20/18-20-0107-01-0000-res-811-wrc-19-wrc-23-agenda-items.docx</a:t>
            </a:r>
            <a:r>
              <a:rPr lang="en-US" sz="1200" dirty="0">
                <a:solidFill>
                  <a:srgbClr val="00B0F0"/>
                </a:solidFill>
              </a:rPr>
              <a:t> </a:t>
            </a:r>
          </a:p>
          <a:p>
            <a:pPr lvl="1">
              <a:spcBef>
                <a:spcPts val="0"/>
              </a:spcBef>
              <a:buFont typeface="Arial" panose="020B0604020202020204" pitchFamily="34" charset="0"/>
              <a:buChar char="•"/>
            </a:pPr>
            <a:r>
              <a:rPr lang="en-US" sz="1400" dirty="0">
                <a:solidFill>
                  <a:srgbClr val="00B0F0"/>
                </a:solidFill>
                <a:effectLst/>
                <a:latin typeface="Times New Roman" panose="02020603050405020304" pitchFamily="18" charset="0"/>
                <a:ea typeface="SimSun" panose="02010600030101010101" pitchFamily="2" charset="-122"/>
              </a:rPr>
              <a:t>Need to start up document with 4 + 3 WRC-23 agenda items IEEE 802 should consider viewpoints on. </a:t>
            </a:r>
          </a:p>
          <a:p>
            <a:pPr lvl="1">
              <a:spcBef>
                <a:spcPts val="0"/>
              </a:spcBef>
              <a:buFont typeface="Arial" panose="020B0604020202020204" pitchFamily="34" charset="0"/>
              <a:buChar char="•"/>
            </a:pPr>
            <a:r>
              <a:rPr lang="en-US" sz="1400" dirty="0">
                <a:solidFill>
                  <a:schemeClr val="tx1"/>
                </a:solidFill>
              </a:rPr>
              <a:t>Btw- initial AIs to consider IEEE 802 viewpoints: </a:t>
            </a: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1.1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800-4 990 MHz and Resolution 223.  Connection w/ITS going there?</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1.2	</a:t>
            </a:r>
            <a:r>
              <a:rPr lang="en-GB" sz="1200" dirty="0">
                <a:latin typeface="Times New Roman" panose="02020603050405020304" pitchFamily="18" charset="0"/>
                <a:ea typeface="SimSun" panose="02010600030101010101" pitchFamily="2" charset="-122"/>
              </a:rPr>
              <a:t> </a:t>
            </a:r>
            <a:r>
              <a:rPr lang="en-GB" sz="1200" dirty="0">
                <a:effectLst/>
                <a:latin typeface="Times New Roman" panose="02020603050405020304" pitchFamily="18" charset="0"/>
                <a:ea typeface="Times New Roman" panose="02020603050405020304" pitchFamily="18" charset="0"/>
              </a:rPr>
              <a:t> 300-3 400MHz, 3 600-3 800MHz, 6 425-7 025MHz, 7 025-7 125MHz and 10.0-10.5GHz for International Mobile Telecommunications (IMT) and resolution 245.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SimSun" panose="02010600030101010101" pitchFamily="2" charset="-122"/>
              </a:rPr>
              <a:t>1.5	  4</a:t>
            </a:r>
            <a:r>
              <a:rPr lang="en-GB" sz="1200" dirty="0">
                <a:effectLst/>
                <a:latin typeface="Times New Roman" panose="02020603050405020304" pitchFamily="18" charset="0"/>
                <a:ea typeface="Times New Roman" panose="02020603050405020304" pitchFamily="18" charset="0"/>
              </a:rPr>
              <a:t>70-960 MHz in Region 1-consider possible regulatory actions, Resolution</a:t>
            </a:r>
            <a:r>
              <a:rPr lang="en-GB" sz="1200" b="1" dirty="0">
                <a:effectLst/>
                <a:latin typeface="Times New Roman" panose="02020603050405020304" pitchFamily="18" charset="0"/>
                <a:ea typeface="Times New Roman" panose="02020603050405020304" pitchFamily="18" charset="0"/>
              </a:rPr>
              <a:t> 235.</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10</a:t>
            </a:r>
            <a:r>
              <a:rPr lang="en-GB" sz="1200" b="1" dirty="0">
                <a:effectLst/>
                <a:latin typeface="Times New Roman" panose="02020603050405020304" pitchFamily="18" charset="0"/>
                <a:ea typeface="Times New Roman" panose="02020603050405020304" pitchFamily="18" charset="0"/>
              </a:rPr>
              <a:t>		</a:t>
            </a:r>
            <a:r>
              <a:rPr lang="en-GB" sz="1200" dirty="0">
                <a:solidFill>
                  <a:srgbClr val="444444"/>
                </a:solidFill>
                <a:effectLst/>
                <a:latin typeface="Times New Roman" panose="02020603050405020304" pitchFamily="18" charset="0"/>
                <a:ea typeface="Times New Roman" panose="02020603050405020304" pitchFamily="18" charset="0"/>
              </a:rPr>
              <a:t>recommend to the Council items for inclusion in the agenda for the next WRC, </a:t>
            </a:r>
          </a:p>
          <a:p>
            <a:pPr marL="800100" lvl="1">
              <a:spcBef>
                <a:spcPts val="0"/>
              </a:spcBef>
              <a:spcAft>
                <a:spcPts val="0"/>
              </a:spcAft>
              <a:buFont typeface="Arial" panose="020B0604020202020204" pitchFamily="34" charset="0"/>
              <a:buChar char="•"/>
            </a:pPr>
            <a:r>
              <a:rPr lang="en-GB" sz="1400" dirty="0">
                <a:effectLst/>
                <a:latin typeface="Times New Roman" panose="02020603050405020304" pitchFamily="18" charset="0"/>
                <a:ea typeface="Times New Roman" panose="02020603050405020304" pitchFamily="18" charset="0"/>
              </a:rPr>
              <a:t>Then need to find more info on the following. </a:t>
            </a:r>
            <a:endParaRPr lang="en-US" sz="14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5		Report from the Radiocommunication Assembly, Nos. 135&amp;136 of Convention.</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GB" sz="1200" dirty="0">
                <a:effectLst/>
                <a:latin typeface="Times New Roman" panose="02020603050405020304" pitchFamily="18" charset="0"/>
                <a:ea typeface="Times New Roman" panose="02020603050405020304" pitchFamily="18" charset="0"/>
              </a:rPr>
              <a:t> 6		items requiring urgent action by study groups in preparation for next WRC.</a:t>
            </a:r>
            <a:endParaRPr lang="en-US" sz="12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 </a:t>
            </a:r>
            <a:r>
              <a:rPr lang="en-GB" sz="1200" dirty="0">
                <a:effectLst/>
                <a:latin typeface="Times New Roman" panose="02020603050405020304" pitchFamily="18" charset="0"/>
                <a:ea typeface="Times New Roman" panose="02020603050405020304" pitchFamily="18" charset="0"/>
              </a:rPr>
              <a:t>9		</a:t>
            </a:r>
            <a:r>
              <a:rPr lang="en-GB" sz="1200" dirty="0">
                <a:solidFill>
                  <a:srgbClr val="444444"/>
                </a:solidFill>
                <a:effectLst/>
                <a:latin typeface="Times New Roman" panose="02020603050405020304" pitchFamily="18" charset="0"/>
                <a:ea typeface="Times New Roman" panose="02020603050405020304" pitchFamily="18" charset="0"/>
              </a:rPr>
              <a:t>Report of Director of  Radiocommunication Bureau, Article 7 of  Convention.</a:t>
            </a:r>
            <a:endParaRPr lang="en-US" sz="1200" dirty="0">
              <a:effectLst/>
              <a:latin typeface="Times New Roman" panose="02020603050405020304" pitchFamily="18" charset="0"/>
              <a:ea typeface="SimSun" panose="02010600030101010101" pitchFamily="2" charset="-122"/>
            </a:endParaRPr>
          </a:p>
          <a:p>
            <a:pPr>
              <a:spcBef>
                <a:spcPts val="0"/>
              </a:spcBef>
              <a:buFont typeface="Arial" panose="020B0604020202020204" pitchFamily="34" charset="0"/>
              <a:buChar char="•"/>
            </a:pPr>
            <a:r>
              <a:rPr lang="en-US" sz="1600" b="0" u="sng" dirty="0">
                <a:solidFill>
                  <a:schemeClr val="tx1"/>
                </a:solidFill>
              </a:rPr>
              <a:t>After IEEE 802 viewpoints in place then APT WRC-23 possible contribution</a:t>
            </a:r>
            <a:r>
              <a:rPr lang="en-US" sz="1600" b="0" dirty="0">
                <a:solidFill>
                  <a:schemeClr val="tx1"/>
                </a:solidFill>
              </a:rPr>
              <a:t> on 6GHz and 7025-7125MHz, etc. by their next meeting in April ‘21 </a:t>
            </a:r>
            <a:endParaRPr lang="en-US" sz="1400" dirty="0">
              <a:solidFill>
                <a:schemeClr val="tx1"/>
              </a:solidFill>
            </a:endParaRPr>
          </a:p>
          <a:p>
            <a:pPr lvl="1" indent="-228600">
              <a:spcBef>
                <a:spcPts val="0"/>
              </a:spcBef>
              <a:spcAft>
                <a:spcPts val="0"/>
              </a:spcAft>
              <a:buFont typeface="+mj-lt"/>
              <a:buAutoNum type="romanLcParenR"/>
            </a:pPr>
            <a:r>
              <a:rPr lang="en-US" sz="1400" dirty="0">
                <a:solidFill>
                  <a:srgbClr val="00B0F0"/>
                </a:solidFill>
                <a:effectLst/>
                <a:ea typeface="Times New Roman" panose="02020603050405020304" pitchFamily="18" charset="0"/>
              </a:rPr>
              <a:t>Need to </a:t>
            </a:r>
            <a:r>
              <a:rPr lang="en-US" sz="1400" dirty="0">
                <a:solidFill>
                  <a:srgbClr val="00B0F0"/>
                </a:solidFill>
                <a:ea typeface="SimSun" panose="02010600030101010101" pitchFamily="2" charset="-122"/>
              </a:rPr>
              <a:t>w</a:t>
            </a:r>
            <a:r>
              <a:rPr lang="en-US" sz="1400" dirty="0">
                <a:solidFill>
                  <a:srgbClr val="00B0F0"/>
                </a:solidFill>
                <a:effectLst/>
                <a:ea typeface="SimSun" panose="02010600030101010101" pitchFamily="2" charset="-122"/>
              </a:rPr>
              <a:t>ork with APT so IEEE 802 is a recognized SDO for comments.</a:t>
            </a:r>
          </a:p>
          <a:p>
            <a:pPr lvl="1" indent="-228600">
              <a:spcBef>
                <a:spcPts val="0"/>
              </a:spcBef>
              <a:spcAft>
                <a:spcPts val="0"/>
              </a:spcAft>
              <a:buFont typeface="+mj-lt"/>
              <a:buAutoNum type="romanLcParenR"/>
            </a:pPr>
            <a:r>
              <a:rPr lang="en-US" sz="1400" dirty="0">
                <a:effectLst/>
                <a:ea typeface="Times New Roman" panose="02020603050405020304" pitchFamily="18" charset="0"/>
              </a:rPr>
              <a:t>Could we attend virtually, may have a better impact on our comments?   </a:t>
            </a:r>
            <a:endParaRPr lang="en-US" sz="1600" dirty="0">
              <a:effectLst/>
              <a:ea typeface="SimSu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
        <p:nvSpPr>
          <p:cNvPr id="7" name="TextBox 6">
            <a:extLst>
              <a:ext uri="{FF2B5EF4-FFF2-40B4-BE49-F238E27FC236}">
                <a16:creationId xmlns:a16="http://schemas.microsoft.com/office/drawing/2014/main" id="{BA592A38-37DA-43F3-B29B-83A35AE6BD30}"/>
              </a:ext>
            </a:extLst>
          </p:cNvPr>
          <p:cNvSpPr txBox="1"/>
          <p:nvPr/>
        </p:nvSpPr>
        <p:spPr>
          <a:xfrm>
            <a:off x="727841" y="6120632"/>
            <a:ext cx="7554760" cy="338554"/>
          </a:xfrm>
          <a:prstGeom prst="rect">
            <a:avLst/>
          </a:prstGeom>
          <a:noFill/>
        </p:spPr>
        <p:txBody>
          <a:bodyPr wrap="none" rtlCol="0">
            <a:spAutoFit/>
          </a:bodyPr>
          <a:lstStyle/>
          <a:p>
            <a:pPr marL="285750" indent="-285750">
              <a:spcBef>
                <a:spcPts val="0"/>
              </a:spcBef>
              <a:buFont typeface="Wingdings" panose="05000000000000000000" pitchFamily="2" charset="2"/>
              <a:buChar char="Ø"/>
            </a:pPr>
            <a:r>
              <a:rPr lang="en-US" sz="1600" dirty="0">
                <a:solidFill>
                  <a:schemeClr val="tx1"/>
                </a:solidFill>
              </a:rPr>
              <a:t>For miscellaneous links for ITU-R , SGs, WPs and calendars, </a:t>
            </a:r>
            <a:r>
              <a:rPr lang="en-US" sz="1600" dirty="0">
                <a:solidFill>
                  <a:schemeClr val="tx1"/>
                </a:solidFill>
                <a:hlinkClick r:id="rId4" action="ppaction://hlinksldjump"/>
              </a:rPr>
              <a:t>see back up slides later</a:t>
            </a:r>
            <a:r>
              <a:rPr lang="en-US" sz="1200" dirty="0">
                <a:solidFill>
                  <a:schemeClr val="tx1"/>
                </a:solidFill>
                <a:hlinkClick r:id="rId4" action="ppaction://hlinksldjump"/>
              </a:rPr>
              <a:t>. </a:t>
            </a:r>
            <a:endParaRPr lang="en-US" sz="300" dirty="0"/>
          </a:p>
        </p:txBody>
      </p:sp>
    </p:spTree>
    <p:extLst>
      <p:ext uri="{BB962C8B-B14F-4D97-AF65-F5344CB8AC3E}">
        <p14:creationId xmlns:p14="http://schemas.microsoft.com/office/powerpoint/2010/main" val="10787814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altLang="en-US" sz="2400" dirty="0"/>
              <a:t>MSG 6 GHz &amp; FCC</a:t>
            </a:r>
            <a:endParaRPr lang="en-US" sz="2400" dirty="0"/>
          </a:p>
        </p:txBody>
      </p:sp>
      <p:sp>
        <p:nvSpPr>
          <p:cNvPr id="3" name="Content Placeholder 2"/>
          <p:cNvSpPr>
            <a:spLocks noGrp="1"/>
          </p:cNvSpPr>
          <p:nvPr>
            <p:ph idx="1"/>
          </p:nvPr>
        </p:nvSpPr>
        <p:spPr>
          <a:xfrm>
            <a:off x="698889" y="942973"/>
            <a:ext cx="7987911" cy="5532439"/>
          </a:xfrm>
        </p:spPr>
        <p:txBody>
          <a:bodyPr/>
          <a:lstStyle/>
          <a:p>
            <a:pPr>
              <a:buFont typeface="Arial" panose="020B0604020202020204" pitchFamily="34" charset="0"/>
              <a:buChar char="•"/>
            </a:pPr>
            <a:r>
              <a:rPr lang="en-US" sz="1800" dirty="0"/>
              <a:t>Any new news on 1</a:t>
            </a:r>
            <a:r>
              <a:rPr lang="en-US" sz="1800" baseline="30000" dirty="0"/>
              <a:t>st</a:t>
            </a:r>
            <a:r>
              <a:rPr lang="en-US" sz="1800" dirty="0"/>
              <a:t> circuit court of appeals?</a:t>
            </a:r>
          </a:p>
          <a:p>
            <a:pPr lvl="1">
              <a:spcBef>
                <a:spcPts val="0"/>
              </a:spcBef>
              <a:buFont typeface="Arial" panose="020B0604020202020204" pitchFamily="34" charset="0"/>
              <a:buChar char="•"/>
            </a:pPr>
            <a:r>
              <a:rPr lang="en-US" sz="1400" dirty="0"/>
              <a:t>As reported earlier, they denied motions to the stay and denied motions to expedite, so now there is basically no more clock to get to done. </a:t>
            </a:r>
          </a:p>
          <a:p>
            <a:pPr lvl="1">
              <a:spcBef>
                <a:spcPts val="0"/>
              </a:spcBef>
              <a:buFont typeface="Arial" panose="020B0604020202020204" pitchFamily="34" charset="0"/>
              <a:buChar char="•"/>
            </a:pPr>
            <a:r>
              <a:rPr lang="en-US" sz="1600" dirty="0">
                <a:ea typeface="Times New Roman" panose="02020603050405020304" pitchFamily="18" charset="0"/>
                <a:cs typeface="Times New Roman" panose="02020603050405020304" pitchFamily="18" charset="0"/>
              </a:rPr>
              <a:t>Latest: 	</a:t>
            </a:r>
            <a:r>
              <a:rPr lang="en-US" sz="1600" dirty="0">
                <a:effectLst/>
                <a:ea typeface="Times New Roman" panose="02020603050405020304" pitchFamily="18" charset="0"/>
                <a:cs typeface="Times New Roman" panose="02020603050405020304" pitchFamily="18" charset="0"/>
              </a:rPr>
              <a:t>April 16, 2021	Final Briefs</a:t>
            </a:r>
          </a:p>
          <a:p>
            <a:pPr lvl="1">
              <a:spcBef>
                <a:spcPts val="0"/>
              </a:spcBef>
              <a:buFont typeface="Arial" panose="020B0604020202020204" pitchFamily="34" charset="0"/>
              <a:buChar char="•"/>
            </a:pPr>
            <a:r>
              <a:rPr lang="en-US" sz="1600" dirty="0">
                <a:effectLst/>
                <a:ea typeface="Times New Roman" panose="02020603050405020304" pitchFamily="18" charset="0"/>
                <a:cs typeface="Times New Roman" panose="02020603050405020304" pitchFamily="18" charset="0"/>
              </a:rPr>
              <a:t> 			TBD			Oral Argument (probably just FCC and Petitioners)</a:t>
            </a:r>
          </a:p>
          <a:p>
            <a:pPr>
              <a:buFont typeface="Arial" panose="020B0604020202020204" pitchFamily="34" charset="0"/>
              <a:buChar char="•"/>
            </a:pPr>
            <a:r>
              <a:rPr lang="en-US" sz="1800" dirty="0"/>
              <a:t>BTW – FCC KDB </a:t>
            </a:r>
            <a:r>
              <a:rPr lang="en-US" sz="1800" u="sng" dirty="0">
                <a:solidFill>
                  <a:srgbClr val="0000FF"/>
                </a:solidFill>
                <a:effectLst/>
                <a:ea typeface="Times New Roman" panose="02020603050405020304" pitchFamily="18" charset="0"/>
                <a:hlinkClick r:id="rId3"/>
              </a:rPr>
              <a:t>987594</a:t>
            </a:r>
            <a:r>
              <a:rPr lang="en-US" sz="1800" dirty="0">
                <a:effectLst/>
                <a:ea typeface="Times New Roman" panose="02020603050405020304" pitchFamily="18" charset="0"/>
              </a:rPr>
              <a:t> for 6 GHz is out</a:t>
            </a:r>
            <a:r>
              <a:rPr lang="en-US" sz="1800" dirty="0">
                <a:ea typeface="Times New Roman" panose="02020603050405020304" pitchFamily="18" charset="0"/>
              </a:rPr>
              <a:t> with a revision. </a:t>
            </a:r>
            <a:endParaRPr lang="en-US" sz="1800" dirty="0">
              <a:effectLst/>
              <a:ea typeface="Times New Roman" panose="02020603050405020304" pitchFamily="18" charset="0"/>
            </a:endParaRPr>
          </a:p>
          <a:p>
            <a:pPr>
              <a:buFont typeface="Arial" panose="020B0604020202020204" pitchFamily="34" charset="0"/>
              <a:buChar char="•"/>
            </a:pPr>
            <a:r>
              <a:rPr lang="en-US" sz="1800" dirty="0"/>
              <a:t>Multi-stake holder group (MSG) on 6 GHz and what happens in the band.  </a:t>
            </a:r>
          </a:p>
          <a:p>
            <a:pPr lvl="1">
              <a:buFont typeface="Arial" panose="020B0604020202020204" pitchFamily="34" charset="0"/>
              <a:buChar char="•"/>
            </a:pPr>
            <a:r>
              <a:rPr lang="en-US" sz="1400" dirty="0"/>
              <a:t>The MSG site is not public but open to any interested party that wants to join in, </a:t>
            </a:r>
            <a:r>
              <a:rPr lang="en-US" sz="1400" i="1" u="sng" dirty="0"/>
              <a:t>you do have to register and apply.</a:t>
            </a:r>
            <a:r>
              <a:rPr lang="en-US" sz="1400" dirty="0"/>
              <a:t>  Was renamed to the “6GHz M.S. Committee”.</a:t>
            </a:r>
          </a:p>
          <a:p>
            <a:pPr lvl="1">
              <a:buFont typeface="Arial" panose="020B0604020202020204" pitchFamily="34" charset="0"/>
              <a:buChar char="•"/>
            </a:pPr>
            <a:r>
              <a:rPr lang="en-US" sz="1400" u="sng" dirty="0">
                <a:solidFill>
                  <a:srgbClr val="0563C1"/>
                </a:solidFill>
                <a:ea typeface="Calibri" panose="020F0502020204030204" pitchFamily="34" charset="0"/>
                <a:hlinkClick r:id="rId4"/>
              </a:rPr>
              <a:t>https://www.wirelessinnovation.org/6ghz-multistakeholder-committee</a:t>
            </a:r>
            <a:r>
              <a:rPr lang="en-US" sz="1400" dirty="0">
                <a:ea typeface="Calibri" panose="020F0502020204030204" pitchFamily="34" charset="0"/>
              </a:rPr>
              <a:t> </a:t>
            </a:r>
          </a:p>
          <a:p>
            <a:pPr lvl="1">
              <a:spcBef>
                <a:spcPts val="0"/>
              </a:spcBef>
              <a:buFont typeface="Arial" panose="020B0604020202020204" pitchFamily="34" charset="0"/>
              <a:buChar char="•"/>
            </a:pPr>
            <a:r>
              <a:rPr lang="en-US" sz="1400" dirty="0"/>
              <a:t>From original organization meeting: </a:t>
            </a:r>
          </a:p>
          <a:p>
            <a:pPr lvl="2">
              <a:spcBef>
                <a:spcPts val="0"/>
              </a:spcBef>
              <a:buFont typeface="Arial" panose="020B0604020202020204" pitchFamily="34" charset="0"/>
              <a:buChar char="•"/>
            </a:pPr>
            <a:r>
              <a:rPr lang="en-US" sz="1400" dirty="0"/>
              <a:t>Work stream 1 - interference protection and resolution (</a:t>
            </a:r>
            <a:r>
              <a:rPr lang="en-US" sz="1400" dirty="0" err="1"/>
              <a:t>CableLabs</a:t>
            </a:r>
            <a:r>
              <a:rPr lang="en-US" sz="1400" dirty="0"/>
              <a:t>, EPRI, Lake </a:t>
            </a:r>
            <a:r>
              <a:rPr lang="en-US" sz="1400" dirty="0" err="1"/>
              <a:t>Cty</a:t>
            </a:r>
            <a:r>
              <a:rPr lang="en-US" sz="1400" dirty="0"/>
              <a:t>, APCO)</a:t>
            </a:r>
          </a:p>
          <a:p>
            <a:pPr lvl="2">
              <a:spcBef>
                <a:spcPts val="0"/>
              </a:spcBef>
              <a:buFont typeface="Arial" panose="020B0604020202020204" pitchFamily="34" charset="0"/>
              <a:buChar char="•"/>
            </a:pPr>
            <a:r>
              <a:rPr lang="en-US" sz="1400" dirty="0"/>
              <a:t>Work stream 2 - correct incumbent data (ULS) (</a:t>
            </a:r>
            <a:r>
              <a:rPr lang="en-US" sz="1400" dirty="0" err="1"/>
              <a:t>Comsearch</a:t>
            </a:r>
            <a:r>
              <a:rPr lang="en-US" sz="1400" dirty="0"/>
              <a:t>, APCO) </a:t>
            </a:r>
          </a:p>
          <a:p>
            <a:pPr lvl="2">
              <a:spcBef>
                <a:spcPts val="0"/>
              </a:spcBef>
              <a:buFont typeface="Arial" panose="020B0604020202020204" pitchFamily="34" charset="0"/>
              <a:buChar char="•"/>
            </a:pPr>
            <a:r>
              <a:rPr lang="en-US" sz="1400" dirty="0"/>
              <a:t>Work stream 3 - AFC and how it provides protection, etc. (Charter, Google, UTC)</a:t>
            </a:r>
          </a:p>
          <a:p>
            <a:pPr lvl="1">
              <a:spcBef>
                <a:spcPts val="0"/>
              </a:spcBef>
              <a:buFont typeface="Arial" panose="020B0604020202020204" pitchFamily="34" charset="0"/>
              <a:buChar char="•"/>
            </a:pPr>
            <a:r>
              <a:rPr lang="en-US" sz="1400" dirty="0"/>
              <a:t>Overall Co-chairs:  NPSTC, UTC, WFA, WISPA</a:t>
            </a:r>
          </a:p>
          <a:p>
            <a:pPr>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r>
              <a:rPr lang="en-US" sz="1800" dirty="0"/>
              <a:t>Next overall MSG meeting  - 22Jan21</a:t>
            </a:r>
            <a:endParaRPr lang="en-US" sz="1600" b="0" dirty="0"/>
          </a:p>
          <a:p>
            <a:pPr lvl="1">
              <a:spcBef>
                <a:spcPts val="0"/>
              </a:spcBef>
              <a:buFont typeface="Arial" panose="020B0604020202020204" pitchFamily="34" charset="0"/>
              <a:buChar char="•"/>
            </a:pPr>
            <a:r>
              <a:rPr lang="en-US" sz="1600" dirty="0"/>
              <a:t>There are workstream meetings most every week. </a:t>
            </a:r>
          </a:p>
          <a:p>
            <a:pPr lvl="1">
              <a:spcBef>
                <a:spcPts val="0"/>
              </a:spcBef>
              <a:buFont typeface="Arial" panose="020B0604020202020204" pitchFamily="34" charset="0"/>
              <a:buChar char="•"/>
            </a:pPr>
            <a:r>
              <a:rPr lang="en-US" sz="1600" dirty="0"/>
              <a:t>e.g. 14&amp;28Jan21 – WS1;   </a:t>
            </a:r>
          </a:p>
          <a:p>
            <a:pPr lvl="1">
              <a:spcBef>
                <a:spcPts val="0"/>
              </a:spcBef>
              <a:buFont typeface="Arial" panose="020B0604020202020204" pitchFamily="34" charset="0"/>
              <a:buChar char="•"/>
            </a:pPr>
            <a:endParaRPr lang="en-US" sz="1600" b="0" dirty="0"/>
          </a:p>
          <a:p>
            <a:pPr marL="0" indent="0">
              <a:spcBef>
                <a:spcPts val="0"/>
              </a:spcBef>
            </a:pPr>
            <a:endParaRPr lang="en-US" sz="2000" dirty="0"/>
          </a:p>
          <a:p>
            <a:pPr marL="457200" lvl="1" indent="0"/>
            <a:endParaRPr lang="en-US" sz="16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15</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200702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 chair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latin typeface="Calibri" panose="020F0502020204030204" pitchFamily="34" charset="0"/>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rgbClr val="1F497D"/>
                </a:solidFill>
                <a:latin typeface="Calibri" panose="020F0502020204030204" pitchFamily="34" charset="0"/>
                <a:ea typeface="Calibri" panose="020F0502020204030204" pitchFamily="34" charset="0"/>
              </a:rPr>
              <a:t>.15 	Ben								</a:t>
            </a:r>
            <a:r>
              <a:rPr lang="en-GB" sz="1800" dirty="0">
                <a:solidFill>
                  <a:srgbClr val="1F497D"/>
                </a:solidFill>
                <a:effectLst/>
                <a:latin typeface="Calibri" panose="020F0502020204030204" pitchFamily="34" charset="0"/>
                <a:ea typeface="Calibri" panose="020F0502020204030204" pitchFamily="34" charset="0"/>
              </a:rPr>
              <a:t>(Dorothy for now</a:t>
            </a:r>
            <a:r>
              <a:rPr lang="en-GB" dirty="0">
                <a:solidFill>
                  <a:srgbClr val="1F497D"/>
                </a:solidFill>
                <a:latin typeface="Calibri" panose="020F0502020204030204" pitchFamily="34" charset="0"/>
                <a:ea typeface="Calibri" panose="020F0502020204030204" pitchFamily="34" charset="0"/>
              </a:rPr>
              <a:t> for .11)</a:t>
            </a:r>
            <a:r>
              <a:rPr lang="en-GB" sz="1800" dirty="0">
                <a:solidFill>
                  <a:srgbClr val="1F497D"/>
                </a:solidFill>
                <a:effectLst/>
                <a:latin typeface="Calibri" panose="020F0502020204030204" pitchFamily="34" charset="0"/>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.15 lead will provide what had been started on an 802.15 table before to review and see if that gets the overall table started.</a:t>
            </a:r>
          </a:p>
          <a:p>
            <a:pPr marL="285750" marR="0" indent="-285750">
              <a:spcBef>
                <a:spcPts val="0"/>
              </a:spcBef>
              <a:spcAft>
                <a:spcPts val="0"/>
              </a:spcAft>
              <a:buFont typeface="Arial" panose="020B0604020202020204" pitchFamily="34" charset="0"/>
              <a:buChar char="•"/>
            </a:pPr>
            <a:r>
              <a:rPr lang="en-US" sz="1800" b="0" dirty="0">
                <a:solidFill>
                  <a:srgbClr val="00B0F0"/>
                </a:solidFill>
                <a:ea typeface="Times New Roman" panose="02020603050405020304" pitchFamily="18" charset="0"/>
              </a:rPr>
              <a:t>The ad hoc team on the table of frequency bands will meet over the next few months, and work on a recommendation.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status in the .18 weekly teleconferences as appropriate.</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00B0F0"/>
                </a:solidFill>
                <a:ea typeface="Times New Roman" panose="02020603050405020304" pitchFamily="18" charset="0"/>
              </a:rPr>
              <a:t>Co-leads setting up </a:t>
            </a:r>
            <a:r>
              <a:rPr lang="en-US" sz="2000" dirty="0">
                <a:solidFill>
                  <a:srgbClr val="333333"/>
                </a:solidFill>
                <a:ea typeface="Times New Roman" panose="02020603050405020304" pitchFamily="18" charset="0"/>
              </a:rPr>
              <a:t>Tuesday 26 Jan 21, 15:00et, for next ad hoc call.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Agenda points:  problem statement, audience, how often to meet, etc.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Table of Frequency Bands – IEEE 802 Stds</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Discussion: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Maintaining a database is different from  a list of bands for coexistence  assessment </a:t>
            </a:r>
          </a:p>
          <a:p>
            <a:pPr marL="1085850" lvl="2">
              <a:spcBef>
                <a:spcPts val="0"/>
              </a:spcBef>
              <a:spcAft>
                <a:spcPts val="0"/>
              </a:spcAft>
              <a:buFont typeface="Arial" panose="020B0604020202020204" pitchFamily="34" charset="0"/>
              <a:buChar char="•"/>
            </a:pPr>
            <a:r>
              <a:rPr lang="en-US" sz="1600" i="1" u="sng" dirty="0">
                <a:ea typeface="Calibri" panose="020F0502020204030204" pitchFamily="34" charset="0"/>
              </a:rPr>
              <a:t>It is a matter if interpretation/clarity  of the first statement.  </a:t>
            </a:r>
          </a:p>
          <a:p>
            <a:pPr marL="1085850" lvl="2">
              <a:spcBef>
                <a:spcPts val="0"/>
              </a:spcBef>
              <a:spcAft>
                <a:spcPts val="0"/>
              </a:spcAft>
              <a:buFont typeface="Arial" panose="020B0604020202020204" pitchFamily="34" charset="0"/>
              <a:buChar char="•"/>
            </a:pPr>
            <a:r>
              <a:rPr lang="en-US" sz="1600" dirty="0">
                <a:ea typeface="Calibri" panose="020F0502020204030204" pitchFamily="34" charset="0"/>
              </a:rPr>
              <a:t>What is the actual task at hand?</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Maybe start with coexistence needs and drop down the possible audiences, </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a:t>
            </a:r>
            <a:r>
              <a:rPr lang="en-US" sz="1600" dirty="0">
                <a:ea typeface="Calibri" panose="020F0502020204030204" pitchFamily="34" charset="0"/>
              </a:rPr>
              <a:t>C</a:t>
            </a:r>
            <a:r>
              <a:rPr lang="en-US" sz="1600" dirty="0">
                <a:effectLst/>
                <a:ea typeface="Calibri" panose="020F0502020204030204" pitchFamily="34" charset="0"/>
              </a:rPr>
              <a:t>oexistence” will be different in different regions, though where does this come in? </a:t>
            </a:r>
          </a:p>
          <a:p>
            <a:pPr marL="400050" lvl="1" indent="0">
              <a:spcBef>
                <a:spcPts val="0"/>
              </a:spcBef>
              <a:spcAft>
                <a:spcPts val="0"/>
              </a:spcAft>
            </a:pPr>
            <a:r>
              <a:rPr lang="en-US" sz="1600" dirty="0">
                <a:effectLst/>
                <a:ea typeface="Calibri" panose="020F0502020204030204" pitchFamily="34" charset="0"/>
              </a:rPr>
              <a:t>  </a:t>
            </a:r>
            <a:endParaRPr lang="en-US" sz="10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07Jan: can we add 802.18 here?  Possibly, though not to disturb coexistence is primary, more for a reference for comments.</a:t>
            </a:r>
          </a:p>
          <a:p>
            <a:pPr marL="685800" lvl="1">
              <a:spcBef>
                <a:spcPts val="0"/>
              </a:spcBef>
              <a:spcAft>
                <a:spcPts val="0"/>
              </a:spcAft>
              <a:buFont typeface="Arial" panose="020B0604020202020204" pitchFamily="34" charset="0"/>
              <a:buChar char="•"/>
            </a:pPr>
            <a:r>
              <a:rPr lang="en-US" sz="1600" u="sng" dirty="0">
                <a:effectLst/>
                <a:ea typeface="Calibri" panose="020F0502020204030204" pitchFamily="34" charset="0"/>
              </a:rPr>
              <a:t>17Dec20: Stop here for now, </a:t>
            </a:r>
            <a:r>
              <a:rPr lang="en-US" sz="1600" dirty="0">
                <a:effectLst/>
                <a:ea typeface="Calibri" panose="020F0502020204030204" pitchFamily="34" charset="0"/>
              </a:rPr>
              <a:t> then below are secondary audiences for later. </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altLang="en-US" sz="2400" dirty="0"/>
              <a:t>General Discussion Items</a:t>
            </a:r>
            <a:endParaRPr lang="en-US" sz="2400" dirty="0"/>
          </a:p>
        </p:txBody>
      </p:sp>
      <p:sp>
        <p:nvSpPr>
          <p:cNvPr id="3" name="Content Placeholder 2"/>
          <p:cNvSpPr>
            <a:spLocks noGrp="1"/>
          </p:cNvSpPr>
          <p:nvPr>
            <p:ph idx="1"/>
          </p:nvPr>
        </p:nvSpPr>
        <p:spPr>
          <a:xfrm>
            <a:off x="698889" y="1076178"/>
            <a:ext cx="8153400" cy="5399235"/>
          </a:xfrm>
        </p:spPr>
        <p:txBody>
          <a:bodyPr/>
          <a:lstStyle/>
          <a:p>
            <a:pPr marL="66675" marR="0">
              <a:spcBef>
                <a:spcPts val="0"/>
              </a:spcBef>
              <a:spcAft>
                <a:spcPts val="0"/>
              </a:spcAft>
              <a:buFont typeface="Arial" panose="020B0604020202020204" pitchFamily="34" charset="0"/>
              <a:buChar char="•"/>
            </a:pPr>
            <a:r>
              <a:rPr lang="en-US" sz="1800" b="0" dirty="0">
                <a:effectLst/>
                <a:ea typeface="Times New Roman" panose="02020603050405020304" pitchFamily="18" charset="0"/>
                <a:cs typeface="Times New Roman" panose="02020603050405020304" pitchFamily="18" charset="0"/>
              </a:rPr>
              <a:t>FCC </a:t>
            </a:r>
            <a:r>
              <a:rPr lang="en-US" sz="1800" b="0" dirty="0">
                <a:solidFill>
                  <a:srgbClr val="191919"/>
                </a:solidFill>
                <a:effectLst/>
                <a:ea typeface="Times New Roman" panose="02020603050405020304" pitchFamily="18" charset="0"/>
              </a:rPr>
              <a:t>Rules - </a:t>
            </a:r>
            <a:r>
              <a:rPr lang="en-US" sz="1800" b="0" dirty="0">
                <a:solidFill>
                  <a:srgbClr val="333333"/>
                </a:solidFill>
                <a:effectLst/>
                <a:ea typeface="Times New Roman" panose="02020603050405020304" pitchFamily="18" charset="0"/>
              </a:rPr>
              <a:t>Restoring Internet Freedom; Bridging the Digital Divide for Low-Income Consumers; Lifeline and Link Up Reform and Modernization </a:t>
            </a:r>
            <a:r>
              <a:rPr lang="en-US" sz="1800" b="0" dirty="0">
                <a:effectLst/>
                <a:ea typeface="Times New Roman" panose="02020603050405020304" pitchFamily="18" charset="0"/>
              </a:rPr>
              <a:t>FR Document:</a:t>
            </a:r>
            <a:r>
              <a:rPr lang="en-US" sz="1800" b="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3"/>
              </a:rPr>
              <a:t>2020-25880</a:t>
            </a:r>
            <a:r>
              <a:rPr lang="en-US" sz="1800" b="0" dirty="0">
                <a:solidFill>
                  <a:srgbClr val="000000"/>
                </a:solidFill>
                <a:effectLst/>
                <a:ea typeface="Times New Roman" panose="02020603050405020304" pitchFamily="18" charset="0"/>
              </a:rPr>
              <a:t>  Citation: 86 FR 994  </a:t>
            </a:r>
            <a:r>
              <a:rPr lang="en-US" sz="1800" b="0" u="sng" dirty="0">
                <a:solidFill>
                  <a:srgbClr val="3071A9"/>
                </a:solidFill>
                <a:effectLst/>
                <a:ea typeface="Times New Roman" panose="02020603050405020304" pitchFamily="18" charset="0"/>
                <a:hlinkClick r:id="rId4"/>
              </a:rPr>
              <a:t>PDF</a:t>
            </a:r>
            <a:r>
              <a:rPr lang="en-US" sz="1800" b="0" dirty="0">
                <a:solidFill>
                  <a:srgbClr val="000000"/>
                </a:solidFill>
                <a:effectLst/>
                <a:ea typeface="Times New Roman" panose="02020603050405020304" pitchFamily="18" charset="0"/>
              </a:rPr>
              <a:t> Pages 994-1021 </a:t>
            </a:r>
            <a:r>
              <a:rPr lang="en-US" sz="1800" b="0" i="1" dirty="0">
                <a:solidFill>
                  <a:srgbClr val="000000"/>
                </a:solidFill>
                <a:effectLst/>
                <a:ea typeface="Times New Roman" panose="02020603050405020304" pitchFamily="18" charset="0"/>
              </a:rPr>
              <a:t>(28 pages)</a:t>
            </a:r>
            <a:r>
              <a:rPr lang="en-US" sz="1800" b="0" dirty="0">
                <a:solidFill>
                  <a:srgbClr val="000000"/>
                </a:solidFill>
                <a:effectLst/>
                <a:ea typeface="Times New Roman" panose="02020603050405020304" pitchFamily="18" charset="0"/>
              </a:rPr>
              <a:t>  </a:t>
            </a:r>
            <a:r>
              <a:rPr lang="en-US" sz="1800" b="0" u="sng" dirty="0">
                <a:solidFill>
                  <a:srgbClr val="3071A9"/>
                </a:solidFill>
                <a:effectLst/>
                <a:ea typeface="Times New Roman" panose="02020603050405020304" pitchFamily="18" charset="0"/>
                <a:hlinkClick r:id="rId5"/>
              </a:rPr>
              <a:t>Permalink</a:t>
            </a:r>
            <a:r>
              <a:rPr lang="en-US" sz="1800" b="0" dirty="0">
                <a:solidFill>
                  <a:srgbClr val="000000"/>
                </a:solidFill>
                <a:effectLst/>
                <a:ea typeface="Times New Roman" panose="02020603050405020304" pitchFamily="18" charset="0"/>
              </a:rPr>
              <a:t> </a:t>
            </a:r>
            <a:endParaRPr lang="en-US" sz="18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400" b="0" dirty="0">
                <a:solidFill>
                  <a:srgbClr val="000000"/>
                </a:solidFill>
                <a:effectLst/>
                <a:ea typeface="Times New Roman" panose="02020603050405020304" pitchFamily="18" charset="0"/>
              </a:rPr>
              <a:t>Abstract: In this document, the Federal Communications Commission (Commission) responds to a remand from the U.S. Court of Appeals for the D.C. Circuit directing the Commission to assess the effects of the Commission's Restoring Internet Freedom Order on public safety, pole attachments, and the statutory basis for broadband internet access service's inclusion in the universal service Lifeline program. This document also amends the Commission's rules to remove broadband internet service from the list of... </a:t>
            </a:r>
            <a:endParaRPr lang="en-US" sz="1400" b="0" dirty="0">
              <a:effectLst/>
              <a:ea typeface="Calibri" panose="020F0502020204030204" pitchFamily="34" charset="0"/>
            </a:endParaRPr>
          </a:p>
          <a:p>
            <a:pPr marL="285750" marR="0" indent="-285750">
              <a:spcBef>
                <a:spcPts val="0"/>
              </a:spcBef>
              <a:spcAft>
                <a:spcPts val="0"/>
              </a:spcAft>
              <a:buFont typeface="Arial" panose="020B0604020202020204" pitchFamily="34" charset="0"/>
              <a:buChar char="•"/>
            </a:pPr>
            <a:r>
              <a:rPr lang="en-US" sz="1800" b="0" dirty="0">
                <a:latin typeface="Segoe UI" panose="020B0502040204020203" pitchFamily="34" charset="0"/>
                <a:cs typeface="Times New Roman" panose="02020603050405020304" pitchFamily="18" charset="0"/>
              </a:rPr>
              <a:t>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137835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5800" y="1102673"/>
            <a:ext cx="8292711" cy="3798739"/>
          </a:xfrm>
        </p:spPr>
        <p:txBody>
          <a:bodyPr/>
          <a:lstStyle/>
          <a:p>
            <a:pPr marL="285750" indent="-285750">
              <a:buClr>
                <a:srgbClr val="00B0F0"/>
              </a:buClr>
              <a:buFont typeface="Wingdings" panose="05000000000000000000" pitchFamily="2" charset="2"/>
              <a:buChar char="q"/>
            </a:pPr>
            <a:r>
              <a:rPr lang="en-US" sz="1800" dirty="0">
                <a:solidFill>
                  <a:srgbClr val="00B0F0"/>
                </a:solidFill>
                <a:ea typeface="Times New Roman" panose="02020603050405020304" pitchFamily="18" charset="0"/>
                <a:cs typeface="Times New Roman" panose="02020603050405020304" pitchFamily="18" charset="0"/>
              </a:rPr>
              <a:t> </a:t>
            </a:r>
            <a:r>
              <a:rPr lang="en-US" altLang="en-US" sz="1800" b="0" dirty="0">
                <a:solidFill>
                  <a:srgbClr val="00B0F0"/>
                </a:solidFill>
              </a:rPr>
              <a:t>The chair will check with the .15 chair and coordinate plenary meeting times if needed. </a:t>
            </a:r>
          </a:p>
          <a:p>
            <a:pPr marL="285750" indent="-285750">
              <a:buClr>
                <a:srgbClr val="00B0F0"/>
              </a:buClr>
              <a:buFont typeface="Wingdings" panose="05000000000000000000" pitchFamily="2" charset="2"/>
              <a:buChar char="q"/>
            </a:pPr>
            <a:r>
              <a:rPr lang="en-US" sz="1800" b="0" dirty="0">
                <a:solidFill>
                  <a:srgbClr val="00B0F0"/>
                </a:solidFill>
                <a:ea typeface="Times New Roman" panose="02020603050405020304" pitchFamily="18" charset="0"/>
              </a:rPr>
              <a:t>The ad hoc team on the table of frequency bands will meet over the next few months, and work on a recommendation.  Co-leads setup call for 26Jan21. </a:t>
            </a:r>
            <a:r>
              <a:rPr lang="en-US" sz="1600" b="0" dirty="0">
                <a:solidFill>
                  <a:schemeClr val="tx1"/>
                </a:solidFill>
                <a:ea typeface="Times New Roman" panose="02020603050405020304" pitchFamily="18" charset="0"/>
              </a:rPr>
              <a:t>(call-in in backup slides here.)</a:t>
            </a:r>
          </a:p>
          <a:p>
            <a:pPr marL="285750" indent="-285750">
              <a:buClr>
                <a:srgbClr val="00B0F0"/>
              </a:buClr>
              <a:buFont typeface="Wingdings" panose="05000000000000000000" pitchFamily="2" charset="2"/>
              <a:buChar char="q"/>
            </a:pPr>
            <a:r>
              <a:rPr lang="en-US" sz="1800" b="0" dirty="0">
                <a:solidFill>
                  <a:srgbClr val="00B0F0"/>
                </a:solidFill>
              </a:rPr>
              <a:t>Chair – start up document with 4 + 3 WRC-23 agenda items IEEE 802 should consider viewpoints on. </a:t>
            </a:r>
          </a:p>
          <a:p>
            <a:pPr marL="685800" lvl="1">
              <a:buClr>
                <a:srgbClr val="00B0F0"/>
              </a:buClr>
              <a:buFont typeface="Wingdings" panose="05000000000000000000" pitchFamily="2" charset="2"/>
              <a:buChar char="q"/>
            </a:pPr>
            <a:r>
              <a:rPr lang="en-US" sz="1600" b="0" dirty="0">
                <a:solidFill>
                  <a:srgbClr val="00B0F0"/>
                </a:solidFill>
              </a:rPr>
              <a:t>Work with APT so IEEE 802 is a recognized SDO for comments.</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4" name="TextBox 3">
            <a:extLst>
              <a:ext uri="{FF2B5EF4-FFF2-40B4-BE49-F238E27FC236}">
                <a16:creationId xmlns:a16="http://schemas.microsoft.com/office/drawing/2014/main" id="{DDC756CB-F5BD-4F9C-92E7-62908B0C2DDA}"/>
              </a:ext>
            </a:extLst>
          </p:cNvPr>
          <p:cNvSpPr txBox="1"/>
          <p:nvPr/>
        </p:nvSpPr>
        <p:spPr>
          <a:xfrm>
            <a:off x="698889" y="4690309"/>
            <a:ext cx="7220438" cy="1785104"/>
          </a:xfrm>
          <a:prstGeom prst="rect">
            <a:avLst/>
          </a:prstGeom>
          <a:noFill/>
        </p:spPr>
        <p:txBody>
          <a:bodyPr wrap="none" rtlCol="0">
            <a:spAutoFit/>
          </a:bodyPr>
          <a:lstStyle/>
          <a:p>
            <a:pPr>
              <a:spcBef>
                <a:spcPts val="0"/>
              </a:spcBef>
              <a:buFont typeface="Arial" panose="020B0604020202020204" pitchFamily="34" charset="0"/>
              <a:buChar char="•"/>
            </a:pPr>
            <a:r>
              <a:rPr lang="en-US" sz="1400" b="0" dirty="0">
                <a:solidFill>
                  <a:schemeClr val="tx1"/>
                </a:solidFill>
              </a:rPr>
              <a:t>Monitor:  </a:t>
            </a:r>
          </a:p>
          <a:p>
            <a:pPr lvl="1">
              <a:spcBef>
                <a:spcPts val="0"/>
              </a:spcBef>
              <a:buFont typeface="Arial" panose="020B0604020202020204" pitchFamily="34" charset="0"/>
              <a:buChar char="•"/>
            </a:pPr>
            <a:r>
              <a:rPr lang="en-US" sz="1200" b="0" dirty="0">
                <a:solidFill>
                  <a:schemeClr val="tx1"/>
                </a:solidFill>
              </a:rPr>
              <a:t>WPT use of license-exempt bands and UWB in cell phones</a:t>
            </a:r>
          </a:p>
          <a:p>
            <a:pPr lvl="1">
              <a:spcBef>
                <a:spcPts val="0"/>
              </a:spcBef>
              <a:buFont typeface="Arial" panose="020B0604020202020204" pitchFamily="34" charset="0"/>
              <a:buChar char="•"/>
            </a:pPr>
            <a:r>
              <a:rPr lang="en-US" sz="1200" b="0" dirty="0">
                <a:solidFill>
                  <a:schemeClr val="tx1"/>
                </a:solidFill>
              </a:rPr>
              <a:t>Digital Divide, how can we help? </a:t>
            </a:r>
          </a:p>
          <a:p>
            <a:pPr>
              <a:spcBef>
                <a:spcPts val="0"/>
              </a:spcBef>
              <a:buFont typeface="Arial" panose="020B0604020202020204" pitchFamily="34" charset="0"/>
              <a:buChar char="•"/>
            </a:pPr>
            <a:r>
              <a:rPr lang="en-US" sz="1400" b="0" dirty="0">
                <a:solidFill>
                  <a:schemeClr val="tx1"/>
                </a:solidFill>
              </a:rPr>
              <a:t>General Info:  </a:t>
            </a:r>
          </a:p>
          <a:p>
            <a:pPr lvl="1">
              <a:spcBef>
                <a:spcPts val="0"/>
              </a:spcBef>
              <a:buFont typeface="Arial" panose="020B0604020202020204" pitchFamily="34" charset="0"/>
              <a:buChar char="•"/>
            </a:pPr>
            <a:r>
              <a:rPr lang="en-US" sz="1200" dirty="0">
                <a:solidFill>
                  <a:schemeClr val="tx1"/>
                </a:solidFill>
              </a:rPr>
              <a:t>Latest Cisco Annual Internet Report, 	</a:t>
            </a:r>
          </a:p>
          <a:p>
            <a:pPr marL="914400" lvl="2" indent="0">
              <a:spcBef>
                <a:spcPts val="0"/>
              </a:spcBef>
            </a:pPr>
            <a:r>
              <a:rPr lang="en-US" sz="1100" dirty="0">
                <a:hlinkClick r:id="rId2"/>
              </a:rPr>
              <a:t>https://www.cisco.com/c/en/us/solutions/executive-perspectives/annual-internet-report/air-highlights.html</a:t>
            </a:r>
            <a:endParaRPr lang="en-US" sz="1100" dirty="0"/>
          </a:p>
          <a:p>
            <a:pPr lvl="1">
              <a:spcBef>
                <a:spcPts val="0"/>
              </a:spcBef>
              <a:buFont typeface="Arial" panose="020B0604020202020204" pitchFamily="34" charset="0"/>
              <a:buChar char="•"/>
            </a:pPr>
            <a:r>
              <a:rPr lang="en-US" sz="1200" dirty="0">
                <a:solidFill>
                  <a:schemeClr val="tx1"/>
                </a:solidFill>
              </a:rPr>
              <a:t>Latest World Economic Outlook</a:t>
            </a:r>
            <a:r>
              <a:rPr lang="en-US" sz="1200" b="1" dirty="0">
                <a:solidFill>
                  <a:schemeClr val="tx1"/>
                </a:solidFill>
              </a:rPr>
              <a:t>.  </a:t>
            </a:r>
            <a:r>
              <a:rPr lang="en-US" sz="1200" dirty="0">
                <a:solidFill>
                  <a:schemeClr val="tx1"/>
                </a:solidFill>
              </a:rPr>
              <a:t>(October’s 2020, twice a year) </a:t>
            </a:r>
            <a:r>
              <a:rPr lang="en-US" sz="1200" u="sng" dirty="0">
                <a:hlinkClick r:id="rId3"/>
              </a:rPr>
              <a:t>&lt;click for oct2020 spreadsheet&gt;</a:t>
            </a:r>
            <a:endParaRPr lang="en-US" sz="1200" u="sng" dirty="0"/>
          </a:p>
          <a:p>
            <a:pPr lvl="1">
              <a:spcBef>
                <a:spcPts val="0"/>
              </a:spcBef>
              <a:buFont typeface="Arial" panose="020B0604020202020204" pitchFamily="34" charset="0"/>
              <a:buChar char="•"/>
            </a:pPr>
            <a:r>
              <a:rPr lang="en-US" sz="1200" b="0" dirty="0">
                <a:solidFill>
                  <a:schemeClr val="tx1"/>
                </a:solidFill>
                <a:hlinkClick r:id="rId4"/>
              </a:rPr>
              <a:t>https://www.imf.org/en/Publications/WEO/Issues/2020/09/30/world-economic-outlook-october-2020</a:t>
            </a:r>
            <a:r>
              <a:rPr lang="en-US" sz="1200" b="0" dirty="0">
                <a:solidFill>
                  <a:schemeClr val="tx1"/>
                </a:solidFill>
              </a:rPr>
              <a:t> </a:t>
            </a:r>
            <a:endParaRPr lang="en-US" sz="1200" u="sng" dirty="0"/>
          </a:p>
          <a:p>
            <a:pPr lvl="1">
              <a:spcBef>
                <a:spcPts val="0"/>
              </a:spcBef>
              <a:buFont typeface="Arial" panose="020B0604020202020204" pitchFamily="34" charset="0"/>
              <a:buChar char="•"/>
            </a:pPr>
            <a:endParaRPr lang="en-US" sz="1100" dirty="0"/>
          </a:p>
        </p:txBody>
      </p:sp>
    </p:spTree>
    <p:extLst>
      <p:ext uri="{BB962C8B-B14F-4D97-AF65-F5344CB8AC3E}">
        <p14:creationId xmlns:p14="http://schemas.microsoft.com/office/powerpoint/2010/main" val="2239288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solidFill>
                  <a:schemeClr val="tx1"/>
                </a:solidFill>
              </a:rPr>
              <a:t>Voters: </a:t>
            </a:r>
            <a:r>
              <a:rPr lang="en-US" altLang="en-US" sz="1800" dirty="0">
                <a:solidFill>
                  <a:schemeClr val="tx1"/>
                </a:solidFill>
              </a:rPr>
              <a:t>43 (8 on LMSC);  Nearly Voters: 2;  Aspirant members:13</a:t>
            </a:r>
            <a:endParaRPr lang="en-US" altLang="en-US" sz="1800" b="0" dirty="0">
              <a:solidFill>
                <a:schemeClr val="tx1"/>
              </a:solidFill>
            </a:endParaRPr>
          </a:p>
          <a:p>
            <a:pPr lvl="1">
              <a:spcBef>
                <a:spcPts val="0"/>
              </a:spcBef>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07Jan21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None heard. </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_17_ and voters on-line: _12_</a:t>
            </a:r>
          </a:p>
          <a:p>
            <a:pPr marL="285750" indent="-285750">
              <a:buFont typeface="Arial" panose="020B0604020202020204" pitchFamily="34" charset="0"/>
              <a:buChar char="•"/>
            </a:pPr>
            <a:r>
              <a:rPr lang="en-US" sz="2000" dirty="0"/>
              <a:t>Next week, 14Jan21, will be the first of 2 Interim teleconferences. </a:t>
            </a:r>
          </a:p>
          <a:p>
            <a:pPr marL="685800" lvl="1">
              <a:buFont typeface="Arial" panose="020B0604020202020204" pitchFamily="34" charset="0"/>
              <a:buChar char="•"/>
            </a:pPr>
            <a:r>
              <a:rPr lang="en-US" sz="1600" dirty="0"/>
              <a:t>Agenda will be much like a weekly and same call-in as weekly. </a:t>
            </a:r>
          </a:p>
          <a:p>
            <a:pPr lvl="1">
              <a:spcBef>
                <a:spcPts val="0"/>
              </a:spcBef>
              <a:buFont typeface="Arial" panose="020B0604020202020204" pitchFamily="34" charset="0"/>
              <a:buChar char="•"/>
            </a:pPr>
            <a:r>
              <a:rPr lang="en-US" sz="1800" dirty="0"/>
              <a:t>Call in info: </a:t>
            </a:r>
            <a:r>
              <a:rPr lang="en-US" sz="1800" dirty="0">
                <a:hlinkClick r:id="rId2"/>
              </a:rPr>
              <a:t>https://mentor.ieee.org/802.18/dcn/16/18-16-0038-17-0000-teleconference-call-in-info.pptx</a:t>
            </a:r>
            <a:r>
              <a:rPr lang="en-US" sz="1800" dirty="0"/>
              <a:t>  </a:t>
            </a:r>
            <a:r>
              <a:rPr lang="en-US" sz="1600" dirty="0"/>
              <a:t>(</a:t>
            </a:r>
            <a:r>
              <a:rPr lang="en-US" sz="1600" dirty="0">
                <a:highlight>
                  <a:srgbClr val="FFFF00"/>
                </a:highlight>
              </a:rPr>
              <a:t>new call-in starting 14Jan21)</a:t>
            </a:r>
            <a:endParaRPr lang="en-US" altLang="en-US" sz="1800" b="1" i="1" dirty="0">
              <a:highlight>
                <a:srgbClr val="FFFF00"/>
              </a:highlight>
            </a:endParaRPr>
          </a:p>
          <a:p>
            <a:pPr lvl="2">
              <a:spcBef>
                <a:spcPts val="0"/>
              </a:spcBef>
              <a:buFont typeface="Arial" panose="020B0604020202020204" pitchFamily="34" charset="0"/>
              <a:buChar char="•"/>
            </a:pPr>
            <a:r>
              <a:rPr lang="en-US" altLang="en-US" dirty="0"/>
              <a:t>Also, see back up slide in this agenda. </a:t>
            </a:r>
          </a:p>
          <a:p>
            <a:pPr lvl="1">
              <a:spcBef>
                <a:spcPts val="0"/>
              </a:spcBef>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1600" b="0" dirty="0"/>
              <a:t>Next “weekly” teleconference (</a:t>
            </a:r>
            <a:r>
              <a:rPr lang="en-US" sz="1600" b="0" dirty="0" err="1"/>
              <a:t>sched’d</a:t>
            </a:r>
            <a:r>
              <a:rPr lang="en-US" sz="1600" b="0" dirty="0"/>
              <a:t> to 20may21): ) 28Jan21–</a:t>
            </a:r>
            <a:r>
              <a:rPr lang="en-US" sz="1600" b="0" i="1" u="sng" dirty="0"/>
              <a:t>15:00–&lt;15:55</a:t>
            </a:r>
            <a:r>
              <a:rPr lang="en-US" sz="1600" b="0" dirty="0"/>
              <a:t> ET </a:t>
            </a:r>
          </a:p>
          <a:p>
            <a:pPr>
              <a:buFont typeface="Arial" panose="020B0604020202020204" pitchFamily="34" charset="0"/>
              <a:buChar char="•"/>
            </a:pPr>
            <a:r>
              <a:rPr lang="en-US" sz="1800" dirty="0"/>
              <a:t>Overall IEEE 802 schedule: </a:t>
            </a:r>
            <a:r>
              <a:rPr lang="en-US" sz="1800" dirty="0">
                <a:hlinkClick r:id="rId3"/>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4"/>
              </a:rPr>
              <a:t>IEEE 802.18 TAG Calendar</a:t>
            </a:r>
            <a:endParaRPr lang="en-US" sz="18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15:37et</a:t>
            </a:r>
          </a:p>
          <a:p>
            <a:pPr>
              <a:spcBef>
                <a:spcPts val="0"/>
              </a:spcBef>
              <a:buFont typeface="Arial" panose="020B0604020202020204" pitchFamily="34" charset="0"/>
              <a:buChar char="•"/>
            </a:pPr>
            <a:r>
              <a:rPr lang="en-US" sz="1800" dirty="0"/>
              <a:t>The next face to face meeting is tbd.   </a:t>
            </a:r>
          </a:p>
          <a:p>
            <a:pPr>
              <a:spcBef>
                <a:spcPts val="0"/>
              </a:spcBef>
              <a:buFont typeface="Arial" panose="020B0604020202020204" pitchFamily="34" charset="0"/>
              <a:buChar char="•"/>
            </a:pPr>
            <a:r>
              <a:rPr lang="en-US" sz="1800" dirty="0"/>
              <a:t>The next IEEE 802 plenary will be electronic in March 2021</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22</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07Jan21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24</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meeting invitation: Frequency Table Ad Hoc -802.18-19</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Tuesday, 26 January, 2021 15:00-16:00 America/</a:t>
            </a:r>
            <a:r>
              <a:rPr lang="en-US" sz="12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2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2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https://ieeesa.webex.com/ieeesa/j.php?MTID=ma6967f831273a65c8867476602fe83c9</a:t>
            </a:r>
          </a:p>
          <a:p>
            <a:pPr marL="0" marR="0">
              <a:spcBef>
                <a:spcPts val="0"/>
              </a:spcBef>
              <a:spcAft>
                <a:spcPts val="0"/>
              </a:spcAft>
            </a:pPr>
            <a:r>
              <a:rPr lang="en-US" sz="1050" dirty="0">
                <a:effectLst/>
                <a:latin typeface="Consolas" panose="020B0609020204030204" pitchFamily="49" charset="0"/>
                <a:ea typeface="Calibri" panose="020F0502020204030204" pitchFamily="34"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is inviting you to a scheduled </a:t>
            </a:r>
            <a:r>
              <a:rPr lang="en-US" sz="12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January 26, 2021  3:00 pm  |  (UTC-05:00) Eastern Time (US &amp; Canada)  |  1 </a:t>
            </a:r>
            <a:r>
              <a:rPr lang="en-US" sz="12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2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https://ieeesa.webex.com/ieeesa/j.php?MTID=ma6967f831273a65c8867476602fe83c9</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179 612 6789 </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freqtable2</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+1-213-306-3065,,1796126789##</a:t>
            </a: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2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2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2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2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https://help.webex.com</a:t>
            </a:r>
            <a:r>
              <a:rPr lang="en-US" sz="12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200" dirty="0">
              <a:effectLst/>
              <a:latin typeface="Consolas" panose="020B0609020204030204" pitchFamily="49" charset="0"/>
              <a:ea typeface="Times New Roman" panose="02020603050405020304" pitchFamily="18" charset="0"/>
              <a:cs typeface="Times New Roman" panose="02020603050405020304" pitchFamily="18" charset="0"/>
            </a:endParaRP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ad hoc teleconference call-in, </a:t>
            </a:r>
            <a:r>
              <a:rPr lang="en-US" sz="2400" dirty="0">
                <a:highlight>
                  <a:srgbClr val="808000"/>
                </a:highlight>
              </a:rPr>
              <a:t>26Jan21</a:t>
            </a:r>
          </a:p>
        </p:txBody>
      </p:sp>
    </p:spTree>
    <p:extLst>
      <p:ext uri="{BB962C8B-B14F-4D97-AF65-F5344CB8AC3E}">
        <p14:creationId xmlns:p14="http://schemas.microsoft.com/office/powerpoint/2010/main" val="5165683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8153400" cy="464123"/>
          </a:xfrm>
        </p:spPr>
        <p:txBody>
          <a:bodyPr/>
          <a:lstStyle/>
          <a:p>
            <a:r>
              <a:rPr lang="en-US" sz="2400" dirty="0"/>
              <a:t>Table of Frequency Bands – IEEE 802 Stds – </a:t>
            </a:r>
            <a:r>
              <a:rPr lang="en-US" sz="2400" dirty="0">
                <a:solidFill>
                  <a:srgbClr val="00B050"/>
                </a:solidFill>
              </a:rPr>
              <a:t>background -1</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on 01Dec20</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a:t>
            </a:r>
            <a:r>
              <a:rPr lang="en-US" sz="2400" dirty="0">
                <a:solidFill>
                  <a:srgbClr val="00B050"/>
                </a:solidFill>
              </a:rPr>
              <a:t>background -2</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26</a:t>
            </a:fld>
            <a:endParaRPr lang="en-US" altLang="en-US" dirty="0"/>
          </a:p>
        </p:txBody>
      </p:sp>
      <p:sp>
        <p:nvSpPr>
          <p:cNvPr id="7" name="Date Placeholder 6"/>
          <p:cNvSpPr>
            <a:spLocks noGrp="1"/>
          </p:cNvSpPr>
          <p:nvPr>
            <p:ph type="dt" idx="15"/>
          </p:nvPr>
        </p:nvSpPr>
        <p:spPr/>
        <p:txBody>
          <a:bodyPr/>
          <a:lstStyle/>
          <a:p>
            <a:r>
              <a:rPr lang="en-US"/>
              <a:t>07Jan21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7841" y="737368"/>
            <a:ext cx="7770813" cy="273050"/>
          </a:xfrm>
        </p:spPr>
        <p:txBody>
          <a:bodyPr/>
          <a:lstStyle/>
          <a:p>
            <a:r>
              <a:rPr lang="en-US" sz="2400" dirty="0"/>
              <a:t>ITU-R links &amp; general info</a:t>
            </a:r>
            <a:endParaRPr lang="en-US" sz="1200" dirty="0"/>
          </a:p>
        </p:txBody>
      </p:sp>
      <p:sp>
        <p:nvSpPr>
          <p:cNvPr id="3" name="Content Placeholder 2"/>
          <p:cNvSpPr>
            <a:spLocks noGrp="1"/>
          </p:cNvSpPr>
          <p:nvPr>
            <p:ph idx="1"/>
          </p:nvPr>
        </p:nvSpPr>
        <p:spPr>
          <a:xfrm>
            <a:off x="727841" y="1010418"/>
            <a:ext cx="8353245" cy="5464995"/>
          </a:xfrm>
        </p:spPr>
        <p:txBody>
          <a:bodyPr/>
          <a:lstStyle/>
          <a:p>
            <a:pPr>
              <a:spcBef>
                <a:spcPts val="0"/>
              </a:spcBef>
              <a:buFont typeface="Arial" panose="020B0604020202020204" pitchFamily="34" charset="0"/>
              <a:buChar char="•"/>
            </a:pPr>
            <a:r>
              <a:rPr lang="en-US" sz="2000" b="0" dirty="0">
                <a:solidFill>
                  <a:schemeClr val="tx1"/>
                </a:solidFill>
              </a:rPr>
              <a:t>Chair confirmed where WRC-23 agenda items are on the ITU Site</a:t>
            </a:r>
            <a:r>
              <a:rPr lang="en-US" sz="2000" dirty="0">
                <a:solidFill>
                  <a:schemeClr val="tx1"/>
                </a:solidFill>
              </a:rPr>
              <a:t>: </a:t>
            </a:r>
            <a:r>
              <a:rPr lang="en-US" sz="2000" b="0" dirty="0">
                <a:solidFill>
                  <a:schemeClr val="tx1"/>
                </a:solidFill>
              </a:rPr>
              <a:t>  </a:t>
            </a:r>
            <a:r>
              <a:rPr lang="en-US" sz="2000" dirty="0">
                <a:solidFill>
                  <a:schemeClr val="tx1"/>
                </a:solidFill>
              </a:rPr>
              <a:t> </a:t>
            </a:r>
          </a:p>
          <a:p>
            <a:pPr lvl="1">
              <a:spcBef>
                <a:spcPts val="0"/>
              </a:spcBef>
              <a:buFont typeface="Arial" panose="020B0604020202020204" pitchFamily="34" charset="0"/>
              <a:buChar char="•"/>
            </a:pPr>
            <a:r>
              <a:rPr lang="en-US" sz="1800" dirty="0">
                <a:hlinkClick r:id="rId3"/>
              </a:rPr>
              <a:t>https://www.itu.int/en/ITU-R/study-groups/rcpm/Pages/wrc-23-studies.aspx</a:t>
            </a:r>
            <a:r>
              <a:rPr lang="en-US" sz="1800" dirty="0">
                <a:solidFill>
                  <a:srgbClr val="00B0F0"/>
                </a:solidFill>
              </a:rPr>
              <a:t> </a:t>
            </a:r>
          </a:p>
          <a:p>
            <a:pPr lvl="1">
              <a:spcBef>
                <a:spcPts val="0"/>
              </a:spcBef>
              <a:buFont typeface="Arial" panose="020B0604020202020204" pitchFamily="34" charset="0"/>
              <a:buChar char="•"/>
            </a:pPr>
            <a:r>
              <a:rPr lang="en-US" sz="1600" dirty="0">
                <a:hlinkClick r:id="rId4"/>
              </a:rPr>
              <a:t>https://www.itu.int/dms_pub/itu-r/oth/0c/0a/R0C0A00000D0041PDFE.pdf</a:t>
            </a:r>
            <a:endParaRPr lang="en-US" sz="1800" dirty="0">
              <a:solidFill>
                <a:srgbClr val="00B0F0"/>
              </a:solidFill>
            </a:endParaRPr>
          </a:p>
          <a:p>
            <a:pPr lvl="1">
              <a:spcBef>
                <a:spcPts val="0"/>
              </a:spcBef>
              <a:buFont typeface="Arial" panose="020B0604020202020204" pitchFamily="34" charset="0"/>
              <a:buChar char="•"/>
            </a:pPr>
            <a:r>
              <a:rPr lang="en-US" sz="1400" dirty="0">
                <a:solidFill>
                  <a:srgbClr val="00B0F0"/>
                </a:solidFill>
                <a:hlinkClick r:id="rId5"/>
              </a:rPr>
              <a:t>https://mentor.ieee.org/802.18/dcn/20/18-20-0107-00-0000-res-811-wrc-19-wrc-23-agenda-items.docx</a:t>
            </a:r>
            <a:r>
              <a:rPr lang="en-US" sz="1400" dirty="0">
                <a:solidFill>
                  <a:srgbClr val="00B0F0"/>
                </a:solidFill>
              </a:rPr>
              <a:t> </a:t>
            </a:r>
          </a:p>
          <a:p>
            <a:pPr marL="1085850" lvl="2">
              <a:spcBef>
                <a:spcPts val="0"/>
              </a:spcBef>
              <a:buFont typeface="Arial" panose="020B0604020202020204" pitchFamily="34" charset="0"/>
              <a:buChar char="•"/>
            </a:pPr>
            <a:endParaRPr lang="en-US" sz="450" dirty="0">
              <a:solidFill>
                <a:schemeClr val="tx1"/>
              </a:solidFill>
            </a:endParaRPr>
          </a:p>
          <a:p>
            <a:pPr marL="285750" indent="-285750">
              <a:spcBef>
                <a:spcPts val="0"/>
              </a:spcBef>
              <a:buFont typeface="Arial" panose="020B0604020202020204" pitchFamily="34" charset="0"/>
              <a:buChar char="•"/>
            </a:pPr>
            <a:r>
              <a:rPr lang="en-US" sz="1400" dirty="0">
                <a:solidFill>
                  <a:schemeClr val="tx1"/>
                </a:solidFill>
              </a:rPr>
              <a:t>An IEEE SA staff member,  has been assigned to help IEEE 802 with ITU-R interface, participating in ITU-R calls and etc. </a:t>
            </a:r>
            <a:r>
              <a:rPr lang="en-US" sz="1400" dirty="0">
                <a:ea typeface="Calibri" panose="020F0502020204030204" pitchFamily="34" charset="0"/>
              </a:rPr>
              <a:t>Purva Rajkotia &lt;</a:t>
            </a:r>
            <a:r>
              <a:rPr lang="en-US" sz="1400" u="sng" dirty="0">
                <a:solidFill>
                  <a:srgbClr val="0000FF"/>
                </a:solidFill>
                <a:ea typeface="Calibri" panose="020F0502020204030204" pitchFamily="34" charset="0"/>
                <a:hlinkClick r:id="rId6"/>
              </a:rPr>
              <a:t>p.rajkotia@ieee.org</a:t>
            </a:r>
            <a:r>
              <a:rPr lang="en-US" sz="1400" dirty="0">
                <a:ea typeface="Calibri" panose="020F0502020204030204" pitchFamily="34" charset="0"/>
              </a:rPr>
              <a:t>&gt;</a:t>
            </a:r>
            <a:r>
              <a:rPr lang="en-US" sz="1200" dirty="0">
                <a:solidFill>
                  <a:schemeClr val="tx1"/>
                </a:solidFill>
              </a:rPr>
              <a:t>. </a:t>
            </a:r>
          </a:p>
          <a:p>
            <a:pPr marL="1085850" lvl="2">
              <a:spcBef>
                <a:spcPts val="0"/>
              </a:spcBef>
              <a:buFont typeface="Arial" panose="020B0604020202020204" pitchFamily="34" charset="0"/>
              <a:buChar char="•"/>
            </a:pPr>
            <a:endParaRPr lang="en-US" sz="800" dirty="0">
              <a:solidFill>
                <a:schemeClr val="tx1"/>
              </a:solidFill>
            </a:endParaRPr>
          </a:p>
          <a:p>
            <a:pPr marL="285750" indent="-285750">
              <a:spcBef>
                <a:spcPts val="0"/>
              </a:spcBef>
              <a:buFont typeface="Arial" panose="020B0604020202020204" pitchFamily="34" charset="0"/>
              <a:buChar char="•"/>
            </a:pPr>
            <a:r>
              <a:rPr lang="en-US" sz="1600" dirty="0">
                <a:solidFill>
                  <a:schemeClr val="tx1"/>
                </a:solidFill>
              </a:rPr>
              <a:t>Final WRC-19 ACTs a</a:t>
            </a:r>
            <a:r>
              <a:rPr lang="en-US" sz="1600" dirty="0"/>
              <a:t>vailable to all for </a:t>
            </a:r>
            <a:r>
              <a:rPr lang="en-US" sz="1600" u="sng" dirty="0">
                <a:hlinkClick r:id="rId7"/>
              </a:rPr>
              <a:t>download</a:t>
            </a:r>
            <a:r>
              <a:rPr lang="en-US" sz="1600" dirty="0"/>
              <a:t> with no registration </a:t>
            </a:r>
            <a:endParaRPr lang="en-US" sz="1600" dirty="0">
              <a:solidFill>
                <a:schemeClr val="tx1"/>
              </a:solidFill>
            </a:endParaRPr>
          </a:p>
          <a:p>
            <a:pPr>
              <a:spcBef>
                <a:spcPts val="0"/>
              </a:spcBef>
              <a:buFont typeface="Arial" panose="020B0604020202020204" pitchFamily="34" charset="0"/>
              <a:buChar char="•"/>
            </a:pPr>
            <a:r>
              <a:rPr lang="en-US" sz="1600" b="0" dirty="0"/>
              <a:t>WRC-19 is over, links with updates and final acts.  (will hold on this for a bit)</a:t>
            </a:r>
          </a:p>
          <a:p>
            <a:pPr lvl="1">
              <a:spcBef>
                <a:spcPts val="0"/>
              </a:spcBef>
              <a:buFont typeface="Arial" panose="020B0604020202020204" pitchFamily="34" charset="0"/>
              <a:buChar char="•"/>
            </a:pPr>
            <a:r>
              <a:rPr lang="en-US" sz="1200" u="sng" dirty="0">
                <a:hlinkClick r:id="rId8"/>
              </a:rPr>
              <a:t>https://cept.org/ecc/groups/ecc/cpg/page/weekly-report-from-wrc-19</a:t>
            </a:r>
            <a:r>
              <a:rPr lang="en-US" sz="1200" u="sng" dirty="0">
                <a:hlinkClick r:id="rId9"/>
              </a:rPr>
              <a:t>/</a:t>
            </a:r>
            <a:r>
              <a:rPr lang="en-US" sz="1200" dirty="0"/>
              <a:t> </a:t>
            </a:r>
          </a:p>
          <a:p>
            <a:pPr lvl="1">
              <a:spcBef>
                <a:spcPts val="0"/>
              </a:spcBef>
              <a:buFont typeface="Arial" panose="020B0604020202020204" pitchFamily="34" charset="0"/>
              <a:buChar char="•"/>
            </a:pPr>
            <a:r>
              <a:rPr lang="en-US" sz="1200" u="sng" dirty="0">
                <a:hlinkClick r:id="rId10"/>
              </a:rPr>
              <a:t>https://www.itu.int/en/ITU-R/conferences/wrc/2019/Documents/PFA-WRC19-E.pdf</a:t>
            </a:r>
            <a:endParaRPr lang="en-US" sz="1200" dirty="0"/>
          </a:p>
          <a:p>
            <a:pPr lvl="1">
              <a:spcBef>
                <a:spcPts val="0"/>
              </a:spcBef>
              <a:buFont typeface="Arial" panose="020B0604020202020204" pitchFamily="34" charset="0"/>
              <a:buChar char="•"/>
            </a:pPr>
            <a:r>
              <a:rPr lang="en-US" sz="1200" dirty="0"/>
              <a:t>Our viewpoints/watch list: 1.12,   1.13,   1.15,   1.16,   9.1.5,   10   </a:t>
            </a:r>
            <a:r>
              <a:rPr lang="en-US" sz="1200" dirty="0">
                <a:hlinkClick r:id="rId11"/>
              </a:rPr>
              <a:t>&lt;click here&gt;</a:t>
            </a:r>
            <a:r>
              <a:rPr lang="en-US" sz="1200" dirty="0"/>
              <a:t> </a:t>
            </a:r>
          </a:p>
          <a:p>
            <a:pPr lvl="1">
              <a:spcBef>
                <a:spcPts val="0"/>
              </a:spcBef>
              <a:buFont typeface="Arial" panose="020B0604020202020204" pitchFamily="34" charset="0"/>
              <a:buChar char="•"/>
            </a:pPr>
            <a:r>
              <a:rPr lang="en-US" sz="1200" dirty="0"/>
              <a:t>Comparison of our last views points to WRC-19 final acts.   </a:t>
            </a:r>
            <a:r>
              <a:rPr lang="en-US" sz="1200" dirty="0">
                <a:hlinkClick r:id="rId12"/>
              </a:rPr>
              <a:t>&lt;click here&gt;</a:t>
            </a:r>
            <a:r>
              <a:rPr lang="en-US" sz="1200" dirty="0"/>
              <a:t> </a:t>
            </a:r>
          </a:p>
          <a:p>
            <a:pPr lvl="1">
              <a:spcBef>
                <a:spcPts val="0"/>
              </a:spcBef>
              <a:buFont typeface="Wingdings" panose="05000000000000000000" pitchFamily="2" charset="2"/>
              <a:buChar char="q"/>
            </a:pPr>
            <a:r>
              <a:rPr lang="en-US" sz="1200" b="1" dirty="0">
                <a:solidFill>
                  <a:srgbClr val="00B0F0"/>
                </a:solidFill>
              </a:rPr>
              <a:t>Over time will work on a summary spreadsheet on comparison</a:t>
            </a:r>
          </a:p>
          <a:p>
            <a:pPr>
              <a:spcBef>
                <a:spcPts val="0"/>
              </a:spcBef>
              <a:buFont typeface="Arial" panose="020B0604020202020204" pitchFamily="34" charset="0"/>
              <a:buChar char="•"/>
            </a:pPr>
            <a:r>
              <a:rPr lang="en-US" sz="1600" b="0" dirty="0"/>
              <a:t>WRC-23 Agenda Items are at the end of </a:t>
            </a:r>
            <a:r>
              <a:rPr lang="en-US" sz="1600" b="0" dirty="0">
                <a:hlinkClick r:id="rId12"/>
              </a:rPr>
              <a:t>&lt;19-0152&gt;</a:t>
            </a:r>
            <a:r>
              <a:rPr lang="en-US" sz="1600" b="0" dirty="0"/>
              <a:t>, will go through them as time permits. </a:t>
            </a:r>
            <a:endParaRPr lang="en-US" sz="700" dirty="0"/>
          </a:p>
          <a:p>
            <a:pPr marL="285750" lvl="0" indent="-285750">
              <a:buFont typeface="Arial" panose="020B0604020202020204" pitchFamily="34" charset="0"/>
              <a:buChar char="•"/>
            </a:pPr>
            <a:r>
              <a:rPr lang="en-US" sz="1600" dirty="0">
                <a:solidFill>
                  <a:schemeClr val="tx1"/>
                </a:solidFill>
                <a:effectLst/>
                <a:ea typeface="Calibri" panose="020F0502020204030204" pitchFamily="34" charset="0"/>
              </a:rPr>
              <a:t>ITU published Radio Regulations (2020 edition), free to download!</a:t>
            </a:r>
          </a:p>
          <a:p>
            <a:pPr marL="685800" lvl="1">
              <a:buFont typeface="Arial" panose="020B0604020202020204" pitchFamily="34" charset="0"/>
              <a:buChar char="•"/>
            </a:pPr>
            <a:r>
              <a:rPr lang="en-US" sz="1400" u="sng" dirty="0">
                <a:solidFill>
                  <a:srgbClr val="0563C1"/>
                </a:solidFill>
                <a:effectLst/>
                <a:ea typeface="Calibri" panose="020F0502020204030204" pitchFamily="34" charset="0"/>
                <a:hlinkClick r:id="rId13"/>
              </a:rPr>
              <a:t>https://www.itu.int/en/myitu/Publications/2020/09/02/14/23/Radio-Regulations-2020</a:t>
            </a:r>
            <a:endParaRPr lang="en-US" sz="1400" b="1" u="sng" dirty="0">
              <a:ea typeface="Calibri" panose="020F0502020204030204" pitchFamily="34" charset="0"/>
            </a:endParaRPr>
          </a:p>
          <a:p>
            <a:pPr>
              <a:spcBef>
                <a:spcPts val="0"/>
              </a:spcBef>
              <a:buFont typeface="Arial" panose="020B0604020202020204" pitchFamily="34" charset="0"/>
              <a:buChar char="•"/>
            </a:pPr>
            <a:r>
              <a:rPr lang="en-US" sz="1800" dirty="0"/>
              <a:t>Calendar: </a:t>
            </a:r>
            <a:r>
              <a:rPr lang="en-US" sz="1200" dirty="0">
                <a:hlinkClick r:id="rId14"/>
              </a:rPr>
              <a:t>https://www.itu.int/en/events/Pages/Calendar-Events.aspx?sector=ITU-R</a:t>
            </a:r>
            <a:endParaRPr lang="en-US" sz="1200" dirty="0"/>
          </a:p>
          <a:p>
            <a:pPr>
              <a:spcBef>
                <a:spcPts val="0"/>
              </a:spcBef>
              <a:buFont typeface="Arial" panose="020B0604020202020204" pitchFamily="34" charset="0"/>
              <a:buChar char="•"/>
            </a:pPr>
            <a:r>
              <a:rPr lang="en-US" sz="1400" dirty="0">
                <a:hlinkClick r:id="rId15"/>
              </a:rPr>
              <a:t>Study Group 1 (SG 1) Spectrum management</a:t>
            </a:r>
            <a:endParaRPr lang="en-US" sz="1400" dirty="0">
              <a:solidFill>
                <a:schemeClr val="tx1"/>
              </a:solidFill>
            </a:endParaRPr>
          </a:p>
          <a:p>
            <a:pPr lvl="1">
              <a:spcBef>
                <a:spcPts val="0"/>
              </a:spcBef>
              <a:buFont typeface="Arial" panose="020B0604020202020204" pitchFamily="34" charset="0"/>
              <a:buChar char="•"/>
            </a:pPr>
            <a:r>
              <a:rPr lang="en-US" sz="1100" u="sng" dirty="0">
                <a:hlinkClick r:id="rId16"/>
              </a:rPr>
              <a:t>Working Party 1A (WP 1A) - Spectrum engineering techniques</a:t>
            </a:r>
            <a:r>
              <a:rPr lang="en-US" sz="1100" u="sng" dirty="0"/>
              <a:t>     and     </a:t>
            </a:r>
            <a:r>
              <a:rPr lang="en-US" sz="1100" dirty="0">
                <a:hlinkClick r:id="rId17"/>
              </a:rPr>
              <a:t>Working Party 1C (WP 1C) - Spectrum monitoring</a:t>
            </a:r>
            <a:r>
              <a:rPr lang="en-US" sz="1100" dirty="0"/>
              <a:t>​​</a:t>
            </a:r>
            <a:endParaRPr lang="en-US" sz="700" dirty="0"/>
          </a:p>
          <a:p>
            <a:pPr>
              <a:spcBef>
                <a:spcPts val="0"/>
              </a:spcBef>
              <a:buFont typeface="Arial" panose="020B0604020202020204" pitchFamily="34" charset="0"/>
              <a:buChar char="•"/>
            </a:pPr>
            <a:r>
              <a:rPr lang="en-US" sz="1400" dirty="0">
                <a:hlinkClick r:id="rId18"/>
              </a:rPr>
              <a:t>Study Group 5 (SG 5) Terrestrial </a:t>
            </a:r>
            <a:r>
              <a:rPr lang="en-US" sz="1400" b="0" dirty="0">
                <a:hlinkClick r:id="rId18"/>
              </a:rPr>
              <a:t>services</a:t>
            </a:r>
            <a:r>
              <a:rPr lang="en-US" sz="1400" b="0" dirty="0"/>
              <a:t> </a:t>
            </a:r>
            <a:r>
              <a:rPr lang="en-US" sz="1100" b="0" dirty="0"/>
              <a:t>(chair on mailing list for these two) </a:t>
            </a:r>
            <a:endParaRPr lang="en-US" sz="1400" b="0" dirty="0"/>
          </a:p>
          <a:p>
            <a:pPr lvl="1">
              <a:spcBef>
                <a:spcPts val="0"/>
              </a:spcBef>
              <a:buFont typeface="Arial" panose="020B0604020202020204" pitchFamily="34" charset="0"/>
              <a:buChar char="•"/>
            </a:pPr>
            <a:r>
              <a:rPr lang="en-US" sz="1100" dirty="0">
                <a:hlinkClick r:id="rId19"/>
              </a:rPr>
              <a:t>Working Party 5A (WP 5A) - Land mobile service above 30 MHz* (excluding IMT); wireless access in the fixed service; amateur and amateur-satellite services</a:t>
            </a:r>
            <a:r>
              <a:rPr lang="en-US" sz="1100" dirty="0"/>
              <a:t>  </a:t>
            </a:r>
            <a:endParaRPr lang="en-US" sz="1100" dirty="0">
              <a:hlinkClick r:id="" action="ppaction://noaction"/>
            </a:endParaRPr>
          </a:p>
          <a:p>
            <a:pPr lvl="1">
              <a:spcBef>
                <a:spcPts val="0"/>
              </a:spcBef>
              <a:buFont typeface="Arial" panose="020B0604020202020204" pitchFamily="34" charset="0"/>
              <a:buChar char="•"/>
            </a:pPr>
            <a:r>
              <a:rPr lang="en-US" sz="1050" b="1" i="0" u="none" strike="noStrike" dirty="0">
                <a:solidFill>
                  <a:srgbClr val="3789BD"/>
                </a:solidFill>
                <a:effectLst/>
                <a:latin typeface="Arial" panose="020B0604020202020204" pitchFamily="34" charset="0"/>
                <a:hlinkClick r:id="rId20"/>
              </a:rPr>
              <a:t>Working Party 5D (WP 5D) - IMT Systems</a:t>
            </a:r>
            <a:r>
              <a:rPr lang="en-US" sz="1100" dirty="0"/>
              <a:t>      </a:t>
            </a:r>
            <a:r>
              <a:rPr lang="en-US" sz="1000" dirty="0">
                <a:hlinkClick r:id="rId21"/>
              </a:rPr>
              <a:t>Monday 2019-12-09 - Friday 2019-12-13</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6260198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Responsibilities of Working Group (&amp;TAG)Officers</a:t>
            </a:r>
          </a:p>
        </p:txBody>
      </p:sp>
      <p:sp>
        <p:nvSpPr>
          <p:cNvPr id="3" name="Content Placeholder 2"/>
          <p:cNvSpPr>
            <a:spLocks noGrp="1"/>
          </p:cNvSpPr>
          <p:nvPr>
            <p:ph idx="1"/>
          </p:nvPr>
        </p:nvSpPr>
        <p:spPr>
          <a:xfrm>
            <a:off x="696703" y="1066800"/>
            <a:ext cx="8296126" cy="4113213"/>
          </a:xfrm>
        </p:spPr>
        <p:txBody>
          <a:bodyPr/>
          <a:lstStyle/>
          <a:p>
            <a:r>
              <a:rPr lang="en-US" sz="1400" dirty="0"/>
              <a:t>3.0 Officers</a:t>
            </a:r>
          </a:p>
          <a:p>
            <a:r>
              <a:rPr lang="en-US" sz="1400" b="0" dirty="0"/>
              <a:t>There shall be a Chair and a Secretary, and there should be a Vice Chair. The office of Treasurer is suggested if significant funds are involved in the operation of the Working Group and/or its subgroups or if the group has multiple financial reports to supply to the IEEE Standards Association. A person may simultaneously hold the positions of Secretary and Treasurer.</a:t>
            </a:r>
          </a:p>
          <a:p>
            <a:r>
              <a:rPr lang="en-US" sz="1400" b="0" dirty="0"/>
              <a:t>The Chair and Vice Chair(s) shall each be IEEE members of any grade, except Student grade, or IEEE Society affiliates, and also be members of IEEE-SA.</a:t>
            </a:r>
          </a:p>
          <a:p>
            <a:r>
              <a:rPr lang="en-US" sz="1400" dirty="0"/>
              <a:t>3.4 Responsibilities of Working Group Officers</a:t>
            </a:r>
          </a:p>
          <a:p>
            <a:r>
              <a:rPr lang="en-US" sz="1400" b="0" dirty="0"/>
              <a:t>When carrying out the duties of an officer described in IEEE’s policies and procedures, officers of the Working Group:</a:t>
            </a:r>
          </a:p>
          <a:p>
            <a:r>
              <a:rPr lang="en-US" sz="1400" b="0" dirty="0"/>
              <a:t>a) shall not act:</a:t>
            </a:r>
          </a:p>
          <a:p>
            <a:r>
              <a:rPr lang="en-US" sz="1400" b="0" dirty="0"/>
              <a:t>1) in bad faith;</a:t>
            </a:r>
          </a:p>
          <a:p>
            <a:r>
              <a:rPr lang="en-US" sz="1400" b="0" dirty="0"/>
              <a:t>2) to the detriment of IEEE-SA;</a:t>
            </a:r>
          </a:p>
          <a:p>
            <a:r>
              <a:rPr lang="en-US" sz="1400" b="0" dirty="0"/>
              <a:t>3) to further the interest of any party outside IEEE over the interest of IEEE; or</a:t>
            </a:r>
          </a:p>
          <a:p>
            <a:r>
              <a:rPr lang="en-US" sz="1400" b="0" dirty="0"/>
              <a:t>4) in a manner that is inconsistent with the purposes or objectives of IEEE, and;</a:t>
            </a:r>
          </a:p>
          <a:p>
            <a:r>
              <a:rPr lang="en-US" sz="1400" b="0" dirty="0"/>
              <a:t>b) shall use best efforts to ensure that participants of the working group conduct themselves in accordance with applicable policies and procedures including, but not limited to, SASB Bylaws 5.2.1.</a:t>
            </a:r>
          </a:p>
          <a:p>
            <a:r>
              <a:rPr lang="en-US" sz="1400" b="0" dirty="0"/>
              <a:t>The officers of the Working Group shall manage the day-to-day operations of the Working Group. The officers are responsible for implementing the decisions of the Working Group and managing the activities that result from those decisions.</a:t>
            </a:r>
          </a:p>
          <a:p>
            <a:endParaRPr lang="en-US" sz="2000" dirty="0"/>
          </a:p>
          <a:p>
            <a:pPr>
              <a:buFont typeface="Arial" panose="020B0604020202020204" pitchFamily="34" charset="0"/>
              <a:buChar char="•"/>
            </a:pPr>
            <a:endParaRPr lang="en-US" sz="2000" dirty="0"/>
          </a:p>
          <a:p>
            <a:pPr>
              <a:buFont typeface="Arial" panose="020B0604020202020204" pitchFamily="34" charset="0"/>
              <a:buChar char="•"/>
            </a:pPr>
            <a:endParaRPr lang="en-US" sz="2000" dirty="0"/>
          </a:p>
          <a:p>
            <a:pPr lvl="1">
              <a:buFont typeface="Arial" panose="020B0604020202020204" pitchFamily="34" charset="0"/>
              <a:buChar char="•"/>
            </a:pPr>
            <a:endParaRPr lang="en-US" sz="1600" dirty="0"/>
          </a:p>
        </p:txBody>
      </p:sp>
      <p:sp>
        <p:nvSpPr>
          <p:cNvPr id="4" name="Date Placeholder 3"/>
          <p:cNvSpPr>
            <a:spLocks noGrp="1"/>
          </p:cNvSpPr>
          <p:nvPr>
            <p:ph type="dt" sz="half" idx="4294967295"/>
          </p:nvPr>
        </p:nvSpPr>
        <p:spPr>
          <a:xfrm>
            <a:off x="691160" y="304800"/>
            <a:ext cx="2204439"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023523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100"/>
              </a:spcBef>
            </a:pPr>
            <a:r>
              <a:rPr lang="en-US" sz="900" dirty="0"/>
              <a:t>3.4.1 Chair</a:t>
            </a:r>
          </a:p>
          <a:p>
            <a:pPr>
              <a:spcBef>
                <a:spcPts val="100"/>
              </a:spcBef>
            </a:pPr>
            <a:r>
              <a:rPr lang="en-US" sz="900" b="0" dirty="0"/>
              <a:t>The responsibilities of the Chair or his or her designee shall include</a:t>
            </a:r>
          </a:p>
          <a:p>
            <a:pPr>
              <a:spcBef>
                <a:spcPts val="100"/>
              </a:spcBef>
            </a:pPr>
            <a:r>
              <a:rPr lang="en-US" sz="900" b="0" dirty="0"/>
              <a:t>a) Leading the activity according to all of the relevant Policies and Procedures.</a:t>
            </a:r>
          </a:p>
          <a:p>
            <a:pPr>
              <a:spcBef>
                <a:spcPts val="100"/>
              </a:spcBef>
            </a:pPr>
            <a:r>
              <a:rPr lang="en-US" sz="900" b="0" dirty="0"/>
              <a:t>b) Being objective.</a:t>
            </a:r>
          </a:p>
          <a:p>
            <a:pPr>
              <a:spcBef>
                <a:spcPts val="100"/>
              </a:spcBef>
            </a:pPr>
            <a:r>
              <a:rPr lang="en-US" sz="900" b="0" dirty="0"/>
              <a:t>c) Entertaining motions, but not making motions.</a:t>
            </a:r>
          </a:p>
          <a:p>
            <a:pPr>
              <a:spcBef>
                <a:spcPts val="100"/>
              </a:spcBef>
            </a:pPr>
            <a:r>
              <a:rPr lang="en-US" sz="900" b="0" dirty="0"/>
              <a:t>d) Not biasing discussions.</a:t>
            </a:r>
          </a:p>
          <a:p>
            <a:pPr>
              <a:spcBef>
                <a:spcPts val="100"/>
              </a:spcBef>
            </a:pPr>
            <a:r>
              <a:rPr lang="en-US" sz="900" b="0" dirty="0"/>
              <a:t>e) Delegating necessary functions.</a:t>
            </a:r>
          </a:p>
          <a:p>
            <a:pPr>
              <a:spcBef>
                <a:spcPts val="100"/>
              </a:spcBef>
            </a:pPr>
            <a:r>
              <a:rPr lang="en-US" sz="900" b="0" dirty="0"/>
              <a:t>f) Ensuring that all parties have the opportunity to express their views.</a:t>
            </a:r>
          </a:p>
          <a:p>
            <a:pPr>
              <a:spcBef>
                <a:spcPts val="100"/>
              </a:spcBef>
            </a:pPr>
            <a:r>
              <a:rPr lang="en-US" sz="900" b="0" dirty="0"/>
              <a:t>g) Setting goals and deadlines and adhere to them.</a:t>
            </a:r>
          </a:p>
          <a:p>
            <a:pPr>
              <a:spcBef>
                <a:spcPts val="100"/>
              </a:spcBef>
            </a:pPr>
            <a:r>
              <a:rPr lang="en-US" sz="900" b="0" dirty="0"/>
              <a:t>h) Being knowledgeable in IEEE standards processes and parliamentary procedures and</a:t>
            </a:r>
          </a:p>
          <a:p>
            <a:pPr>
              <a:spcBef>
                <a:spcPts val="100"/>
              </a:spcBef>
            </a:pPr>
            <a:r>
              <a:rPr lang="en-US" sz="900" b="0" dirty="0"/>
              <a:t>ensuring that the processes and procedures are followed.</a:t>
            </a:r>
          </a:p>
          <a:p>
            <a:pPr>
              <a:spcBef>
                <a:spcPts val="100"/>
              </a:spcBef>
            </a:pPr>
            <a:r>
              <a:rPr lang="en-US" sz="900" b="0" dirty="0" err="1"/>
              <a:t>i</a:t>
            </a:r>
            <a:r>
              <a:rPr lang="en-US" sz="900" b="0" dirty="0"/>
              <a:t>) Seeking consensus as a means of resolving issues.</a:t>
            </a:r>
          </a:p>
          <a:p>
            <a:pPr>
              <a:spcBef>
                <a:spcPts val="100"/>
              </a:spcBef>
            </a:pPr>
            <a:r>
              <a:rPr lang="en-US" sz="900" b="0" dirty="0"/>
              <a:t>j) Prioritizing work to best serve the group and its goals.</a:t>
            </a:r>
          </a:p>
          <a:p>
            <a:pPr>
              <a:spcBef>
                <a:spcPts val="100"/>
              </a:spcBef>
            </a:pPr>
            <a:r>
              <a:rPr lang="en-US" sz="900" b="0" dirty="0"/>
              <a:t>k) Complying with the IEEE-SA Intellectual Property Policies, including but not limited to IEEE-SA Patent Policy (see </a:t>
            </a:r>
            <a:r>
              <a:rPr lang="en-US" sz="900" b="0" i="1" dirty="0"/>
              <a:t>IEEE-SA Standards Board Operations Manual </a:t>
            </a:r>
            <a:r>
              <a:rPr lang="en-US" sz="900" b="0" dirty="0"/>
              <a:t>6.3.2, </a:t>
            </a:r>
          </a:p>
          <a:p>
            <a:pPr>
              <a:spcBef>
                <a:spcPts val="100"/>
              </a:spcBef>
            </a:pPr>
            <a:r>
              <a:rPr lang="en-US" sz="900" b="0" dirty="0"/>
              <a:t>http://standards.ieee.org/board/pat/index.html) and IEEE-SA Copyright Policy (see </a:t>
            </a:r>
            <a:r>
              <a:rPr lang="en-US" sz="900" b="0" i="1" dirty="0"/>
              <a:t>IEEE-SA Standards Board Bylaws </a:t>
            </a:r>
            <a:r>
              <a:rPr lang="en-US" sz="900" b="0" dirty="0"/>
              <a:t>7, http://standards.ieee.org/guides/bylaws/sect6-</a:t>
            </a:r>
          </a:p>
          <a:p>
            <a:pPr>
              <a:spcBef>
                <a:spcPts val="100"/>
              </a:spcBef>
            </a:pPr>
            <a:r>
              <a:rPr lang="en-US" sz="900" b="0" dirty="0"/>
              <a:t>7.html#7).</a:t>
            </a:r>
          </a:p>
          <a:p>
            <a:pPr>
              <a:spcBef>
                <a:spcPts val="100"/>
              </a:spcBef>
            </a:pPr>
            <a:r>
              <a:rPr lang="en-US" sz="900" b="0" dirty="0"/>
              <a:t>l) Fulfilling any financial </a:t>
            </a:r>
            <a:r>
              <a:rPr lang="en-US" sz="900" b="0" dirty="0" err="1"/>
              <a:t>repor</a:t>
            </a:r>
            <a:r>
              <a:rPr lang="en-US" sz="900" dirty="0"/>
              <a:t> </a:t>
            </a:r>
            <a:r>
              <a:rPr lang="en-US" sz="900" b="0" dirty="0"/>
              <a:t>ting requirements of the IEEE, in the absence of a Treasurer.</a:t>
            </a:r>
          </a:p>
          <a:p>
            <a:pPr>
              <a:spcBef>
                <a:spcPts val="100"/>
              </a:spcBef>
            </a:pPr>
            <a:r>
              <a:rPr lang="en-US" sz="900" b="0" dirty="0"/>
              <a:t>m) Participating as needed in meetings of the Sponsor to represent the Working Group and, in the case of a “Directed Position”, vote the will of the Working Group in accordance with the Directed Position Procedure (See “Procedure for establishing a directed position” subclause of the IEEE 802 LMSC OM [5]).</a:t>
            </a:r>
          </a:p>
          <a:p>
            <a:pPr>
              <a:spcBef>
                <a:spcPts val="100"/>
              </a:spcBef>
            </a:pPr>
            <a:r>
              <a:rPr lang="en-US" sz="900" b="0" dirty="0"/>
              <a:t>n) Being familiar with training materials available through IEEE Standards Development Online.</a:t>
            </a:r>
          </a:p>
          <a:p>
            <a:pPr>
              <a:spcBef>
                <a:spcPts val="100"/>
              </a:spcBef>
            </a:pPr>
            <a:r>
              <a:rPr lang="en-US" sz="900" b="0" dirty="0"/>
              <a:t>o) Call meetings and issue a notice for each meeting at least 30 calendar days prior to the meeting</a:t>
            </a:r>
          </a:p>
          <a:p>
            <a:pPr>
              <a:spcBef>
                <a:spcPts val="100"/>
              </a:spcBef>
            </a:pPr>
            <a:r>
              <a:rPr lang="en-US" sz="900" b="0" dirty="0"/>
              <a:t>p) Ensure agendas are published at least 14 calendar days before a meeting</a:t>
            </a:r>
          </a:p>
          <a:p>
            <a:pPr>
              <a:spcBef>
                <a:spcPts val="100"/>
              </a:spcBef>
            </a:pPr>
            <a:r>
              <a:rPr lang="en-US" sz="900" b="0" dirty="0"/>
              <a:t>q) Ensure important requested documents are issued to members of the Working Group, the Sponsor, and liaison groups.</a:t>
            </a:r>
          </a:p>
          <a:p>
            <a:pPr>
              <a:spcBef>
                <a:spcPts val="100"/>
              </a:spcBef>
            </a:pPr>
            <a:r>
              <a:rPr lang="en-US" sz="900" b="0" dirty="0"/>
              <a:t>r) Ensure a membership roster is created and maintained</a:t>
            </a:r>
          </a:p>
          <a:p>
            <a:pPr>
              <a:spcBef>
                <a:spcPts val="100"/>
              </a:spcBef>
            </a:pPr>
            <a:r>
              <a:rPr lang="en-US" sz="900" b="0" dirty="0"/>
              <a:t>s) Ensure participant attendance is recorded at each meeting</a:t>
            </a:r>
          </a:p>
          <a:p>
            <a:pPr>
              <a:spcBef>
                <a:spcPts val="100"/>
              </a:spcBef>
            </a:pPr>
            <a:r>
              <a:rPr lang="en-US" sz="900" b="0" dirty="0"/>
              <a:t>t) Be responsible for the management and distribution of Working Group documentation in compliance with IEEE-SA guidelines, including but not limited to guidelines with regard to posting and distribution of drafts and approved IEEE standards.</a:t>
            </a:r>
          </a:p>
          <a:p>
            <a:pPr>
              <a:spcBef>
                <a:spcPts val="100"/>
              </a:spcBef>
            </a:pPr>
            <a:r>
              <a:rPr lang="en-US" sz="900" b="0" dirty="0"/>
              <a:t>u) Maintain liaison with other organizations at the direction of the Sponsor or at the discretion of the Working Group Chair with the approval of the Sponsor</a:t>
            </a:r>
          </a:p>
          <a:p>
            <a:pPr>
              <a:spcBef>
                <a:spcPts val="100"/>
              </a:spcBef>
            </a:pPr>
            <a:r>
              <a:rPr lang="en-US" sz="900" b="0" dirty="0"/>
              <a:t>v) Ensure that any financial operations of the Working Group comply with the requirements of the IEEE 802 LMSC Operations Manual</a:t>
            </a:r>
          </a:p>
          <a:p>
            <a:pPr>
              <a:spcBef>
                <a:spcPts val="100"/>
              </a:spcBef>
            </a:pPr>
            <a:r>
              <a:rPr lang="en-US" sz="900" b="0" dirty="0"/>
              <a:t>w) Assign/unassign subtasks and task leaders (e.g., secretary, subgroup chair, etc.)</a:t>
            </a:r>
          </a:p>
          <a:p>
            <a:pPr>
              <a:spcBef>
                <a:spcPts val="100"/>
              </a:spcBef>
            </a:pPr>
            <a:r>
              <a:rPr lang="en-US" sz="900" b="0" dirty="0"/>
              <a:t>x) Determine if the Working Group is dominated by an organization and, if so, treat that organizations’ vote as one (with the approval of the Sponsor)</a:t>
            </a:r>
          </a:p>
          <a:p>
            <a:pPr>
              <a:spcBef>
                <a:spcPts val="100"/>
              </a:spcBef>
            </a:pPr>
            <a:r>
              <a:rPr lang="en-US" sz="900" b="0" dirty="0"/>
              <a:t>y) Manage balloting of projects</a:t>
            </a:r>
          </a:p>
          <a:p>
            <a:pPr>
              <a:spcBef>
                <a:spcPts val="100"/>
              </a:spcBef>
            </a:pPr>
            <a:r>
              <a:rPr lang="en-US" sz="900" b="0" dirty="0"/>
              <a:t>z) Decide which matters are procedural and which matters are technical</a:t>
            </a:r>
          </a:p>
          <a:p>
            <a:pPr>
              <a:spcBef>
                <a:spcPts val="100"/>
              </a:spcBef>
            </a:pPr>
            <a:r>
              <a:rPr lang="en-US" sz="900" b="0" dirty="0"/>
              <a:t>aa) Decide procedural matters or defer them to a vote by the Working Group</a:t>
            </a:r>
          </a:p>
          <a:p>
            <a:pPr>
              <a:spcBef>
                <a:spcPts val="100"/>
              </a:spcBef>
            </a:pPr>
            <a:r>
              <a:rPr lang="en-US" sz="900" b="0" dirty="0"/>
              <a:t>bb) Place issues to a vote by Working Group members</a:t>
            </a:r>
          </a:p>
          <a:p>
            <a:pPr>
              <a:spcBef>
                <a:spcPts val="100"/>
              </a:spcBef>
            </a:pPr>
            <a:r>
              <a:rPr lang="en-US" sz="900" b="0" dirty="0"/>
              <a:t>cc) Preside over Working Group meetings and activities of the Working Group according to all of the relevant policies and procedures</a:t>
            </a:r>
            <a:endParaRPr lang="en-US" sz="9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Chair</a:t>
            </a:r>
            <a:endParaRPr lang="en-US" altLang="en-US" sz="2400" dirty="0"/>
          </a:p>
        </p:txBody>
      </p:sp>
    </p:spTree>
    <p:extLst>
      <p:ext uri="{BB962C8B-B14F-4D97-AF65-F5344CB8AC3E}">
        <p14:creationId xmlns:p14="http://schemas.microsoft.com/office/powerpoint/2010/main" val="2611501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07Jan21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91161" y="993421"/>
            <a:ext cx="8296126" cy="4113213"/>
          </a:xfrm>
        </p:spPr>
        <p:txBody>
          <a:bodyPr/>
          <a:lstStyle/>
          <a:p>
            <a:pPr>
              <a:spcBef>
                <a:spcPts val="0"/>
              </a:spcBef>
              <a:buFont typeface="Arial" panose="020B0604020202020204" pitchFamily="34" charset="0"/>
              <a:buChar char="•"/>
            </a:pPr>
            <a:r>
              <a:rPr lang="en-US" sz="1600" dirty="0"/>
              <a:t>3.4.2 Vice Chair(s)</a:t>
            </a:r>
          </a:p>
          <a:p>
            <a:pPr marL="0" indent="0">
              <a:spcBef>
                <a:spcPts val="0"/>
              </a:spcBef>
            </a:pPr>
            <a:r>
              <a:rPr lang="en-US" sz="1600" dirty="0"/>
              <a:t>	</a:t>
            </a:r>
            <a:r>
              <a:rPr lang="en-US" sz="1400" dirty="0"/>
              <a:t>The responsibilities of the Vice Chair(s) shall include:</a:t>
            </a:r>
          </a:p>
          <a:p>
            <a:pPr lvl="1">
              <a:spcBef>
                <a:spcPts val="0"/>
              </a:spcBef>
            </a:pPr>
            <a:r>
              <a:rPr lang="en-US" sz="1100" dirty="0"/>
              <a:t>a) </a:t>
            </a:r>
            <a:r>
              <a:rPr lang="en-US" sz="1200" b="1" u="sng" dirty="0"/>
              <a:t>Carrying out the Chair's duties if the Chair is temporarily unable to do so</a:t>
            </a:r>
            <a:r>
              <a:rPr lang="en-US" sz="1200" dirty="0"/>
              <a:t> or chooses to recuse himself or herself (i.e., to give a technical opinion) or chooses to delegate specific duties.</a:t>
            </a:r>
          </a:p>
          <a:p>
            <a:pPr lvl="1">
              <a:spcBef>
                <a:spcPts val="0"/>
              </a:spcBef>
            </a:pPr>
            <a:r>
              <a:rPr lang="en-US" sz="1200" dirty="0"/>
              <a:t>b) Being knowledgeable in IEEE standards processes and parliamentary procedures and assisting the Chair in ensuring that the processes and procedures are followed.</a:t>
            </a:r>
          </a:p>
          <a:p>
            <a:pPr lvl="1">
              <a:spcBef>
                <a:spcPts val="0"/>
              </a:spcBef>
            </a:pPr>
            <a:r>
              <a:rPr lang="en-US" sz="1200" dirty="0"/>
              <a:t>c) Being familiar with training materials available through IEEE Standards Development Online.</a:t>
            </a:r>
          </a:p>
          <a:p>
            <a:pPr lvl="2">
              <a:spcBef>
                <a:spcPts val="0"/>
              </a:spcBef>
              <a:spcAft>
                <a:spcPts val="300"/>
              </a:spcAft>
              <a:buFont typeface="Arial" panose="020B0604020202020204" pitchFamily="34" charset="0"/>
              <a:buChar char="•"/>
            </a:pPr>
            <a:endParaRPr lang="en-US" sz="800" dirty="0"/>
          </a:p>
          <a:p>
            <a:pPr lvl="0">
              <a:spcBef>
                <a:spcPts val="0"/>
              </a:spcBef>
              <a:spcAft>
                <a:spcPts val="300"/>
              </a:spcAft>
              <a:buFont typeface="Arial" panose="020B0604020202020204" pitchFamily="34" charset="0"/>
              <a:buChar char="•"/>
            </a:pPr>
            <a:r>
              <a:rPr lang="en-US" sz="1400" dirty="0"/>
              <a:t>Needs to be a member of the IEEE SA.</a:t>
            </a:r>
          </a:p>
          <a:p>
            <a:pPr lvl="0">
              <a:spcBef>
                <a:spcPts val="0"/>
              </a:spcBef>
              <a:spcAft>
                <a:spcPts val="300"/>
              </a:spcAft>
              <a:buFont typeface="Arial" panose="020B0604020202020204" pitchFamily="34" charset="0"/>
              <a:buChar char="•"/>
            </a:pPr>
            <a:r>
              <a:rPr lang="en-US" sz="1400" dirty="0"/>
              <a:t>Declaration of term commitment and affiliation letters to the EC.</a:t>
            </a:r>
          </a:p>
          <a:p>
            <a:pPr lvl="0">
              <a:spcBef>
                <a:spcPts val="0"/>
              </a:spcBef>
              <a:spcAft>
                <a:spcPts val="300"/>
              </a:spcAft>
              <a:buFont typeface="Arial" panose="020B0604020202020204" pitchFamily="34" charset="0"/>
              <a:buChar char="•"/>
            </a:pPr>
            <a:r>
              <a:rPr lang="en-US" sz="1400" dirty="0"/>
              <a:t>Expected to be in attendance at all face to face meetings and most all the teleconferences. </a:t>
            </a:r>
          </a:p>
          <a:p>
            <a:pPr lvl="1">
              <a:spcBef>
                <a:spcPts val="0"/>
              </a:spcBef>
              <a:spcAft>
                <a:spcPts val="300"/>
              </a:spcAft>
              <a:buFont typeface="Arial" panose="020B0604020202020204" pitchFamily="34" charset="0"/>
              <a:buChar char="•"/>
            </a:pPr>
            <a:r>
              <a:rPr lang="en-US" sz="1400" dirty="0"/>
              <a:t>Should consider to attend </a:t>
            </a:r>
            <a:r>
              <a:rPr lang="en-US" sz="1400" dirty="0" err="1"/>
              <a:t>sunday</a:t>
            </a:r>
            <a:r>
              <a:rPr lang="en-US" sz="1400" dirty="0"/>
              <a:t> wireless chair meeting and rules,  EC open and EC close meetings during a plenary. </a:t>
            </a:r>
          </a:p>
          <a:p>
            <a:pPr lvl="0">
              <a:spcBef>
                <a:spcPts val="0"/>
              </a:spcBef>
              <a:spcAft>
                <a:spcPts val="300"/>
              </a:spcAft>
              <a:buFont typeface="Arial" panose="020B0604020202020204" pitchFamily="34" charset="0"/>
              <a:buChar char="•"/>
            </a:pPr>
            <a:r>
              <a:rPr lang="en-US" sz="1400" dirty="0"/>
              <a:t>Stand in for the Chair or Secretary if one of them is not able to attend a meeting or call or activity </a:t>
            </a:r>
          </a:p>
          <a:p>
            <a:pPr lvl="1">
              <a:spcBef>
                <a:spcPts val="0"/>
              </a:spcBef>
              <a:spcAft>
                <a:spcPts val="300"/>
              </a:spcAft>
              <a:buFont typeface="Arial" panose="020B0604020202020204" pitchFamily="34" charset="0"/>
              <a:buChar char="•"/>
            </a:pPr>
            <a:r>
              <a:rPr lang="en-US" sz="1400" dirty="0"/>
              <a:t>e.g. at the Plenary EC opening and closing meetings if the Chair can not make it. </a:t>
            </a:r>
          </a:p>
          <a:p>
            <a:pPr lvl="1">
              <a:spcBef>
                <a:spcPts val="0"/>
              </a:spcBef>
              <a:spcAft>
                <a:spcPts val="300"/>
              </a:spcAft>
              <a:buFont typeface="Arial" panose="020B0604020202020204" pitchFamily="34" charset="0"/>
              <a:buChar char="•"/>
            </a:pPr>
            <a:r>
              <a:rPr lang="en-US" sz="1400" dirty="0"/>
              <a:t>Learn how and be able to update the website and attendance / approved voters process.</a:t>
            </a:r>
          </a:p>
          <a:p>
            <a:pPr lvl="0">
              <a:spcBef>
                <a:spcPts val="0"/>
              </a:spcBef>
              <a:spcAft>
                <a:spcPts val="300"/>
              </a:spcAft>
              <a:buFont typeface="Arial" panose="020B0604020202020204" pitchFamily="34" charset="0"/>
              <a:buChar char="•"/>
            </a:pPr>
            <a:r>
              <a:rPr lang="en-US" sz="1400" dirty="0"/>
              <a:t>Support the Chair and secretary in general</a:t>
            </a:r>
          </a:p>
          <a:p>
            <a:pPr lvl="1">
              <a:spcBef>
                <a:spcPts val="0"/>
              </a:spcBef>
              <a:spcAft>
                <a:spcPts val="300"/>
              </a:spcAft>
              <a:buFont typeface="Arial" panose="020B0604020202020204" pitchFamily="34" charset="0"/>
              <a:buChar char="•"/>
            </a:pPr>
            <a:r>
              <a:rPr lang="en-US" sz="1400" dirty="0"/>
              <a:t>Including feedback to the chair and secretary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200" b="1" dirty="0"/>
              <a:t>Though busier if some research is needed for a topic, help on comments, etc.  </a:t>
            </a:r>
            <a:endParaRPr lang="en-US" sz="1200" dirty="0"/>
          </a:p>
          <a:p>
            <a:pPr marL="1200150" lvl="2" indent="-285750">
              <a:spcBef>
                <a:spcPts val="0"/>
              </a:spcBef>
              <a:spcAft>
                <a:spcPts val="300"/>
              </a:spcAft>
              <a:buFont typeface="Arial" panose="020B0604020202020204" pitchFamily="34" charset="0"/>
              <a:buChar char="•"/>
            </a:pPr>
            <a:r>
              <a:rPr lang="en-US" sz="1200" b="1" dirty="0"/>
              <a:t>Maybe once a month or so.  It will vary.  </a:t>
            </a:r>
            <a:endParaRPr lang="en-US" sz="1200" dirty="0"/>
          </a:p>
          <a:p>
            <a:pPr marL="800100" lvl="1" indent="-342900">
              <a:spcBef>
                <a:spcPts val="0"/>
              </a:spcBef>
              <a:spcAft>
                <a:spcPts val="300"/>
              </a:spcAft>
              <a:buFont typeface="Arial" panose="020B0604020202020204" pitchFamily="34" charset="0"/>
              <a:buChar char="•"/>
            </a:pPr>
            <a:r>
              <a:rPr lang="en-US" sz="1200" b="1"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200" b="1" dirty="0"/>
              <a:t>Would look at a periodic touch point with the chair depending on activity. </a:t>
            </a:r>
            <a:endParaRPr lang="en-US" sz="1200" dirty="0"/>
          </a:p>
        </p:txBody>
      </p:sp>
      <p:sp>
        <p:nvSpPr>
          <p:cNvPr id="4" name="Date Placeholder 3"/>
          <p:cNvSpPr>
            <a:spLocks noGrp="1"/>
          </p:cNvSpPr>
          <p:nvPr>
            <p:ph type="dt" sz="half" idx="4294967295"/>
          </p:nvPr>
        </p:nvSpPr>
        <p:spPr>
          <a:xfrm>
            <a:off x="691160" y="304800"/>
            <a:ext cx="2204440" cy="276225"/>
          </a:xfrm>
          <a:prstGeom prst="rect">
            <a:avLst/>
          </a:prstGeom>
        </p:spPr>
        <p:txBody>
          <a:bodyPr/>
          <a:lstStyle/>
          <a:p>
            <a:pPr>
              <a:defRPr/>
            </a:pPr>
            <a:r>
              <a:rPr lang="en-US"/>
              <a:t>07Jan21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
        <p:nvSpPr>
          <p:cNvPr id="9" name="Title 1">
            <a:extLst>
              <a:ext uri="{FF2B5EF4-FFF2-40B4-BE49-F238E27FC236}">
                <a16:creationId xmlns:a16="http://schemas.microsoft.com/office/drawing/2014/main" id="{03587FC6-4F7F-434F-834B-7BC1D178D555}"/>
              </a:ext>
            </a:extLst>
          </p:cNvPr>
          <p:cNvSpPr>
            <a:spLocks noGrp="1"/>
          </p:cNvSpPr>
          <p:nvPr>
            <p:ph type="title"/>
          </p:nvPr>
        </p:nvSpPr>
        <p:spPr>
          <a:xfrm>
            <a:off x="685005" y="577851"/>
            <a:ext cx="7770813" cy="510564"/>
          </a:xfrm>
        </p:spPr>
        <p:txBody>
          <a:bodyPr/>
          <a:lstStyle/>
          <a:p>
            <a:r>
              <a:rPr lang="en-US" sz="2400" dirty="0"/>
              <a:t>Responsibilities of WG (or TAG) Vice Chair</a:t>
            </a:r>
            <a:endParaRPr lang="en-US" altLang="en-US" sz="2400" dirty="0"/>
          </a:p>
        </p:txBody>
      </p:sp>
    </p:spTree>
    <p:extLst>
      <p:ext uri="{BB962C8B-B14F-4D97-AF65-F5344CB8AC3E}">
        <p14:creationId xmlns:p14="http://schemas.microsoft.com/office/powerpoint/2010/main" val="41485967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005" y="577851"/>
            <a:ext cx="7770813" cy="510564"/>
          </a:xfrm>
        </p:spPr>
        <p:txBody>
          <a:bodyPr/>
          <a:lstStyle/>
          <a:p>
            <a:r>
              <a:rPr lang="en-US" sz="2400" dirty="0"/>
              <a:t>Responsibilities of WG (or TAG) Secretary</a:t>
            </a:r>
            <a:endParaRPr lang="en-US" altLang="en-US" sz="2400" dirty="0"/>
          </a:p>
        </p:txBody>
      </p:sp>
      <p:sp>
        <p:nvSpPr>
          <p:cNvPr id="16387" name="Content Placeholder 2"/>
          <p:cNvSpPr>
            <a:spLocks noGrp="1"/>
          </p:cNvSpPr>
          <p:nvPr>
            <p:ph idx="1"/>
          </p:nvPr>
        </p:nvSpPr>
        <p:spPr>
          <a:xfrm>
            <a:off x="685005" y="990600"/>
            <a:ext cx="8229602" cy="4821848"/>
          </a:xfrm>
        </p:spPr>
        <p:txBody>
          <a:bodyPr/>
          <a:lstStyle/>
          <a:p>
            <a:pPr>
              <a:buFont typeface="Arial" panose="020B0604020202020204" pitchFamily="34" charset="0"/>
              <a:buChar char="•"/>
            </a:pPr>
            <a:r>
              <a:rPr lang="en-US" sz="1600" dirty="0"/>
              <a:t>3.4.3 Secretary</a:t>
            </a:r>
          </a:p>
          <a:p>
            <a:pPr marL="0" indent="0">
              <a:spcBef>
                <a:spcPts val="0"/>
              </a:spcBef>
            </a:pPr>
            <a:r>
              <a:rPr lang="en-US" sz="1600" b="1" dirty="0"/>
              <a:t>	</a:t>
            </a:r>
            <a:r>
              <a:rPr lang="en-US" sz="1400" b="1" dirty="0"/>
              <a:t>The </a:t>
            </a:r>
            <a:r>
              <a:rPr lang="en-US" sz="1400" dirty="0"/>
              <a:t>responsibilities</a:t>
            </a:r>
            <a:r>
              <a:rPr lang="en-US" sz="1400" b="1" dirty="0"/>
              <a:t> of the Secretary include:</a:t>
            </a:r>
          </a:p>
          <a:p>
            <a:pPr lvl="1">
              <a:spcBef>
                <a:spcPts val="0"/>
              </a:spcBef>
            </a:pPr>
            <a:r>
              <a:rPr lang="en-US" sz="1200" b="0" dirty="0"/>
              <a:t>a) Scheduling meetings in coordination with the Chair and distributing meeting notices.</a:t>
            </a:r>
          </a:p>
          <a:p>
            <a:pPr lvl="1">
              <a:spcBef>
                <a:spcPts val="0"/>
              </a:spcBef>
            </a:pPr>
            <a:r>
              <a:rPr lang="en-US" sz="1200" b="0" dirty="0"/>
              <a:t>b) Distributing meeting agenda (as per 6.0). Notification of the potential for action shall be included on any distributed agendas for meetings.</a:t>
            </a:r>
          </a:p>
          <a:p>
            <a:pPr lvl="1">
              <a:spcBef>
                <a:spcPts val="0"/>
              </a:spcBef>
            </a:pPr>
            <a:r>
              <a:rPr lang="en-US" sz="1200" b="0" dirty="0"/>
              <a:t>c) Recording minutes of each meeting according to Clause 6.5 and IEEE guidelines (see http://standards.ieee.org/develop/policies/stdslaw.pdf), and publishing them within 60 calendar days of the end of the meeting.</a:t>
            </a:r>
          </a:p>
          <a:p>
            <a:pPr lvl="1">
              <a:spcBef>
                <a:spcPts val="0"/>
              </a:spcBef>
            </a:pPr>
            <a:r>
              <a:rPr lang="en-US" sz="1200" b="0" dirty="0"/>
              <a:t>d) Creating and maintaining the Working Group membership roster and submitting it to the IEEE Standards Association annually.</a:t>
            </a:r>
          </a:p>
          <a:p>
            <a:pPr lvl="1">
              <a:spcBef>
                <a:spcPts val="0"/>
              </a:spcBef>
            </a:pPr>
            <a:r>
              <a:rPr lang="en-US" sz="1200" b="0" dirty="0"/>
              <a:t>e) Being responsible for the management and distribution of Working Group documentation.</a:t>
            </a:r>
          </a:p>
          <a:p>
            <a:pPr lvl="1">
              <a:spcBef>
                <a:spcPts val="0"/>
              </a:spcBef>
            </a:pPr>
            <a:r>
              <a:rPr lang="en-US" sz="1200" b="0" dirty="0"/>
              <a:t>f) Maintaining lists of unresolved issues, action items, and assignments.</a:t>
            </a:r>
          </a:p>
          <a:p>
            <a:pPr lvl="1">
              <a:spcBef>
                <a:spcPts val="0"/>
              </a:spcBef>
            </a:pPr>
            <a:r>
              <a:rPr lang="en-US" sz="1200" b="0" dirty="0"/>
              <a:t>g) Recording attendance of all attendees.</a:t>
            </a:r>
          </a:p>
          <a:p>
            <a:pPr lvl="1">
              <a:spcBef>
                <a:spcPts val="0"/>
              </a:spcBef>
            </a:pPr>
            <a:r>
              <a:rPr lang="en-US" sz="1200" b="0" dirty="0"/>
              <a:t>h) Maintaining a current list of the names of the voting members and distributing it to the members upon request.</a:t>
            </a:r>
          </a:p>
          <a:p>
            <a:pPr lvl="1">
              <a:spcBef>
                <a:spcPts val="0"/>
              </a:spcBef>
            </a:pPr>
            <a:r>
              <a:rPr lang="en-US" sz="1200" b="0" dirty="0" err="1"/>
              <a:t>i</a:t>
            </a:r>
            <a:r>
              <a:rPr lang="en-US" sz="1200" b="0" dirty="0"/>
              <a:t>) Forwarding all changes to the roster of voting members to the Chair.</a:t>
            </a:r>
          </a:p>
          <a:p>
            <a:pPr lvl="1">
              <a:spcBef>
                <a:spcPts val="0"/>
              </a:spcBef>
            </a:pPr>
            <a:r>
              <a:rPr lang="en-US" sz="1200" b="0" dirty="0"/>
              <a:t>j) Being familiar with training materials available through IEEE Standards Development Online.</a:t>
            </a:r>
            <a:r>
              <a:rPr lang="en-US" sz="1200" dirty="0"/>
              <a:t> </a:t>
            </a:r>
          </a:p>
          <a:p>
            <a:pPr lvl="0">
              <a:spcAft>
                <a:spcPts val="300"/>
              </a:spcAft>
              <a:buFont typeface="Arial" panose="020B0604020202020204" pitchFamily="34" charset="0"/>
              <a:buChar char="•"/>
            </a:pPr>
            <a:r>
              <a:rPr lang="en-US" sz="1400" dirty="0"/>
              <a:t>Expected to be in attendance at all face to face meetings and most all the teleconferences. </a:t>
            </a:r>
          </a:p>
          <a:p>
            <a:pPr lvl="0">
              <a:spcBef>
                <a:spcPts val="0"/>
              </a:spcBef>
              <a:spcAft>
                <a:spcPts val="300"/>
              </a:spcAft>
              <a:buFont typeface="Arial" panose="020B0604020202020204" pitchFamily="34" charset="0"/>
              <a:buChar char="•"/>
            </a:pPr>
            <a:r>
              <a:rPr lang="en-US" sz="1400" dirty="0"/>
              <a:t>Support the Chair and Vice Char in general</a:t>
            </a:r>
          </a:p>
          <a:p>
            <a:pPr lvl="1">
              <a:spcBef>
                <a:spcPts val="0"/>
              </a:spcBef>
              <a:spcAft>
                <a:spcPts val="300"/>
              </a:spcAft>
              <a:buFont typeface="Arial" panose="020B0604020202020204" pitchFamily="34" charset="0"/>
              <a:buChar char="•"/>
            </a:pPr>
            <a:r>
              <a:rPr lang="en-US" sz="1400" dirty="0"/>
              <a:t>Including feedback to the chair and vice chair on  improved processes, e.g. meetings, calls, docs, procedures, etc. </a:t>
            </a:r>
            <a:endParaRPr lang="en-US" sz="900" dirty="0"/>
          </a:p>
          <a:p>
            <a:pPr lvl="0">
              <a:spcBef>
                <a:spcPts val="0"/>
              </a:spcBef>
              <a:spcAft>
                <a:spcPts val="300"/>
              </a:spcAft>
              <a:buFont typeface="Arial" panose="020B0604020202020204" pitchFamily="34" charset="0"/>
              <a:buChar char="•"/>
            </a:pPr>
            <a:r>
              <a:rPr lang="en-US" sz="1400" dirty="0"/>
              <a:t>Currently amount of time is not anticipated too much on the day to day basis</a:t>
            </a:r>
          </a:p>
          <a:p>
            <a:pPr marL="800100" lvl="1" indent="-342900">
              <a:spcBef>
                <a:spcPts val="0"/>
              </a:spcBef>
              <a:spcAft>
                <a:spcPts val="300"/>
              </a:spcAft>
              <a:buFont typeface="Arial" panose="020B0604020202020204" pitchFamily="34" charset="0"/>
              <a:buChar char="•"/>
            </a:pPr>
            <a:r>
              <a:rPr lang="en-US" sz="1400" dirty="0"/>
              <a:t>Though busier if after a meeting to do minutes.  </a:t>
            </a:r>
          </a:p>
          <a:p>
            <a:pPr marL="800100" lvl="1" indent="-342900">
              <a:spcBef>
                <a:spcPts val="0"/>
              </a:spcBef>
              <a:spcAft>
                <a:spcPts val="300"/>
              </a:spcAft>
              <a:buFont typeface="Arial" panose="020B0604020202020204" pitchFamily="34" charset="0"/>
              <a:buChar char="•"/>
            </a:pPr>
            <a:r>
              <a:rPr lang="en-US" sz="1400" dirty="0"/>
              <a:t>There may be helping/supporting the Chair with prep for the face to faces and occasionally for teleconferences.</a:t>
            </a:r>
          </a:p>
          <a:p>
            <a:pPr marL="800100" lvl="1" indent="-342900">
              <a:spcBef>
                <a:spcPts val="0"/>
              </a:spcBef>
              <a:spcAft>
                <a:spcPts val="300"/>
              </a:spcAft>
              <a:buFont typeface="Arial" panose="020B0604020202020204" pitchFamily="34" charset="0"/>
              <a:buChar char="•"/>
            </a:pPr>
            <a:r>
              <a:rPr lang="en-US" sz="1400" dirty="0"/>
              <a:t>Would look at a periodic touch point with the chair depending on activity. </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31</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45057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96E5B-E0F8-4849-91A4-55EC66374BC6}"/>
              </a:ext>
            </a:extLst>
          </p:cNvPr>
          <p:cNvSpPr>
            <a:spLocks noGrp="1"/>
          </p:cNvSpPr>
          <p:nvPr>
            <p:ph type="dt" idx="10"/>
          </p:nvPr>
        </p:nvSpPr>
        <p:spPr/>
        <p:txBody>
          <a:bodyPr/>
          <a:lstStyle/>
          <a:p>
            <a:r>
              <a:rPr lang="en-US"/>
              <a:t>07Jan21</a:t>
            </a:r>
            <a:endParaRPr lang="en-GB" dirty="0"/>
          </a:p>
        </p:txBody>
      </p:sp>
      <p:sp>
        <p:nvSpPr>
          <p:cNvPr id="3" name="Footer Placeholder 2">
            <a:extLst>
              <a:ext uri="{FF2B5EF4-FFF2-40B4-BE49-F238E27FC236}">
                <a16:creationId xmlns:a16="http://schemas.microsoft.com/office/drawing/2014/main" id="{A3651E33-4C9F-43C6-AB61-461A43BF1C82}"/>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A1C2367-91AD-445C-AA29-90D041FB7222}"/>
              </a:ext>
            </a:extLst>
          </p:cNvPr>
          <p:cNvSpPr>
            <a:spLocks noGrp="1"/>
          </p:cNvSpPr>
          <p:nvPr>
            <p:ph type="sldNum" idx="12"/>
          </p:nvPr>
        </p:nvSpPr>
        <p:spPr/>
        <p:txBody>
          <a:bodyPr/>
          <a:lstStyle/>
          <a:p>
            <a:r>
              <a:rPr lang="en-GB"/>
              <a:t>Slide </a:t>
            </a:r>
            <a:fld id="{F5D8E26B-7BCF-4D25-9C89-0168A6618F18}" type="slidenum">
              <a:rPr lang="en-GB" smtClean="0"/>
              <a:pPr/>
              <a:t>32</a:t>
            </a:fld>
            <a:endParaRPr lang="en-GB" dirty="0"/>
          </a:p>
        </p:txBody>
      </p:sp>
      <p:pic>
        <p:nvPicPr>
          <p:cNvPr id="5" name="Picture 4">
            <a:extLst>
              <a:ext uri="{FF2B5EF4-FFF2-40B4-BE49-F238E27FC236}">
                <a16:creationId xmlns:a16="http://schemas.microsoft.com/office/drawing/2014/main" id="{FD62BA5D-8B72-4785-B1E0-6CACB3ABFE0B}"/>
              </a:ext>
            </a:extLst>
          </p:cNvPr>
          <p:cNvPicPr>
            <a:picLocks noChangeAspect="1"/>
          </p:cNvPicPr>
          <p:nvPr/>
        </p:nvPicPr>
        <p:blipFill>
          <a:blip r:embed="rId2"/>
          <a:stretch>
            <a:fillRect/>
          </a:stretch>
        </p:blipFill>
        <p:spPr>
          <a:xfrm>
            <a:off x="0" y="309330"/>
            <a:ext cx="9144000" cy="6347058"/>
          </a:xfrm>
          <a:prstGeom prst="rect">
            <a:avLst/>
          </a:prstGeom>
        </p:spPr>
      </p:pic>
    </p:spTree>
    <p:extLst>
      <p:ext uri="{BB962C8B-B14F-4D97-AF65-F5344CB8AC3E}">
        <p14:creationId xmlns:p14="http://schemas.microsoft.com/office/powerpoint/2010/main" val="42778280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23AE9C-3DA3-4F20-8EAF-CB07B037CC4F}"/>
              </a:ext>
            </a:extLst>
          </p:cNvPr>
          <p:cNvSpPr>
            <a:spLocks noGrp="1"/>
          </p:cNvSpPr>
          <p:nvPr>
            <p:ph type="dt" idx="10"/>
          </p:nvPr>
        </p:nvSpPr>
        <p:spPr/>
        <p:txBody>
          <a:bodyPr/>
          <a:lstStyle/>
          <a:p>
            <a:r>
              <a:rPr lang="en-US"/>
              <a:t>07Jan21</a:t>
            </a:r>
            <a:endParaRPr lang="en-GB" dirty="0"/>
          </a:p>
        </p:txBody>
      </p:sp>
      <p:sp>
        <p:nvSpPr>
          <p:cNvPr id="3" name="Footer Placeholder 2">
            <a:extLst>
              <a:ext uri="{FF2B5EF4-FFF2-40B4-BE49-F238E27FC236}">
                <a16:creationId xmlns:a16="http://schemas.microsoft.com/office/drawing/2014/main" id="{7C15871E-5A04-4293-A297-5E83DCD98B84}"/>
              </a:ext>
            </a:extLst>
          </p:cNvPr>
          <p:cNvSpPr>
            <a:spLocks noGrp="1"/>
          </p:cNvSpPr>
          <p:nvPr>
            <p:ph type="ftr" idx="11"/>
          </p:nvPr>
        </p:nvSpPr>
        <p:spPr/>
        <p:txBody>
          <a:bodyPr/>
          <a:lstStyle/>
          <a:p>
            <a:r>
              <a:rPr lang="en-US"/>
              <a:t>Jay Holcomb (Itron)</a:t>
            </a:r>
            <a:endParaRPr lang="en-GB" dirty="0"/>
          </a:p>
        </p:txBody>
      </p:sp>
      <p:sp>
        <p:nvSpPr>
          <p:cNvPr id="4" name="Slide Number Placeholder 3">
            <a:extLst>
              <a:ext uri="{FF2B5EF4-FFF2-40B4-BE49-F238E27FC236}">
                <a16:creationId xmlns:a16="http://schemas.microsoft.com/office/drawing/2014/main" id="{565E02F7-59BA-45D8-AE21-AE2066044526}"/>
              </a:ext>
            </a:extLst>
          </p:cNvPr>
          <p:cNvSpPr>
            <a:spLocks noGrp="1"/>
          </p:cNvSpPr>
          <p:nvPr>
            <p:ph type="sldNum" idx="12"/>
          </p:nvPr>
        </p:nvSpPr>
        <p:spPr/>
        <p:txBody>
          <a:bodyPr/>
          <a:lstStyle/>
          <a:p>
            <a:r>
              <a:rPr lang="en-GB"/>
              <a:t>Slide </a:t>
            </a:r>
            <a:fld id="{F5D8E26B-7BCF-4D25-9C89-0168A6618F18}" type="slidenum">
              <a:rPr lang="en-GB" smtClean="0"/>
              <a:pPr/>
              <a:t>33</a:t>
            </a:fld>
            <a:endParaRPr lang="en-GB" dirty="0"/>
          </a:p>
        </p:txBody>
      </p:sp>
      <p:pic>
        <p:nvPicPr>
          <p:cNvPr id="5" name="Picture 4">
            <a:extLst>
              <a:ext uri="{FF2B5EF4-FFF2-40B4-BE49-F238E27FC236}">
                <a16:creationId xmlns:a16="http://schemas.microsoft.com/office/drawing/2014/main" id="{3CA12222-375D-4C48-A36B-5B30F10395CD}"/>
              </a:ext>
            </a:extLst>
          </p:cNvPr>
          <p:cNvPicPr>
            <a:picLocks noChangeAspect="1"/>
          </p:cNvPicPr>
          <p:nvPr/>
        </p:nvPicPr>
        <p:blipFill>
          <a:blip r:embed="rId2"/>
          <a:stretch>
            <a:fillRect/>
          </a:stretch>
        </p:blipFill>
        <p:spPr>
          <a:xfrm>
            <a:off x="304800" y="7551"/>
            <a:ext cx="8534399" cy="6842897"/>
          </a:xfrm>
          <a:prstGeom prst="rect">
            <a:avLst/>
          </a:prstGeom>
        </p:spPr>
      </p:pic>
    </p:spTree>
    <p:extLst>
      <p:ext uri="{BB962C8B-B14F-4D97-AF65-F5344CB8AC3E}">
        <p14:creationId xmlns:p14="http://schemas.microsoft.com/office/powerpoint/2010/main" val="33644044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07Jan21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07Jan21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455611" y="889002"/>
            <a:ext cx="4725989" cy="5474748"/>
          </a:xfrm>
        </p:spPr>
        <p:txBody>
          <a:bodyPr/>
          <a:lstStyle/>
          <a:p>
            <a:pPr>
              <a:buFont typeface="Arial" panose="020B0604020202020204" pitchFamily="34" charset="0"/>
              <a:buChar char="•"/>
            </a:pPr>
            <a:r>
              <a:rPr lang="en-US" altLang="en-US" sz="1600" dirty="0">
                <a:solidFill>
                  <a:schemeClr val="tx1"/>
                </a:solidFill>
              </a:rPr>
              <a:t>Call to Order</a:t>
            </a:r>
          </a:p>
          <a:p>
            <a:pPr lvl="1">
              <a:spcBef>
                <a:spcPts val="0"/>
              </a:spcBef>
              <a:buFont typeface="Arial" panose="020B0604020202020204" pitchFamily="34" charset="0"/>
              <a:buChar char="•"/>
            </a:pPr>
            <a:r>
              <a:rPr lang="en-US" altLang="en-US" sz="800" b="1" u="sng" dirty="0">
                <a:solidFill>
                  <a:schemeClr val="bg1"/>
                </a:solidFill>
              </a:rPr>
              <a:t>Attendance server is open</a:t>
            </a:r>
          </a:p>
          <a:p>
            <a:pPr lvl="1">
              <a:spcBef>
                <a:spcPts val="0"/>
              </a:spcBef>
              <a:buFont typeface="Arial" panose="020B0604020202020204" pitchFamily="34" charset="0"/>
              <a:buChar char="•"/>
            </a:pPr>
            <a:r>
              <a:rPr lang="en-US" altLang="en-US" sz="1200" b="1" u="sng"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dirty="0">
                <a:solidFill>
                  <a:schemeClr val="tx1"/>
                </a:solidFill>
              </a:rPr>
              <a:t>Please request Q in chat window.</a:t>
            </a:r>
          </a:p>
          <a:p>
            <a:pPr>
              <a:buFont typeface="Arial" panose="020B0604020202020204" pitchFamily="34" charset="0"/>
              <a:buChar char="•"/>
            </a:pPr>
            <a:r>
              <a:rPr lang="en-US" altLang="en-US" sz="1600" dirty="0">
                <a:solidFill>
                  <a:schemeClr val="tx1"/>
                </a:solidFill>
              </a:rPr>
              <a:t>Administrative items</a:t>
            </a:r>
          </a:p>
          <a:p>
            <a:pPr lvl="1">
              <a:spcBef>
                <a:spcPts val="0"/>
              </a:spcBef>
              <a:buFont typeface="Arial" panose="020B0604020202020204" pitchFamily="34" charset="0"/>
              <a:buChar char="•"/>
            </a:pPr>
            <a:r>
              <a:rPr lang="en-US" altLang="en-US" sz="1400" dirty="0">
                <a:solidFill>
                  <a:schemeClr val="tx1"/>
                </a:solidFill>
              </a:rPr>
              <a:t>Someone to take some notes, jay</a:t>
            </a:r>
          </a:p>
          <a:p>
            <a:pPr lvl="1">
              <a:spcBef>
                <a:spcPts val="0"/>
              </a:spcBef>
              <a:buFont typeface="Arial" panose="020B0604020202020204" pitchFamily="34" charset="0"/>
              <a:buChar char="•"/>
            </a:pPr>
            <a:r>
              <a:rPr lang="en-US" altLang="en-US" sz="1400" dirty="0">
                <a:solidFill>
                  <a:schemeClr val="tx1"/>
                </a:solidFill>
              </a:rPr>
              <a:t>Attendance &amp; monitor chat, Stuart K.</a:t>
            </a:r>
          </a:p>
          <a:p>
            <a:pPr>
              <a:buFont typeface="Arial" panose="020B0604020202020204" pitchFamily="34" charset="0"/>
              <a:buChar char="•"/>
            </a:pPr>
            <a:r>
              <a:rPr lang="en-US" altLang="en-US" sz="1600" dirty="0">
                <a:solidFill>
                  <a:schemeClr val="tx1"/>
                </a:solidFill>
              </a:rPr>
              <a:t>Approve agenda, last minutes</a:t>
            </a:r>
            <a:r>
              <a:rPr lang="en-US" altLang="en-US" sz="1400" dirty="0">
                <a:solidFill>
                  <a:schemeClr val="tx1"/>
                </a:solidFill>
              </a:rPr>
              <a:t>  &amp; announcements</a:t>
            </a:r>
          </a:p>
          <a:p>
            <a:pPr>
              <a:buFont typeface="Arial" panose="020B0604020202020204" pitchFamily="34" charset="0"/>
              <a:buChar char="•"/>
            </a:pPr>
            <a:r>
              <a:rPr lang="en-US" altLang="en-US" sz="1600" dirty="0">
                <a:solidFill>
                  <a:schemeClr val="tx1"/>
                </a:solidFill>
              </a:rPr>
              <a:t>Discussion items</a:t>
            </a:r>
            <a:endParaRPr lang="en-US" altLang="en-US" sz="1400" dirty="0">
              <a:solidFill>
                <a:schemeClr val="tx1"/>
              </a:solidFill>
            </a:endParaRPr>
          </a:p>
          <a:p>
            <a:pPr lvl="1">
              <a:spcBef>
                <a:spcPts val="0"/>
              </a:spcBef>
              <a:buFont typeface="Arial" panose="020B0604020202020204" pitchFamily="34" charset="0"/>
              <a:buChar char="•"/>
            </a:pPr>
            <a:r>
              <a:rPr lang="en-US" altLang="en-US" sz="1400" dirty="0">
                <a:solidFill>
                  <a:schemeClr val="tx1"/>
                </a:solidFill>
              </a:rPr>
              <a:t>EU Items</a:t>
            </a:r>
          </a:p>
          <a:p>
            <a:pPr lvl="1">
              <a:spcBef>
                <a:spcPts val="0"/>
              </a:spcBef>
              <a:buFont typeface="Arial" panose="020B0604020202020204" pitchFamily="34" charset="0"/>
              <a:buChar char="•"/>
            </a:pPr>
            <a:r>
              <a:rPr lang="en-US" altLang="en-US" sz="140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MSG 6 GHz &amp; FCC </a:t>
            </a:r>
          </a:p>
          <a:p>
            <a:pPr lvl="1">
              <a:spcBef>
                <a:spcPts val="0"/>
              </a:spcBef>
              <a:buFont typeface="Arial" panose="020B0604020202020204" pitchFamily="34" charset="0"/>
              <a:buChar char="•"/>
            </a:pPr>
            <a:r>
              <a:rPr lang="en-US" altLang="en-US" sz="1400" dirty="0">
                <a:solidFill>
                  <a:schemeClr val="tx1"/>
                </a:solidFill>
              </a:rPr>
              <a:t>Table of Frequency Bands</a:t>
            </a:r>
          </a:p>
          <a:p>
            <a:pPr lvl="1">
              <a:spcBef>
                <a:spcPts val="0"/>
              </a:spcBef>
              <a:buFont typeface="Arial" panose="020B0604020202020204" pitchFamily="34" charset="0"/>
              <a:buChar char="•"/>
            </a:pPr>
            <a:r>
              <a:rPr lang="en-US" altLang="en-US" sz="1400" dirty="0">
                <a:solidFill>
                  <a:schemeClr val="tx1"/>
                </a:solidFill>
              </a:rPr>
              <a:t>General Discussion Items</a:t>
            </a: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endParaRPr lang="en-US" altLang="en-US" sz="1400" dirty="0">
              <a:solidFill>
                <a:schemeClr val="tx1"/>
              </a:solidFill>
            </a:endParaRPr>
          </a:p>
          <a:p>
            <a:pPr lvl="1">
              <a:buFont typeface="Arial" panose="020B0604020202020204" pitchFamily="34" charset="0"/>
              <a:buChar char="•"/>
            </a:pPr>
            <a:r>
              <a:rPr lang="en-US" altLang="en-US" sz="1200" dirty="0">
                <a:solidFill>
                  <a:schemeClr val="tx1"/>
                </a:solidFill>
              </a:rPr>
              <a:t>Table of Frequency Bands, ad hoc</a:t>
            </a:r>
          </a:p>
          <a:p>
            <a:pPr lvl="1">
              <a:buFont typeface="Arial" panose="020B0604020202020204" pitchFamily="34" charset="0"/>
              <a:buChar char="•"/>
            </a:pPr>
            <a:r>
              <a:rPr lang="en-US" altLang="en-US" sz="1200" dirty="0">
                <a:solidFill>
                  <a:schemeClr val="tx1"/>
                </a:solidFill>
              </a:rPr>
              <a:t>WRC-23 IEEE 802 viewpoints </a:t>
            </a:r>
          </a:p>
          <a:p>
            <a:pPr lvl="1">
              <a:buFont typeface="Arial" panose="020B0604020202020204" pitchFamily="34" charset="0"/>
              <a:buChar char="•"/>
            </a:pPr>
            <a:r>
              <a:rPr lang="en-US" sz="1400" dirty="0">
                <a:effectLst/>
                <a:ea typeface="SimSun" panose="02010600030101010101" pitchFamily="2" charset="-122"/>
              </a:rPr>
              <a:t>Anything new today</a:t>
            </a:r>
          </a:p>
          <a:p>
            <a:pPr lvl="1">
              <a:buFont typeface="Arial" panose="020B0604020202020204" pitchFamily="34" charset="0"/>
              <a:buChar char="•"/>
            </a:pPr>
            <a:endParaRPr lang="en-US" sz="1400" dirty="0">
              <a:effectLst/>
              <a:ea typeface="SimSun" panose="02010600030101010101" pitchFamily="2" charset="-122"/>
            </a:endParaRPr>
          </a:p>
          <a:p>
            <a:pPr>
              <a:buFont typeface="Arial" panose="020B0604020202020204" pitchFamily="34" charset="0"/>
              <a:buChar char="•"/>
            </a:pPr>
            <a:r>
              <a:rPr lang="en-US" altLang="en-US" sz="1600" dirty="0">
                <a:solidFill>
                  <a:schemeClr val="tx1"/>
                </a:solidFill>
              </a:rPr>
              <a:t>AOB and Adjourn</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796559" y="1193802"/>
            <a:ext cx="3966441" cy="52816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marL="0" indent="0">
              <a:spcBef>
                <a:spcPts val="0"/>
              </a:spcBef>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sz="1400" b="0" kern="0" dirty="0">
              <a:solidFill>
                <a:schemeClr val="tx1"/>
              </a:solidFill>
            </a:endParaRPr>
          </a:p>
          <a:p>
            <a:pPr>
              <a:spcBef>
                <a:spcPts val="0"/>
              </a:spcBef>
              <a:buFont typeface="Arial" panose="020B0604020202020204" pitchFamily="34" charset="0"/>
              <a:buChar char="•"/>
            </a:pPr>
            <a:r>
              <a:rPr lang="en-US" sz="1400" b="0" kern="0" dirty="0">
                <a:solidFill>
                  <a:schemeClr val="tx1"/>
                </a:solidFill>
              </a:rPr>
              <a:t>Other Regions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endParaRPr lang="en-US" altLang="en-US" sz="1400" dirty="0">
              <a:solidFill>
                <a:schemeClr val="tx1"/>
              </a:solidFill>
            </a:endParaRPr>
          </a:p>
          <a:p>
            <a:pPr>
              <a:spcBef>
                <a:spcPts val="0"/>
              </a:spcBef>
              <a:buFont typeface="Arial" panose="020B0604020202020204" pitchFamily="34" charset="0"/>
              <a:buChar char="•"/>
            </a:pPr>
            <a:r>
              <a:rPr lang="en-US" sz="1400" b="0" dirty="0">
                <a:solidFill>
                  <a:schemeClr val="tx1"/>
                </a:solidFill>
              </a:rPr>
              <a:t>ITU-R Items</a:t>
            </a:r>
          </a:p>
          <a:p>
            <a:pPr lvl="1">
              <a:spcBef>
                <a:spcPts val="0"/>
              </a:spcBef>
              <a:buFont typeface="Arial" panose="020B0604020202020204" pitchFamily="34" charset="0"/>
              <a:buChar char="•"/>
            </a:pPr>
            <a:r>
              <a:rPr lang="en-US" altLang="en-US" sz="1400" dirty="0">
                <a:solidFill>
                  <a:schemeClr val="tx1"/>
                </a:solidFill>
              </a:rPr>
              <a:t>General items</a:t>
            </a:r>
          </a:p>
          <a:p>
            <a:pPr lvl="1">
              <a:spcBef>
                <a:spcPts val="0"/>
              </a:spcBef>
              <a:buFont typeface="Arial" panose="020B0604020202020204" pitchFamily="34" charset="0"/>
              <a:buChar char="•"/>
            </a:pPr>
            <a:r>
              <a:rPr lang="en-US" altLang="en-US" sz="1400" kern="0" dirty="0">
                <a:solidFill>
                  <a:schemeClr val="tx1"/>
                </a:solidFill>
              </a:rPr>
              <a:t>WRC-23 AIs</a:t>
            </a:r>
          </a:p>
          <a:p>
            <a:pPr lvl="1">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MSG 6 GHz &amp; FCC</a:t>
            </a:r>
          </a:p>
          <a:p>
            <a:pPr lvl="1">
              <a:spcBef>
                <a:spcPts val="0"/>
              </a:spcBef>
              <a:buFont typeface="Arial" panose="020B0604020202020204" pitchFamily="34" charset="0"/>
              <a:buChar char="•"/>
            </a:pPr>
            <a:r>
              <a:rPr lang="en-US" altLang="en-US" sz="1400" kern="0" dirty="0">
                <a:solidFill>
                  <a:schemeClr val="tx1"/>
                </a:solidFill>
              </a:rPr>
              <a:t>Multi stake-holder group</a:t>
            </a:r>
          </a:p>
          <a:p>
            <a:pPr marL="0" indent="0">
              <a:spcBef>
                <a:spcPts val="0"/>
              </a:spcBef>
            </a:pPr>
            <a:endParaRPr lang="en-US" altLang="en-US" sz="1800" kern="0" dirty="0">
              <a:solidFill>
                <a:schemeClr val="tx1"/>
              </a:solidFill>
            </a:endParaRPr>
          </a:p>
          <a:p>
            <a:pPr>
              <a:spcBef>
                <a:spcPts val="0"/>
              </a:spcBef>
              <a:buFont typeface="Arial" panose="020B0604020202020204" pitchFamily="34" charset="0"/>
              <a:buChar char="•"/>
            </a:pPr>
            <a:r>
              <a:rPr lang="en-US" altLang="en-US" sz="1400" b="0" dirty="0">
                <a:solidFill>
                  <a:schemeClr val="tx1"/>
                </a:solidFill>
              </a:rPr>
              <a:t>Table of Frequency Bands </a:t>
            </a:r>
            <a:r>
              <a:rPr lang="en-US" sz="1400" b="0" dirty="0"/>
              <a:t>– IEEE 802 Stds</a:t>
            </a:r>
            <a:endParaRPr lang="en-US" altLang="en-US" sz="1400" b="0" dirty="0">
              <a:solidFill>
                <a:schemeClr val="tx1"/>
              </a:solidFill>
            </a:endParaRPr>
          </a:p>
          <a:p>
            <a:pPr lvl="1">
              <a:spcBef>
                <a:spcPts val="0"/>
              </a:spcBef>
              <a:buFont typeface="Arial" panose="020B0604020202020204" pitchFamily="34" charset="0"/>
              <a:buChar char="•"/>
            </a:pPr>
            <a:r>
              <a:rPr lang="en-US" altLang="en-US" sz="1400" kern="0" dirty="0">
                <a:solidFill>
                  <a:schemeClr val="tx1"/>
                </a:solidFill>
              </a:rPr>
              <a:t>Status</a:t>
            </a:r>
          </a:p>
          <a:p>
            <a:pPr>
              <a:spcBef>
                <a:spcPts val="0"/>
              </a:spcBef>
              <a:buFont typeface="Arial" panose="020B0604020202020204" pitchFamily="34" charset="0"/>
              <a:buChar char="•"/>
            </a:pPr>
            <a:endParaRPr lang="en-US" altLang="en-US" sz="1400" b="0" kern="0" dirty="0">
              <a:solidFill>
                <a:schemeClr val="tx1"/>
              </a:solidFill>
            </a:endParaRPr>
          </a:p>
          <a:p>
            <a:pPr>
              <a:spcBef>
                <a:spcPts val="0"/>
              </a:spcBef>
              <a:buFont typeface="Arial" panose="020B0604020202020204" pitchFamily="34" charset="0"/>
              <a:buChar char="•"/>
            </a:pPr>
            <a:r>
              <a:rPr lang="en-US" altLang="en-US" sz="1400" b="0" kern="0" dirty="0">
                <a:solidFill>
                  <a:schemeClr val="tx1"/>
                </a:solidFill>
              </a:rPr>
              <a:t>General discussion items</a:t>
            </a:r>
          </a:p>
          <a:p>
            <a:pPr lvl="1">
              <a:spcBef>
                <a:spcPts val="0"/>
              </a:spcBef>
              <a:buFont typeface="Arial" panose="020B0604020202020204" pitchFamily="34" charset="0"/>
              <a:buChar char="•"/>
            </a:pPr>
            <a:r>
              <a:rPr lang="en-US" altLang="en-US" sz="1400" b="0" kern="0" dirty="0">
                <a:solidFill>
                  <a:schemeClr val="tx1"/>
                </a:solidFill>
              </a:rPr>
              <a:t>FCC action on digital divide.   </a:t>
            </a: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469235"/>
          </a:xfrm>
        </p:spPr>
        <p:txBody>
          <a:bodyPr/>
          <a:lstStyle/>
          <a:p>
            <a:r>
              <a:rPr lang="en-US" altLang="en-US" sz="2400" dirty="0"/>
              <a:t>Administrative – motions and more</a:t>
            </a:r>
          </a:p>
        </p:txBody>
      </p:sp>
      <p:sp>
        <p:nvSpPr>
          <p:cNvPr id="16387" name="Content Placeholder 2"/>
          <p:cNvSpPr>
            <a:spLocks noGrp="1"/>
          </p:cNvSpPr>
          <p:nvPr>
            <p:ph idx="1"/>
          </p:nvPr>
        </p:nvSpPr>
        <p:spPr>
          <a:xfrm>
            <a:off x="685799" y="577850"/>
            <a:ext cx="8229602" cy="5789613"/>
          </a:xfrm>
        </p:spPr>
        <p:txBody>
          <a:bodyPr/>
          <a:lstStyle/>
          <a:p>
            <a:pPr lvl="4">
              <a:buFont typeface="Arial" panose="020B0604020202020204" pitchFamily="34" charset="0"/>
              <a:buChar char="•"/>
            </a:pPr>
            <a:endParaRPr lang="en-US" altLang="en-US" sz="800" dirty="0"/>
          </a:p>
          <a:p>
            <a:pPr lvl="4">
              <a:buFont typeface="Arial" panose="020B0604020202020204" pitchFamily="34" charset="0"/>
              <a:buChar char="•"/>
            </a:pPr>
            <a:endParaRPr lang="en-US" altLang="en-US" sz="600" u="sng" dirty="0"/>
          </a:p>
          <a:p>
            <a:pPr>
              <a:spcBef>
                <a:spcPts val="400"/>
              </a:spcBef>
              <a:buFont typeface="Arial" panose="020B0604020202020204" pitchFamily="34" charset="0"/>
              <a:buChar char="•"/>
            </a:pPr>
            <a:endParaRPr lang="en-US" altLang="en-US" sz="1800" u="sng" dirty="0"/>
          </a:p>
          <a:p>
            <a:pPr>
              <a:spcBef>
                <a:spcPts val="400"/>
              </a:spcBef>
              <a:buFont typeface="Arial" panose="020B0604020202020204" pitchFamily="34" charset="0"/>
              <a:buChar char="•"/>
            </a:pPr>
            <a:r>
              <a:rPr lang="en-US" altLang="en-US" sz="1800" u="sng" dirty="0"/>
              <a:t>Motion:</a:t>
            </a:r>
            <a:r>
              <a:rPr lang="en-US" altLang="en-US" sz="1800" dirty="0"/>
              <a:t> </a:t>
            </a:r>
            <a:r>
              <a:rPr lang="en-US" altLang="en-US" sz="1800" b="0" dirty="0"/>
              <a:t>To approve the agenda as presented on previous slide</a:t>
            </a:r>
          </a:p>
          <a:p>
            <a:pPr>
              <a:spcBef>
                <a:spcPts val="0"/>
              </a:spcBef>
            </a:pPr>
            <a:r>
              <a:rPr lang="en-US" altLang="en-US" sz="1800" b="1" dirty="0"/>
              <a:t>	</a:t>
            </a:r>
            <a:r>
              <a:rPr lang="en-US" altLang="en-US" sz="1800" b="1" dirty="0">
                <a:solidFill>
                  <a:schemeClr val="tx1"/>
                </a:solidFill>
              </a:rPr>
              <a:t>	</a:t>
            </a:r>
            <a:r>
              <a:rPr lang="en-US" altLang="en-US" sz="1800" b="0" dirty="0">
                <a:solidFill>
                  <a:schemeClr val="tx1"/>
                </a:solidFill>
              </a:rPr>
              <a:t>Moved by: 	Stuart K. </a:t>
            </a:r>
          </a:p>
          <a:p>
            <a:pPr>
              <a:spcBef>
                <a:spcPts val="0"/>
              </a:spcBef>
            </a:pPr>
            <a:r>
              <a:rPr lang="en-US" altLang="en-US" sz="1800" b="0" dirty="0">
                <a:solidFill>
                  <a:schemeClr val="tx1"/>
                </a:solidFill>
              </a:rPr>
              <a:t>		Seconded by: 	Vijay A. </a:t>
            </a:r>
          </a:p>
          <a:p>
            <a:pPr>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a:spcBef>
                <a:spcPts val="400"/>
              </a:spcBef>
              <a:buFont typeface="Arial" panose="020B0604020202020204" pitchFamily="34" charset="0"/>
              <a:buChar char="•"/>
            </a:pPr>
            <a:endParaRPr lang="en-US" altLang="en-US" sz="1800" u="sng" dirty="0">
              <a:solidFill>
                <a:schemeClr val="bg1">
                  <a:lumMod val="75000"/>
                </a:schemeClr>
              </a:solidFill>
            </a:endParaRPr>
          </a:p>
          <a:p>
            <a:pPr>
              <a:spcBef>
                <a:spcPts val="400"/>
              </a:spcBef>
              <a:buFont typeface="Arial" panose="020B0604020202020204" pitchFamily="34" charset="0"/>
              <a:buChar char="•"/>
            </a:pPr>
            <a:r>
              <a:rPr lang="en-US" altLang="en-US" sz="1800" u="sng" dirty="0"/>
              <a:t>Motion:</a:t>
            </a:r>
            <a:r>
              <a:rPr lang="en-US" altLang="en-US" sz="1800" dirty="0"/>
              <a:t> </a:t>
            </a:r>
            <a:r>
              <a:rPr lang="en-GB" sz="1600" b="0" dirty="0">
                <a:effectLst/>
                <a:ea typeface="SimSun" panose="02010600030101010101" pitchFamily="2" charset="-122"/>
              </a:rPr>
              <a:t>To approve the minutes from the IEEE 802.18 Teleconference </a:t>
            </a:r>
            <a:r>
              <a:rPr lang="en-GB" sz="1600" b="0" dirty="0">
                <a:ea typeface="SimSun" panose="02010600030101010101" pitchFamily="2" charset="-122"/>
              </a:rPr>
              <a:t>17</a:t>
            </a:r>
            <a:r>
              <a:rPr lang="en-GB" sz="1600" b="0" dirty="0">
                <a:effectLst/>
                <a:ea typeface="SimSun" panose="02010600030101010101" pitchFamily="2" charset="-122"/>
              </a:rPr>
              <a:t> December 2020 in document </a:t>
            </a:r>
            <a:r>
              <a:rPr lang="en-GB" sz="1600" b="0" dirty="0">
                <a:solidFill>
                  <a:schemeClr val="bg1">
                    <a:lumMod val="75000"/>
                  </a:schemeClr>
                </a:solidFill>
                <a:ea typeface="SimSun" panose="02010600030101010101" pitchFamily="2" charset="-122"/>
                <a:hlinkClick r:id="rId3"/>
              </a:rPr>
              <a:t>https://mentor.ieee.org/802.18/dcn/20/18-20-0160-00-0000-minutes-17dec20-rrtag-teleconference.docx</a:t>
            </a:r>
            <a:r>
              <a:rPr lang="en-GB" sz="1600" b="0" dirty="0">
                <a:solidFill>
                  <a:schemeClr val="bg1">
                    <a:lumMod val="75000"/>
                  </a:schemeClr>
                </a:solidFill>
                <a:ea typeface="SimSun" panose="02010600030101010101" pitchFamily="2" charset="-122"/>
              </a:rPr>
              <a:t> </a:t>
            </a:r>
            <a:r>
              <a:rPr lang="en-US" sz="1600" b="0" i="0" dirty="0">
                <a:solidFill>
                  <a:srgbClr val="000000"/>
                </a:solidFill>
                <a:effectLst/>
              </a:rPr>
              <a:t>18-Dec-2020 09:02:36 ET , </a:t>
            </a:r>
            <a:r>
              <a:rPr lang="en-US" sz="1600" b="0" dirty="0">
                <a:effectLst/>
                <a:ea typeface="SimSun" panose="02010600030101010101" pitchFamily="2" charset="-122"/>
              </a:rPr>
              <a:t>with editorial privilege for the 802.18 chair.</a:t>
            </a:r>
            <a:r>
              <a:rPr lang="en-US" altLang="en-US" sz="1600" b="0" dirty="0">
                <a:solidFill>
                  <a:schemeClr val="tx1"/>
                </a:solidFill>
              </a:rPr>
              <a:t>	</a:t>
            </a:r>
          </a:p>
          <a:p>
            <a:pPr marL="0" indent="0">
              <a:spcBef>
                <a:spcPts val="400"/>
              </a:spcBef>
            </a:pPr>
            <a:r>
              <a:rPr lang="en-US" altLang="en-US" sz="1800" b="0" dirty="0">
                <a:solidFill>
                  <a:schemeClr val="tx1"/>
                </a:solidFill>
              </a:rPr>
              <a:t> 	Moved by:  	Vijay A.</a:t>
            </a:r>
          </a:p>
          <a:p>
            <a:pPr marL="0" indent="0">
              <a:spcBef>
                <a:spcPts val="0"/>
              </a:spcBef>
            </a:pPr>
            <a:r>
              <a:rPr lang="en-US" altLang="en-US" sz="1800" b="0" dirty="0">
                <a:solidFill>
                  <a:schemeClr val="tx1"/>
                </a:solidFill>
              </a:rPr>
              <a:t>	Seconded by:   Ben R</a:t>
            </a:r>
          </a:p>
          <a:p>
            <a:pPr marL="0" indent="0">
              <a:spcBef>
                <a:spcPts val="0"/>
              </a:spcBef>
            </a:pPr>
            <a:r>
              <a:rPr lang="en-US" altLang="en-US" sz="1800" b="0" dirty="0">
                <a:solidFill>
                  <a:schemeClr val="tx1"/>
                </a:solidFill>
              </a:rPr>
              <a:t>	Discussion?  	None</a:t>
            </a:r>
          </a:p>
          <a:p>
            <a:pPr lvl="1">
              <a:spcBef>
                <a:spcPts val="0"/>
              </a:spcBef>
            </a:pPr>
            <a:r>
              <a:rPr lang="en-US" altLang="en-US" sz="1800" dirty="0">
                <a:solidFill>
                  <a:schemeClr val="tx1"/>
                </a:solidFill>
              </a:rPr>
              <a:t>Vote:  Approved by unanimous consent</a:t>
            </a:r>
          </a:p>
          <a:p>
            <a:pPr lvl="2">
              <a:spcBef>
                <a:spcPts val="0"/>
              </a:spcBef>
              <a:buFont typeface="Arial" panose="020B0604020202020204" pitchFamily="34" charset="0"/>
              <a:buChar char="•"/>
            </a:pPr>
            <a:endParaRPr lang="en-US" altLang="en-US" sz="1200" b="0" dirty="0">
              <a:solidFill>
                <a:schemeClr val="bg1">
                  <a:lumMod val="75000"/>
                </a:schemeClr>
              </a:solidFill>
            </a:endParaRPr>
          </a:p>
          <a:p>
            <a:pPr marL="685800" lvl="1">
              <a:spcBef>
                <a:spcPts val="400"/>
              </a:spcBef>
              <a:buFont typeface="Arial" panose="020B0604020202020204" pitchFamily="34" charset="0"/>
              <a:buChar char="•"/>
            </a:pPr>
            <a:endParaRPr lang="en-US" altLang="en-US" sz="1400" b="0" dirty="0">
              <a:solidFill>
                <a:schemeClr val="tx1"/>
              </a:solidFill>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8</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316241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8001001" cy="469235"/>
          </a:xfrm>
        </p:spPr>
        <p:txBody>
          <a:bodyPr/>
          <a:lstStyle/>
          <a:p>
            <a:r>
              <a:rPr lang="en-US" altLang="en-US" sz="2400" dirty="0"/>
              <a:t>Administrative–moving forward</a:t>
            </a:r>
            <a:endParaRPr lang="en-US" altLang="en-US" sz="2400" i="1" u="sng" dirty="0">
              <a:solidFill>
                <a:srgbClr val="00B050"/>
              </a:solidFill>
            </a:endParaRPr>
          </a:p>
        </p:txBody>
      </p:sp>
      <p:sp>
        <p:nvSpPr>
          <p:cNvPr id="16387" name="Content Placeholder 2"/>
          <p:cNvSpPr>
            <a:spLocks noGrp="1"/>
          </p:cNvSpPr>
          <p:nvPr>
            <p:ph idx="1"/>
          </p:nvPr>
        </p:nvSpPr>
        <p:spPr>
          <a:xfrm>
            <a:off x="682624" y="804110"/>
            <a:ext cx="8382001" cy="5667376"/>
          </a:xfrm>
        </p:spPr>
        <p:txBody>
          <a:bodyPr/>
          <a:lstStyle/>
          <a:p>
            <a:pPr lvl="4">
              <a:buFont typeface="Arial" panose="020B0604020202020204" pitchFamily="34" charset="0"/>
              <a:buChar char="•"/>
            </a:pPr>
            <a:endParaRPr lang="en-US" altLang="en-US" sz="800" dirty="0"/>
          </a:p>
          <a:p>
            <a:pPr marL="285750" indent="-285750">
              <a:spcBef>
                <a:spcPts val="400"/>
              </a:spcBef>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January</a:t>
            </a:r>
            <a:r>
              <a:rPr lang="en-US" altLang="en-US" sz="1400" b="0" dirty="0">
                <a:solidFill>
                  <a:schemeClr val="tx1"/>
                </a:solidFill>
              </a:rPr>
              <a:t> </a:t>
            </a:r>
            <a:r>
              <a:rPr lang="en-US" altLang="en-US" sz="1400" dirty="0">
                <a:solidFill>
                  <a:schemeClr val="tx1"/>
                </a:solidFill>
              </a:rPr>
              <a:t>2021 </a:t>
            </a:r>
            <a:r>
              <a:rPr lang="en-US" altLang="en-US" sz="1400" b="0" dirty="0">
                <a:solidFill>
                  <a:schemeClr val="tx1"/>
                </a:solidFill>
              </a:rPr>
              <a:t>Wireless Interim (Irvine) the Wireless Chairs met 30Sep20 and have cancelled the face-to-face meeting in Irvine, CA.   This leaves open for the WGs to decide on their own if they do an electronic interim or not.  The LMSC (EC) rules are being reviewed for possible participation credit. </a:t>
            </a:r>
            <a:r>
              <a:rPr lang="en-US" altLang="en-US" sz="1400" dirty="0">
                <a:solidFill>
                  <a:schemeClr val="tx1"/>
                </a:solidFill>
              </a:rPr>
              <a:t>With that, the chair has announced that .18 will have an interim session on the 14</a:t>
            </a:r>
            <a:r>
              <a:rPr lang="en-US" altLang="en-US" sz="1400" baseline="30000" dirty="0">
                <a:solidFill>
                  <a:schemeClr val="tx1"/>
                </a:solidFill>
              </a:rPr>
              <a:t>th</a:t>
            </a:r>
            <a:r>
              <a:rPr lang="en-US" altLang="en-US" sz="1400" dirty="0">
                <a:solidFill>
                  <a:schemeClr val="tx1"/>
                </a:solidFill>
              </a:rPr>
              <a:t> and 21</a:t>
            </a:r>
            <a:r>
              <a:rPr lang="en-US" altLang="en-US" sz="1400" baseline="30000" dirty="0">
                <a:solidFill>
                  <a:schemeClr val="tx1"/>
                </a:solidFill>
              </a:rPr>
              <a:t>st</a:t>
            </a:r>
            <a:r>
              <a:rPr lang="en-US" altLang="en-US" sz="1400" dirty="0">
                <a:solidFill>
                  <a:schemeClr val="tx1"/>
                </a:solidFill>
              </a:rPr>
              <a:t> of January 2021, each call, 1500-1555et.</a:t>
            </a:r>
            <a:r>
              <a:rPr lang="en-US" altLang="en-US" sz="1400" b="0" dirty="0">
                <a:solidFill>
                  <a:schemeClr val="tx1"/>
                </a:solidFill>
              </a:rPr>
              <a:t>  (Call-in info is in the back up slides here and will be elsewhere.)  Attendance will be like we do. </a:t>
            </a:r>
          </a:p>
          <a:p>
            <a:pPr marL="285750" indent="-285750">
              <a:spcBef>
                <a:spcPts val="400"/>
              </a:spcBef>
              <a:buFont typeface="Arial" panose="020B0604020202020204" pitchFamily="34" charset="0"/>
              <a:buChar char="•"/>
            </a:pPr>
            <a:r>
              <a:rPr lang="en-US" altLang="en-US" sz="1400" b="0" dirty="0">
                <a:solidFill>
                  <a:schemeClr val="tx1"/>
                </a:solidFill>
              </a:rPr>
              <a:t>Wireless interims: </a:t>
            </a:r>
          </a:p>
          <a:p>
            <a:pPr lvl="1">
              <a:buFont typeface="Arial" panose="020B0604020202020204" pitchFamily="34" charset="0"/>
              <a:buChar char="•"/>
            </a:pPr>
            <a:r>
              <a:rPr lang="en-US" altLang="en-US" sz="1400" dirty="0">
                <a:solidFill>
                  <a:schemeClr val="tx1"/>
                </a:solidFill>
              </a:rPr>
              <a:t>802.11 -  11-15jan21		</a:t>
            </a:r>
            <a:r>
              <a:rPr lang="en-US" altLang="en-US" sz="1400" b="0" dirty="0">
                <a:solidFill>
                  <a:schemeClr val="tx1"/>
                </a:solidFill>
              </a:rPr>
              <a:t>802.15 -  15-21jan21</a:t>
            </a:r>
          </a:p>
          <a:p>
            <a:pPr lvl="1">
              <a:buFont typeface="Arial" panose="020B0604020202020204" pitchFamily="34" charset="0"/>
              <a:buChar char="•"/>
            </a:pPr>
            <a:r>
              <a:rPr lang="en-US" altLang="en-US" sz="1400" dirty="0">
                <a:solidFill>
                  <a:schemeClr val="tx1"/>
                </a:solidFill>
              </a:rPr>
              <a:t>802.18 -  14-21jan21		802.19 -   not meeting 		802.24	 -  13jan21 </a:t>
            </a:r>
            <a:endParaRPr lang="en-US" altLang="en-US" sz="1400" b="0" dirty="0">
              <a:solidFill>
                <a:schemeClr val="tx1"/>
              </a:solidFill>
            </a:endParaRPr>
          </a:p>
          <a:p>
            <a:pPr lvl="1">
              <a:buFont typeface="Arial" panose="020B0604020202020204" pitchFamily="34" charset="0"/>
              <a:buChar char="•"/>
            </a:pPr>
            <a:r>
              <a:rPr lang="en-US" altLang="en-US" sz="1400" b="0" dirty="0">
                <a:solidFill>
                  <a:schemeClr val="tx1"/>
                </a:solidFill>
              </a:rPr>
              <a:t>Note: updated rules to allow participation credit  at a non-f2f interim is not likely to make it, still tbd.  </a:t>
            </a: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March 2021 </a:t>
            </a:r>
            <a:r>
              <a:rPr lang="en-US" altLang="en-US" sz="1400" b="0" dirty="0">
                <a:solidFill>
                  <a:schemeClr val="tx1"/>
                </a:solidFill>
              </a:rPr>
              <a:t>the EC at their monthly telecon  on 01Dec20 </a:t>
            </a:r>
            <a:r>
              <a:rPr lang="en-US" altLang="en-US" sz="1400" dirty="0">
                <a:solidFill>
                  <a:schemeClr val="tx1"/>
                </a:solidFill>
              </a:rPr>
              <a:t>approved to cancel the in-person part</a:t>
            </a:r>
            <a:r>
              <a:rPr lang="en-US" altLang="en-US" sz="1400" b="0" dirty="0">
                <a:solidFill>
                  <a:schemeClr val="tx1"/>
                </a:solidFill>
              </a:rPr>
              <a:t> of the March 2021 Plenary originally at Hyatt Denver and to hold an electronic session for the plenary.  The EC is taking up the rule exceptions needed like in July and Nov.</a:t>
            </a:r>
          </a:p>
          <a:p>
            <a:pPr lvl="1">
              <a:buFont typeface="Arial" panose="020B0604020202020204" pitchFamily="34" charset="0"/>
              <a:buChar char="•"/>
            </a:pPr>
            <a:r>
              <a:rPr lang="en-US" altLang="en-US" sz="1400" dirty="0">
                <a:solidFill>
                  <a:schemeClr val="tx1"/>
                </a:solidFill>
              </a:rPr>
              <a:t>Time frame EC approved is from 05Mar21 (Friday) to 19Mar21</a:t>
            </a:r>
          </a:p>
          <a:p>
            <a:pPr lvl="2">
              <a:buFont typeface="Arial" panose="020B0604020202020204" pitchFamily="34" charset="0"/>
              <a:buChar char="•"/>
            </a:pPr>
            <a:r>
              <a:rPr lang="en-US" altLang="en-US" sz="1400" dirty="0">
                <a:solidFill>
                  <a:schemeClr val="tx1"/>
                </a:solidFill>
              </a:rPr>
              <a:t>However, the EC discussed the EC close may move up to Thursday 18Mar from 2-6et, tbd.</a:t>
            </a:r>
          </a:p>
          <a:p>
            <a:pPr lvl="1">
              <a:buFont typeface="Arial" panose="020B0604020202020204" pitchFamily="34" charset="0"/>
              <a:buChar char="•"/>
            </a:pPr>
            <a:r>
              <a:rPr lang="en-US" altLang="en-US" sz="1400" dirty="0">
                <a:solidFill>
                  <a:schemeClr val="tx1"/>
                </a:solidFill>
              </a:rPr>
              <a:t>Any input to move up the .18 call Thursday 18Mar21 to an earlier time?   </a:t>
            </a:r>
          </a:p>
          <a:p>
            <a:pPr lvl="2">
              <a:buFont typeface="Arial" panose="020B0604020202020204" pitchFamily="34" charset="0"/>
              <a:buChar char="•"/>
            </a:pPr>
            <a:r>
              <a:rPr lang="en-US" altLang="en-US" sz="1400" dirty="0">
                <a:solidFill>
                  <a:schemeClr val="tx1"/>
                </a:solidFill>
              </a:rPr>
              <a:t>One input is what is .15 meeting times, to not overlap?    (.11 reported they close on 16Mar)</a:t>
            </a:r>
          </a:p>
          <a:p>
            <a:pPr lvl="2">
              <a:buFont typeface="Arial" panose="020B0604020202020204" pitchFamily="34" charset="0"/>
              <a:buChar char="•"/>
            </a:pPr>
            <a:r>
              <a:rPr lang="en-US" altLang="en-US" sz="1400" b="0" dirty="0">
                <a:solidFill>
                  <a:srgbClr val="00B0F0"/>
                </a:solidFill>
              </a:rPr>
              <a:t>The ch</a:t>
            </a:r>
            <a:r>
              <a:rPr lang="en-US" altLang="en-US" sz="1400" dirty="0">
                <a:solidFill>
                  <a:srgbClr val="00B0F0"/>
                </a:solidFill>
              </a:rPr>
              <a:t>air will check with the .15 chair and coordinate plenary meeting times if needed. </a:t>
            </a:r>
            <a:endParaRPr lang="en-US" altLang="en-US" sz="1400" b="0" dirty="0">
              <a:solidFill>
                <a:srgbClr val="00B0F0"/>
              </a:solidFill>
            </a:endParaRPr>
          </a:p>
          <a:p>
            <a:pPr>
              <a:buFont typeface="Arial" panose="020B0604020202020204" pitchFamily="34" charset="0"/>
              <a:buChar char="•"/>
            </a:pPr>
            <a:r>
              <a:rPr lang="en-US" altLang="en-US" sz="1400" b="0" dirty="0">
                <a:solidFill>
                  <a:schemeClr val="tx1"/>
                </a:solidFill>
              </a:rPr>
              <a:t>For </a:t>
            </a:r>
            <a:r>
              <a:rPr lang="en-US" altLang="en-US" sz="1400" dirty="0">
                <a:solidFill>
                  <a:schemeClr val="tx1"/>
                </a:solidFill>
              </a:rPr>
              <a:t>May 2021 </a:t>
            </a:r>
            <a:r>
              <a:rPr lang="en-US" altLang="en-US" sz="1400" b="0" dirty="0">
                <a:solidFill>
                  <a:schemeClr val="tx1"/>
                </a:solidFill>
              </a:rPr>
              <a:t>at the Hilton in Panama City, Panama, the WCSC straw poll earlier was to continue with the contract with clear cancellation policies.  With that, the IEEE has new language on cancellation policies, considering the pandemic, so it is much clearer.  On the WCSC  09Dec20 call the </a:t>
            </a:r>
            <a:r>
              <a:rPr lang="en-US" altLang="en-US" sz="1400" dirty="0">
                <a:solidFill>
                  <a:schemeClr val="tx1"/>
                </a:solidFill>
              </a:rPr>
              <a:t>plan is to review Panama on the 03Feb21 WCSC call</a:t>
            </a:r>
            <a:r>
              <a:rPr lang="en-US" altLang="en-US" sz="1400" b="0" dirty="0">
                <a:solidFill>
                  <a:schemeClr val="tx1"/>
                </a:solidFill>
              </a:rPr>
              <a:t>.  </a:t>
            </a:r>
            <a:endParaRPr lang="en-US" altLang="en-US" sz="1400" b="0" dirty="0">
              <a:solidFill>
                <a:schemeClr val="tx1"/>
              </a:solidFill>
              <a:highlight>
                <a:srgbClr val="FFFF00"/>
              </a:highlight>
            </a:endParaRPr>
          </a:p>
          <a:p>
            <a:pPr>
              <a:buFont typeface="Arial" panose="020B0604020202020204" pitchFamily="34" charset="0"/>
              <a:buChar char="•"/>
            </a:pPr>
            <a:endParaRPr lang="en-US" sz="2000" dirty="0">
              <a:solidFill>
                <a:schemeClr val="tx1"/>
              </a:solidFill>
              <a:cs typeface="+mn-cs"/>
            </a:endParaRP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9</a:t>
            </a:fld>
            <a:endParaRPr lang="en-US" altLang="en-US" sz="1200" b="0" dirty="0"/>
          </a:p>
        </p:txBody>
      </p:sp>
      <p:sp>
        <p:nvSpPr>
          <p:cNvPr id="2" name="Date Placeholder 1"/>
          <p:cNvSpPr>
            <a:spLocks noGrp="1"/>
          </p:cNvSpPr>
          <p:nvPr>
            <p:ph type="dt" idx="15"/>
          </p:nvPr>
        </p:nvSpPr>
        <p:spPr/>
        <p:txBody>
          <a:bodyPr/>
          <a:lstStyle/>
          <a:p>
            <a:r>
              <a:rPr lang="en-US"/>
              <a:t>07Jan21</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48243939"/>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57235</TotalTime>
  <Words>7935</Words>
  <Application>Microsoft Office PowerPoint</Application>
  <PresentationFormat>On-screen Show (4:3)</PresentationFormat>
  <Paragraphs>775</Paragraphs>
  <Slides>33</Slides>
  <Notes>19</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33</vt:i4>
      </vt:variant>
    </vt:vector>
  </HeadingPairs>
  <TitlesOfParts>
    <vt:vector size="44" baseType="lpstr">
      <vt:lpstr>Arial</vt:lpstr>
      <vt:lpstr>Calibri</vt:lpstr>
      <vt:lpstr>Consolas</vt:lpstr>
      <vt:lpstr>Helvetica</vt:lpstr>
      <vt:lpstr>Monotype Sorts</vt:lpstr>
      <vt:lpstr>Segoe UI</vt:lpstr>
      <vt:lpstr>Times New Roman</vt:lpstr>
      <vt:lpstr>Wingdings</vt:lpstr>
      <vt:lpstr>Office Theme</vt:lpstr>
      <vt:lpstr>Document</vt:lpstr>
      <vt:lpstr>Packager Shell Object</vt:lpstr>
      <vt:lpstr>IEEE 802.18 RR-TAG Teleconference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Administrative – motions and more</vt:lpstr>
      <vt:lpstr>Administrative–moving forward</vt:lpstr>
      <vt:lpstr>EU items to share -1</vt:lpstr>
      <vt:lpstr>EU items to share -2</vt:lpstr>
      <vt:lpstr>Other regions (outside EU-Stds and USA), items to share</vt:lpstr>
      <vt:lpstr>Other regions (outside EU-Stds and USA), items to share</vt:lpstr>
      <vt:lpstr>ITU-R items to share  -</vt:lpstr>
      <vt:lpstr>MSG 6 GHz &amp; FCC</vt:lpstr>
      <vt:lpstr>Table of Frequency Bands – IEEE 802 Stds </vt:lpstr>
      <vt:lpstr>Table of Frequency Bands – IEEE 802 Stds</vt:lpstr>
      <vt:lpstr>General Discussion Items</vt:lpstr>
      <vt:lpstr>Actions Required</vt:lpstr>
      <vt:lpstr>Any Other Business</vt:lpstr>
      <vt:lpstr>Adjourn</vt:lpstr>
      <vt:lpstr>PowerPoint Presentation</vt:lpstr>
      <vt:lpstr>PowerPoint Presentation</vt:lpstr>
      <vt:lpstr>PowerPoint Presentation</vt:lpstr>
      <vt:lpstr>Table of Frequency Bands – IEEE 802 Stds – background -1</vt:lpstr>
      <vt:lpstr>Table of Frequency Bands – background -2</vt:lpstr>
      <vt:lpstr>ITU-R links &amp; general info</vt:lpstr>
      <vt:lpstr>Responsibilities of Working Group (&amp;TAG)Officers</vt:lpstr>
      <vt:lpstr>Responsibilities of WG (or TAG) Chair</vt:lpstr>
      <vt:lpstr>Responsibilities of WG (or TAG) Vice Chair</vt:lpstr>
      <vt:lpstr>Responsibilities of WG (or TAG) Secretary</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3580</cp:revision>
  <cp:lastPrinted>1601-01-01T00:00:00Z</cp:lastPrinted>
  <dcterms:created xsi:type="dcterms:W3CDTF">2016-03-03T14:54:45Z</dcterms:created>
  <dcterms:modified xsi:type="dcterms:W3CDTF">2021-01-08T14:53:38Z</dcterms:modified>
</cp:coreProperties>
</file>